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6858000" cx="9144000"/>
  <p:notesSz cx="6858000" cy="9144000"/>
  <p:embeddedFontLst>
    <p:embeddedFont>
      <p:font typeface="Rambla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ambla-bold.fntdata"/><Relationship Id="rId27" Type="http://schemas.openxmlformats.org/officeDocument/2006/relationships/font" Target="fonts/Rambla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mbla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Rambla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>
            <a:gsLst>
              <a:gs pos="0">
                <a:srgbClr val="007795"/>
              </a:gs>
              <a:gs pos="55000">
                <a:srgbClr val="47BBE0"/>
              </a:gs>
              <a:gs pos="100000">
                <a:srgbClr val="007795"/>
              </a:gs>
            </a:gsLst>
            <a:lin ang="3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17" name="Google Shape;17;p2"/>
          <p:cNvSpPr txBox="1"/>
          <p:nvPr>
            <p:ph type="ctrTitle"/>
          </p:nvPr>
        </p:nvSpPr>
        <p:spPr>
          <a:xfrm>
            <a:off x="685800" y="1752601"/>
            <a:ext cx="7772400" cy="182976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Rambla"/>
              <a:buNone/>
              <a:defRPr b="1" i="0" sz="48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685800" y="3611607"/>
            <a:ext cx="7772400" cy="11997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lvl="0" marR="64008" rtl="0" algn="r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  <a:defRPr b="0" i="0" sz="27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lvl="1" marR="0" rtl="0" algn="ctr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None/>
              <a:defRPr b="0" i="0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lvl="2" marR="0" rtl="0" algn="ctr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None/>
              <a:defRPr b="0" i="0" sz="21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lvl="3" marR="0" rtl="0" algn="ctr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None/>
              <a:defRPr b="0" i="0" sz="19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lvl="4" marR="0" rtl="0" algn="ctr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lvl="5" marR="0" rtl="0" algn="ctr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lvl="6" marR="0" rtl="0" algn="ctr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lvl="7" marR="0" rtl="0" algn="ctr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lvl="8" marR="0" rtl="0" algn="ctr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grpSp>
        <p:nvGrpSpPr>
          <p:cNvPr id="19" name="Google Shape;19;p2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20" name="Google Shape;20;p2"/>
            <p:cNvSpPr/>
            <p:nvPr/>
          </p:nvSpPr>
          <p:spPr>
            <a:xfrm>
              <a:off x="1687513" y="4832896"/>
              <a:ext cx="7456487" cy="518816"/>
            </a:xfrm>
            <a:custGeom>
              <a:rect b="b" l="l" r="r" t="t"/>
              <a:pathLst>
                <a:path extrusionOk="0" h="367" w="469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rgbClr val="9CCADC">
                <a:alpha val="4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5443" y="5135526"/>
              <a:ext cx="9108557" cy="838200"/>
            </a:xfrm>
            <a:custGeom>
              <a:rect b="b" l="l" r="r" t="t"/>
              <a:pathLst>
                <a:path extrusionOk="0" h="528" w="5760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0" y="4883888"/>
              <a:ext cx="9144000" cy="1981200"/>
            </a:xfrm>
            <a:custGeom>
              <a:rect b="b" l="l" r="r" t="t"/>
              <a:pathLst>
                <a:path extrusionOk="0" h="1248" w="5760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2">
                <a:alphaModFix amt="50000"/>
              </a:blip>
              <a:tile algn="t" flip="none" tx="0" sx="50000" ty="0" sy="50000"/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endParaRPr>
            </a:p>
          </p:txBody>
        </p:sp>
        <p:cxnSp>
          <p:nvCxnSpPr>
            <p:cNvPr id="23" name="Google Shape;23;p2"/>
            <p:cNvCxnSpPr/>
            <p:nvPr/>
          </p:nvCxnSpPr>
          <p:spPr>
            <a:xfrm>
              <a:off x="-3765" y="4880373"/>
              <a:ext cx="9147765" cy="839943"/>
            </a:xfrm>
            <a:prstGeom prst="straightConnector1">
              <a:avLst/>
            </a:prstGeom>
            <a:noFill/>
            <a:ln cap="flat" cmpd="sng" w="12050">
              <a:solidFill>
                <a:srgbClr val="93C5D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4" name="Google Shape;24;p2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FFFFF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25" name="Google Shape;25;p2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E7F0F4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26" name="Google Shape;26;p2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Rambla"/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8" name="Google Shape;88;p11"/>
          <p:cNvSpPr txBox="1"/>
          <p:nvPr>
            <p:ph idx="1" type="body"/>
          </p:nvPr>
        </p:nvSpPr>
        <p:spPr>
          <a:xfrm rot="5400000">
            <a:off x="2378964" y="-440436"/>
            <a:ext cx="4386071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▶"/>
              <a:defRPr b="0" i="0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-374650" lvl="1" marL="914400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⚫"/>
              <a:defRPr b="0" i="0" sz="21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⚫"/>
              <a:defRPr b="0" i="0" sz="19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-3429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◾"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89" name="Google Shape;89;p11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90" name="Google Shape;90;p11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91" name="Google Shape;91;p11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2"/>
          <p:cNvSpPr txBox="1"/>
          <p:nvPr>
            <p:ph type="title"/>
          </p:nvPr>
        </p:nvSpPr>
        <p:spPr>
          <a:xfrm rot="5400000">
            <a:off x="4936367" y="2182285"/>
            <a:ext cx="5592761" cy="1777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Rambla"/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4" name="Google Shape;94;p12"/>
          <p:cNvSpPr txBox="1"/>
          <p:nvPr>
            <p:ph idx="1" type="body"/>
          </p:nvPr>
        </p:nvSpPr>
        <p:spPr>
          <a:xfrm rot="5400000">
            <a:off x="823120" y="-91279"/>
            <a:ext cx="5592760" cy="6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▶"/>
              <a:defRPr b="0" i="0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-374650" lvl="1" marL="914400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⚫"/>
              <a:defRPr b="0" i="0" sz="21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⚫"/>
              <a:defRPr b="0" i="0" sz="19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-3429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◾"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95" name="Google Shape;95;p12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96" name="Google Shape;96;p12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97" name="Google Shape;97;p12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▶"/>
              <a:defRPr b="0" i="0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-374650" lvl="1" marL="914400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⚫"/>
              <a:defRPr b="0" i="0" sz="21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⚫"/>
              <a:defRPr b="0" i="0" sz="19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-3429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◾"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29" name="Google Shape;29;p3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30" name="Google Shape;30;p3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31" name="Google Shape;31;p3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Google Shape;32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Rambla"/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/>
          <p:nvPr>
            <p:ph type="title"/>
          </p:nvPr>
        </p:nvSpPr>
        <p:spPr>
          <a:xfrm>
            <a:off x="722376" y="1059712"/>
            <a:ext cx="7772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mbla"/>
              <a:buNone/>
              <a:defRPr b="1" i="0" sz="4800" u="none" cap="none" strike="noStrike">
                <a:solidFill>
                  <a:schemeClr val="lt2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" name="Google Shape;35;p4"/>
          <p:cNvSpPr txBox="1"/>
          <p:nvPr>
            <p:ph idx="1" type="body"/>
          </p:nvPr>
        </p:nvSpPr>
        <p:spPr>
          <a:xfrm>
            <a:off x="3922713" y="2931712"/>
            <a:ext cx="4572000" cy="145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64"/>
              <a:buFont typeface="Noto Sans Symbols"/>
              <a:buNone/>
              <a:defRPr b="0" i="0" sz="23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-228600" lvl="1" marL="914400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-22860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-22860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-2286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◾"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36" name="Google Shape;36;p4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37" name="Google Shape;37;p4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38" name="Google Shape;38;p4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" name="Google Shape;39;p4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cap="rnd" cmpd="sng" w="9525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40" name="Google Shape;40;p4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cap="rnd" cmpd="sng" w="9525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 txBox="1"/>
          <p:nvPr>
            <p:ph idx="1" type="body"/>
          </p:nvPr>
        </p:nvSpPr>
        <p:spPr>
          <a:xfrm>
            <a:off x="457200" y="1481328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9504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904"/>
              <a:buFont typeface="Noto Sans Symbols"/>
              <a:buChar char="▶"/>
              <a:defRPr b="0" i="0" sz="2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-381000" lvl="1" marL="914400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erdana"/>
              <a:buChar char="◦"/>
              <a:defRPr b="0" i="0" sz="24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-35560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-34290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-3429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◾"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43" name="Google Shape;43;p5"/>
          <p:cNvSpPr txBox="1"/>
          <p:nvPr>
            <p:ph idx="2" type="body"/>
          </p:nvPr>
        </p:nvSpPr>
        <p:spPr>
          <a:xfrm>
            <a:off x="4648200" y="1481328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9504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904"/>
              <a:buFont typeface="Noto Sans Symbols"/>
              <a:buChar char="▶"/>
              <a:defRPr b="0" i="0" sz="2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-381000" lvl="1" marL="914400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erdana"/>
              <a:buChar char="◦"/>
              <a:defRPr b="0" i="0" sz="24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-35560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-34290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-3429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◾"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44" name="Google Shape;44;p5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45" name="Google Shape;45;p5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46" name="Google Shape;46;p5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" name="Google Shape;47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100"/>
              <a:buFont typeface="Rambla"/>
              <a:buNone/>
              <a:defRPr b="1" i="0" sz="4100" u="none" cap="none" strike="noStrike">
                <a:solidFill>
                  <a:schemeClr val="lt2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showMasterSp="0" type="twoTxTwoObj">
  <p:cSld name="TWO_OBJECTS_WITH_TEXT">
    <p:bg>
      <p:bgPr>
        <a:blipFill rotWithShape="1">
          <a:blip r:embed="rId2">
            <a:alphaModFix/>
          </a:blip>
          <a:tile algn="tl" flip="none" tx="0" sx="50000" ty="0" sy="50000"/>
        </a:blip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 txBox="1"/>
          <p:nvPr>
            <p:ph type="title"/>
          </p:nvPr>
        </p:nvSpPr>
        <p:spPr>
          <a:xfrm>
            <a:off x="457200" y="2730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Rambla"/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0" name="Google Shape;50;p6"/>
          <p:cNvSpPr txBox="1"/>
          <p:nvPr>
            <p:ph idx="1" type="body"/>
          </p:nvPr>
        </p:nvSpPr>
        <p:spPr>
          <a:xfrm>
            <a:off x="457200" y="5410200"/>
            <a:ext cx="4040188" cy="762000"/>
          </a:xfrm>
          <a:prstGeom prst="rect">
            <a:avLst/>
          </a:prstGeom>
          <a:solidFill>
            <a:schemeClr val="accent1"/>
          </a:solidFill>
          <a:ln cap="flat" cmpd="sng" w="96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18287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32"/>
              <a:buFont typeface="Noto Sans Symbols"/>
              <a:buNone/>
              <a:defRPr b="0" i="0" sz="24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-228600" lvl="1" marL="914400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None/>
              <a:defRPr b="1" i="0" sz="2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-22860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-22860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-2286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◾"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51" name="Google Shape;51;p6"/>
          <p:cNvSpPr txBox="1"/>
          <p:nvPr>
            <p:ph idx="2" type="body"/>
          </p:nvPr>
        </p:nvSpPr>
        <p:spPr>
          <a:xfrm>
            <a:off x="4645026" y="5410200"/>
            <a:ext cx="4041775" cy="762000"/>
          </a:xfrm>
          <a:prstGeom prst="rect">
            <a:avLst/>
          </a:prstGeom>
          <a:solidFill>
            <a:schemeClr val="accent1"/>
          </a:solidFill>
          <a:ln cap="flat" cmpd="sng" w="96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18287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32"/>
              <a:buFont typeface="Noto Sans Symbols"/>
              <a:buNone/>
              <a:defRPr b="0" i="0" sz="24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-228600" lvl="1" marL="914400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None/>
              <a:defRPr b="1" i="0" sz="2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-22860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-22860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-2286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◾"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52" name="Google Shape;52;p6"/>
          <p:cNvSpPr txBox="1"/>
          <p:nvPr>
            <p:ph idx="3" type="body"/>
          </p:nvPr>
        </p:nvSpPr>
        <p:spPr>
          <a:xfrm>
            <a:off x="457200" y="1444294"/>
            <a:ext cx="4040188" cy="3941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2232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32"/>
              <a:buFont typeface="Noto Sans Symbols"/>
              <a:buChar char="▶"/>
              <a:defRPr b="0" i="0" sz="24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-355600" lvl="1" marL="914400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◦"/>
              <a:defRPr b="0" i="0" sz="2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-34290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-33020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-3302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◾"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53" name="Google Shape;53;p6"/>
          <p:cNvSpPr txBox="1"/>
          <p:nvPr>
            <p:ph idx="4" type="body"/>
          </p:nvPr>
        </p:nvSpPr>
        <p:spPr>
          <a:xfrm>
            <a:off x="4645025" y="1444294"/>
            <a:ext cx="4041775" cy="3941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2232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32"/>
              <a:buFont typeface="Noto Sans Symbols"/>
              <a:buChar char="▶"/>
              <a:defRPr b="0" i="0" sz="24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-355600" lvl="1" marL="914400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◦"/>
              <a:defRPr b="0" i="0" sz="2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-34290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-33020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-3302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◾"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54" name="Google Shape;54;p6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55" name="Google Shape;55;p6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56" name="Google Shape;56;p6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59" name="Google Shape;59;p7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60" name="Google Shape;60;p7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1" name="Google Shape;61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100"/>
              <a:buFont typeface="Rambla"/>
              <a:buNone/>
              <a:defRPr b="1" i="0" sz="4100" u="none" cap="none" strike="noStrike">
                <a:solidFill>
                  <a:schemeClr val="lt2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64" name="Google Shape;64;p8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65" name="Google Shape;65;p8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showMasterSp="0" type="objTx">
  <p:cSld name="OBJECT_WITH_CAPTION_TEXT">
    <p:bg>
      <p:bgPr>
        <a:blipFill rotWithShape="1">
          <a:blip r:embed="rId2">
            <a:alphaModFix/>
          </a:blip>
          <a:tile algn="tl" flip="none" tx="0" sx="50000" ty="0" sy="50000"/>
        </a:blip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"/>
          <p:cNvSpPr txBox="1"/>
          <p:nvPr>
            <p:ph type="title"/>
          </p:nvPr>
        </p:nvSpPr>
        <p:spPr>
          <a:xfrm>
            <a:off x="914400" y="4876800"/>
            <a:ext cx="7481776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Rambla"/>
              <a:buNone/>
              <a:defRPr b="0" i="0" sz="2500" u="none" cap="none" strike="noStrike">
                <a:solidFill>
                  <a:schemeClr val="accent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8" name="Google Shape;68;p9"/>
          <p:cNvSpPr txBox="1"/>
          <p:nvPr>
            <p:ph idx="1" type="body"/>
          </p:nvPr>
        </p:nvSpPr>
        <p:spPr>
          <a:xfrm>
            <a:off x="4419600" y="5355102"/>
            <a:ext cx="3974592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r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88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-228600" lvl="1" marL="914400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Verdana"/>
              <a:buNone/>
              <a:defRPr b="0" i="0" sz="12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-22860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-22860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-2286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◾"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69" name="Google Shape;69;p9"/>
          <p:cNvSpPr txBox="1"/>
          <p:nvPr>
            <p:ph idx="2" type="body"/>
          </p:nvPr>
        </p:nvSpPr>
        <p:spPr>
          <a:xfrm>
            <a:off x="914400" y="274320"/>
            <a:ext cx="7479792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677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176"/>
              <a:buFont typeface="Noto Sans Symbols"/>
              <a:buChar char="▶"/>
              <a:defRPr b="0" i="0" sz="32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-406400" lvl="1" marL="914400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Char char="◦"/>
              <a:defRPr b="0" i="0" sz="2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-38100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-35560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-3556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◾"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70" name="Google Shape;70;p9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71" name="Google Shape;71;p9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72" name="Google Shape;72;p9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showMasterSp="0" type="picTx">
  <p:cSld name="PICTURE_WITH_CAPTION_TEXT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0"/>
          <p:cNvSpPr txBox="1"/>
          <p:nvPr>
            <p:ph idx="1" type="body"/>
          </p:nvPr>
        </p:nvSpPr>
        <p:spPr>
          <a:xfrm>
            <a:off x="1141232" y="5443402"/>
            <a:ext cx="7162800" cy="6482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indent="-228600" lvl="0" marL="457200" marR="18288" rtl="0" algn="r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52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-304800" lvl="1" marL="914400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Verdana"/>
              <a:buChar char="◦"/>
              <a:defRPr b="0" i="0" sz="12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-29210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⚫"/>
              <a:defRPr b="0" i="0" sz="10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-2857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Noto Sans Symbols"/>
              <a:buChar char="⚫"/>
              <a:defRPr b="0" i="0" sz="9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-28575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Noto Sans Symbols"/>
              <a:buChar char="⚫"/>
              <a:defRPr b="0" i="0" sz="9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◾"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75" name="Google Shape;75;p10"/>
          <p:cNvSpPr/>
          <p:nvPr>
            <p:ph idx="2" type="pic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176"/>
              <a:buFont typeface="Noto Sans Symbols"/>
              <a:buNone/>
              <a:defRPr b="0" i="0" sz="32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lvl="1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lvl="2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⚫"/>
              <a:defRPr b="0" i="0" sz="21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lvl="3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⚫"/>
              <a:defRPr b="0" i="0" sz="19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lvl="4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lvl="5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◾"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lvl="6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lvl="7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lvl="8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76" name="Google Shape;76;p10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77" name="Google Shape;77;p10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78" name="Google Shape;78;p10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9" name="Google Shape;79;p10"/>
          <p:cNvSpPr txBox="1"/>
          <p:nvPr>
            <p:ph type="title"/>
          </p:nvPr>
        </p:nvSpPr>
        <p:spPr>
          <a:xfrm>
            <a:off x="228600" y="4865122"/>
            <a:ext cx="8075432" cy="5626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ambla"/>
              <a:buNone/>
              <a:defRPr b="0" i="0" sz="3000" u="none" cap="none" strike="noStrike">
                <a:solidFill>
                  <a:schemeClr val="accent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0" name="Google Shape;80;p10"/>
          <p:cNvSpPr/>
          <p:nvPr/>
        </p:nvSpPr>
        <p:spPr>
          <a:xfrm>
            <a:off x="499273" y="5944936"/>
            <a:ext cx="4940624" cy="921076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CCADC">
              <a:alpha val="4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81" name="Google Shape;81;p10"/>
          <p:cNvSpPr/>
          <p:nvPr/>
        </p:nvSpPr>
        <p:spPr>
          <a:xfrm>
            <a:off x="485717" y="5939011"/>
            <a:ext cx="3690451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82" name="Google Shape;82;p10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2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cxnSp>
        <p:nvCxnSpPr>
          <p:cNvPr id="83" name="Google Shape;83;p10"/>
          <p:cNvCxnSpPr/>
          <p:nvPr/>
        </p:nvCxnSpPr>
        <p:spPr>
          <a:xfrm>
            <a:off x="-9237" y="5787738"/>
            <a:ext cx="3405509" cy="1084383"/>
          </a:xfrm>
          <a:prstGeom prst="straightConnector1">
            <a:avLst/>
          </a:prstGeom>
          <a:noFill/>
          <a:ln cap="flat" cmpd="sng" w="12050">
            <a:solidFill>
              <a:srgbClr val="93C5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4" name="Google Shape;84;p10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cap="rnd" cmpd="sng" w="9525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85" name="Google Shape;85;p10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cap="rnd" cmpd="sng" w="9525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499273" y="5944936"/>
            <a:ext cx="4940624" cy="921076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CCADC">
              <a:alpha val="4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485717" y="5939011"/>
            <a:ext cx="3690451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8" name="Google Shape;8;p1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1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cxnSp>
        <p:nvCxnSpPr>
          <p:cNvPr id="9" name="Google Shape;9;p1"/>
          <p:cNvCxnSpPr/>
          <p:nvPr/>
        </p:nvCxnSpPr>
        <p:spPr>
          <a:xfrm>
            <a:off x="-9237" y="5787738"/>
            <a:ext cx="3405509" cy="1084383"/>
          </a:xfrm>
          <a:prstGeom prst="straightConnector1">
            <a:avLst/>
          </a:prstGeom>
          <a:noFill/>
          <a:ln cap="flat" cmpd="sng" w="12050">
            <a:solidFill>
              <a:srgbClr val="93C5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Rambla"/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▶"/>
              <a:defRPr b="0" i="0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-374650" lvl="1" marL="914400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⚫"/>
              <a:defRPr b="0" i="0" sz="21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⚫"/>
              <a:defRPr b="0" i="0" sz="19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-3429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◾"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3"/>
          <p:cNvSpPr txBox="1"/>
          <p:nvPr>
            <p:ph type="ctrTitle"/>
          </p:nvPr>
        </p:nvSpPr>
        <p:spPr>
          <a:xfrm>
            <a:off x="685800" y="1752601"/>
            <a:ext cx="7772400" cy="182976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Rambla"/>
              <a:buNone/>
            </a:pPr>
            <a:r>
              <a:rPr b="1" i="0" lang="en-US" sz="48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Job Analysis and Design</a:t>
            </a:r>
            <a:endParaRPr b="1" i="0" sz="4800" u="none" cap="none" strike="noStrike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103" name="Google Shape;103;p13"/>
          <p:cNvSpPr txBox="1"/>
          <p:nvPr>
            <p:ph idx="1" type="subTitle"/>
          </p:nvPr>
        </p:nvSpPr>
        <p:spPr>
          <a:xfrm>
            <a:off x="685800" y="3611607"/>
            <a:ext cx="7772400" cy="11997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64008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r>
              <a:t/>
            </a:r>
            <a:endParaRPr b="0" i="0" sz="2700" u="none" cap="none" strike="noStrike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6032" lvl="0" marL="36576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98"/>
              <a:buFont typeface="Noto Sans Symbols"/>
              <a:buChar char="▶"/>
            </a:pPr>
            <a:r>
              <a:rPr b="0" i="0" lang="en-US" sz="2497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It is outcome of job analysis.</a:t>
            </a:r>
            <a:endParaRPr/>
          </a:p>
          <a:p>
            <a:pPr indent="-256032" lvl="0" marL="36576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98"/>
              <a:buFont typeface="Noto Sans Symbols"/>
              <a:buChar char="▶"/>
            </a:pPr>
            <a:r>
              <a:rPr b="0" i="0" lang="en-US" sz="2497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It is an overall written summary of task requirements.</a:t>
            </a:r>
            <a:endParaRPr/>
          </a:p>
          <a:p>
            <a:pPr indent="-256032" lvl="0" marL="36576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98"/>
              <a:buFont typeface="Noto Sans Symbols"/>
              <a:buChar char="▪"/>
            </a:pPr>
            <a:r>
              <a:rPr b="0" i="0" lang="en-US" sz="2497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job description contains</a:t>
            </a:r>
            <a:br>
              <a:rPr b="0" i="0" lang="en-US" sz="2497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</a:br>
            <a:r>
              <a:rPr b="0" i="0" lang="en-US" sz="2497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	Title of the job/level of the job</a:t>
            </a:r>
            <a:br>
              <a:rPr b="0" i="0" lang="en-US" sz="2497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</a:br>
            <a:r>
              <a:rPr b="0" i="0" lang="en-US" sz="2497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	location of the job</a:t>
            </a:r>
            <a:br>
              <a:rPr b="0" i="0" lang="en-US" sz="2497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</a:br>
            <a:r>
              <a:rPr b="0" i="0" lang="en-US" sz="2497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	Relationships</a:t>
            </a:r>
            <a:br>
              <a:rPr b="0" i="0" lang="en-US" sz="2497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</a:br>
            <a:r>
              <a:rPr b="0" i="0" lang="en-US" sz="2497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	job Summary</a:t>
            </a:r>
            <a:br>
              <a:rPr b="0" i="0" lang="en-US" sz="2497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</a:br>
            <a:r>
              <a:rPr b="0" i="0" lang="en-US" sz="2497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	Duties and responsibilities</a:t>
            </a:r>
            <a:br>
              <a:rPr b="0" i="0" lang="en-US" sz="2497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</a:br>
            <a:r>
              <a:rPr b="0" i="0" lang="en-US" sz="2497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	Authority</a:t>
            </a:r>
            <a:br>
              <a:rPr b="0" i="0" lang="en-US" sz="2497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</a:br>
            <a:r>
              <a:rPr b="0" i="0" lang="en-US" sz="2497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	Accountabilities</a:t>
            </a:r>
            <a:br>
              <a:rPr b="0" i="0" lang="en-US" sz="2497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</a:br>
            <a:r>
              <a:rPr b="0" i="0" lang="en-US" sz="2497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	Organizational interations</a:t>
            </a:r>
            <a:endParaRPr b="0" i="0" sz="2497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156" name="Google Shape;156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Rambla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Job Description</a:t>
            </a:r>
            <a:endParaRPr b="1" i="0" sz="4100" u="none" cap="none" strike="noStrike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6032" lvl="0" marL="36576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98"/>
              <a:buFont typeface="Noto Sans Symbols"/>
              <a:buChar char="▶"/>
            </a:pPr>
            <a:r>
              <a:rPr b="0" i="0" lang="en-US" sz="2497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It is a statement of personal characteristic or qualifications needed to perform the job.</a:t>
            </a:r>
            <a:endParaRPr/>
          </a:p>
          <a:p>
            <a:pPr indent="-256032" lvl="0" marL="36576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98"/>
              <a:buFont typeface="Noto Sans Symbols"/>
              <a:buChar char="▶"/>
            </a:pPr>
            <a:r>
              <a:rPr b="0" i="0" lang="en-US" sz="2497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It states the minimum acceptable qualification that the job holder must possess to perform the job.</a:t>
            </a:r>
            <a:endParaRPr/>
          </a:p>
          <a:p>
            <a:pPr indent="-256032" lvl="0" marL="36576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98"/>
              <a:buFont typeface="Noto Sans Symbols"/>
              <a:buChar char="▶"/>
            </a:pPr>
            <a:r>
              <a:rPr b="0" i="0" lang="en-US" sz="2497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It identifies the knowledge, skill and abilities needed to get the job done effectively.</a:t>
            </a:r>
            <a:endParaRPr/>
          </a:p>
          <a:p>
            <a:pPr indent="-256032" lvl="0" marL="36576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98"/>
              <a:buFont typeface="Noto Sans Symbols"/>
              <a:buChar char="▪"/>
            </a:pPr>
            <a:r>
              <a:rPr b="0" i="0" lang="en-US" sz="2497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Job specification contains information about:</a:t>
            </a:r>
            <a:endParaRPr/>
          </a:p>
          <a:p>
            <a:pPr indent="-228600" lvl="2" marL="859536" marR="0" rtl="0" algn="l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42"/>
              <a:buFont typeface="Noto Sans Symbols"/>
              <a:buChar char="▪"/>
            </a:pPr>
            <a:r>
              <a:rPr b="0" i="0" lang="en-US" sz="1942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Education and training</a:t>
            </a:r>
            <a:endParaRPr/>
          </a:p>
          <a:p>
            <a:pPr indent="-228600" lvl="2" marL="859536" marR="0" rtl="0" algn="l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42"/>
              <a:buFont typeface="Noto Sans Symbols"/>
              <a:buChar char="▪"/>
            </a:pPr>
            <a:r>
              <a:rPr b="0" i="0" lang="en-US" sz="1942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Experience</a:t>
            </a:r>
            <a:endParaRPr/>
          </a:p>
          <a:p>
            <a:pPr indent="-228600" lvl="2" marL="859536" marR="0" rtl="0" algn="l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42"/>
              <a:buFont typeface="Noto Sans Symbols"/>
              <a:buChar char="▪"/>
            </a:pPr>
            <a:r>
              <a:rPr b="0" i="0" lang="en-US" sz="1942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skills</a:t>
            </a:r>
            <a:endParaRPr/>
          </a:p>
          <a:p>
            <a:pPr indent="-228600" lvl="2" marL="859536" marR="0" rtl="0" algn="l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42"/>
              <a:buFont typeface="Noto Sans Symbols"/>
              <a:buChar char="▪"/>
            </a:pPr>
            <a:r>
              <a:rPr b="0" i="0" lang="en-US" sz="1942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abilities</a:t>
            </a:r>
            <a:endParaRPr/>
          </a:p>
          <a:p>
            <a:pPr indent="-228600" lvl="2" marL="859536" marR="0" rtl="0" algn="l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42"/>
              <a:buFont typeface="Noto Sans Symbols"/>
              <a:buChar char="▪"/>
            </a:pPr>
            <a:r>
              <a:rPr b="0" i="0" lang="en-US" sz="1942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Maturity</a:t>
            </a:r>
            <a:endParaRPr/>
          </a:p>
          <a:p>
            <a:pPr indent="-105283" lvl="2" marL="859536" marR="0" rtl="0" algn="l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42"/>
              <a:buFont typeface="Noto Sans Symbols"/>
              <a:buNone/>
            </a:pPr>
            <a:r>
              <a:t/>
            </a:r>
            <a:endParaRPr b="0" i="0" sz="1942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162" name="Google Shape;162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Rambla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Job Specification</a:t>
            </a:r>
            <a:endParaRPr b="1" i="0" sz="4100" u="none" cap="none" strike="noStrike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6032" lvl="0" marL="36576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▶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Job design integrate job content and the methods of doing job.</a:t>
            </a:r>
            <a:endParaRPr/>
          </a:p>
          <a:p>
            <a:pPr indent="-256032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▶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The key to successful job design lies in balancing the needs of the organization and the employees.</a:t>
            </a:r>
            <a:endParaRPr/>
          </a:p>
          <a:p>
            <a:pPr indent="-256032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▶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According to DeCenzo and Rabbins:</a:t>
            </a:r>
            <a:b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</a:b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“Job desing is the way in which job tasks are organized into a unit of work.”</a:t>
            </a:r>
            <a:endParaRPr/>
          </a:p>
          <a:p>
            <a:pPr indent="-256032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168" name="Google Shape;168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Rambla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Concept of job Design</a:t>
            </a:r>
            <a:endParaRPr b="1" i="0" sz="4100" u="none" cap="none" strike="noStrike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62407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Rambla"/>
              <a:buAutoNum type="arabicPeriod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Scientific Management Method</a:t>
            </a:r>
            <a:b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</a:b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-This method advocates one best method of doing a job</a:t>
            </a:r>
            <a:b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</a:b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-workers specialized in doing one particular types of job.</a:t>
            </a:r>
            <a:b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</a:b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- Time and motion study are used to find one best way of doing each component of the job.</a:t>
            </a:r>
            <a:b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</a:b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-Work simplification is done.</a:t>
            </a:r>
            <a:b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</a:b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-Jobs are designed first. Then people are found to fit the job.</a:t>
            </a:r>
            <a:endParaRPr b="0" i="0" sz="27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174" name="Google Shape;174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90"/>
              <a:buFont typeface="Rambla"/>
              <a:buNone/>
            </a:pPr>
            <a:r>
              <a:rPr b="1" i="0" lang="en-US" sz="369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Methods of job design(Approaches/Techniques)</a:t>
            </a:r>
            <a:endParaRPr b="1" i="0" sz="3690" u="none" cap="none" strike="noStrike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6032" lvl="0" marL="36576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98"/>
              <a:buFont typeface="Noto Sans Symbols"/>
              <a:buChar char="▶"/>
            </a:pPr>
            <a:r>
              <a:rPr b="0" i="0" lang="en-US" sz="2497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Advantages</a:t>
            </a:r>
            <a:br>
              <a:rPr b="0" i="0" lang="en-US" sz="2497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</a:br>
            <a:r>
              <a:rPr b="0" i="0" lang="en-US" sz="2497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-Work simplification promotes efficiency through specilization.</a:t>
            </a:r>
            <a:br>
              <a:rPr b="0" i="0" lang="en-US" sz="2497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</a:br>
            <a:r>
              <a:rPr b="0" i="0" lang="en-US" sz="2497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-Less trained and low paid employees can perform the jobs.</a:t>
            </a:r>
            <a:br>
              <a:rPr b="0" i="0" lang="en-US" sz="2497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</a:br>
            <a:r>
              <a:rPr b="0" i="0" lang="en-US" sz="2497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-It is cost effective.</a:t>
            </a:r>
            <a:endParaRPr/>
          </a:p>
          <a:p>
            <a:pPr indent="-256032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98"/>
              <a:buFont typeface="Noto Sans Symbols"/>
              <a:buChar char="▶"/>
            </a:pPr>
            <a:r>
              <a:rPr b="0" i="0" lang="en-US" sz="2497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Disadvantages</a:t>
            </a:r>
            <a:br>
              <a:rPr b="0" i="0" lang="en-US" sz="2497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</a:br>
            <a:r>
              <a:rPr b="0" i="0" lang="en-US" sz="2497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-Overspecializtion results in boredom.</a:t>
            </a:r>
            <a:br>
              <a:rPr b="0" i="0" lang="en-US" sz="2497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</a:br>
            <a:r>
              <a:rPr b="0" i="0" lang="en-US" sz="2497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-Employees feel monotony. Human aspect is neglected.</a:t>
            </a:r>
            <a:br>
              <a:rPr b="0" i="0" lang="en-US" sz="2497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</a:br>
            <a:r>
              <a:rPr b="0" i="0" lang="en-US" sz="2497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-It is mainly applicable to labour-intensive jobs.</a:t>
            </a:r>
            <a:endParaRPr b="0" i="0" sz="2497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180" name="Google Shape;180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90"/>
              <a:buFont typeface="Rambla"/>
              <a:buNone/>
            </a:pPr>
            <a:r>
              <a:rPr b="1" i="0" lang="en-US" sz="369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Advantages and Disadvantages of Scientific Management Method</a:t>
            </a:r>
            <a:endParaRPr b="1" i="0" sz="3690" u="none" cap="none" strike="noStrike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7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6032" lvl="0" marL="36576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23"/>
              <a:buFont typeface="Noto Sans Symbols"/>
              <a:buChar char="▶"/>
            </a:pPr>
            <a:r>
              <a:rPr b="0" i="0" lang="en-US" sz="2092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This method was propound by Frederick Herzberg.</a:t>
            </a:r>
            <a:endParaRPr/>
          </a:p>
          <a:p>
            <a:pPr indent="-256032" lvl="0" marL="36576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23"/>
              <a:buFont typeface="Noto Sans Symbols"/>
              <a:buChar char="▶"/>
            </a:pPr>
            <a:r>
              <a:rPr b="0" i="0" lang="en-US" sz="2092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This method state that job should be make challenging adding new sources of satisfaction to jobs.</a:t>
            </a:r>
            <a:endParaRPr/>
          </a:p>
          <a:p>
            <a:pPr indent="-256032" lvl="0" marL="36576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23"/>
              <a:buFont typeface="Noto Sans Symbols"/>
              <a:buChar char="▶"/>
            </a:pPr>
            <a:r>
              <a:rPr b="0" i="0" lang="en-US" sz="2092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More planning and controlling responsibilities are added to the job with less supervision.</a:t>
            </a:r>
            <a:endParaRPr/>
          </a:p>
          <a:p>
            <a:pPr indent="-256032" lvl="0" marL="36576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23"/>
              <a:buFont typeface="Noto Sans Symbols"/>
              <a:buChar char="▶"/>
            </a:pPr>
            <a:r>
              <a:rPr b="0" i="0" lang="en-US" sz="2092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Workers get autonomy in planning and controlling their performances.</a:t>
            </a:r>
            <a:endParaRPr/>
          </a:p>
          <a:p>
            <a:pPr indent="-165699" lvl="0" marL="36576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23"/>
              <a:buFont typeface="Noto Sans Symbols"/>
              <a:buNone/>
            </a:pPr>
            <a:r>
              <a:t/>
            </a:r>
            <a:endParaRPr b="0" i="0" sz="2092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256032" lvl="0" marL="36576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23"/>
              <a:buFont typeface="Noto Sans Symbols"/>
              <a:buChar char="❑"/>
            </a:pPr>
            <a:r>
              <a:rPr b="0" i="0" lang="en-US" sz="2092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Job Enrichment Techniques</a:t>
            </a:r>
            <a:br>
              <a:rPr b="0" i="0" lang="en-US" sz="2092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</a:br>
            <a:r>
              <a:rPr b="0" i="0" lang="en-US" sz="2092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a) Specific Tasks</a:t>
            </a:r>
            <a:br>
              <a:rPr b="0" i="0" lang="en-US" sz="2092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</a:br>
            <a:r>
              <a:rPr b="0" i="0" lang="en-US" sz="2092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b) Assign Natural work unit</a:t>
            </a:r>
            <a:br>
              <a:rPr b="0" i="0" lang="en-US" sz="2092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</a:br>
            <a:r>
              <a:rPr b="0" i="0" lang="en-US" sz="2092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c) Self set Standards</a:t>
            </a:r>
            <a:br>
              <a:rPr b="0" i="0" lang="en-US" sz="2092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</a:br>
            <a:r>
              <a:rPr b="0" i="0" lang="en-US" sz="2092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d) Minimum controls</a:t>
            </a:r>
            <a:br>
              <a:rPr b="0" i="0" lang="en-US" sz="2092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</a:br>
            <a:r>
              <a:rPr b="0" i="0" lang="en-US" sz="2092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e) Employee Accountability</a:t>
            </a:r>
            <a:br>
              <a:rPr b="0" i="0" lang="en-US" sz="2092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</a:br>
            <a:r>
              <a:rPr b="0" i="0" lang="en-US" sz="2092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f) Feedback</a:t>
            </a:r>
            <a:br>
              <a:rPr b="0" i="0" lang="en-US" sz="2092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</a:br>
            <a:endParaRPr b="0" i="0" sz="2092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165699" lvl="0" marL="36576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23"/>
              <a:buFont typeface="Noto Sans Symbols"/>
              <a:buNone/>
            </a:pPr>
            <a:r>
              <a:t/>
            </a:r>
            <a:endParaRPr b="0" i="0" sz="2092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186" name="Google Shape;186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90"/>
              <a:buFont typeface="Rambla"/>
              <a:buNone/>
            </a:pPr>
            <a:r>
              <a:rPr b="1" i="0" lang="en-US" sz="369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Herzberg’s method /Job enrichment method</a:t>
            </a:r>
            <a:endParaRPr b="1" i="0" sz="3690" u="none" cap="none" strike="noStrike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8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6031" lvl="0" marL="36576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61"/>
              <a:buFont typeface="Noto Sans Symbols"/>
              <a:buChar char="▶"/>
            </a:pPr>
            <a:r>
              <a:rPr b="0" i="0" lang="en-US" sz="2295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Advantages</a:t>
            </a:r>
            <a:br>
              <a:rPr b="0" i="0" lang="en-US" sz="2295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</a:br>
            <a:r>
              <a:rPr b="0" i="0" lang="en-US" sz="2295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-It leads to increased motivation and job satisfaction.</a:t>
            </a:r>
            <a:br>
              <a:rPr b="0" i="0" lang="en-US" sz="2295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</a:br>
            <a:r>
              <a:rPr b="0" i="0" lang="en-US" sz="2295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-It satisfies higher level needs of the employees.</a:t>
            </a:r>
            <a:br>
              <a:rPr b="0" i="0" lang="en-US" sz="2295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</a:br>
            <a:r>
              <a:rPr b="0" i="0" lang="en-US" sz="2295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-It stimulates improvement in other areas of the organization.</a:t>
            </a:r>
            <a:br>
              <a:rPr b="0" i="0" lang="en-US" sz="2295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</a:br>
            <a:r>
              <a:rPr b="0" i="0" lang="en-US" sz="2295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-It empowers employees</a:t>
            </a:r>
            <a:br>
              <a:rPr b="0" i="0" lang="en-US" sz="2295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</a:br>
            <a:r>
              <a:rPr b="0" i="0" lang="en-US" sz="2295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-It leads to reduced turnedover and lower absenteeism</a:t>
            </a:r>
            <a:endParaRPr/>
          </a:p>
          <a:p>
            <a:pPr indent="-256031" lvl="0" marL="36576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61"/>
              <a:buFont typeface="Noto Sans Symbols"/>
              <a:buChar char="▶"/>
            </a:pPr>
            <a:r>
              <a:rPr b="0" i="0" lang="en-US" sz="2295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Disadvantages</a:t>
            </a:r>
            <a:br>
              <a:rPr b="0" i="0" lang="en-US" sz="2295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</a:br>
            <a:r>
              <a:rPr b="0" i="0" lang="en-US" sz="2295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-Employees may refuse to accept enriched jobs with new responsibilities.</a:t>
            </a:r>
            <a:br>
              <a:rPr b="0" i="0" lang="en-US" sz="2295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</a:br>
            <a:r>
              <a:rPr b="0" i="0" lang="en-US" sz="2295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-The cost of design and implementation are high for job enrichment.</a:t>
            </a:r>
            <a:br>
              <a:rPr b="0" i="0" lang="en-US" sz="2295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</a:br>
            <a:r>
              <a:rPr b="0" i="0" lang="en-US" sz="2295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-Managers may be unwilling to delegate authority.</a:t>
            </a:r>
            <a:br>
              <a:rPr b="0" i="0" lang="en-US" sz="2295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</a:br>
            <a:r>
              <a:rPr b="0" i="0" lang="en-US" sz="2295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-Job enrichment is situation specific.</a:t>
            </a:r>
            <a:endParaRPr/>
          </a:p>
        </p:txBody>
      </p:sp>
      <p:sp>
        <p:nvSpPr>
          <p:cNvPr id="192" name="Google Shape;192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90"/>
              <a:buFont typeface="Rambla"/>
              <a:buNone/>
            </a:pPr>
            <a:r>
              <a:rPr b="1" i="0" lang="en-US" sz="369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Advantages and Disadvantages of Herzberg’s method</a:t>
            </a:r>
            <a:endParaRPr b="1" i="0" sz="3690" u="none" cap="none" strike="noStrike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9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6032" lvl="0" marL="36576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98"/>
              <a:buFont typeface="Noto Sans Symbols"/>
              <a:buChar char="▶"/>
            </a:pPr>
            <a:r>
              <a:rPr b="0" i="0" lang="en-US" sz="2497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This method state that job characteristic affect the job design.</a:t>
            </a:r>
            <a:br>
              <a:rPr b="0" i="0" lang="en-US" sz="2497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</a:br>
            <a:r>
              <a:rPr b="0" i="0" lang="en-US" sz="2497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	a). Skill variety:Use of different skill and 		ability</a:t>
            </a:r>
            <a:br>
              <a:rPr b="0" i="0" lang="en-US" sz="2497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</a:br>
            <a:r>
              <a:rPr b="0" i="0" lang="en-US" sz="2497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	b). Task identity: doing the whole piece of 		work</a:t>
            </a:r>
            <a:br>
              <a:rPr b="0" i="0" lang="en-US" sz="2497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</a:br>
            <a:r>
              <a:rPr b="0" i="0" lang="en-US" sz="2497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	c). Autonomy: Responsibility of work</a:t>
            </a:r>
            <a:br>
              <a:rPr b="0" i="0" lang="en-US" sz="2497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</a:br>
            <a:r>
              <a:rPr b="0" i="0" lang="en-US" sz="2497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	d). Feedback: Information on performance.</a:t>
            </a:r>
            <a:endParaRPr/>
          </a:p>
          <a:p>
            <a:pPr indent="-256032" lvl="0" marL="36576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98"/>
              <a:buFont typeface="Noto Sans Symbols"/>
              <a:buChar char="▶"/>
            </a:pPr>
            <a:r>
              <a:rPr b="0" i="0" lang="en-US" sz="2497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The existance of skill variety and task identity bring employee motivation. Autonomy  results in high quality performance and feedback indicate outcomes.</a:t>
            </a:r>
            <a:endParaRPr/>
          </a:p>
        </p:txBody>
      </p:sp>
      <p:sp>
        <p:nvSpPr>
          <p:cNvPr id="198" name="Google Shape;198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Rambla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Job Characteristic Method</a:t>
            </a:r>
            <a:endParaRPr b="1" i="0" sz="4100" u="none" cap="none" strike="noStrike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0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6032" lvl="0" marL="36576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23"/>
              <a:buFont typeface="Noto Sans Symbols"/>
              <a:buChar char="▶"/>
            </a:pPr>
            <a:r>
              <a:rPr b="0" i="0" lang="en-US" sz="2092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This method to job design considers both the job-oriented technical system and  social system. It considers:</a:t>
            </a:r>
            <a:endParaRPr/>
          </a:p>
          <a:p>
            <a:pPr indent="-228600" lvl="1" marL="621792" marR="0" rtl="0" algn="l">
              <a:lnSpc>
                <a:spcPct val="8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1782"/>
              <a:buFont typeface="Verdana"/>
              <a:buChar char="◦"/>
            </a:pPr>
            <a:r>
              <a:rPr b="0" i="0" lang="en-US" sz="1782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Nature of the job performed (technical system)</a:t>
            </a:r>
            <a:endParaRPr/>
          </a:p>
          <a:p>
            <a:pPr indent="-228600" lvl="1" marL="621792" marR="0" rtl="0" algn="l">
              <a:lnSpc>
                <a:spcPct val="8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1782"/>
              <a:buFont typeface="Verdana"/>
              <a:buChar char="◦"/>
            </a:pPr>
            <a:r>
              <a:rPr b="0" i="0" lang="en-US" sz="1782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Role of employees and their need(Social system)</a:t>
            </a:r>
            <a:endParaRPr/>
          </a:p>
          <a:p>
            <a:pPr indent="-228600" lvl="1" marL="621792" marR="0" rtl="0" algn="l">
              <a:lnSpc>
                <a:spcPct val="8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1782"/>
              <a:buFont typeface="Verdana"/>
              <a:buNone/>
            </a:pPr>
            <a:r>
              <a:t/>
            </a:r>
            <a:endParaRPr b="0" i="0" sz="1782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228600" lvl="1" marL="621792" marR="0" rtl="0" algn="l">
              <a:lnSpc>
                <a:spcPct val="8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1782"/>
              <a:buFont typeface="Verdana"/>
              <a:buNone/>
            </a:pPr>
            <a:r>
              <a:rPr b="0" i="0" lang="en-US" sz="1782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This approach merges the technical needs of the organzation with the social needs of the employees.</a:t>
            </a:r>
            <a:endParaRPr/>
          </a:p>
          <a:p>
            <a:pPr indent="-228600" lvl="1" marL="621792" marR="0" rtl="0" algn="l">
              <a:lnSpc>
                <a:spcPct val="8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1782"/>
              <a:buFont typeface="Verdana"/>
              <a:buNone/>
            </a:pPr>
            <a:r>
              <a:rPr b="0" i="0" lang="en-US" sz="1782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This approach restructures jobs, relationships, and technologies to do the jobs.</a:t>
            </a:r>
            <a:endParaRPr/>
          </a:p>
          <a:p>
            <a:pPr indent="-228600" lvl="1" marL="621792" marR="0" rtl="0" algn="l">
              <a:lnSpc>
                <a:spcPct val="8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1782"/>
              <a:buFont typeface="Verdana"/>
              <a:buNone/>
            </a:pPr>
            <a:r>
              <a:rPr b="0" i="0" lang="en-US" sz="1782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This method follow following guidelines:</a:t>
            </a:r>
            <a:endParaRPr/>
          </a:p>
          <a:p>
            <a:pPr indent="-228600" lvl="1" marL="621792" marR="0" rtl="0" algn="l">
              <a:lnSpc>
                <a:spcPct val="8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1782"/>
              <a:buFont typeface="Verdana"/>
              <a:buNone/>
            </a:pPr>
            <a:r>
              <a:rPr b="0" i="0" lang="en-US" sz="1782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a). Employees need autonomy in work related decision making</a:t>
            </a:r>
            <a:endParaRPr/>
          </a:p>
          <a:p>
            <a:pPr indent="-228600" lvl="1" marL="621792" marR="0" rtl="0" algn="l">
              <a:lnSpc>
                <a:spcPct val="8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1782"/>
              <a:buFont typeface="Verdana"/>
              <a:buNone/>
            </a:pPr>
            <a:r>
              <a:rPr b="0" i="0" lang="en-US" sz="1782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b). Employees need autonomy in work-related decision making.</a:t>
            </a:r>
            <a:endParaRPr/>
          </a:p>
          <a:p>
            <a:pPr indent="-228600" lvl="1" marL="621792" marR="0" rtl="0" algn="l">
              <a:lnSpc>
                <a:spcPct val="8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1782"/>
              <a:buFont typeface="Verdana"/>
              <a:buNone/>
            </a:pPr>
            <a:r>
              <a:rPr b="0" i="0" lang="en-US" sz="1782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c). Employees should be able to relate the jobs to the social lives</a:t>
            </a:r>
            <a:endParaRPr/>
          </a:p>
          <a:p>
            <a:pPr indent="-228600" lvl="1" marL="621792" marR="0" rtl="0" algn="l">
              <a:lnSpc>
                <a:spcPct val="8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1782"/>
              <a:buFont typeface="Verdana"/>
              <a:buNone/>
            </a:pPr>
            <a:r>
              <a:rPr b="0" i="0" lang="en-US" sz="1782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d). Employees should belives that jobs will lead to desirable future in terms of rewards.	</a:t>
            </a:r>
            <a:endParaRPr/>
          </a:p>
          <a:p>
            <a:pPr indent="-228600" lvl="1" marL="621792" marR="0" rtl="0" algn="l">
              <a:lnSpc>
                <a:spcPct val="8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1782"/>
              <a:buFont typeface="Verdana"/>
              <a:buNone/>
            </a:pPr>
            <a:r>
              <a:t/>
            </a:r>
            <a:endParaRPr b="0" i="0" sz="1782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165699" lvl="0" marL="36576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23"/>
              <a:buFont typeface="Noto Sans Symbols"/>
              <a:buNone/>
            </a:pPr>
            <a:r>
              <a:t/>
            </a:r>
            <a:endParaRPr b="0" i="0" sz="2092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204" name="Google Shape;204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90"/>
              <a:buFont typeface="Rambla"/>
              <a:buNone/>
            </a:pPr>
            <a:r>
              <a:rPr b="1" i="0" lang="en-US" sz="369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Open Socio-Technical Method(Hackman and oldham)</a:t>
            </a:r>
            <a:endParaRPr b="1" i="0" sz="3690" u="none" cap="none" strike="noStrike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1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6032" lvl="0" marL="36576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▶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Work teams are self-directed teams. They solve problems, implement solutions and take full responsibility for outcomes.</a:t>
            </a:r>
            <a:endParaRPr/>
          </a:p>
          <a:p>
            <a:pPr indent="-256032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▶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Team members are highly committed, decide collectively, interact continuously, work closely, determine work assignments and working methods and practice self-surpervision.</a:t>
            </a:r>
            <a:endParaRPr/>
          </a:p>
          <a:p>
            <a:pPr indent="-256032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▶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They perform related and interrelated jobs.</a:t>
            </a:r>
            <a:endParaRPr b="0" i="0" sz="27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210" name="Google Shape;210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Rambla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Work Team Method</a:t>
            </a:r>
            <a:endParaRPr b="1" i="0" sz="4100" u="none" cap="none" strike="noStrike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6032" lvl="0" marL="36576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98"/>
              <a:buFont typeface="Noto Sans Symbols"/>
              <a:buChar char="▶"/>
            </a:pPr>
            <a:r>
              <a:rPr b="0" i="0" lang="en-US" sz="2497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Terminology</a:t>
            </a:r>
            <a:endParaRPr/>
          </a:p>
          <a:p>
            <a:pPr indent="-514350" lvl="0" marL="62407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98"/>
              <a:buFont typeface="Rambla"/>
              <a:buAutoNum type="arabicPeriod"/>
            </a:pPr>
            <a:r>
              <a:rPr b="0" i="0" lang="en-US" sz="2497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Task: It is distinct work activity. It has a distinct purpose.</a:t>
            </a:r>
            <a:endParaRPr/>
          </a:p>
          <a:p>
            <a:pPr indent="-514350" lvl="0" marL="62407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98"/>
              <a:buFont typeface="Rambla"/>
              <a:buAutoNum type="arabicPeriod"/>
            </a:pPr>
            <a:r>
              <a:rPr b="0" i="0" lang="en-US" sz="2497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Job: A job is a set of closely related tasks. It consists of a bundle of tasks. Task is a distinct work activity. A job is the building block of the organization Structure.</a:t>
            </a:r>
            <a:endParaRPr/>
          </a:p>
          <a:p>
            <a:pPr indent="-514350" lvl="0" marL="62407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98"/>
              <a:buFont typeface="Rambla"/>
              <a:buAutoNum type="arabicPeriod"/>
            </a:pPr>
            <a:r>
              <a:rPr b="0" i="0" lang="en-US" sz="2497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Position: It refers to one or more duties performed by a single person. Every employee has a position in the organization.</a:t>
            </a:r>
            <a:endParaRPr/>
          </a:p>
          <a:p>
            <a:pPr indent="-514350" lvl="0" marL="62407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98"/>
              <a:buFont typeface="Rambla"/>
              <a:buAutoNum type="arabicPeriod"/>
            </a:pPr>
            <a:r>
              <a:rPr b="0" i="0" lang="en-US" sz="2497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Occupation: It is group of similar jobs. For example, accountant, cook, electrician etc.</a:t>
            </a:r>
            <a:endParaRPr/>
          </a:p>
          <a:p>
            <a:pPr indent="-406529" lvl="0" marL="62407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98"/>
              <a:buFont typeface="Rambla"/>
              <a:buNone/>
            </a:pPr>
            <a:r>
              <a:t/>
            </a:r>
            <a:endParaRPr b="0" i="0" sz="2497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109" name="Google Shape;109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Rambla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Job Analysis</a:t>
            </a:r>
            <a:endParaRPr b="1" i="0" sz="4100" u="none" cap="none" strike="noStrike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2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6032" lvl="0" marL="36576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23"/>
              <a:buFont typeface="Noto Sans Symbols"/>
              <a:buChar char="❑"/>
            </a:pPr>
            <a:r>
              <a:rPr b="1" i="0" lang="en-US" sz="2092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Advantages</a:t>
            </a:r>
            <a:br>
              <a:rPr b="0" i="0" lang="en-US" sz="2092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</a:br>
            <a:r>
              <a:rPr b="0" i="0" lang="en-US" sz="2092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- work teams generally achieve high productivity and quality.</a:t>
            </a:r>
            <a:br>
              <a:rPr b="0" i="0" lang="en-US" sz="2092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</a:br>
            <a:r>
              <a:rPr b="0" i="0" lang="en-US" sz="2092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- Supervision cost are reduced.</a:t>
            </a:r>
            <a:endParaRPr/>
          </a:p>
          <a:p>
            <a:pPr indent="-256032" lvl="0" marL="36576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23"/>
              <a:buFont typeface="Noto Sans Symbols"/>
              <a:buNone/>
            </a:pPr>
            <a:r>
              <a:rPr b="0" i="0" lang="en-US" sz="2092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	-Reward is tied to team performance.</a:t>
            </a:r>
            <a:endParaRPr/>
          </a:p>
          <a:p>
            <a:pPr indent="-256032" lvl="0" marL="36576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23"/>
              <a:buFont typeface="Noto Sans Symbols"/>
              <a:buNone/>
            </a:pPr>
            <a:r>
              <a:rPr b="0" i="0" lang="en-US" sz="2092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	-Team sprite with employees employee empowerment is realized.</a:t>
            </a:r>
            <a:endParaRPr/>
          </a:p>
          <a:p>
            <a:pPr indent="-256032" lvl="0" marL="36576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23"/>
              <a:buFont typeface="Noto Sans Symbols"/>
              <a:buNone/>
            </a:pPr>
            <a:r>
              <a:rPr b="0" i="0" lang="en-US" sz="2092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	-Greater involvement of employees in decision making and greater employee commitment is ensured.</a:t>
            </a:r>
            <a:endParaRPr/>
          </a:p>
          <a:p>
            <a:pPr indent="-256032" lvl="0" marL="36576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23"/>
              <a:buFont typeface="Noto Sans Symbols"/>
              <a:buChar char="❑"/>
            </a:pPr>
            <a:r>
              <a:rPr b="1" i="0" lang="en-US" sz="2092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Disadvantages</a:t>
            </a:r>
            <a:endParaRPr/>
          </a:p>
          <a:p>
            <a:pPr indent="-256032" lvl="0" marL="36576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23"/>
              <a:buFont typeface="Noto Sans Symbols"/>
              <a:buNone/>
            </a:pPr>
            <a:r>
              <a:rPr b="0" i="0" lang="en-US" sz="2092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	-Employees, managers and unions resists work teams.</a:t>
            </a:r>
            <a:br>
              <a:rPr b="0" i="0" lang="en-US" sz="2092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</a:br>
            <a:r>
              <a:rPr b="0" i="0" lang="en-US" sz="2092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-Cooperation among team members may be difficult because of poor team cooperation.</a:t>
            </a:r>
            <a:br>
              <a:rPr b="0" i="0" lang="en-US" sz="2092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</a:br>
            <a:r>
              <a:rPr b="0" i="0" lang="en-US" sz="2092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-Efficiency of the team is situationally dependent.</a:t>
            </a:r>
            <a:endParaRPr/>
          </a:p>
        </p:txBody>
      </p:sp>
      <p:sp>
        <p:nvSpPr>
          <p:cNvPr id="216" name="Google Shape;216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90"/>
              <a:buFont typeface="Rambla"/>
              <a:buNone/>
            </a:pPr>
            <a:r>
              <a:rPr b="1" i="0" lang="en-US" sz="369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 Advantages and Disadvantages of Work team method </a:t>
            </a:r>
            <a:endParaRPr b="1" i="0" sz="3690" u="none" cap="none" strike="noStrike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3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6032" lvl="0" marL="36576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▶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Thank You</a:t>
            </a:r>
            <a:endParaRPr b="0" i="0" sz="27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222" name="Google Shape;222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Rambla"/>
              <a:buNone/>
            </a:pPr>
            <a:r>
              <a:t/>
            </a:r>
            <a:endParaRPr b="1" i="0" sz="4100" u="none" cap="none" strike="noStrike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6032" lvl="0" marL="36576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98"/>
              <a:buFont typeface="Noto Sans Symbols"/>
              <a:buChar char="▶"/>
            </a:pPr>
            <a:r>
              <a:rPr b="0" i="0" lang="en-US" sz="2497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A systematic recording of activities involved in a job.</a:t>
            </a:r>
            <a:endParaRPr/>
          </a:p>
          <a:p>
            <a:pPr indent="-256032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98"/>
              <a:buFont typeface="Noto Sans Symbols"/>
              <a:buChar char="▶"/>
            </a:pPr>
            <a:r>
              <a:rPr b="0" i="0" lang="en-US" sz="2497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It systematically studies the activities of a job.</a:t>
            </a:r>
            <a:endParaRPr/>
          </a:p>
          <a:p>
            <a:pPr indent="-256032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98"/>
              <a:buFont typeface="Noto Sans Symbols"/>
              <a:buChar char="▶"/>
            </a:pPr>
            <a:r>
              <a:rPr b="0" i="0" lang="en-US" sz="2497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It define:</a:t>
            </a:r>
            <a:endParaRPr/>
          </a:p>
          <a:p>
            <a:pPr indent="-228599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127"/>
              <a:buFont typeface="Verdana"/>
              <a:buChar char="◦"/>
            </a:pPr>
            <a:r>
              <a:rPr b="0" i="0" lang="en-US" sz="2127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Qualifications needed to accomplish  the job in terms of knowledge, skill and ability</a:t>
            </a:r>
            <a:endParaRPr/>
          </a:p>
          <a:p>
            <a:pPr indent="-228599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127"/>
              <a:buFont typeface="Verdana"/>
              <a:buChar char="◦"/>
            </a:pPr>
            <a:r>
              <a:rPr b="0" i="0" lang="en-US" sz="2127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Tasks involved in a job and activities happening on the job.</a:t>
            </a:r>
            <a:endParaRPr/>
          </a:p>
          <a:p>
            <a:pPr indent="-228600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127"/>
              <a:buFont typeface="Verdana"/>
              <a:buNone/>
            </a:pPr>
            <a:r>
              <a:rPr b="0" i="0" lang="en-US" sz="2127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In Summary, Job analysis is a process by which information about each activity involved in a job is systematically observed and recorded. Qualifications needed for doing the job are identified.</a:t>
            </a:r>
            <a:endParaRPr/>
          </a:p>
        </p:txBody>
      </p:sp>
      <p:sp>
        <p:nvSpPr>
          <p:cNvPr id="115" name="Google Shape;115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Rambla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Concept of Job Analysis</a:t>
            </a:r>
            <a:endParaRPr b="1" i="0" sz="4100" u="none" cap="none" strike="noStrike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624078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16"/>
              <a:buFont typeface="Noto Sans Symbols"/>
              <a:buAutoNum type="alphaLcParenR"/>
            </a:pPr>
            <a:r>
              <a:rPr b="0" i="0" lang="en-US" sz="12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Develop Job Description, job specification and job performance Standards:</a:t>
            </a:r>
            <a:br>
              <a:rPr b="0" i="0" lang="en-US" sz="12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</a:br>
            <a:r>
              <a:rPr b="0" i="0" lang="en-US" sz="12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i)	Job Description:	It is a profile of job requirements. It is needed for recruitment, selection, appraisal and development purposes</a:t>
            </a:r>
            <a:br>
              <a:rPr b="0" i="0" lang="en-US" sz="12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</a:br>
            <a:br>
              <a:rPr b="0" i="0" lang="en-US" sz="12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</a:br>
            <a:r>
              <a:rPr b="0" i="0" lang="en-US" sz="12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ii) Job specifications: It is profile of people characteristics needed for performing the job. It is needed for recruitment and selection purposes.</a:t>
            </a:r>
            <a:br>
              <a:rPr b="0" i="0" lang="en-US" sz="12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</a:br>
            <a:br>
              <a:rPr b="0" i="0" lang="en-US" sz="12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</a:br>
            <a:r>
              <a:rPr b="0" i="0" lang="en-US" sz="12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Iii) Job performance Standards: They specify quantity and quality of performance for each job. They motivates employees and facilitate performance evaluation and controls.</a:t>
            </a:r>
            <a:endParaRPr/>
          </a:p>
          <a:p>
            <a:pPr indent="-462533" lvl="0" marL="624078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816"/>
              <a:buFont typeface="Noto Sans Symbols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514350" lvl="0" marL="624078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816"/>
              <a:buFont typeface="Noto Sans Symbols"/>
              <a:buAutoNum type="alphaLcParenR"/>
            </a:pPr>
            <a:r>
              <a:rPr b="0" i="0" lang="en-US" sz="12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Conduct Job Evaluation:</a:t>
            </a:r>
            <a:br>
              <a:rPr b="0" i="0" lang="en-US" sz="12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</a:br>
            <a:r>
              <a:rPr b="0" i="0" lang="en-US" sz="12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Job evaluation specifies relative value of each job to develop compensation package. It is based on job analysis information.</a:t>
            </a:r>
            <a:endParaRPr/>
          </a:p>
          <a:p>
            <a:pPr indent="-462533" lvl="0" marL="624078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816"/>
              <a:buFont typeface="Noto Sans Symbols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514350" lvl="0" marL="624078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816"/>
              <a:buFont typeface="Noto Sans Symbols"/>
              <a:buAutoNum type="alphaLcParenR"/>
            </a:pPr>
            <a:r>
              <a:rPr b="0" i="0" lang="en-US" sz="12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Prepare Human Resource Plan</a:t>
            </a:r>
            <a:br>
              <a:rPr b="0" i="0" lang="en-US" sz="12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</a:br>
            <a:r>
              <a:rPr b="0" i="0" lang="en-US" sz="12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Job analysis provides useful inputs for preparing and updating human resource inventory and human resource information system. They are both needed to purpose human resource plan.</a:t>
            </a:r>
            <a:endParaRPr/>
          </a:p>
          <a:p>
            <a:pPr indent="-462533" lvl="0" marL="624078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816"/>
              <a:buFont typeface="Noto Sans Symbols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514350" lvl="0" marL="624078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816"/>
              <a:buFont typeface="Noto Sans Symbols"/>
              <a:buAutoNum type="alphaLcParenR"/>
            </a:pPr>
            <a:r>
              <a:rPr b="0" i="0" lang="en-US" sz="12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Develop performance appraisal system:</a:t>
            </a:r>
            <a:br>
              <a:rPr b="0" i="0" lang="en-US" sz="12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</a:br>
            <a:r>
              <a:rPr b="0" i="0" lang="en-US" sz="12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Job analysis information serves as a point of references for developing performances appraisal system. It facilitates review of employee performance and potentiality.</a:t>
            </a:r>
            <a:endParaRPr/>
          </a:p>
          <a:p>
            <a:pPr indent="-514350" lvl="0" marL="624078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816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	</a:t>
            </a:r>
            <a:endParaRPr b="0" i="0" sz="12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121" name="Google Shape;121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Rambla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Purpose job analysis</a:t>
            </a:r>
            <a:endParaRPr b="1" i="0" sz="4100" u="none" cap="none" strike="noStrike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624078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Rambla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Understand purpose of job analysis:</a:t>
            </a:r>
            <a:br>
              <a:rPr b="0" i="0" lang="en-US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The purpose of job analysis should be clearly understand by the analyst. The purpose of job analysis information can be for:</a:t>
            </a:r>
            <a:br>
              <a:rPr b="0" i="0" lang="en-US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- Human resource planning decision</a:t>
            </a:r>
            <a:br>
              <a:rPr b="0" i="0" lang="en-US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-Recruitment and selection decisions</a:t>
            </a:r>
            <a:br>
              <a:rPr b="0" i="0" lang="en-US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-Training and management development decisions.</a:t>
            </a:r>
            <a:br>
              <a:rPr b="0" i="0" lang="en-US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-Employee compensation decisions.</a:t>
            </a:r>
            <a:br>
              <a:rPr b="0" i="0" lang="en-US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-Performance appraisal decisions</a:t>
            </a:r>
            <a:br>
              <a:rPr b="0" i="0" lang="en-US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-Assignment of duties, responsibilities and authority.</a:t>
            </a:r>
            <a:endParaRPr/>
          </a:p>
          <a:p>
            <a:pPr indent="-514350" lvl="0" marL="624078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Rambla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Select position of job analysis:</a:t>
            </a:r>
            <a:br>
              <a:rPr b="0" i="0" lang="en-US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The specific positions in the organization structures needing job analysis should be selected for collection of information.</a:t>
            </a:r>
            <a:endParaRPr/>
          </a:p>
          <a:p>
            <a:pPr indent="-514350" lvl="0" marL="624078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Rambla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Identify information needed</a:t>
            </a:r>
            <a:br>
              <a:rPr b="0" i="0" lang="en-US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- It refers to collecting information related with </a:t>
            </a:r>
            <a:br>
              <a:rPr b="0" i="0" lang="en-US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a. work activities, </a:t>
            </a:r>
            <a:br>
              <a:rPr b="0" i="0" lang="en-US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b. worker- oriented activities,</a:t>
            </a:r>
            <a:br>
              <a:rPr b="0" i="0" lang="en-US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c. machine and material used</a:t>
            </a:r>
            <a:br>
              <a:rPr b="0" i="0" lang="en-US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</a:br>
            <a:endParaRPr b="0" i="0" sz="18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127" name="Google Shape;127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90"/>
              <a:buFont typeface="Rambla"/>
              <a:buNone/>
            </a:pPr>
            <a:r>
              <a:rPr b="1" i="0" lang="en-US" sz="369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Collecting job analysis information(Process)</a:t>
            </a:r>
            <a:endParaRPr b="1" i="0" sz="3690" u="none" cap="none" strike="noStrike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/>
          <p:nvPr>
            <p:ph idx="1" type="body"/>
          </p:nvPr>
        </p:nvSpPr>
        <p:spPr>
          <a:xfrm>
            <a:off x="457200" y="381000"/>
            <a:ext cx="8229600" cy="5626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6032" lvl="0" marL="36576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23"/>
              <a:buFont typeface="Noto Sans Symbols"/>
              <a:buNone/>
            </a:pPr>
            <a:r>
              <a:rPr b="0" i="0" lang="en-US" sz="2092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d.  Identify sources of information for job analysis</a:t>
            </a:r>
            <a:br>
              <a:rPr b="0" i="0" lang="en-US" sz="2092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</a:br>
            <a:r>
              <a:rPr b="0" i="0" lang="en-US" sz="2092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The sources for collecting information should be 	identified. They can be:</a:t>
            </a:r>
            <a:br>
              <a:rPr b="0" i="0" lang="en-US" sz="2092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</a:br>
            <a:r>
              <a:rPr b="0" i="0" lang="en-US" sz="2092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	i) Employees</a:t>
            </a:r>
            <a:br>
              <a:rPr b="0" i="0" lang="en-US" sz="2092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</a:br>
            <a:r>
              <a:rPr b="0" i="0" lang="en-US" sz="2092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	ii) Supervisors</a:t>
            </a:r>
            <a:br>
              <a:rPr b="0" i="0" lang="en-US" sz="2092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</a:br>
            <a:r>
              <a:rPr b="0" i="0" lang="en-US" sz="2092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	iii) Independent Experts</a:t>
            </a:r>
            <a:br>
              <a:rPr b="0" i="0" lang="en-US" sz="2092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</a:br>
            <a:r>
              <a:rPr b="0" i="0" lang="en-US" sz="2092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	iv) Job review committees</a:t>
            </a:r>
            <a:br>
              <a:rPr b="0" i="0" lang="en-US" sz="2092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</a:br>
            <a:r>
              <a:rPr b="0" i="0" lang="en-US" sz="2092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	v) Non human sources</a:t>
            </a:r>
            <a:endParaRPr/>
          </a:p>
          <a:p>
            <a:pPr indent="-514350" lvl="0" marL="624078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23"/>
              <a:buFont typeface="Noto Sans Symbols"/>
              <a:buAutoNum type="alphaLcPeriod" startAt="5"/>
            </a:pPr>
            <a:r>
              <a:rPr b="0" i="0" lang="en-US" sz="2092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Choose methods for collecting information</a:t>
            </a:r>
            <a:br>
              <a:rPr b="0" i="0" lang="en-US" sz="2092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</a:br>
            <a:r>
              <a:rPr b="0" i="0" lang="en-US" sz="2092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Various methods are available for collecting information for jab analysis. They can be:</a:t>
            </a:r>
            <a:br>
              <a:rPr b="0" i="0" lang="en-US" sz="2092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</a:br>
            <a:r>
              <a:rPr b="0" i="0" lang="en-US" sz="2092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i) Observation method: Employees doing the jobs are observed.</a:t>
            </a:r>
            <a:br>
              <a:rPr b="0" i="0" lang="en-US" sz="2092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</a:br>
            <a:r>
              <a:rPr b="0" i="0" lang="en-US" sz="2092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Ii) Interview method: Interview is conducted at work site.</a:t>
            </a:r>
            <a:br>
              <a:rPr b="0" i="0" lang="en-US" sz="2092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</a:br>
            <a:r>
              <a:rPr b="0" i="0" lang="en-US" sz="2092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Iii) Questionnaire method: Employees fill in a questionnaire.</a:t>
            </a:r>
            <a:endParaRPr/>
          </a:p>
          <a:p>
            <a:pPr indent="-514350" lvl="0" marL="624078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23"/>
              <a:buFont typeface="Noto Sans Symbols"/>
              <a:buAutoNum type="alphaLcPeriod" startAt="5"/>
            </a:pPr>
            <a:r>
              <a:rPr b="0" i="0" lang="en-US" sz="2092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Collect information</a:t>
            </a:r>
            <a:br>
              <a:rPr b="0" i="0" lang="en-US" sz="2092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</a:br>
            <a:r>
              <a:rPr b="0" i="0" lang="en-US" sz="2092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The needed information is collected  and processed. It is checked for accuracy. </a:t>
            </a:r>
            <a:endParaRPr/>
          </a:p>
          <a:p>
            <a:pPr indent="-424017" lvl="0" marL="624078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23"/>
              <a:buFont typeface="Noto Sans Symbols"/>
              <a:buNone/>
            </a:pPr>
            <a:r>
              <a:t/>
            </a:r>
            <a:endParaRPr b="0" i="0" sz="2092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62407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10"/>
              <a:buFont typeface="Rambla"/>
              <a:buAutoNum type="alphaLcParenR"/>
            </a:pPr>
            <a:r>
              <a:rPr b="0" i="0" lang="en-US" sz="1485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Observation Method</a:t>
            </a:r>
            <a:br>
              <a:rPr b="0" i="0" lang="en-US" sz="1485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</a:br>
            <a:r>
              <a:rPr b="0" i="0" lang="en-US" sz="1485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- The job analyst observe employees doing a job to get first hand information</a:t>
            </a:r>
            <a:br>
              <a:rPr b="0" i="0" lang="en-US" sz="1485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</a:br>
            <a:r>
              <a:rPr b="0" i="0" lang="en-US" sz="1485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-A visual impression is obtained about the activities, equipment, materials, working conditions and job hazards.</a:t>
            </a:r>
            <a:br>
              <a:rPr b="0" i="0" lang="en-US" sz="1485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</a:br>
            <a:r>
              <a:rPr b="0" i="0" lang="en-US" sz="1485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-Time Study and motion study are frequently used observation methods.</a:t>
            </a:r>
            <a:endParaRPr/>
          </a:p>
          <a:p>
            <a:pPr indent="-450227" lvl="0" marL="624078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10"/>
              <a:buFont typeface="Rambla"/>
              <a:buNone/>
            </a:pPr>
            <a:r>
              <a:t/>
            </a:r>
            <a:endParaRPr b="0" i="0" sz="1485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514350" lvl="0" marL="624078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10"/>
              <a:buFont typeface="Rambla"/>
              <a:buAutoNum type="alphaLcParenR"/>
            </a:pPr>
            <a:r>
              <a:rPr b="0" i="0" lang="en-US" sz="1485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Interview Method</a:t>
            </a:r>
            <a:br>
              <a:rPr b="0" i="0" lang="en-US" sz="1485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</a:br>
            <a:r>
              <a:rPr b="0" i="0" lang="en-US" sz="1485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-Face to face interview of individual or group is conducted at the worksite to collect information for job analysis.</a:t>
            </a:r>
            <a:br>
              <a:rPr b="0" i="0" lang="en-US" sz="1485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</a:br>
            <a:r>
              <a:rPr b="0" i="0" lang="en-US" sz="1485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-This method allows explanation of unclear question, uncertain answered.</a:t>
            </a:r>
            <a:br>
              <a:rPr b="0" i="0" lang="en-US" sz="1485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</a:br>
            <a:r>
              <a:rPr b="0" i="0" lang="en-US" sz="1485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-This method is costly and time consuming.</a:t>
            </a:r>
            <a:br>
              <a:rPr b="0" i="0" lang="en-US" sz="1485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</a:br>
            <a:endParaRPr b="0" i="0" sz="1485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514350" lvl="0" marL="624078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10"/>
              <a:buFont typeface="Rambla"/>
              <a:buAutoNum type="alphaLcParenR"/>
            </a:pPr>
            <a:r>
              <a:rPr b="0" i="0" lang="en-US" sz="1485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Questionnaire Method(Survey method)</a:t>
            </a:r>
            <a:br>
              <a:rPr b="0" i="0" lang="en-US" sz="1485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</a:br>
            <a:r>
              <a:rPr b="0" i="0" lang="en-US" sz="1485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-This method is popular for collecting data from a large number of employees for job analysis. </a:t>
            </a:r>
            <a:br>
              <a:rPr b="0" i="0" lang="en-US" sz="1485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</a:br>
            <a:r>
              <a:rPr b="0" i="0" lang="en-US" sz="1485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-In this method, employees are sent a  structured questionnaire a list of possible activities.</a:t>
            </a:r>
            <a:br>
              <a:rPr b="0" i="0" lang="en-US" sz="1485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</a:br>
            <a:r>
              <a:rPr b="0" i="0" lang="en-US" sz="1485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-This method is quicker and economical for gathering information about jobs.</a:t>
            </a:r>
            <a:br>
              <a:rPr b="0" i="0" lang="en-US" sz="1485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</a:br>
            <a:r>
              <a:rPr b="0" i="0" lang="en-US" sz="1485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-In this method, question may be misunderstand, unclear unreturned and time consuming.</a:t>
            </a:r>
            <a:endParaRPr/>
          </a:p>
          <a:p>
            <a:pPr indent="-514350" lvl="0" marL="624078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10"/>
              <a:buFont typeface="Rambla"/>
              <a:buAutoNum type="alphaLcParenR"/>
            </a:pPr>
            <a:r>
              <a:rPr b="0" i="0" lang="en-US" sz="1485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Diary Method</a:t>
            </a:r>
            <a:br>
              <a:rPr b="0" i="0" lang="en-US" sz="1485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</a:br>
            <a:r>
              <a:rPr b="0" i="0" lang="en-US" sz="1485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-In the method, employees record daily activities in a diary. Job analyst obtained information about job through entries made in the diary.</a:t>
            </a:r>
            <a:endParaRPr b="0" i="0" sz="1485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138" name="Google Shape;138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90"/>
              <a:buFont typeface="Rambla"/>
              <a:buNone/>
            </a:pPr>
            <a:r>
              <a:rPr b="1" i="0" lang="en-US" sz="369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Methods for collecting Job Analysis information</a:t>
            </a:r>
            <a:endParaRPr b="1" i="0" sz="3690" u="none" cap="none" strike="noStrike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62407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10"/>
              <a:buFont typeface="Rambla"/>
              <a:buAutoNum type="arabicPeriod"/>
            </a:pPr>
            <a:r>
              <a:rPr b="0" i="0" lang="en-US" sz="1485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Functional Job Analysis Technique(FJA)</a:t>
            </a:r>
            <a:br>
              <a:rPr b="0" i="0" lang="en-US" sz="1485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</a:br>
            <a:r>
              <a:rPr b="0" i="0" lang="en-US" sz="1485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-This technique was developed by the US Department of Labor</a:t>
            </a:r>
            <a:br>
              <a:rPr b="0" i="0" lang="en-US" sz="1485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</a:br>
            <a:r>
              <a:rPr b="0" i="0" lang="en-US" sz="1485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-FJA emphasis is on task and technological factors</a:t>
            </a:r>
            <a:br>
              <a:rPr b="0" i="0" lang="en-US" sz="1485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</a:br>
            <a:r>
              <a:rPr b="0" i="0" lang="en-US" sz="1485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-It focuses on following four aspects</a:t>
            </a:r>
            <a:br>
              <a:rPr b="0" i="0" lang="en-US" sz="1485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</a:br>
            <a:r>
              <a:rPr b="0" i="0" lang="en-US" sz="1485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i). Worker Functions:What the workers does in relation to data, people and jobs</a:t>
            </a:r>
            <a:br>
              <a:rPr b="0" i="0" lang="en-US" sz="1485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</a:br>
            <a:r>
              <a:rPr b="0" i="0" lang="en-US" sz="1485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ii). Worker Fields: What methods and techniques the workers uses along with machine, tools and equipment.</a:t>
            </a:r>
            <a:br>
              <a:rPr b="0" i="0" lang="en-US" sz="1485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</a:br>
            <a:r>
              <a:rPr b="0" i="0" lang="en-US" sz="1485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Iii) Worker products: What the workers produces? It can be raw materials, finished products, services etc.</a:t>
            </a:r>
            <a:br>
              <a:rPr b="0" i="0" lang="en-US" sz="1485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</a:br>
            <a:r>
              <a:rPr b="0" i="0" lang="en-US" sz="1485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iv) Worker Traits: What traits are needed in workers, such as training, interests, aptitudes etc.</a:t>
            </a:r>
            <a:endParaRPr/>
          </a:p>
          <a:p>
            <a:pPr indent="-450227" lvl="0" marL="624078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10"/>
              <a:buFont typeface="Rambla"/>
              <a:buNone/>
            </a:pPr>
            <a:r>
              <a:t/>
            </a:r>
            <a:endParaRPr b="0" i="0" sz="1485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514350" lvl="0" marL="624078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10"/>
              <a:buFont typeface="Rambla"/>
              <a:buAutoNum type="arabicPeriod"/>
            </a:pPr>
            <a:r>
              <a:rPr b="0" i="0" lang="en-US" sz="1485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Method Analysis</a:t>
            </a:r>
            <a:br>
              <a:rPr b="0" i="0" lang="en-US" sz="1485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</a:br>
            <a:r>
              <a:rPr b="0" i="0" lang="en-US" sz="1485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-This method is applicable for nan-managerial jobs where human labors carry repetitive and routine tasks.</a:t>
            </a:r>
            <a:br>
              <a:rPr b="0" i="0" lang="en-US" sz="1485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</a:br>
            <a:r>
              <a:rPr b="0" i="0" lang="en-US" sz="1485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-This method studies motion at work. They can be:</a:t>
            </a:r>
            <a:br>
              <a:rPr b="0" i="0" lang="en-US" sz="1485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</a:br>
            <a:r>
              <a:rPr b="0" i="0" lang="en-US" sz="1485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	i) Balancing movement of two hands</a:t>
            </a:r>
            <a:br>
              <a:rPr b="0" i="0" lang="en-US" sz="1485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</a:br>
            <a:r>
              <a:rPr b="0" i="0" lang="en-US" sz="1485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	ii) Reducton of muscular efforts</a:t>
            </a:r>
            <a:br>
              <a:rPr b="0" i="0" lang="en-US" sz="1485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</a:br>
            <a:r>
              <a:rPr b="0" i="0" lang="en-US" sz="1485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	iii) Doing productive work without idle time</a:t>
            </a:r>
            <a:br>
              <a:rPr b="0" i="0" lang="en-US" sz="1485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</a:br>
            <a:r>
              <a:rPr b="0" i="0" lang="en-US" sz="1485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	iv) Opposite and symmetrical direction of hands.</a:t>
            </a:r>
            <a:endParaRPr/>
          </a:p>
        </p:txBody>
      </p:sp>
      <p:sp>
        <p:nvSpPr>
          <p:cNvPr id="144" name="Google Shape;144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Rambla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Job Analysis Technique</a:t>
            </a:r>
            <a:endParaRPr b="1" i="0" sz="4100" u="none" cap="none" strike="noStrike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62407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5"/>
              <a:buFont typeface="Noto Sans Symbols"/>
              <a:buAutoNum type="arabicPeriod" startAt="3"/>
            </a:pPr>
            <a:r>
              <a:rPr b="0" i="0" lang="en-US" sz="189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The Hay plan</a:t>
            </a:r>
            <a:br>
              <a:rPr b="0" i="0" lang="en-US" sz="189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</a:br>
            <a:r>
              <a:rPr b="0" i="0" lang="en-US" sz="189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-It is used to analyzed managerial jobs consisting of numerous tasks.</a:t>
            </a:r>
            <a:br>
              <a:rPr b="0" i="0" lang="en-US" sz="189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</a:br>
            <a:r>
              <a:rPr b="0" i="0" lang="en-US" sz="189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-The collected information is used for preparing job description and job specification.</a:t>
            </a:r>
            <a:br>
              <a:rPr b="0" i="0" lang="en-US" sz="189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</a:br>
            <a:r>
              <a:rPr b="0" i="0" lang="en-US" sz="189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The information is collect about:</a:t>
            </a:r>
            <a:br>
              <a:rPr b="0" i="0" lang="en-US" sz="189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</a:br>
            <a:r>
              <a:rPr b="0" i="0" lang="en-US" sz="189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	- objectives of the job</a:t>
            </a:r>
            <a:br>
              <a:rPr b="0" i="0" lang="en-US" sz="189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</a:br>
            <a:r>
              <a:rPr b="0" i="0" lang="en-US" sz="189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	-Dimensions of the job</a:t>
            </a:r>
            <a:br>
              <a:rPr b="0" i="0" lang="en-US" sz="189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</a:br>
            <a:r>
              <a:rPr b="0" i="0" lang="en-US" sz="189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	-Nature and scope of managerial positions</a:t>
            </a:r>
            <a:br>
              <a:rPr b="0" i="0" lang="en-US" sz="189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</a:br>
            <a:r>
              <a:rPr b="0" i="0" lang="en-US" sz="189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	-Supporting Staff needs</a:t>
            </a:r>
            <a:br>
              <a:rPr b="0" i="0" lang="en-US" sz="189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</a:br>
            <a:r>
              <a:rPr b="0" i="0" lang="en-US" sz="189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	-Nature of problem solving required</a:t>
            </a:r>
            <a:endParaRPr/>
          </a:p>
          <a:p>
            <a:pPr indent="-432739" lvl="0" marL="624078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85"/>
              <a:buFont typeface="Noto Sans Symbols"/>
              <a:buNone/>
            </a:pPr>
            <a:r>
              <a:t/>
            </a:r>
            <a:endParaRPr b="0" i="0" sz="189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432739" lvl="0" marL="624078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85"/>
              <a:buFont typeface="Noto Sans Symbols"/>
              <a:buNone/>
            </a:pPr>
            <a:r>
              <a:t/>
            </a:r>
            <a:endParaRPr b="0" i="0" sz="189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256032" lvl="0" marL="36576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85"/>
              <a:buFont typeface="Noto Sans Symbols"/>
              <a:buNone/>
            </a:pPr>
            <a:r>
              <a:rPr b="0" i="0" lang="en-US" sz="189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4.		Critical Incident Technique:</a:t>
            </a:r>
            <a:br>
              <a:rPr b="0" i="0" lang="en-US" sz="189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</a:br>
            <a:r>
              <a:rPr b="0" i="0" lang="en-US" sz="189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-collecting written description of effective or ineffective worker behavior in critical work situations.</a:t>
            </a:r>
            <a:br>
              <a:rPr b="0" i="0" lang="en-US" sz="189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</a:br>
            <a:r>
              <a:rPr b="0" i="0" lang="en-US" sz="189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-The critical incidents are categorized and analyzed to get a picture of actual job requirements.</a:t>
            </a:r>
            <a:endParaRPr/>
          </a:p>
          <a:p>
            <a:pPr indent="-174421" lvl="0" marL="36576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85"/>
              <a:buFont typeface="Noto Sans Symbols"/>
              <a:buNone/>
            </a:pPr>
            <a:r>
              <a:t/>
            </a:r>
            <a:endParaRPr b="0" i="0" sz="189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150" name="Google Shape;150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Rambla"/>
              <a:buNone/>
            </a:pPr>
            <a:r>
              <a:t/>
            </a:r>
            <a:endParaRPr b="1" i="0" sz="4100" u="none" cap="none" strike="noStrike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