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858000" cy="9144000"/>
  <p:embeddedFontLst>
    <p:embeddedFont>
      <p:font typeface="Source Sans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FBAE4E8-1B23-4400-B5DF-49022638EA2C}">
  <a:tblStyle styleId="{4FBAE4E8-1B23-4400-B5DF-49022638EA2C}" styleName="Table_0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F0E7"/>
          </a:solidFill>
        </a:fill>
      </a:tcStyle>
    </a:wholeTbl>
    <a:band1H>
      <a:tcTxStyle/>
      <a:tcStyle>
        <a:fill>
          <a:solidFill>
            <a:srgbClr val="F9DFCC"/>
          </a:solidFill>
        </a:fill>
      </a:tcStyle>
    </a:band1H>
    <a:band2H>
      <a:tcTxStyle/>
    </a:band2H>
    <a:band1V>
      <a:tcTxStyle/>
      <a:tcStyle>
        <a:fill>
          <a:solidFill>
            <a:srgbClr val="F9DFCC"/>
          </a:solidFill>
        </a:fill>
      </a:tcStyle>
    </a:band1V>
    <a:band2V>
      <a:tcTxStyle/>
    </a:band2V>
    <a:la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Pro-bold.fntdata"/><Relationship Id="rId30" Type="http://schemas.openxmlformats.org/officeDocument/2006/relationships/font" Target="fonts/SourceSansPro-regular.fntdata"/><Relationship Id="rId11" Type="http://schemas.openxmlformats.org/officeDocument/2006/relationships/slide" Target="slides/slide5.xml"/><Relationship Id="rId33" Type="http://schemas.openxmlformats.org/officeDocument/2006/relationships/font" Target="fonts/SourceSansPro-boldItalic.fntdata"/><Relationship Id="rId10" Type="http://schemas.openxmlformats.org/officeDocument/2006/relationships/slide" Target="slides/slide4.xml"/><Relationship Id="rId32" Type="http://schemas.openxmlformats.org/officeDocument/2006/relationships/font" Target="fonts/SourceSansPr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2"/>
          <p:cNvCxnSpPr/>
          <p:nvPr/>
        </p:nvCxnSpPr>
        <p:spPr>
          <a:xfrm>
            <a:off x="514350" y="5349902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2"/>
          <p:cNvSpPr txBox="1"/>
          <p:nvPr>
            <p:ph type="ctrTitle"/>
          </p:nvPr>
        </p:nvSpPr>
        <p:spPr>
          <a:xfrm>
            <a:off x="381000" y="4853411"/>
            <a:ext cx="8458200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81000" y="388620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rgbClr val="44332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2385218" y="-526257"/>
            <a:ext cx="4525963" cy="86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✕"/>
              <a:defRPr b="0" i="0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+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✕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✱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717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✕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4846637" y="2560638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655638" y="350839"/>
            <a:ext cx="5851525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✕"/>
              <a:defRPr b="0" i="0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+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✕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✱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717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✕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✕"/>
              <a:defRPr b="0" i="0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+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✕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✱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717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✕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4"/>
          <p:cNvCxnSpPr/>
          <p:nvPr/>
        </p:nvCxnSpPr>
        <p:spPr>
          <a:xfrm>
            <a:off x="514350" y="3444902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81000" y="1676400"/>
            <a:ext cx="8458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DCD0B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+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✱"/>
              <a:defRPr b="0" i="0" sz="16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180475" y="2947085"/>
            <a:ext cx="8686800" cy="118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304800" y="1600200"/>
            <a:ext cx="4191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✕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528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+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✕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✱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717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✕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600200"/>
            <a:ext cx="434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✕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528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+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✕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✱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717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✕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showMasterSp="0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304800" y="5410200"/>
            <a:ext cx="8610600" cy="88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281444" y="666750"/>
            <a:ext cx="4290556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  <a:defRPr b="0" i="0" sz="1800" u="none" cap="none" strike="noStrike">
                <a:solidFill>
                  <a:srgbClr val="AF762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5025" y="666750"/>
            <a:ext cx="4292241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  <a:defRPr b="0" i="0" sz="1800" u="none" cap="none" strike="noStrike">
                <a:solidFill>
                  <a:srgbClr val="AF762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281444" y="1316037"/>
            <a:ext cx="4290556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✕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+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861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✕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95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✕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8730" y="1316037"/>
            <a:ext cx="4288536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✕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+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861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✕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95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✕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229600" y="6477000"/>
            <a:ext cx="7620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0" name="Google Shape;50;p6"/>
          <p:cNvCxnSpPr/>
          <p:nvPr/>
        </p:nvCxnSpPr>
        <p:spPr>
          <a:xfrm>
            <a:off x="514350" y="6019800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9"/>
          <p:cNvCxnSpPr/>
          <p:nvPr/>
        </p:nvCxnSpPr>
        <p:spPr>
          <a:xfrm>
            <a:off x="514350" y="5849117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5486400"/>
            <a:ext cx="84582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57200" y="609600"/>
            <a:ext cx="3008313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3575050" y="609600"/>
            <a:ext cx="5340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✕"/>
              <a:defRPr b="0" i="0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+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✕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✱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✕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>
            <p:ph idx="2" type="pic"/>
          </p:nvPr>
        </p:nvSpPr>
        <p:spPr>
          <a:xfrm>
            <a:off x="3505200" y="616634"/>
            <a:ext cx="5029200" cy="365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900" endA="500" endPos="10000" fadeDir="5400000" kx="0" rotWithShape="0" algn="bl" stA="49000" stPos="0" sy="-9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+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✕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✱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✕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type="title"/>
          </p:nvPr>
        </p:nvSpPr>
        <p:spPr>
          <a:xfrm>
            <a:off x="381000" y="4993760"/>
            <a:ext cx="58674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381000" y="5533218"/>
            <a:ext cx="5867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9725" spcFirstLastPara="1" rIns="91425" wrap="square" tIns="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8194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+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7305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✕"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68605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30"/>
              <a:buFont typeface="Noto Sans Symbols"/>
              <a:buChar char="✱"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62889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540"/>
              <a:buFont typeface="Noto Sans Symbols"/>
              <a:buChar char="✕"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514350" y="1050898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✕"/>
              <a:defRPr b="0" i="0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+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✕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✱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717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✕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12" name="Google Shape;12;p1"/>
          <p:cNvCxnSpPr/>
          <p:nvPr/>
        </p:nvCxnSpPr>
        <p:spPr>
          <a:xfrm>
            <a:off x="514350" y="1050898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1"/>
          <p:cNvCxnSpPr/>
          <p:nvPr/>
        </p:nvCxnSpPr>
        <p:spPr>
          <a:xfrm>
            <a:off x="514350" y="1057986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381000" y="4853411"/>
            <a:ext cx="8458200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EMPLOYEE RECRUITMENT AND SELECTION</a:t>
            </a:r>
            <a:endParaRPr b="0"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381000" y="388620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44332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SELECTION PROCESS</a:t>
            </a:r>
            <a:endParaRPr b="0"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77" name="Google Shape;177;p22"/>
          <p:cNvGraphicFramePr/>
          <p:nvPr/>
        </p:nvGraphicFramePr>
        <p:xfrm>
          <a:off x="304800" y="15541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{4FBAE4E8-1B23-4400-B5DF-49022638EA2C}</a:tableStyleId>
              </a:tblPr>
              <a:tblGrid>
                <a:gridCol w="4343400"/>
                <a:gridCol w="4343400"/>
              </a:tblGrid>
              <a:tr h="61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Selection</a:t>
                      </a:r>
                      <a:r>
                        <a:rPr lang="en-US" sz="1800"/>
                        <a:t> Steps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Reasons for Rejection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 Application</a:t>
                      </a:r>
                      <a:r>
                        <a:rPr lang="en-US" sz="1800"/>
                        <a:t> Form Evaluation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Under qualified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 Preliminary</a:t>
                      </a:r>
                      <a:r>
                        <a:rPr lang="en-US" sz="1800"/>
                        <a:t> Interview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Below</a:t>
                      </a:r>
                      <a:r>
                        <a:rPr lang="en-US" sz="1800"/>
                        <a:t> average in ability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 Selection Test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Poor Scores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</a:t>
                      </a:r>
                      <a:r>
                        <a:rPr lang="en-US" sz="1800"/>
                        <a:t> Selection Interview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Not Selected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</a:t>
                      </a:r>
                      <a:r>
                        <a:rPr lang="en-US" sz="1800"/>
                        <a:t> Reference Checks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Nonverfiable or Poor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 Physical</a:t>
                      </a:r>
                      <a:r>
                        <a:rPr lang="en-US" sz="1800"/>
                        <a:t> Examination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Physically unfit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 Hiring Decision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Candidate rejects the job offer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304800" y="304800"/>
            <a:ext cx="8686800" cy="577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32"/>
              <a:buFont typeface="Noto Sans Symbols"/>
              <a:buNone/>
            </a:pPr>
            <a:r>
              <a:rPr b="0" i="0" lang="en-US" sz="17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	</a:t>
            </a:r>
            <a:r>
              <a:rPr b="0" i="0" lang="en-US" sz="24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Application Form Evaluation</a:t>
            </a:r>
            <a:br>
              <a:rPr b="0" i="0" lang="en-US" sz="24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4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recruitment process generates sufficiently large number of filled in application forms from prospective candidates.  Such forms consist of information about:</a:t>
            </a:r>
            <a:br>
              <a:rPr b="0" i="0" lang="en-US" sz="24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b="0" i="0" lang="en-US" sz="24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4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*Personal background information: Name, sex, age, marital status, nationality, address etc.</a:t>
            </a:r>
            <a:br>
              <a:rPr b="0" i="0" lang="en-US" sz="24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b="0" i="0" lang="en-US" sz="24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4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*Qualifications: Educational, professional and other qualification, specialized skills and training.</a:t>
            </a:r>
            <a:br>
              <a:rPr b="0" i="0" lang="en-US" sz="24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b="0" i="0" lang="en-US" sz="24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4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*Work Experience: Experience in previous jobs and the name of organizations served including duties and responsibilities etc.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4"/>
              </a:spcBef>
              <a:spcAft>
                <a:spcPts val="0"/>
              </a:spcAft>
              <a:buClr>
                <a:schemeClr val="accent1"/>
              </a:buClr>
              <a:buSzPts val="1694"/>
              <a:buFont typeface="Noto Sans Symbols"/>
              <a:buNone/>
            </a:pPr>
            <a:r>
              <a:rPr b="0" i="0" lang="en-US" sz="24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*Salary: Salary drawn in present employment and expected salary.</a:t>
            </a:r>
            <a:br>
              <a:rPr b="0" i="0" lang="en-US" sz="24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4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br>
              <a:rPr b="0" i="0" lang="en-US" sz="24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4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*References: Name and address of persons who can be contacted as references</a:t>
            </a:r>
            <a:r>
              <a:rPr b="0" i="0" lang="en-US" sz="17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0" i="0" sz="176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04800" y="304800"/>
            <a:ext cx="8686800" cy="577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8"/>
              <a:buFont typeface="Noto Sans Symbols"/>
              <a:buNone/>
            </a:pPr>
            <a: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Preliminary interview</a:t>
            </a:r>
            <a:b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-Preliminary interview is held for initial screening of candidates.</a:t>
            </a:r>
            <a:b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-Unqualified, unsuitable and misfit candidates are screened out.</a:t>
            </a:r>
            <a:b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-PSC in Nepal does for selection of  selection officers.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1568"/>
              <a:buFont typeface="Noto Sans Symbols"/>
              <a:buNone/>
            </a:pPr>
            <a: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Selection Test</a:t>
            </a:r>
            <a:b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-Standardized written tests are administered to the candidates passing the preliminary interview.</a:t>
            </a:r>
            <a:b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-They assess the suitability of candidates for the job.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1568"/>
              <a:buFont typeface="Noto Sans Symbols"/>
              <a:buNone/>
            </a:pPr>
            <a: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 Selection Interview(Final interview)</a:t>
            </a:r>
            <a:b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-It is face to face observation and appraisal of the candidate’s suitability for the job.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1568"/>
              <a:buFont typeface="Noto Sans Symbols"/>
              <a:buNone/>
            </a:pPr>
            <a: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-It is job description and job specification</a:t>
            </a:r>
            <a:b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-It is based on in-depth conservation to evaluate the candidate’s acceptability.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1568"/>
              <a:buFont typeface="Noto Sans Symbols"/>
              <a:buNone/>
            </a:pPr>
            <a: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5. Reference check (Background investigation)</a:t>
            </a:r>
            <a:b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-Information about background and character of the candidates is checked from referees listed in the application form.</a:t>
            </a:r>
            <a:b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-Reference  checks can be done by mail, email, telephone or personal visit.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304800" y="381000"/>
            <a:ext cx="8686800" cy="569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None/>
            </a:pP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6. Physical Examination(Medical Test)</a:t>
            </a:r>
            <a:b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-The candidate fills out a health questionnaire.</a:t>
            </a:r>
            <a:b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-An approved physician conducts the physical examination.</a:t>
            </a:r>
            <a:b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-Determine candidate’s fitness for job performances.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None/>
            </a:pP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7. Hiring Decision</a:t>
            </a:r>
            <a:b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-The hiring decision marks the last step of the selection process.</a:t>
            </a:r>
            <a:b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-Employer should notify the candidates who have been selected.</a:t>
            </a:r>
            <a:b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-Placement is made for selected candidates reporting for work.</a:t>
            </a:r>
            <a:endParaRPr b="0" i="0" sz="296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SELECTION TESTS</a:t>
            </a:r>
            <a:endParaRPr b="0"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AutoNum type="arabicPeriod"/>
            </a:pP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Ability tests:</a:t>
            </a:r>
            <a:b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a) Aptitude test</a:t>
            </a:r>
            <a:b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b) Achievement test</a:t>
            </a:r>
            <a:b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c) Intelligence test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AutoNum type="arabicPeriod"/>
            </a:pP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Personality tests</a:t>
            </a:r>
            <a:b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a) Interest test</a:t>
            </a:r>
            <a:b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b) Attitude test</a:t>
            </a:r>
            <a:b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c) Projective test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AutoNum type="arabicPeriod"/>
            </a:pP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Situation tests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AutoNum type="arabicPeriod"/>
            </a:pP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Honesty tests</a:t>
            </a:r>
            <a:endParaRPr/>
          </a:p>
          <a:p>
            <a:pPr indent="-382778" lvl="0" marL="51435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None/>
            </a:pPr>
            <a:r>
              <a:t/>
            </a:r>
            <a:endParaRPr b="0" i="0" sz="296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2778" lvl="0" marL="51435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None/>
            </a:pPr>
            <a:r>
              <a:t/>
            </a:r>
            <a:endParaRPr b="0" i="0" sz="296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2778" lvl="0" marL="51435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None/>
            </a:pPr>
            <a:r>
              <a:t/>
            </a:r>
            <a:endParaRPr b="0" i="0" sz="296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2778" lvl="0" marL="51435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None/>
            </a:pPr>
            <a:r>
              <a:t/>
            </a:r>
            <a:endParaRPr b="0" i="0" sz="296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2778" lvl="0" marL="51435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None/>
            </a:pPr>
            <a:r>
              <a:t/>
            </a:r>
            <a:endParaRPr b="0" i="0" sz="296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2778" lvl="0" marL="51435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None/>
            </a:pPr>
            <a:r>
              <a:t/>
            </a:r>
            <a:endParaRPr b="0" i="0" sz="296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2778" lvl="0" marL="51435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None/>
            </a:pPr>
            <a:r>
              <a:t/>
            </a:r>
            <a:endParaRPr b="0" i="0" sz="296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2778" lvl="0" marL="51435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None/>
            </a:pPr>
            <a:r>
              <a:t/>
            </a:r>
            <a:endParaRPr b="0" i="0" sz="296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2778" lvl="0" marL="51435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None/>
            </a:pPr>
            <a:r>
              <a:t/>
            </a:r>
            <a:endParaRPr b="0" i="0" sz="296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304800" y="381000"/>
            <a:ext cx="8686800" cy="569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8"/>
              <a:buFont typeface="Noto Sans Symbols"/>
              <a:buChar char="❑"/>
            </a:pPr>
            <a: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Ability Tests</a:t>
            </a:r>
            <a:b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test is conducted for assisting in determining how well an individual can perform tasks related with job.</a:t>
            </a:r>
            <a:b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a) Aptitude tests:</a:t>
            </a:r>
            <a:b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-It help to determine a candidates' potential leaning capacity. </a:t>
            </a:r>
            <a:b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-It is future achievement oriented.</a:t>
            </a:r>
            <a:b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-GMAT is example for management studies in USA.</a:t>
            </a:r>
            <a:b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b) Achievement tests</a:t>
            </a:r>
            <a:b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-It measures the past achievement and performance. </a:t>
            </a:r>
            <a:b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-It can be theoretical or practical knowledge  which a candidate has learned and claims to know.</a:t>
            </a:r>
            <a:b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-BIM Board exam is Achievement tests.</a:t>
            </a:r>
            <a:b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c) Intelligence tests</a:t>
            </a:r>
            <a:b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-They measures general ability for intellectual performance.</a:t>
            </a:r>
            <a:b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-They measures IQ in terms of comprehension, reasoning, numbers and memory etc.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304800" y="304800"/>
            <a:ext cx="8686800" cy="577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Personality Tests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measures the difference personality dimensions of a candidates like Assertiveness, Emotional stability, Motivation, Agreeable etc.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a) Interest test: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-They measures likes and dislikes related to hobbies recreational activities, group activities and career choices.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b) Attitudes tests: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-It is a measures of tendencies to act favorable or unfavorable towards objects, people or events.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-It evalutates judgements concerning objects, people and events.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c) Projective Tests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-They consist of pictures or incomplete item.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-A candidate is asked to narrate a story of what he sees in pictures or to complete in incomplete.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-They induce the candidates to put himself into the test situation.</a:t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304800" y="381000"/>
            <a:ext cx="8686800" cy="569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Char char="❑"/>
            </a:pP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Situational Tests:</a:t>
            </a:r>
            <a:b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-In this test candidates are asked to respond to the situation-specific problems.</a:t>
            </a:r>
            <a:b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-Their response to such hypothetical situations are evaluate.</a:t>
            </a:r>
            <a:b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Group discussion and video-based situational tests are popular tests.</a:t>
            </a:r>
            <a:endParaRPr/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Char char="❑"/>
            </a:pP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Honesty tests:</a:t>
            </a:r>
            <a:b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-This is use to ensure accuracy of information provided by the candidates.</a:t>
            </a:r>
            <a:b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-Polygraph test is example of it which detector lie.</a:t>
            </a:r>
            <a:b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9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-It  measures honesty of the candidates.</a:t>
            </a:r>
            <a:endParaRPr/>
          </a:p>
          <a:p>
            <a:pPr indent="-211328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None/>
            </a:pPr>
            <a:r>
              <a:t/>
            </a:r>
            <a:endParaRPr b="0" i="0" sz="296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None/>
            </a:pPr>
            <a:r>
              <a:t/>
            </a:r>
            <a:endParaRPr b="0" i="0" sz="296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INTERVIEW</a:t>
            </a:r>
            <a:endParaRPr b="0"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✕"/>
            </a:pPr>
            <a:r>
              <a:rPr b="0" baseline="-2500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is face to face observation and appraisal of the candidate’s suitability for the job.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✕"/>
            </a:pPr>
            <a:r>
              <a:rPr b="0" baseline="-2500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is based on information from in depth oral conversation.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❑"/>
            </a:pPr>
            <a:r>
              <a:rPr b="0" baseline="-2500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Interview Process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b="0" baseline="-2500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Preparation</a:t>
            </a:r>
            <a:br>
              <a:rPr b="0" baseline="-2500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baseline="-2500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This consists of carefully planning the interview.</a:t>
            </a:r>
            <a:br>
              <a:rPr b="0" baseline="-2500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baseline="-2500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Review the applications, job description and job specifications.</a:t>
            </a:r>
            <a:br>
              <a:rPr b="0" baseline="-2500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baseline="-2500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Decide about the type of interview</a:t>
            </a:r>
            <a:br>
              <a:rPr b="0" baseline="-2500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baseline="-2500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Appoint interview panel or committee.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b="0" baseline="-2500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Conduct</a:t>
            </a:r>
            <a:br>
              <a:rPr b="0" baseline="-2500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baseline="-2500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-This consist if actually conducting the interview</a:t>
            </a:r>
            <a:br>
              <a:rPr b="0" baseline="-2500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baseline="-2500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-Creation of repport with  the candidate with starting question about himself.</a:t>
            </a:r>
            <a:br>
              <a:rPr b="0" baseline="-2500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baseline="-2500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-Information exchange through two way communication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b="0" baseline="-2500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Termination </a:t>
            </a:r>
            <a:br>
              <a:rPr b="0" baseline="-2500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baseline="-2500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-It consist s of closing the interview.</a:t>
            </a:r>
            <a:br>
              <a:rPr b="0" baseline="-2500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baseline="-2500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-The interview is closed by asking a final question or thanking each other.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b="0" baseline="-2500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 Evaluation(Review)</a:t>
            </a:r>
            <a:br>
              <a:rPr b="0" baseline="-2500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baseline="-2500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-This consists of reviewing the interview.</a:t>
            </a:r>
            <a:br>
              <a:rPr b="0" baseline="-2500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baseline="-2500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-The interviewers evaluate the candidates based on observations, impressions, responses and information exchanges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METHODS OF INTERVIEW</a:t>
            </a:r>
            <a:endParaRPr b="0"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a).One to one interview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-Single candidate is interviewed by single interviewers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b). Panel interview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-One candidates is interviewed by a panel of two or more experts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-The interviewers are trained specialists to make interview effective.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c).	Group interview.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A number of candidates are interviewed at once.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-They are given a job related topic or problem for group discussion among themselves.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-The following aspects are assessed: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Leadership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Oral communication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Self confidence and energy levels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Ability to manage stress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Interpersonal skills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MEANING OF RECRUITMET(CONCEPT)</a:t>
            </a:r>
            <a:endParaRPr b="0"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✕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Recruitment is  part of the acquisition component of human resource management.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✕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is the process of finding right people for right position at the right time.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✕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Concern with identifying and attracting pool of qualifying candidates to fulfill human resource needs of an organization.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✕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quality of human resource depends on the quality of recruits.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✕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According to Decendzo and Rabbins: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Recruiting is the process of discovering potential job candidates.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✕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According to Edwin B. Flippo: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Recruitment is a process of searching for prospective employees and stimulating them to apply for job.</a:t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TYPE OF INTERVIEWS</a:t>
            </a:r>
            <a:endParaRPr b="0"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AutoNum type="arabi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Unstructured Interview 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-Questions are not planned in advance.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-Questions very from candidate to candidate.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AutoNum type="arabi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Semi-Structured interview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-Questions to be asked are broadly planned in advance.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-This technique structures the questions to get factual information.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-Interview has flexibility in asking specific questions.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AutoNum type="arabi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Structured Interview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-A standard list of question is used for all candidate.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All questions are planned in advance.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-They focus on past work activities, education, career goals etc.</a:t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RECRUITMENT AND SELECTION IN NEPAL</a:t>
            </a:r>
            <a:endParaRPr b="0"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✕"/>
            </a:pP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Recruitment in Govt. sector</a:t>
            </a:r>
            <a:endParaRPr/>
          </a:p>
          <a:p>
            <a:pPr indent="-20066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38" name="Google Shape;238;p33"/>
          <p:cNvGraphicFramePr/>
          <p:nvPr/>
        </p:nvGraphicFramePr>
        <p:xfrm>
          <a:off x="304800" y="21336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{4FBAE4E8-1B23-4400-B5DF-49022638EA2C}</a:tableStyleId>
              </a:tblPr>
              <a:tblGrid>
                <a:gridCol w="2057400"/>
                <a:gridCol w="1295400"/>
                <a:gridCol w="1676400"/>
                <a:gridCol w="1676400"/>
                <a:gridCol w="1676400"/>
              </a:tblGrid>
              <a:tr h="553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Post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Open competition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Performance</a:t>
                      </a:r>
                      <a:br>
                        <a:rPr lang="en-US" sz="1800"/>
                      </a:br>
                      <a:r>
                        <a:rPr lang="en-US" sz="1800"/>
                        <a:t>Evaluation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Internal</a:t>
                      </a:r>
                      <a:r>
                        <a:rPr lang="en-US" sz="1800"/>
                        <a:t> </a:t>
                      </a:r>
                      <a:br>
                        <a:rPr lang="en-US" sz="1800"/>
                      </a:br>
                      <a:r>
                        <a:rPr lang="en-US" sz="1800"/>
                        <a:t>Competition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Seniority</a:t>
                      </a:r>
                      <a:r>
                        <a:rPr lang="en-US" sz="1800"/>
                        <a:t> base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53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a) Non-gazetted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1.Third</a:t>
                      </a:r>
                      <a:r>
                        <a:rPr lang="en-US" sz="1800"/>
                        <a:t> Class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53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 Second Class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53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 First Class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br>
                        <a:rPr lang="en-US" sz="1800"/>
                      </a:br>
                      <a:r>
                        <a:rPr lang="en-US" sz="1800"/>
                        <a:t>20%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b)</a:t>
                      </a:r>
                      <a:r>
                        <a:rPr lang="en-US" sz="1800"/>
                        <a:t> Gazetted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07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 Third Class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 Second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</a:t>
                      </a:r>
                      <a:r>
                        <a:rPr lang="en-US" sz="1800"/>
                        <a:t> First Class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t/>
            </a:r>
            <a:endParaRPr b="0"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-All open competition oriented posts, recruitment is done by the public service commission.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-Friends and relatives are the main sources of recruitment for unorganized private sector.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-Advertisements: :”Gorkhapatra and “kanipur “ are the important daily newspapers for making recruitment 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-Walk-ins: This method is used for recruitment of factory workers, manual workers on daily basis.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-Selection: In public service selection process consist of :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Application form evaluation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Selection test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Selection interview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Hiring decision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Medical Examination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-Socialization: Nepalese organizations have a poor practise in socializing their newly selected employees.</a:t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t/>
            </a:r>
            <a:endParaRPr b="0"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066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1" name="Google Shape;251;p35"/>
          <p:cNvSpPr/>
          <p:nvPr/>
        </p:nvSpPr>
        <p:spPr>
          <a:xfrm>
            <a:off x="4083725" y="3244334"/>
            <a:ext cx="9765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End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40"/>
              <a:buFont typeface="Source Sans Pro"/>
              <a:buNone/>
            </a:pPr>
            <a:br>
              <a:rPr b="0" i="0" lang="en-US" sz="3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3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SOURCES OF RECRUITMENT</a:t>
            </a:r>
            <a:endParaRPr b="0" i="0" sz="324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04" name="Google Shape;104;p15"/>
          <p:cNvGrpSpPr/>
          <p:nvPr/>
        </p:nvGrpSpPr>
        <p:grpSpPr>
          <a:xfrm>
            <a:off x="3245290" y="1556900"/>
            <a:ext cx="2805819" cy="4520487"/>
            <a:chOff x="2940490" y="2737"/>
            <a:chExt cx="2805819" cy="4520487"/>
          </a:xfrm>
        </p:grpSpPr>
        <p:sp>
          <p:nvSpPr>
            <p:cNvPr id="105" name="Google Shape;105;p15"/>
            <p:cNvSpPr/>
            <p:nvPr/>
          </p:nvSpPr>
          <p:spPr>
            <a:xfrm>
              <a:off x="2940490" y="2737"/>
              <a:ext cx="1247030" cy="623515"/>
            </a:xfrm>
            <a:prstGeom prst="roundRect">
              <a:avLst>
                <a:gd fmla="val 10000" name="adj"/>
              </a:avLst>
            </a:prstGeom>
            <a:solidFill>
              <a:srgbClr val="EFA22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 txBox="1"/>
            <p:nvPr/>
          </p:nvSpPr>
          <p:spPr>
            <a:xfrm>
              <a:off x="2940490" y="2737"/>
              <a:ext cx="1247030" cy="623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38100" spcFirstLastPara="1" rIns="381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Internal Sources</a:t>
              </a:r>
              <a:endPara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3065193" y="626252"/>
              <a:ext cx="124703" cy="46763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BE7F2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8" name="Google Shape;108;p15"/>
            <p:cNvSpPr/>
            <p:nvPr/>
          </p:nvSpPr>
          <p:spPr>
            <a:xfrm>
              <a:off x="3189896" y="782131"/>
              <a:ext cx="997624" cy="62351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EFA2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3189896" y="782131"/>
              <a:ext cx="997624" cy="623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24750" spcFirstLastPara="1" rIns="2475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Promotion</a:t>
              </a:r>
              <a:endPara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065193" y="626252"/>
              <a:ext cx="124703" cy="124703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BE7F2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1" name="Google Shape;111;p15"/>
            <p:cNvSpPr/>
            <p:nvPr/>
          </p:nvSpPr>
          <p:spPr>
            <a:xfrm>
              <a:off x="3189896" y="1561526"/>
              <a:ext cx="997624" cy="62351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EFA2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3189896" y="1561526"/>
              <a:ext cx="997624" cy="623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24750" spcFirstLastPara="1" rIns="2475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Transfer</a:t>
              </a:r>
              <a:endPara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065193" y="626252"/>
              <a:ext cx="124703" cy="20264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BE7F2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4" name="Google Shape;114;p15"/>
            <p:cNvSpPr/>
            <p:nvPr/>
          </p:nvSpPr>
          <p:spPr>
            <a:xfrm>
              <a:off x="3189896" y="2340920"/>
              <a:ext cx="997624" cy="62351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EFA2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3189896" y="2340920"/>
              <a:ext cx="997624" cy="623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24750" spcFirstLastPara="1" rIns="2475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Rehires</a:t>
              </a:r>
              <a:endPara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065193" y="626252"/>
              <a:ext cx="124703" cy="280581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BE7F2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7" name="Google Shape;117;p15"/>
            <p:cNvSpPr/>
            <p:nvPr/>
          </p:nvSpPr>
          <p:spPr>
            <a:xfrm>
              <a:off x="3189896" y="3120314"/>
              <a:ext cx="997624" cy="62351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EFA2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 txBox="1"/>
            <p:nvPr/>
          </p:nvSpPr>
          <p:spPr>
            <a:xfrm>
              <a:off x="3189896" y="3120314"/>
              <a:ext cx="997624" cy="623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24750" spcFirstLastPara="1" rIns="2475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Job Rotation</a:t>
              </a:r>
              <a:endPara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4499278" y="2737"/>
              <a:ext cx="1247030" cy="623515"/>
            </a:xfrm>
            <a:prstGeom prst="roundRect">
              <a:avLst>
                <a:gd fmla="val 10000" name="adj"/>
              </a:avLst>
            </a:prstGeom>
            <a:solidFill>
              <a:srgbClr val="EFA22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 txBox="1"/>
            <p:nvPr/>
          </p:nvSpPr>
          <p:spPr>
            <a:xfrm>
              <a:off x="4499278" y="2737"/>
              <a:ext cx="1247030" cy="623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38100" spcFirstLastPara="1" rIns="381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External Sources</a:t>
              </a:r>
              <a:endPara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4623981" y="626252"/>
              <a:ext cx="124703" cy="46763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BE7F2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2" name="Google Shape;122;p15"/>
            <p:cNvSpPr/>
            <p:nvPr/>
          </p:nvSpPr>
          <p:spPr>
            <a:xfrm>
              <a:off x="4748685" y="782131"/>
              <a:ext cx="997624" cy="62351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EFA2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 txBox="1"/>
            <p:nvPr/>
          </p:nvSpPr>
          <p:spPr>
            <a:xfrm>
              <a:off x="4748685" y="782131"/>
              <a:ext cx="997624" cy="623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24750" spcFirstLastPara="1" rIns="2475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Employment Exchanges</a:t>
              </a:r>
              <a:endPara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4623981" y="626252"/>
              <a:ext cx="124703" cy="124703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BE7F2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5" name="Google Shape;125;p15"/>
            <p:cNvSpPr/>
            <p:nvPr/>
          </p:nvSpPr>
          <p:spPr>
            <a:xfrm>
              <a:off x="4748685" y="1561526"/>
              <a:ext cx="997624" cy="62351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EFA2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4748685" y="1561526"/>
              <a:ext cx="997624" cy="623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24750" spcFirstLastPara="1" rIns="2475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Private employment agency</a:t>
              </a:r>
              <a:endPara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4623981" y="626252"/>
              <a:ext cx="124703" cy="20264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BE7F2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8" name="Google Shape;128;p15"/>
            <p:cNvSpPr/>
            <p:nvPr/>
          </p:nvSpPr>
          <p:spPr>
            <a:xfrm>
              <a:off x="4748685" y="2340920"/>
              <a:ext cx="997624" cy="62351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EFA2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 txBox="1"/>
            <p:nvPr/>
          </p:nvSpPr>
          <p:spPr>
            <a:xfrm>
              <a:off x="4748685" y="2340920"/>
              <a:ext cx="997624" cy="623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24750" spcFirstLastPara="1" rIns="2475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Education Institutions</a:t>
              </a:r>
              <a:endPara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4623981" y="626252"/>
              <a:ext cx="124703" cy="280581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BE7F2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1" name="Google Shape;131;p15"/>
            <p:cNvSpPr/>
            <p:nvPr/>
          </p:nvSpPr>
          <p:spPr>
            <a:xfrm>
              <a:off x="4748685" y="3120314"/>
              <a:ext cx="997624" cy="62351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EFA2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4748685" y="3120314"/>
              <a:ext cx="997624" cy="623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24750" spcFirstLastPara="1" rIns="2475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Professional Association</a:t>
              </a:r>
              <a:endPara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4623981" y="626252"/>
              <a:ext cx="124703" cy="35852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BE7F2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4" name="Google Shape;134;p15"/>
            <p:cNvSpPr/>
            <p:nvPr/>
          </p:nvSpPr>
          <p:spPr>
            <a:xfrm>
              <a:off x="4748685" y="3899709"/>
              <a:ext cx="997624" cy="62351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EFA2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 txBox="1"/>
            <p:nvPr/>
          </p:nvSpPr>
          <p:spPr>
            <a:xfrm>
              <a:off x="4748685" y="3899709"/>
              <a:ext cx="997624" cy="623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24750" spcFirstLastPara="1" rIns="2475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Trade Union</a:t>
              </a:r>
              <a:endPara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 SOURCES</a:t>
            </a:r>
            <a:endParaRPr b="0"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" name="Google Shape;141;p16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✕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They involves recruiting from within the organization. The perspective candidates are found through internal search.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AutoNum type="arabi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Promotion from within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-Promotion is vertical movement upward.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-Succession plan identifies employees for promotion to managerial positions.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AutoNum type="arabi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Transfer: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-Transfer is horizontal movement in the organization.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-It involves moving an employee from one job to another job of same level.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AutoNum type="arabi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Rehires: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-It involves rehiring employees who had left the organization.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-Rehires of old employees possessing skills and experience.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-They are familiar with the organization’s culture, style and ways of doing jobs.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Sans Pro"/>
              <a:buAutoNum type="arabicPeriod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Rotation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-It involves moving employees from job to job.</a:t>
            </a:r>
            <a:b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-Job rotation helps employees to acquire different skills and abilities.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ADVANTAGES AND DISADVANTAGES</a:t>
            </a:r>
            <a:endParaRPr b="0"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47" name="Google Shape;147;p17"/>
          <p:cNvGraphicFramePr/>
          <p:nvPr/>
        </p:nvGraphicFramePr>
        <p:xfrm>
          <a:off x="304800" y="15541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{4FBAE4E8-1B23-4400-B5DF-49022638EA2C}</a:tableStyleId>
              </a:tblPr>
              <a:tblGrid>
                <a:gridCol w="4343400"/>
                <a:gridCol w="4343400"/>
              </a:tblGrid>
              <a:tr h="6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Advantages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Disadvantages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Better selection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Limited choice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Morale Building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</a:t>
                      </a:r>
                      <a:r>
                        <a:rPr lang="en-US" sz="1800"/>
                        <a:t>-Breeding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Adaptability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Favouristism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Human resource Development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Limited</a:t>
                      </a:r>
                      <a:r>
                        <a:rPr lang="en-US" sz="1800"/>
                        <a:t> Opportunities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Cost-effective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Seniority based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5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Commitmet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EXTERNAL SOURCES OF RECRUITMENT	</a:t>
            </a:r>
            <a:endParaRPr b="0"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32"/>
              <a:buFont typeface="Source Sans Pro"/>
              <a:buAutoNum type="arabicPeriod"/>
            </a:pPr>
            <a:r>
              <a:rPr b="0" i="0" lang="en-US" sz="17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Employment Exchanges</a:t>
            </a:r>
            <a:br>
              <a:rPr b="0" i="0" lang="en-US" sz="17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17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-A database of job seekers and job vacancies should be maintain for fulfill the vacancies.</a:t>
            </a:r>
            <a:br>
              <a:rPr b="0" i="0" lang="en-US" sz="17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17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-Employment exchange is funded by state.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232"/>
              <a:buFont typeface="Source Sans Pro"/>
              <a:buAutoNum type="arabicPeriod"/>
            </a:pPr>
            <a:r>
              <a:rPr b="0" i="0" lang="en-US" sz="17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Private Employment Agencies</a:t>
            </a:r>
            <a:br>
              <a:rPr b="0" i="0" lang="en-US" sz="17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17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-They carry out recruitment function on behalf of their client organization.</a:t>
            </a:r>
            <a:br>
              <a:rPr b="0" i="0" lang="en-US" sz="17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17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-They advertise and screen on behalf of client and final interview conducted by client organization.</a:t>
            </a:r>
            <a:br>
              <a:rPr b="0" i="0" lang="en-US" sz="17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17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-Real Solution,Rolling plan, JobNepal.com are some of them.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232"/>
              <a:buFont typeface="Source Sans Pro"/>
              <a:buAutoNum type="arabicPeriod"/>
            </a:pPr>
            <a:r>
              <a:rPr b="0" i="0" lang="en-US" sz="17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Educational Institutions</a:t>
            </a:r>
            <a:br>
              <a:rPr b="0" i="0" lang="en-US" sz="17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17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-They conduct interview in educational institution for bring out the fresh and energetic individual who lack experiences.</a:t>
            </a:r>
            <a:br>
              <a:rPr b="0" i="0" lang="en-US" sz="17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17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-It save time and money.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232"/>
              <a:buFont typeface="Source Sans Pro"/>
              <a:buAutoNum type="arabicPeriod"/>
            </a:pPr>
            <a:r>
              <a:rPr b="0" i="0" lang="en-US" sz="17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Professional Associations</a:t>
            </a:r>
            <a:br>
              <a:rPr b="0" i="0" lang="en-US" sz="17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17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-They hire employees through professional association like Nepal Bar Association, ICAN, Nepal Engineers Association and Nepal Nurse Association etc.</a:t>
            </a:r>
            <a:br>
              <a:rPr b="0" i="0" lang="en-US" sz="17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176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-These associations are source of bio-data of perspective professional candidates.</a:t>
            </a:r>
            <a:endParaRPr/>
          </a:p>
          <a:p>
            <a:pPr indent="-436118" lvl="0" marL="51435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232"/>
              <a:buFont typeface="Source Sans Pro"/>
              <a:buNone/>
            </a:pPr>
            <a:r>
              <a:t/>
            </a:r>
            <a:endParaRPr b="0" i="0" sz="176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40"/>
              <a:buFont typeface="Source Sans Pro"/>
              <a:buNone/>
            </a:pPr>
            <a:r>
              <a:rPr b="0" i="0" lang="en-US" sz="32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ADVANTAGES AND DISADVANTAGES OF EXTERNAL RECRUITMENT</a:t>
            </a:r>
            <a:endParaRPr b="0" i="0" sz="324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59" name="Google Shape;159;p19"/>
          <p:cNvGraphicFramePr/>
          <p:nvPr/>
        </p:nvGraphicFramePr>
        <p:xfrm>
          <a:off x="304800" y="15541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{4FBAE4E8-1B23-4400-B5DF-49022638EA2C}</a:tableStyleId>
              </a:tblPr>
              <a:tblGrid>
                <a:gridCol w="4343400"/>
                <a:gridCol w="4343400"/>
              </a:tblGrid>
              <a:tr h="82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Advantages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Disadvantages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2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 Qualitative Human Resource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High cost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2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 Inflow of new idea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Poor employee Morale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2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 Environmental Adoption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Adaptability of problems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2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</a:t>
                      </a:r>
                      <a:r>
                        <a:rPr lang="en-US" sz="1800"/>
                        <a:t> Balance Human Resource Mix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Wrong Selection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2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 Fairness</a:t>
                      </a:r>
                      <a:r>
                        <a:rPr lang="en-US" sz="1800"/>
                        <a:t> in Recruitment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CONCEPT OF SELECTION</a:t>
            </a:r>
            <a:endParaRPr b="0"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✕"/>
            </a:pPr>
            <a:r>
              <a:rPr b="0" i="0" lang="en-US" sz="27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Selection is process of choosing the most suitable candidates among prospective candidates.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✕"/>
            </a:pPr>
            <a:r>
              <a:rPr b="0" i="0" lang="en-US" sz="27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is concerned with hiring as well as rejecting the applicants.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✕"/>
            </a:pPr>
            <a:r>
              <a:rPr b="0" i="0" lang="en-US" sz="27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Selection is a two way process- employer choose employee  and vice-versa.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✕"/>
            </a:pPr>
            <a:r>
              <a:rPr b="0" i="0" lang="en-US" sz="27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According to Decenzo and Robbins:</a:t>
            </a:r>
            <a:br>
              <a:rPr b="0" i="0" lang="en-US" sz="27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7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“Selection activities predict which job applicant will be successful if hired.”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✕"/>
            </a:pPr>
            <a:r>
              <a:rPr b="0" i="0" lang="en-US" sz="27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According to Wendell French:</a:t>
            </a:r>
            <a:br>
              <a:rPr b="0" i="0" lang="en-US" sz="27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7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“Selection is the process of choosing among people who apply for work with an organization.”</a:t>
            </a:r>
            <a:endParaRPr/>
          </a:p>
          <a:p>
            <a:pPr indent="-221996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None/>
            </a:pPr>
            <a:r>
              <a:t/>
            </a:r>
            <a:endParaRPr b="0" i="0" sz="272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IMPORTANCE OF SELECTION</a:t>
            </a:r>
            <a:endParaRPr b="0"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Source Sans Pro"/>
              <a:buAutoNum type="arabicPeriod"/>
            </a:pPr>
            <a:r>
              <a:rPr b="0" i="0" lang="en-US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Performance: </a:t>
            </a:r>
            <a:br>
              <a:rPr b="0" i="0" lang="en-US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-Employee with right skills perform better job. </a:t>
            </a:r>
            <a:br>
              <a:rPr b="0" i="0" lang="en-US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-This increase productivity and performance of the organization.</a:t>
            </a:r>
            <a:endParaRPr/>
          </a:p>
          <a:p>
            <a:pPr indent="-514350" lvl="0" marL="5143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Source Sans Pro"/>
              <a:buAutoNum type="arabicPeriod"/>
            </a:pPr>
            <a:r>
              <a:rPr b="0" i="0" lang="en-US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Strategic Resource</a:t>
            </a:r>
            <a:br>
              <a:rPr b="0" i="0" lang="en-US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Properly selected employees become strategic resource for the organization.</a:t>
            </a:r>
            <a:br>
              <a:rPr b="0" i="0" lang="en-US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They provide competitive advantages to the organization.</a:t>
            </a:r>
            <a:endParaRPr/>
          </a:p>
          <a:p>
            <a:pPr indent="-514350" lvl="0" marL="5143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Source Sans Pro"/>
              <a:buAutoNum type="arabicPeriod"/>
            </a:pPr>
            <a:r>
              <a:rPr b="0" i="0" lang="en-US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Commitment.</a:t>
            </a:r>
            <a:br>
              <a:rPr b="0" i="0" lang="en-US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Properly selected employees remain committed and loyal to the organization.</a:t>
            </a:r>
            <a:br>
              <a:rPr b="0" i="0" lang="en-US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Absenteeism, turnover and accidents go down.</a:t>
            </a:r>
            <a:endParaRPr/>
          </a:p>
          <a:p>
            <a:pPr indent="-514350" lvl="0" marL="5143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Source Sans Pro"/>
              <a:buAutoNum type="arabicPeriod"/>
            </a:pPr>
            <a:r>
              <a:rPr b="0" i="0" lang="en-US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Cost</a:t>
            </a:r>
            <a:br>
              <a:rPr b="0" i="0" lang="en-US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Recruiting, selecting and training involve high cost.</a:t>
            </a:r>
            <a:br>
              <a:rPr b="0" i="0" lang="en-US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Selection process of managerial employees is higher than low level employees</a:t>
            </a:r>
            <a:endParaRPr/>
          </a:p>
          <a:p>
            <a:pPr indent="-514350" lvl="0" marL="5143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Source Sans Pro"/>
              <a:buAutoNum type="arabicPeriod"/>
            </a:pPr>
            <a:r>
              <a:rPr b="0" i="0" lang="en-US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Legal Obligations:</a:t>
            </a:r>
            <a:br>
              <a:rPr b="0" i="0" lang="en-US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-Selection must comply with legal obligations.</a:t>
            </a:r>
            <a:br>
              <a:rPr b="0" i="0" lang="en-US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-There is quota system in hiring like 33% women in any hiring process, There is certain quota for Madesi, Dalit and Janajati.</a:t>
            </a:r>
            <a:endParaRPr/>
          </a:p>
          <a:p>
            <a:pPr indent="-514350" lvl="0" marL="5143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Source Sans Pro"/>
              <a:buAutoNum type="arabicPeriod"/>
            </a:pPr>
            <a:r>
              <a:rPr b="0" i="0" lang="en-US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Environmental Adaptation:</a:t>
            </a:r>
            <a:br>
              <a:rPr b="0" i="0" lang="en-US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Proper selection facilitates environmental adaptation.</a:t>
            </a:r>
            <a:br>
              <a:rPr b="0" i="0" lang="en-US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Change management became easy.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ek">
  <a:themeElements>
    <a:clrScheme name="Trek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