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csu.edu/~stan/classes/CS530/Slides/SE-07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396398"/>
            <a:ext cx="10993546" cy="2453073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by: Shraddha </a:t>
            </a:r>
            <a:r>
              <a:rPr lang="en-US" dirty="0" err="1" smtClean="0"/>
              <a:t>Mainali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Bim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Semester ‘B’</a:t>
            </a:r>
          </a:p>
          <a:p>
            <a:r>
              <a:rPr lang="en-US" dirty="0"/>
              <a:t>	</a:t>
            </a:r>
            <a:r>
              <a:rPr lang="en-US" dirty="0" smtClean="0"/>
              <a:t>		014BIM046</a:t>
            </a:r>
          </a:p>
          <a:p>
            <a:r>
              <a:rPr lang="en-US" dirty="0" smtClean="0"/>
              <a:t>													Submitted to: Bal Krishna </a:t>
            </a:r>
            <a:r>
              <a:rPr lang="en-US" dirty="0" err="1" smtClean="0"/>
              <a:t>subedi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				lecturer</a:t>
            </a:r>
          </a:p>
          <a:p>
            <a:r>
              <a:rPr lang="en-US" dirty="0"/>
              <a:t>	</a:t>
            </a:r>
            <a:r>
              <a:rPr lang="en-US" dirty="0" smtClean="0"/>
              <a:t>															computer science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don’t know what they really want. </a:t>
            </a:r>
            <a:endParaRPr lang="en-US" dirty="0" smtClean="0"/>
          </a:p>
          <a:p>
            <a:r>
              <a:rPr lang="en-US" dirty="0" smtClean="0"/>
              <a:t>Stakeholders </a:t>
            </a:r>
            <a:r>
              <a:rPr lang="en-US" dirty="0"/>
              <a:t>express requirements </a:t>
            </a:r>
            <a:r>
              <a:rPr lang="en-US" dirty="0" smtClean="0"/>
              <a:t>in </a:t>
            </a:r>
            <a:r>
              <a:rPr lang="en-US" dirty="0"/>
              <a:t>their own terms. in their own terms. </a:t>
            </a:r>
          </a:p>
          <a:p>
            <a:r>
              <a:rPr lang="en-US" dirty="0" smtClean="0"/>
              <a:t>Different </a:t>
            </a:r>
            <a:r>
              <a:rPr lang="en-US" dirty="0"/>
              <a:t>stakeholders may </a:t>
            </a:r>
            <a:r>
              <a:rPr lang="en-US" dirty="0" smtClean="0"/>
              <a:t>have </a:t>
            </a:r>
            <a:r>
              <a:rPr lang="en-US" dirty="0"/>
              <a:t>conflicting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Organizational </a:t>
            </a:r>
            <a:r>
              <a:rPr lang="en-US" dirty="0"/>
              <a:t>and political factors </a:t>
            </a:r>
            <a:r>
              <a:rPr lang="en-US" dirty="0" smtClean="0"/>
              <a:t>may </a:t>
            </a:r>
            <a:r>
              <a:rPr lang="en-US" dirty="0"/>
              <a:t>influence the system requirements.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requirements change during the </a:t>
            </a:r>
            <a:r>
              <a:rPr lang="en-US" dirty="0" smtClean="0"/>
              <a:t>analysis </a:t>
            </a:r>
            <a:r>
              <a:rPr lang="en-US" dirty="0"/>
              <a:t>process. </a:t>
            </a:r>
            <a:r>
              <a:rPr lang="en-US" dirty="0" smtClean="0"/>
              <a:t>New </a:t>
            </a:r>
            <a:r>
              <a:rPr lang="en-US" dirty="0"/>
              <a:t>stakeholders may emerge and the business environment change. </a:t>
            </a:r>
          </a:p>
        </p:txBody>
      </p:sp>
    </p:spTree>
    <p:extLst>
      <p:ext uri="{BB962C8B-B14F-4D97-AF65-F5344CB8AC3E}">
        <p14:creationId xmlns:p14="http://schemas.microsoft.com/office/powerpoint/2010/main" val="20210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6"/>
          <a:stretch/>
        </p:blipFill>
        <p:spPr>
          <a:xfrm>
            <a:off x="581192" y="1815353"/>
            <a:ext cx="10905565" cy="4666129"/>
          </a:xfrm>
        </p:spPr>
      </p:pic>
    </p:spTree>
    <p:extLst>
      <p:ext uri="{BB962C8B-B14F-4D97-AF65-F5344CB8AC3E}">
        <p14:creationId xmlns:p14="http://schemas.microsoft.com/office/powerpoint/2010/main" val="27325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 and analysis process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discovery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Interacting </a:t>
            </a:r>
            <a:r>
              <a:rPr lang="en-US" dirty="0"/>
              <a:t>with stakeholders to discover their requirements. Domain requirements are also discovered at this stage.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Requirements classification </a:t>
            </a:r>
            <a:r>
              <a:rPr lang="en-US" dirty="0"/>
              <a:t>and organization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Groups </a:t>
            </a:r>
            <a:r>
              <a:rPr lang="en-US" dirty="0"/>
              <a:t>related requirements and organizes them into coherent clusters. </a:t>
            </a:r>
          </a:p>
          <a:p>
            <a:r>
              <a:rPr lang="en-US" dirty="0" smtClean="0"/>
              <a:t>Prioritization </a:t>
            </a:r>
            <a:r>
              <a:rPr lang="en-US" dirty="0"/>
              <a:t>and negotiation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Prioritizing </a:t>
            </a:r>
            <a:r>
              <a:rPr lang="en-US" dirty="0"/>
              <a:t>requirements and resolving requirements conflicts. </a:t>
            </a: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documentation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Requirements </a:t>
            </a:r>
            <a:r>
              <a:rPr lang="en-US" dirty="0"/>
              <a:t>are documented and input into the next round of the spiral. spiral</a:t>
            </a:r>
          </a:p>
        </p:txBody>
      </p:sp>
    </p:spTree>
    <p:extLst>
      <p:ext uri="{BB962C8B-B14F-4D97-AF65-F5344CB8AC3E}">
        <p14:creationId xmlns:p14="http://schemas.microsoft.com/office/powerpoint/2010/main" val="14488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gathering information about the proposed and existing systems and distilling the user and system requirements from </a:t>
            </a:r>
            <a:r>
              <a:rPr lang="en-US" dirty="0" smtClean="0"/>
              <a:t>this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of information include documentation, system </a:t>
            </a:r>
            <a:r>
              <a:rPr lang="en-US" dirty="0" smtClean="0"/>
              <a:t>stakeholder and </a:t>
            </a:r>
            <a:r>
              <a:rPr lang="en-US" dirty="0"/>
              <a:t>the specifications of similar systems. </a:t>
            </a:r>
          </a:p>
        </p:txBody>
      </p:sp>
    </p:spTree>
    <p:extLst>
      <p:ext uri="{BB962C8B-B14F-4D97-AF65-F5344CB8AC3E}">
        <p14:creationId xmlns:p14="http://schemas.microsoft.com/office/powerpoint/2010/main" val="22437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6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Viewpoints </a:t>
            </a:r>
            <a:r>
              <a:rPr lang="en-US" dirty="0"/>
              <a:t>are a way of structuring the requirements to represent the perspectives of different </a:t>
            </a:r>
            <a:r>
              <a:rPr lang="en-US" dirty="0" smtClean="0"/>
              <a:t>stakeholders</a:t>
            </a:r>
            <a:r>
              <a:rPr lang="en-US" dirty="0"/>
              <a:t>. Stakeholders may be classified under different viewpoints.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multi-perspective analysis is important </a:t>
            </a:r>
            <a:r>
              <a:rPr lang="en-US" dirty="0" smtClean="0"/>
              <a:t>as </a:t>
            </a:r>
            <a:r>
              <a:rPr lang="en-US" dirty="0"/>
              <a:t>there is no single correct </a:t>
            </a:r>
            <a:r>
              <a:rPr lang="en-US" dirty="0" smtClean="0"/>
              <a:t>way </a:t>
            </a:r>
            <a:r>
              <a:rPr lang="en-US" dirty="0"/>
              <a:t>to analyze system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Interactor </a:t>
            </a:r>
            <a:r>
              <a:rPr lang="en-US" dirty="0"/>
              <a:t>viewpoints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People </a:t>
            </a:r>
            <a:r>
              <a:rPr lang="en-US" dirty="0"/>
              <a:t>or other systems that interact directly with the system. In an ATM, </a:t>
            </a:r>
            <a:r>
              <a:rPr lang="en-US" dirty="0" smtClean="0"/>
              <a:t>the customer’s </a:t>
            </a:r>
            <a:r>
              <a:rPr lang="en-US" dirty="0"/>
              <a:t>and the account database are interactor VPs. 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Indirect </a:t>
            </a:r>
            <a:r>
              <a:rPr lang="en-US" dirty="0" smtClean="0"/>
              <a:t>viewpoints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Stakeholders </a:t>
            </a:r>
            <a:r>
              <a:rPr lang="en-US" dirty="0"/>
              <a:t>who do not use the system themselves but who influence the </a:t>
            </a:r>
            <a:r>
              <a:rPr lang="en-US" dirty="0" smtClean="0"/>
              <a:t>requirements</a:t>
            </a:r>
            <a:r>
              <a:rPr lang="en-US" dirty="0"/>
              <a:t>. </a:t>
            </a:r>
            <a:r>
              <a:rPr lang="en-US" dirty="0" smtClean="0"/>
              <a:t>In </a:t>
            </a:r>
            <a:r>
              <a:rPr lang="en-US" dirty="0"/>
              <a:t>an ATM, management and security staff are indirect viewpoints. </a:t>
            </a: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dirty="0"/>
              <a:t>viewpoints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Domain </a:t>
            </a:r>
            <a:r>
              <a:rPr lang="en-US" dirty="0"/>
              <a:t>characteristics and </a:t>
            </a:r>
            <a:r>
              <a:rPr lang="en-US" dirty="0" smtClean="0"/>
              <a:t>constraints </a:t>
            </a:r>
            <a:r>
              <a:rPr lang="en-US" dirty="0"/>
              <a:t>that influence </a:t>
            </a:r>
            <a:r>
              <a:rPr lang="en-US" dirty="0" smtClean="0"/>
              <a:t>the </a:t>
            </a:r>
            <a:r>
              <a:rPr lang="en-US" dirty="0"/>
              <a:t>requirements. </a:t>
            </a:r>
            <a:r>
              <a:rPr lang="en-US" dirty="0" smtClean="0"/>
              <a:t>In </a:t>
            </a:r>
            <a:r>
              <a:rPr lang="en-US" dirty="0"/>
              <a:t>an ATM, an example would be standards for </a:t>
            </a:r>
            <a:r>
              <a:rPr lang="en-US" dirty="0" smtClean="0"/>
              <a:t>inter-bank </a:t>
            </a:r>
            <a:r>
              <a:rPr lang="en-US" dirty="0"/>
              <a:t>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25484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viewpoints using </a:t>
            </a:r>
          </a:p>
          <a:p>
            <a:r>
              <a:rPr lang="en-US" dirty="0" smtClean="0"/>
              <a:t>Providers </a:t>
            </a:r>
            <a:r>
              <a:rPr lang="en-US" dirty="0"/>
              <a:t>and receivers of system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Systems </a:t>
            </a:r>
            <a:r>
              <a:rPr lang="en-US" dirty="0"/>
              <a:t>that interact directly with the system being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Regulations </a:t>
            </a:r>
            <a:r>
              <a:rPr lang="en-US" dirty="0"/>
              <a:t>and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Sources </a:t>
            </a:r>
            <a:r>
              <a:rPr lang="en-US" dirty="0"/>
              <a:t>of business and non-functional requirements. </a:t>
            </a:r>
            <a:endParaRPr lang="en-US" dirty="0" smtClean="0"/>
          </a:p>
          <a:p>
            <a:r>
              <a:rPr lang="en-US" dirty="0" smtClean="0"/>
              <a:t>Engineers </a:t>
            </a:r>
            <a:r>
              <a:rPr lang="en-US" dirty="0"/>
              <a:t>who have to develop and maintain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Marketing </a:t>
            </a:r>
            <a:r>
              <a:rPr lang="en-US" dirty="0"/>
              <a:t>and other business viewpoints. </a:t>
            </a:r>
          </a:p>
        </p:txBody>
      </p:sp>
    </p:spTree>
    <p:extLst>
      <p:ext uri="{BB962C8B-B14F-4D97-AF65-F5344CB8AC3E}">
        <p14:creationId xmlns:p14="http://schemas.microsoft.com/office/powerpoint/2010/main" val="24288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formal or informal interviewing, the RE team puts questions </a:t>
            </a:r>
            <a:r>
              <a:rPr lang="en-US" dirty="0" smtClean="0"/>
              <a:t>to </a:t>
            </a:r>
            <a:r>
              <a:rPr lang="en-US" dirty="0"/>
              <a:t>stakeholders about the system that they use and the system to be developed. developed. </a:t>
            </a:r>
          </a:p>
          <a:p>
            <a:r>
              <a:rPr lang="en-US" dirty="0" smtClean="0"/>
              <a:t>There </a:t>
            </a:r>
            <a:r>
              <a:rPr lang="en-US" dirty="0"/>
              <a:t>are two types of interview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Closed interviews where a pre-defined set of questions are answered.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Open interviews where there is no pre-defined agenda and a range of issues </a:t>
            </a:r>
            <a:r>
              <a:rPr lang="en-US" dirty="0" smtClean="0"/>
              <a:t>are </a:t>
            </a:r>
            <a:r>
              <a:rPr lang="en-US" dirty="0"/>
              <a:t>explored with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Normally </a:t>
            </a:r>
            <a:r>
              <a:rPr lang="en-US" dirty="0"/>
              <a:t>a mix of closed and open-ended interviewing. </a:t>
            </a:r>
            <a:endParaRPr lang="en-US" dirty="0" smtClean="0"/>
          </a:p>
          <a:p>
            <a:r>
              <a:rPr lang="en-US" dirty="0" smtClean="0"/>
              <a:t>Interviews </a:t>
            </a:r>
            <a:r>
              <a:rPr lang="en-US" dirty="0"/>
              <a:t>are good for getting </a:t>
            </a:r>
            <a:r>
              <a:rPr lang="en-US" dirty="0" smtClean="0"/>
              <a:t>an </a:t>
            </a:r>
            <a:r>
              <a:rPr lang="en-US" dirty="0"/>
              <a:t>overall understanding of what </a:t>
            </a:r>
            <a:r>
              <a:rPr lang="en-US" dirty="0" smtClean="0"/>
              <a:t>stakeholders </a:t>
            </a:r>
            <a:r>
              <a:rPr lang="en-US" dirty="0"/>
              <a:t>do and how they might interact with the system. </a:t>
            </a:r>
            <a:endParaRPr lang="en-US" dirty="0" smtClean="0"/>
          </a:p>
          <a:p>
            <a:r>
              <a:rPr lang="en-US" dirty="0" smtClean="0"/>
              <a:t>Interviews </a:t>
            </a:r>
            <a:r>
              <a:rPr lang="en-US" dirty="0"/>
              <a:t>are not good for understanding domain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93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scientists spends a considerable time observing and analyzing how people actually work. </a:t>
            </a:r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/>
              <a:t>do not have to explain or articulate their work. 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and organizational factors of importance may be observed. </a:t>
            </a:r>
            <a:endParaRPr lang="en-US" dirty="0" smtClean="0"/>
          </a:p>
          <a:p>
            <a:r>
              <a:rPr lang="en-US" dirty="0" smtClean="0"/>
              <a:t>Ethnographic </a:t>
            </a:r>
            <a:r>
              <a:rPr lang="en-US" dirty="0"/>
              <a:t>studies have shown that work is usually richer and </a:t>
            </a:r>
            <a:r>
              <a:rPr lang="en-US" dirty="0" smtClean="0"/>
              <a:t>more </a:t>
            </a:r>
            <a:r>
              <a:rPr lang="en-US" dirty="0"/>
              <a:t>complex than suggested by simple system models. </a:t>
            </a:r>
          </a:p>
        </p:txBody>
      </p:sp>
    </p:spTree>
    <p:extLst>
      <p:ext uri="{BB962C8B-B14F-4D97-AF65-F5344CB8AC3E}">
        <p14:creationId xmlns:p14="http://schemas.microsoft.com/office/powerpoint/2010/main" val="37678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demonstrating that the requirements define the system that the customer really </a:t>
            </a:r>
            <a:r>
              <a:rPr lang="en-US" dirty="0" smtClean="0"/>
              <a:t>wants.</a:t>
            </a:r>
          </a:p>
          <a:p>
            <a:r>
              <a:rPr lang="en-US" dirty="0" smtClean="0"/>
              <a:t>Requirements </a:t>
            </a:r>
            <a:r>
              <a:rPr lang="en-US" dirty="0"/>
              <a:t>error costs are high so validation is very </a:t>
            </a:r>
            <a:r>
              <a:rPr lang="en-US" dirty="0" smtClean="0"/>
              <a:t>important.</a:t>
            </a:r>
          </a:p>
          <a:p>
            <a:r>
              <a:rPr lang="en-US" dirty="0" smtClean="0"/>
              <a:t>Fixing </a:t>
            </a:r>
            <a:r>
              <a:rPr lang="en-US" dirty="0"/>
              <a:t>a requirements error after delivery may cost up to 100 </a:t>
            </a:r>
            <a:r>
              <a:rPr lang="en-US" dirty="0" smtClean="0"/>
              <a:t>times the </a:t>
            </a:r>
            <a:r>
              <a:rPr lang="en-US" dirty="0"/>
              <a:t>cost of fixing an implementation error.</a:t>
            </a:r>
          </a:p>
        </p:txBody>
      </p:sp>
    </p:spTree>
    <p:extLst>
      <p:ext uri="{BB962C8B-B14F-4D97-AF65-F5344CB8AC3E}">
        <p14:creationId xmlns:p14="http://schemas.microsoft.com/office/powerpoint/2010/main" val="35666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Validity.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Does </a:t>
            </a:r>
            <a:r>
              <a:rPr lang="en-US" dirty="0"/>
              <a:t>the system provide the functions which best support </a:t>
            </a:r>
            <a:r>
              <a:rPr lang="en-US" dirty="0" smtClean="0"/>
              <a:t>the customer’s </a:t>
            </a:r>
            <a:r>
              <a:rPr lang="en-US" dirty="0"/>
              <a:t>needs? </a:t>
            </a:r>
          </a:p>
          <a:p>
            <a:r>
              <a:rPr lang="en-US" dirty="0" smtClean="0"/>
              <a:t>Consistency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Are </a:t>
            </a:r>
            <a:r>
              <a:rPr lang="en-US" dirty="0"/>
              <a:t>there any requirements conflicts? </a:t>
            </a:r>
          </a:p>
          <a:p>
            <a:r>
              <a:rPr lang="en-US" dirty="0" smtClean="0"/>
              <a:t>Completeness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Are </a:t>
            </a:r>
            <a:r>
              <a:rPr lang="en-US" dirty="0"/>
              <a:t>all functions required by the customer included? </a:t>
            </a:r>
          </a:p>
          <a:p>
            <a:r>
              <a:rPr lang="en-US" dirty="0" smtClean="0"/>
              <a:t>Realism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the requirements be implemented given available </a:t>
            </a:r>
            <a:r>
              <a:rPr lang="en-US" dirty="0" smtClean="0"/>
              <a:t>budget </a:t>
            </a:r>
            <a:r>
              <a:rPr lang="en-US" dirty="0"/>
              <a:t>and </a:t>
            </a:r>
            <a:r>
              <a:rPr lang="en-US" dirty="0" smtClean="0"/>
              <a:t>technology?</a:t>
            </a:r>
          </a:p>
          <a:p>
            <a:r>
              <a:rPr lang="en-US" dirty="0" smtClean="0"/>
              <a:t>Verifiability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the requirements be checked?</a:t>
            </a:r>
          </a:p>
        </p:txBody>
      </p:sp>
    </p:spTree>
    <p:extLst>
      <p:ext uri="{BB962C8B-B14F-4D97-AF65-F5344CB8AC3E}">
        <p14:creationId xmlns:p14="http://schemas.microsoft.com/office/powerpoint/2010/main" val="8288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/>
              <a:t>Requirement engineering processes</a:t>
            </a:r>
            <a:endParaRPr lang="en-US" dirty="0" smtClean="0"/>
          </a:p>
          <a:p>
            <a:r>
              <a:rPr lang="en-US" dirty="0"/>
              <a:t>Requirements </a:t>
            </a:r>
            <a:r>
              <a:rPr lang="en-US" dirty="0" smtClean="0"/>
              <a:t>engineering</a:t>
            </a:r>
          </a:p>
          <a:p>
            <a:r>
              <a:rPr lang="en-US" dirty="0"/>
              <a:t>Elicitation and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/>
              <a:t>Requirements elicitation and analysis process </a:t>
            </a:r>
            <a:r>
              <a:rPr lang="en-US" dirty="0" smtClean="0"/>
              <a:t>activities</a:t>
            </a:r>
          </a:p>
          <a:p>
            <a:r>
              <a:rPr lang="en-US" dirty="0"/>
              <a:t>Requirements </a:t>
            </a:r>
            <a:r>
              <a:rPr lang="en-US" dirty="0" smtClean="0"/>
              <a:t>discovery </a:t>
            </a:r>
          </a:p>
          <a:p>
            <a:r>
              <a:rPr lang="en-US" dirty="0" smtClean="0"/>
              <a:t>Viewpoints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validation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reviews </a:t>
            </a:r>
          </a:p>
          <a:p>
            <a:r>
              <a:rPr lang="en-US" dirty="0" smtClean="0"/>
              <a:t>Systematic </a:t>
            </a:r>
            <a:r>
              <a:rPr lang="en-US" dirty="0"/>
              <a:t>manual analysis of the requirements. </a:t>
            </a:r>
            <a:endParaRPr lang="en-US" dirty="0" smtClean="0"/>
          </a:p>
          <a:p>
            <a:r>
              <a:rPr lang="en-US" dirty="0" smtClean="0"/>
              <a:t>Prototyping </a:t>
            </a:r>
          </a:p>
          <a:p>
            <a:r>
              <a:rPr lang="en-US" dirty="0" smtClean="0"/>
              <a:t>Using </a:t>
            </a:r>
            <a:r>
              <a:rPr lang="en-US" dirty="0"/>
              <a:t>an executable model of the system to check requirements. </a:t>
            </a:r>
            <a:endParaRPr lang="en-US" dirty="0" smtClean="0"/>
          </a:p>
          <a:p>
            <a:r>
              <a:rPr lang="en-US" dirty="0" smtClean="0"/>
              <a:t>Developing </a:t>
            </a:r>
            <a:r>
              <a:rPr lang="en-US" dirty="0"/>
              <a:t>tests for requirements to check testability.</a:t>
            </a:r>
          </a:p>
        </p:txBody>
      </p:sp>
    </p:spTree>
    <p:extLst>
      <p:ext uri="{BB962C8B-B14F-4D97-AF65-F5344CB8AC3E}">
        <p14:creationId xmlns:p14="http://schemas.microsoft.com/office/powerpoint/2010/main" val="15874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Is the requirement realistically testable? </a:t>
            </a:r>
          </a:p>
          <a:p>
            <a:r>
              <a:rPr lang="en-US" dirty="0" smtClean="0"/>
              <a:t>Comprehensibility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 </a:t>
            </a:r>
            <a:r>
              <a:rPr lang="en-US" dirty="0"/>
              <a:t>the requirement properly understood? </a:t>
            </a:r>
            <a:endParaRPr lang="en-US" dirty="0" smtClean="0"/>
          </a:p>
          <a:p>
            <a:r>
              <a:rPr lang="en-US" dirty="0" smtClean="0"/>
              <a:t>Traceability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 </a:t>
            </a:r>
            <a:r>
              <a:rPr lang="en-US" dirty="0"/>
              <a:t>the origin of the requirement clearly stated?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Adaptability.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the requirement be changed without a large impact on other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9000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management is the process of managing changing </a:t>
            </a:r>
            <a:r>
              <a:rPr lang="en-US" dirty="0" smtClean="0"/>
              <a:t>requirements </a:t>
            </a:r>
            <a:r>
              <a:rPr lang="en-US" dirty="0"/>
              <a:t>during the requirements engineering process and system </a:t>
            </a:r>
            <a:r>
              <a:rPr lang="en-US" dirty="0" smtClean="0"/>
              <a:t>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are inevitably incomplete and </a:t>
            </a:r>
            <a:r>
              <a:rPr lang="en-US" dirty="0" smtClean="0"/>
              <a:t>inconsistent.</a:t>
            </a:r>
          </a:p>
          <a:p>
            <a:r>
              <a:rPr lang="en-US" dirty="0" smtClean="0"/>
              <a:t>New </a:t>
            </a:r>
            <a:r>
              <a:rPr lang="en-US" dirty="0"/>
              <a:t>requirements emerge during the process as business needs change and </a:t>
            </a:r>
            <a:r>
              <a:rPr lang="en-US" dirty="0" smtClean="0"/>
              <a:t>better </a:t>
            </a:r>
            <a:r>
              <a:rPr lang="en-US" dirty="0"/>
              <a:t>understanding of the system is </a:t>
            </a:r>
            <a:r>
              <a:rPr lang="en-US" dirty="0" smtClean="0"/>
              <a:t>developed.</a:t>
            </a:r>
          </a:p>
          <a:p>
            <a:r>
              <a:rPr lang="en-US" dirty="0" smtClean="0"/>
              <a:t>Different </a:t>
            </a:r>
            <a:r>
              <a:rPr lang="en-US" dirty="0"/>
              <a:t>viewpoints have different requirements and these are often contradictory. </a:t>
            </a:r>
          </a:p>
        </p:txBody>
      </p:sp>
    </p:spTree>
    <p:extLst>
      <p:ext uri="{BB962C8B-B14F-4D97-AF65-F5344CB8AC3E}">
        <p14:creationId xmlns:p14="http://schemas.microsoft.com/office/powerpoint/2010/main" val="36645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requirements engineering process includes a feasibility study, requirements elicitation and analysis, requirements specification and requirements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Requirements </a:t>
            </a:r>
            <a:r>
              <a:rPr lang="en-US" dirty="0"/>
              <a:t>elicitation and analysis is iterative involving domain understanding, requirements collection, classification, </a:t>
            </a:r>
            <a:r>
              <a:rPr lang="en-US" dirty="0" smtClean="0"/>
              <a:t>structuring</a:t>
            </a:r>
            <a:r>
              <a:rPr lang="en-US" dirty="0"/>
              <a:t>, prioritization and validation. </a:t>
            </a:r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/>
              <a:t>have multiple stakeholders with different requirements. 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and organization factors influence system requirements. </a:t>
            </a: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validation is concerned with checks for validity, </a:t>
            </a:r>
            <a:r>
              <a:rPr lang="en-US" dirty="0" smtClean="0"/>
              <a:t>consistency</a:t>
            </a:r>
            <a:r>
              <a:rPr lang="en-US" dirty="0"/>
              <a:t>, completeness, </a:t>
            </a:r>
            <a:r>
              <a:rPr lang="en-US" dirty="0" smtClean="0"/>
              <a:t>realism </a:t>
            </a:r>
            <a:r>
              <a:rPr lang="en-US" dirty="0"/>
              <a:t>and verifiability. </a:t>
            </a:r>
            <a:endParaRPr lang="en-US" dirty="0" smtClean="0"/>
          </a:p>
          <a:p>
            <a:r>
              <a:rPr lang="en-US" dirty="0" smtClean="0"/>
              <a:t>Business </a:t>
            </a:r>
            <a:r>
              <a:rPr lang="en-US" dirty="0"/>
              <a:t>changes inevitably lead to changing requirements. </a:t>
            </a: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management includes </a:t>
            </a:r>
            <a:r>
              <a:rPr lang="en-US" dirty="0" smtClean="0"/>
              <a:t>planning </a:t>
            </a:r>
            <a:r>
              <a:rPr lang="en-US" dirty="0"/>
              <a:t>and change management.</a:t>
            </a:r>
          </a:p>
        </p:txBody>
      </p:sp>
    </p:spTree>
    <p:extLst>
      <p:ext uri="{BB962C8B-B14F-4D97-AF65-F5344CB8AC3E}">
        <p14:creationId xmlns:p14="http://schemas.microsoft.com/office/powerpoint/2010/main" val="464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2060"/>
                </a:solidFill>
                <a:hlinkClick r:id="rId2"/>
              </a:rPr>
              <a:t>http://www.cs.ccsu.edu/~</a:t>
            </a:r>
            <a:r>
              <a:rPr lang="en-US" sz="1200" dirty="0" smtClean="0">
                <a:solidFill>
                  <a:srgbClr val="002060"/>
                </a:solidFill>
                <a:hlinkClick r:id="rId2"/>
              </a:rPr>
              <a:t>stan/classes/CS530/Slides/SE-07.pdf</a:t>
            </a:r>
            <a:endParaRPr lang="en-US" sz="1200" dirty="0" smtClean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https://images.search.yahoo.com/search/images;_ylt=AwrBT_t3ZIFZ8_sAn3pXNyoA;_</a:t>
            </a:r>
            <a:r>
              <a:rPr lang="en-US" sz="1200" dirty="0" smtClean="0">
                <a:solidFill>
                  <a:srgbClr val="0070C0"/>
                </a:solidFill>
              </a:rPr>
              <a:t>ylu=X3oDMTB0N2Noc21lBGNvbG8DYmYxBHBvcwMxBHZ0aWQDBHNlYwNwaXZz?p=requirement+engineering&amp;fr2=piv-web&amp;fr=tightropetb#id=78&amp;iurl=https%3A%2F%2Fimage.slidesharecdn.com%2Frequirementengineeringprocess-120928041506-phpapp01%2F95%2Frequirement-engineering-process-10-728.jpg%3Fcb%3D1348805777&amp;action=click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https://images.search.yahoo.com/search/images;_ylt=AwrBT_t3ZIFZ8_sAn3pXNyoA;_</a:t>
            </a:r>
            <a:r>
              <a:rPr lang="en-US" sz="1200" dirty="0" smtClean="0">
                <a:solidFill>
                  <a:srgbClr val="0070C0"/>
                </a:solidFill>
              </a:rPr>
              <a:t>ylu=X3oDMTB0N2Noc21lBGNvbG8DYmYxBHBvcwMxBHZ0aWQDBHNlYwNwaXZz?p=requirement+engineering&amp;fr2=piv-web&amp;fr=tightropetb#id=68&amp;iurl=http%3A%2F%2Fcsis.pace.edu%2F~marchese%2FSE616_New%2FL4%2FL4_files%2Fimage016.png&amp;action=click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images.search.yahoo.com/search/images;_ylt=AwrBT_t3ZIFZ8_sAn3pXNyoA;_ylu=X3oDMTB0N2Noc21lBGNvbG8DYmYxBHBvcwMxBHZ0aWQDBHNlYwNwaXZz?p=requirement+engineering&amp;fr2=piv-web&amp;fr=tightropetb#id=9&amp;iurl=http%3A%2F%2Fwww.geocities.ws%2Fiare_it%2Fseunit3_files%2Fimage002.gif&amp;action=click</a:t>
            </a:r>
          </a:p>
        </p:txBody>
      </p:sp>
    </p:spTree>
    <p:extLst>
      <p:ext uri="{BB962C8B-B14F-4D97-AF65-F5344CB8AC3E}">
        <p14:creationId xmlns:p14="http://schemas.microsoft.com/office/powerpoint/2010/main" val="140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2928"/>
            <a:ext cx="11029616" cy="4329953"/>
          </a:xfrm>
        </p:spPr>
      </p:pic>
    </p:spTree>
    <p:extLst>
      <p:ext uri="{BB962C8B-B14F-4D97-AF65-F5344CB8AC3E}">
        <p14:creationId xmlns:p14="http://schemas.microsoft.com/office/powerpoint/2010/main" val="23152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Viewpoint identification</a:t>
            </a:r>
          </a:p>
          <a:p>
            <a:r>
              <a:rPr lang="en-US" dirty="0"/>
              <a:t>Interviewing</a:t>
            </a:r>
          </a:p>
          <a:p>
            <a:r>
              <a:rPr lang="en-US" dirty="0"/>
              <a:t>Ethnography</a:t>
            </a:r>
          </a:p>
          <a:p>
            <a:r>
              <a:rPr lang="en-US" dirty="0"/>
              <a:t>Requirements validation</a:t>
            </a:r>
          </a:p>
          <a:p>
            <a:r>
              <a:rPr lang="en-US" dirty="0"/>
              <a:t>Requirements validation technique</a:t>
            </a:r>
          </a:p>
          <a:p>
            <a:r>
              <a:rPr lang="en-US" dirty="0"/>
              <a:t>Requirements checks</a:t>
            </a:r>
          </a:p>
          <a:p>
            <a:r>
              <a:rPr lang="en-US" dirty="0"/>
              <a:t>Requirements management</a:t>
            </a:r>
          </a:p>
          <a:p>
            <a:r>
              <a:rPr lang="en-US" dirty="0"/>
              <a:t>Summary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 principal requirements engineering activities and their d their relationships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introduce techniques for requirements elicitation and </a:t>
            </a:r>
            <a:r>
              <a:rPr lang="en-US" dirty="0" smtClean="0"/>
              <a:t>analysis requirements </a:t>
            </a:r>
            <a:r>
              <a:rPr lang="en-US" dirty="0"/>
              <a:t>elicitation and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 </a:t>
            </a:r>
            <a:r>
              <a:rPr lang="en-US" dirty="0"/>
              <a:t>To describe requirements validation and the role of requirements reviews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discuss the role of requirements management in support of other requirements engineering processes</a:t>
            </a:r>
          </a:p>
        </p:txBody>
      </p:sp>
    </p:spTree>
    <p:extLst>
      <p:ext uri="{BB962C8B-B14F-4D97-AF65-F5344CB8AC3E}">
        <p14:creationId xmlns:p14="http://schemas.microsoft.com/office/powerpoint/2010/main" val="4453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processes used for RE vary widely depending on the </a:t>
            </a:r>
            <a:r>
              <a:rPr lang="en-US" dirty="0" smtClean="0"/>
              <a:t>application domain</a:t>
            </a:r>
            <a:r>
              <a:rPr lang="en-US" dirty="0"/>
              <a:t>, the people involved and the organization developing the domain, the people involved and the organization developing the requirements.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there are a number of generic activities common to all </a:t>
            </a:r>
            <a:r>
              <a:rPr lang="en-US" dirty="0" smtClean="0"/>
              <a:t>processes </a:t>
            </a:r>
          </a:p>
          <a:p>
            <a:r>
              <a:rPr lang="en-US" dirty="0" smtClean="0"/>
              <a:t>Requirements elicitation</a:t>
            </a:r>
            <a:r>
              <a:rPr lang="en-US" dirty="0"/>
              <a:t>; </a:t>
            </a:r>
          </a:p>
          <a:p>
            <a:r>
              <a:rPr lang="en-US" dirty="0" smtClean="0"/>
              <a:t>Requirements analysis</a:t>
            </a:r>
            <a:r>
              <a:rPr lang="en-US" dirty="0"/>
              <a:t>; </a:t>
            </a:r>
          </a:p>
          <a:p>
            <a:r>
              <a:rPr lang="en-US" dirty="0" smtClean="0"/>
              <a:t>Requirements validation</a:t>
            </a:r>
            <a:r>
              <a:rPr lang="en-US" dirty="0"/>
              <a:t>; </a:t>
            </a:r>
          </a:p>
          <a:p>
            <a:r>
              <a:rPr lang="en-US" dirty="0" smtClean="0"/>
              <a:t>Requirements management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1896034"/>
            <a:ext cx="8390965" cy="4652683"/>
          </a:xfrm>
        </p:spPr>
      </p:pic>
    </p:spTree>
    <p:extLst>
      <p:ext uri="{BB962C8B-B14F-4D97-AF65-F5344CB8AC3E}">
        <p14:creationId xmlns:p14="http://schemas.microsoft.com/office/powerpoint/2010/main" val="31293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4"/>
          <a:stretch/>
        </p:blipFill>
        <p:spPr>
          <a:xfrm>
            <a:off x="581192" y="1842248"/>
            <a:ext cx="10082326" cy="5015752"/>
          </a:xfrm>
        </p:spPr>
      </p:pic>
    </p:spTree>
    <p:extLst>
      <p:ext uri="{BB962C8B-B14F-4D97-AF65-F5344CB8AC3E}">
        <p14:creationId xmlns:p14="http://schemas.microsoft.com/office/powerpoint/2010/main" val="7849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feasibility study decides whether or not the proposed system </a:t>
            </a:r>
            <a:r>
              <a:rPr lang="en-US" dirty="0" smtClean="0"/>
              <a:t>is </a:t>
            </a:r>
            <a:r>
              <a:rPr lang="en-US" dirty="0"/>
              <a:t>worthwhile.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short focused study that checks </a:t>
            </a:r>
            <a:r>
              <a:rPr lang="en-US" dirty="0" smtClean="0"/>
              <a:t>If </a:t>
            </a:r>
            <a:r>
              <a:rPr lang="en-US" dirty="0"/>
              <a:t>the system contributes to organizational </a:t>
            </a:r>
            <a:r>
              <a:rPr lang="en-US" dirty="0" smtClean="0"/>
              <a:t>objectives.</a:t>
            </a:r>
          </a:p>
          <a:p>
            <a:r>
              <a:rPr lang="en-US" dirty="0" smtClean="0"/>
              <a:t>If </a:t>
            </a:r>
            <a:r>
              <a:rPr lang="en-US" dirty="0"/>
              <a:t>the system </a:t>
            </a:r>
            <a:r>
              <a:rPr lang="en-US" dirty="0" smtClean="0"/>
              <a:t>can </a:t>
            </a:r>
            <a:r>
              <a:rPr lang="en-US" dirty="0"/>
              <a:t>be engineered using current technology and within </a:t>
            </a:r>
            <a:r>
              <a:rPr lang="en-US" dirty="0" smtClean="0"/>
              <a:t>budget</a:t>
            </a:r>
          </a:p>
          <a:p>
            <a:r>
              <a:rPr lang="en-US" dirty="0" smtClean="0"/>
              <a:t>If </a:t>
            </a:r>
            <a:r>
              <a:rPr lang="en-US" dirty="0"/>
              <a:t>the system </a:t>
            </a:r>
            <a:r>
              <a:rPr lang="en-US" dirty="0" smtClean="0"/>
              <a:t>can </a:t>
            </a:r>
            <a:r>
              <a:rPr lang="en-US" dirty="0"/>
              <a:t>be integrated with other systems that are used. </a:t>
            </a:r>
            <a:endParaRPr lang="en-US" dirty="0" smtClean="0"/>
          </a:p>
          <a:p>
            <a:r>
              <a:rPr lang="en-US" dirty="0" smtClean="0"/>
              <a:t>Feasibility </a:t>
            </a:r>
            <a:r>
              <a:rPr lang="en-US" dirty="0"/>
              <a:t>study implementation </a:t>
            </a:r>
            <a:r>
              <a:rPr lang="en-US" dirty="0" smtClean="0"/>
              <a:t>is </a:t>
            </a:r>
            <a:r>
              <a:rPr lang="en-US" dirty="0"/>
              <a:t>based on information assessment </a:t>
            </a:r>
            <a:r>
              <a:rPr lang="en-US" dirty="0" smtClean="0"/>
              <a:t>(</a:t>
            </a:r>
            <a:r>
              <a:rPr lang="en-US" dirty="0"/>
              <a:t>what is required), information collection and report </a:t>
            </a:r>
            <a:r>
              <a:rPr lang="en-US" dirty="0" smtClean="0"/>
              <a:t>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called requirements elicitation or </a:t>
            </a:r>
            <a:r>
              <a:rPr lang="en-US" dirty="0" smtClean="0"/>
              <a:t>requirements discovery</a:t>
            </a:r>
            <a:r>
              <a:rPr lang="en-US" dirty="0"/>
              <a:t>. </a:t>
            </a:r>
          </a:p>
          <a:p>
            <a:r>
              <a:rPr lang="en-US" dirty="0" smtClean="0"/>
              <a:t>Involves </a:t>
            </a:r>
            <a:r>
              <a:rPr lang="en-US" dirty="0"/>
              <a:t>technical staff working with customers to </a:t>
            </a:r>
            <a:r>
              <a:rPr lang="en-US" dirty="0" smtClean="0"/>
              <a:t>find </a:t>
            </a:r>
            <a:r>
              <a:rPr lang="en-US" dirty="0"/>
              <a:t>out about the </a:t>
            </a:r>
            <a:r>
              <a:rPr lang="en-US" dirty="0" smtClean="0"/>
              <a:t>application </a:t>
            </a:r>
            <a:r>
              <a:rPr lang="en-US" dirty="0"/>
              <a:t>domain, the services that the system should provide and the </a:t>
            </a:r>
            <a:r>
              <a:rPr lang="en-US" dirty="0" smtClean="0"/>
              <a:t>system’s </a:t>
            </a:r>
            <a:r>
              <a:rPr lang="en-US" dirty="0"/>
              <a:t>operational constraints. </a:t>
            </a:r>
          </a:p>
          <a:p>
            <a:r>
              <a:rPr lang="en-US" dirty="0" smtClean="0"/>
              <a:t>May </a:t>
            </a:r>
            <a:r>
              <a:rPr lang="en-US" dirty="0"/>
              <a:t>involve end-users, managers, engineers involved in </a:t>
            </a:r>
            <a:r>
              <a:rPr lang="en-US" dirty="0" smtClean="0"/>
              <a:t>maintenance, </a:t>
            </a:r>
            <a:r>
              <a:rPr lang="en-US" dirty="0"/>
              <a:t>domain experts, trade unions, etc. </a:t>
            </a:r>
            <a:r>
              <a:rPr lang="en-US" dirty="0" smtClean="0"/>
              <a:t>These </a:t>
            </a:r>
            <a:r>
              <a:rPr lang="en-US" dirty="0"/>
              <a:t>are called stakeholders.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6830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366658"/>
    </a:accent1>
    <a:accent2>
      <a:srgbClr val="8CB64A"/>
    </a:accent2>
    <a:accent3>
      <a:srgbClr val="88D5A9"/>
    </a:accent3>
    <a:accent4>
      <a:srgbClr val="969FA7"/>
    </a:accent4>
    <a:accent5>
      <a:srgbClr val="E8A844"/>
    </a:accent5>
    <a:accent6>
      <a:srgbClr val="A1561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1135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Gill Sans MT</vt:lpstr>
      <vt:lpstr>Wingdings</vt:lpstr>
      <vt:lpstr>Wingdings 2</vt:lpstr>
      <vt:lpstr>Dividend</vt:lpstr>
      <vt:lpstr>Requirement engineering </vt:lpstr>
      <vt:lpstr>contents</vt:lpstr>
      <vt:lpstr>PowerPoint Presentation</vt:lpstr>
      <vt:lpstr>Objectives</vt:lpstr>
      <vt:lpstr>Requirement engineering processes</vt:lpstr>
      <vt:lpstr>PowerPoint Presentation</vt:lpstr>
      <vt:lpstr>Requirements engineering</vt:lpstr>
      <vt:lpstr>PowerPoint Presentation</vt:lpstr>
      <vt:lpstr>Elicitation and analysis</vt:lpstr>
      <vt:lpstr>Problems</vt:lpstr>
      <vt:lpstr>PowerPoint Presentation</vt:lpstr>
      <vt:lpstr>Requirements elicitation and analysis process activities</vt:lpstr>
      <vt:lpstr>Requirements discovery</vt:lpstr>
      <vt:lpstr>viewpoints</vt:lpstr>
      <vt:lpstr>Viewpoint identification</vt:lpstr>
      <vt:lpstr>interviewing</vt:lpstr>
      <vt:lpstr>ethnography</vt:lpstr>
      <vt:lpstr>Requirements validation</vt:lpstr>
      <vt:lpstr>Requirements  validation</vt:lpstr>
      <vt:lpstr>Requirements validation technique</vt:lpstr>
      <vt:lpstr>Requirements checks</vt:lpstr>
      <vt:lpstr>Requirements management</vt:lpstr>
      <vt:lpstr>summary</vt:lpstr>
      <vt:lpstr>Reference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Energy</dc:creator>
  <cp:lastModifiedBy>Energy</cp:lastModifiedBy>
  <cp:revision>12</cp:revision>
  <dcterms:created xsi:type="dcterms:W3CDTF">2017-08-02T05:27:20Z</dcterms:created>
  <dcterms:modified xsi:type="dcterms:W3CDTF">2017-08-02T08:47:22Z</dcterms:modified>
</cp:coreProperties>
</file>