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F98B-DCF3-45DB-912C-845362031377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9EAF-A167-4382-846A-539BB298B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F98B-DCF3-45DB-912C-845362031377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9EAF-A167-4382-846A-539BB298B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F98B-DCF3-45DB-912C-845362031377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9EAF-A167-4382-846A-539BB298B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F98B-DCF3-45DB-912C-845362031377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9EAF-A167-4382-846A-539BB298B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F98B-DCF3-45DB-912C-845362031377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9EAF-A167-4382-846A-539BB298B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F98B-DCF3-45DB-912C-845362031377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9EAF-A167-4382-846A-539BB298B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F98B-DCF3-45DB-912C-845362031377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9EAF-A167-4382-846A-539BB298B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F98B-DCF3-45DB-912C-845362031377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9EAF-A167-4382-846A-539BB298B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F98B-DCF3-45DB-912C-845362031377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9EAF-A167-4382-846A-539BB298B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F98B-DCF3-45DB-912C-845362031377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9EAF-A167-4382-846A-539BB298B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F98B-DCF3-45DB-912C-845362031377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9EAF-A167-4382-846A-539BB298B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0F98B-DCF3-45DB-912C-845362031377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9EAF-A167-4382-846A-539BB298BF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12 </a:t>
            </a:r>
            <a:br>
              <a:rPr lang="en-US" dirty="0" smtClean="0"/>
            </a:br>
            <a:r>
              <a:rPr lang="en-US" dirty="0" smtClean="0"/>
              <a:t>Other Technological Reviews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Upstream and downstream lines exist</a:t>
            </a:r>
          </a:p>
          <a:p>
            <a:r>
              <a:rPr lang="en-US" dirty="0" smtClean="0"/>
              <a:t>Protocols used</a:t>
            </a:r>
          </a:p>
          <a:p>
            <a:pPr lvl="1"/>
            <a:r>
              <a:rPr lang="en-US" dirty="0" smtClean="0"/>
              <a:t>DHCP (for IP address details provision to equipments)</a:t>
            </a:r>
          </a:p>
          <a:p>
            <a:pPr lvl="1"/>
            <a:r>
              <a:rPr lang="en-US" dirty="0" smtClean="0"/>
              <a:t>PPP(Point-to-point protocol)</a:t>
            </a:r>
          </a:p>
          <a:p>
            <a:pPr lvl="2"/>
            <a:r>
              <a:rPr lang="en-US" dirty="0" smtClean="0"/>
              <a:t>For user authentication</a:t>
            </a:r>
          </a:p>
          <a:p>
            <a:pPr lvl="1"/>
            <a:r>
              <a:rPr lang="en-US" dirty="0" smtClean="0"/>
              <a:t>PPPOE(Point to Point Protocol Over Ethernet) and PPPOA(Point to Point Protocol Over ATM)</a:t>
            </a:r>
          </a:p>
          <a:p>
            <a:pPr lvl="2"/>
            <a:r>
              <a:rPr lang="en-US" dirty="0" smtClean="0"/>
              <a:t>To provide Network Details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of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ADSL</a:t>
            </a:r>
          </a:p>
          <a:p>
            <a:pPr lvl="1"/>
            <a:r>
              <a:rPr lang="en-US" dirty="0" err="1" smtClean="0"/>
              <a:t>Assymetric</a:t>
            </a:r>
            <a:r>
              <a:rPr lang="en-US" dirty="0" smtClean="0"/>
              <a:t> Digital Subscriber Line</a:t>
            </a:r>
          </a:p>
          <a:p>
            <a:r>
              <a:rPr lang="en-US" dirty="0" smtClean="0"/>
              <a:t>HDSL</a:t>
            </a:r>
          </a:p>
          <a:p>
            <a:pPr lvl="1"/>
            <a:r>
              <a:rPr lang="en-US" dirty="0" smtClean="0"/>
              <a:t>High bit-rate DSL</a:t>
            </a:r>
          </a:p>
          <a:p>
            <a:r>
              <a:rPr lang="en-US" dirty="0" smtClean="0"/>
              <a:t>RADSL</a:t>
            </a:r>
          </a:p>
          <a:p>
            <a:pPr lvl="1"/>
            <a:r>
              <a:rPr lang="en-US" dirty="0" smtClean="0"/>
              <a:t>Rate Adaptive DSL</a:t>
            </a:r>
          </a:p>
          <a:p>
            <a:r>
              <a:rPr lang="en-US" dirty="0" smtClean="0"/>
              <a:t>VDSL</a:t>
            </a:r>
          </a:p>
          <a:p>
            <a:pPr lvl="1"/>
            <a:r>
              <a:rPr lang="en-US" dirty="0" smtClean="0"/>
              <a:t>Very high data rate DSL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ADSL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Asymetric</a:t>
            </a:r>
            <a:r>
              <a:rPr lang="en-US" dirty="0" smtClean="0"/>
              <a:t> variety of DSL in which most of the bandwidth is devoted towards downstream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Small portion of data bandwidth allocated for upstream and user interaction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Downstream </a:t>
            </a:r>
            <a:r>
              <a:rPr lang="en-US" dirty="0" err="1" smtClean="0"/>
              <a:t>upto</a:t>
            </a:r>
            <a:r>
              <a:rPr lang="en-US" dirty="0" smtClean="0"/>
              <a:t> 6.1Mbps while upstream </a:t>
            </a:r>
            <a:r>
              <a:rPr lang="en-US" dirty="0" err="1" smtClean="0"/>
              <a:t>upto</a:t>
            </a:r>
            <a:r>
              <a:rPr lang="en-US" dirty="0" smtClean="0"/>
              <a:t> 640Kbps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Frequency of 1100kHz, i.e. 1.1 MHz is divided into 256 channels each channel being of 4312.5 Hz , typically 4kHz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Uses a frequency splitter device to perform the above operation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Channels</a:t>
            </a:r>
          </a:p>
          <a:p>
            <a:pPr lvl="1"/>
            <a:r>
              <a:rPr lang="en-US" dirty="0" smtClean="0"/>
              <a:t>Channel 0 : 0-4312Hz used for PSTN</a:t>
            </a:r>
          </a:p>
          <a:p>
            <a:pPr lvl="1"/>
            <a:r>
              <a:rPr lang="en-US" dirty="0" smtClean="0"/>
              <a:t>Channel 1-5 : 4312Hz to 25875 Hz for guard band</a:t>
            </a:r>
          </a:p>
          <a:p>
            <a:pPr lvl="1"/>
            <a:r>
              <a:rPr lang="en-US" dirty="0" smtClean="0"/>
              <a:t>25kHz – 138 kHz for upstream</a:t>
            </a:r>
          </a:p>
          <a:p>
            <a:pPr lvl="1"/>
            <a:r>
              <a:rPr lang="en-US" dirty="0" smtClean="0"/>
              <a:t>138-1100kHz for Downstream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ADSL frequency partition</a:t>
            </a:r>
            <a:endParaRPr lang="en-US" dirty="0"/>
          </a:p>
        </p:txBody>
      </p:sp>
      <p:pic>
        <p:nvPicPr>
          <p:cNvPr id="4" name="Content Placeholder 3" descr="500px-ADSL_frequency_plan.sv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1200"/>
            <a:ext cx="8153400" cy="4076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VOIP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Voice Over Internet Protocol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Allowing to make phone calls over an internet connection, instead of conventional telephone technologies like GSM, CDMA , PSTN, etc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Call is made through the internet and the voice is packetized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Audio of the voice is sampled and converted to digital format using the VOIP codec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Communication needs to happen in real time and for that, RTP (real time protocol ) is used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VOIP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UDP is used in VOIP because it requires faster transmission more than quality transmission and retransmission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VOIP signaling protocols must be compatible with the traditional telephone signaling protocol , i.e. SS7</a:t>
            </a:r>
          </a:p>
          <a:p>
            <a:endParaRPr lang="en-US" dirty="0" smtClean="0"/>
          </a:p>
          <a:p>
            <a:r>
              <a:rPr lang="en-US" dirty="0" smtClean="0"/>
              <a:t>Components required for IP telephone system</a:t>
            </a:r>
          </a:p>
          <a:p>
            <a:pPr lvl="1"/>
            <a:r>
              <a:rPr lang="en-US" dirty="0" smtClean="0"/>
              <a:t>IP telephone</a:t>
            </a:r>
          </a:p>
          <a:p>
            <a:pPr lvl="1"/>
            <a:r>
              <a:rPr lang="en-US" dirty="0" smtClean="0"/>
              <a:t>Media gateway controller</a:t>
            </a:r>
          </a:p>
          <a:p>
            <a:pPr lvl="1"/>
            <a:r>
              <a:rPr lang="en-US" dirty="0" smtClean="0"/>
              <a:t>Media gateway (audio translation : IP and PSTN)</a:t>
            </a:r>
          </a:p>
          <a:p>
            <a:pPr lvl="1"/>
            <a:r>
              <a:rPr lang="en-US" dirty="0" smtClean="0"/>
              <a:t>Signaling gateway (signaling operations : IP and PSTN)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b="1" u="sng" dirty="0" smtClean="0"/>
              <a:t>Bluetooth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96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Short range radio technology used for Personal Area Network</a:t>
            </a:r>
          </a:p>
          <a:p>
            <a:endParaRPr lang="en-US" dirty="0" smtClean="0"/>
          </a:p>
          <a:p>
            <a:r>
              <a:rPr lang="en-US" dirty="0" smtClean="0"/>
              <a:t>Aims to replace wired communication for short distances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Transmission of signals over short distances 1m-100m typically. Radius based coverage area and varies from Class of service</a:t>
            </a:r>
          </a:p>
          <a:p>
            <a:pPr lvl="1"/>
            <a:r>
              <a:rPr lang="en-US" dirty="0" smtClean="0"/>
              <a:t>Class 1, 2 and 3: 100m, 10m and 1m respectively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Mainly for data and voice communication</a:t>
            </a:r>
          </a:p>
          <a:p>
            <a:endParaRPr lang="en-US" dirty="0" smtClean="0"/>
          </a:p>
          <a:p>
            <a:r>
              <a:rPr lang="en-US" dirty="0" smtClean="0"/>
              <a:t>Operates on unlicensed band of 2.4 – 2.485Ghz frequency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Data rate in Version 2.0 : </a:t>
            </a:r>
            <a:r>
              <a:rPr lang="en-US" dirty="0" smtClean="0"/>
              <a:t>2.1-3Mbps </a:t>
            </a:r>
            <a:endParaRPr lang="en-US" dirty="0" smtClean="0"/>
          </a:p>
          <a:p>
            <a:pPr lvl="1"/>
            <a:r>
              <a:rPr lang="en-US" dirty="0" smtClean="0"/>
              <a:t>V3 and V4 : 25Mbps</a:t>
            </a:r>
          </a:p>
          <a:p>
            <a:pPr lvl="1"/>
            <a:r>
              <a:rPr lang="en-US" dirty="0" smtClean="0"/>
              <a:t>V5 : 50Mbps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Topologies used</a:t>
            </a:r>
          </a:p>
          <a:p>
            <a:pPr lvl="1"/>
            <a:r>
              <a:rPr lang="en-US" dirty="0" err="1" smtClean="0"/>
              <a:t>Piconet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Scatternet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GSM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Global System for Mobile communication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Globally accepted standard for digital cellular communication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Operates at radio frequency 900MHz and is a narrowband based technology</a:t>
            </a:r>
          </a:p>
          <a:p>
            <a:endParaRPr lang="en-US" dirty="0" smtClean="0"/>
          </a:p>
          <a:p>
            <a:r>
              <a:rPr lang="en-US" dirty="0" smtClean="0"/>
              <a:t>Three major systems comprise of GSM</a:t>
            </a:r>
          </a:p>
          <a:p>
            <a:pPr marL="971550" lvl="1" indent="-277813">
              <a:buFont typeface="+mj-lt"/>
              <a:buAutoNum type="alphaLcPeriod"/>
            </a:pPr>
            <a:r>
              <a:rPr lang="en-US" dirty="0" smtClean="0"/>
              <a:t>Switching System</a:t>
            </a:r>
          </a:p>
          <a:p>
            <a:pPr marL="971550" lvl="1" indent="-277813">
              <a:buFont typeface="+mj-lt"/>
              <a:buAutoNum type="alphaLcPeriod"/>
            </a:pPr>
            <a:r>
              <a:rPr lang="en-US" dirty="0" smtClean="0"/>
              <a:t>Base Station System</a:t>
            </a:r>
          </a:p>
          <a:p>
            <a:pPr marL="971550" lvl="1" indent="-277813">
              <a:buFont typeface="+mj-lt"/>
              <a:buAutoNum type="alphaLcPeriod"/>
            </a:pPr>
            <a:r>
              <a:rPr lang="en-US" dirty="0" smtClean="0"/>
              <a:t>Operation and Support System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a. Switching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Responsible for call processing and subscriber related functions</a:t>
            </a:r>
            <a:endParaRPr lang="en-US" dirty="0" smtClean="0"/>
          </a:p>
          <a:p>
            <a:r>
              <a:rPr lang="en-US" dirty="0" smtClean="0"/>
              <a:t>Functional units of switching system	</a:t>
            </a:r>
          </a:p>
          <a:p>
            <a:pPr lvl="1"/>
            <a:r>
              <a:rPr lang="en-US" dirty="0" smtClean="0"/>
              <a:t>Home location register</a:t>
            </a:r>
          </a:p>
          <a:p>
            <a:pPr lvl="2"/>
            <a:r>
              <a:rPr lang="en-US" dirty="0" smtClean="0"/>
              <a:t>Maintains profile of subscribers in a database</a:t>
            </a:r>
          </a:p>
          <a:p>
            <a:pPr lvl="1"/>
            <a:r>
              <a:rPr lang="en-US" dirty="0" smtClean="0"/>
              <a:t>Mobile service switching centre</a:t>
            </a:r>
          </a:p>
          <a:p>
            <a:pPr lvl="2"/>
            <a:r>
              <a:rPr lang="en-US" dirty="0" smtClean="0"/>
              <a:t>Performs telephone switching and controlling of calls</a:t>
            </a:r>
          </a:p>
          <a:p>
            <a:pPr lvl="1"/>
            <a:r>
              <a:rPr lang="en-US" dirty="0" smtClean="0"/>
              <a:t>Visitor Location register</a:t>
            </a:r>
          </a:p>
          <a:p>
            <a:pPr lvl="2"/>
            <a:r>
              <a:rPr lang="en-US" dirty="0" smtClean="0"/>
              <a:t>Contains temporary information about subscribers required by MSC to service the visiting subscriber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PSTN</a:t>
            </a:r>
          </a:p>
          <a:p>
            <a:r>
              <a:rPr lang="en-US" dirty="0" smtClean="0"/>
              <a:t>ISDN and its types</a:t>
            </a:r>
          </a:p>
          <a:p>
            <a:r>
              <a:rPr lang="en-US" dirty="0" smtClean="0"/>
              <a:t>Frame Relay</a:t>
            </a:r>
          </a:p>
          <a:p>
            <a:r>
              <a:rPr lang="en-US" dirty="0" smtClean="0"/>
              <a:t>DSL and ADSL</a:t>
            </a:r>
          </a:p>
          <a:p>
            <a:r>
              <a:rPr lang="en-US" dirty="0" smtClean="0"/>
              <a:t>VoIP</a:t>
            </a:r>
          </a:p>
          <a:p>
            <a:r>
              <a:rPr lang="en-US" dirty="0" smtClean="0"/>
              <a:t>Bluetooth</a:t>
            </a:r>
          </a:p>
          <a:p>
            <a:r>
              <a:rPr lang="en-US" dirty="0" smtClean="0"/>
              <a:t>Wi-Fi and </a:t>
            </a:r>
            <a:r>
              <a:rPr lang="en-US" dirty="0" err="1" smtClean="0"/>
              <a:t>Wi</a:t>
            </a:r>
            <a:r>
              <a:rPr lang="en-US" dirty="0" smtClean="0"/>
              <a:t>-Max</a:t>
            </a:r>
          </a:p>
          <a:p>
            <a:r>
              <a:rPr lang="en-US" dirty="0" smtClean="0"/>
              <a:t>GSM</a:t>
            </a:r>
          </a:p>
          <a:p>
            <a:r>
              <a:rPr lang="en-US" dirty="0" smtClean="0"/>
              <a:t>3G and 4G</a:t>
            </a:r>
          </a:p>
          <a:p>
            <a:r>
              <a:rPr lang="en-US" dirty="0" smtClean="0"/>
              <a:t>NFC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Switching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Functional units of switching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Authentication Centre (AUC)</a:t>
            </a:r>
          </a:p>
          <a:p>
            <a:pPr lvl="2"/>
            <a:r>
              <a:rPr lang="en-US" dirty="0" smtClean="0"/>
              <a:t>Authentication and encryption parameters that verify user’s identity and confidentiality of each call</a:t>
            </a:r>
          </a:p>
          <a:p>
            <a:pPr lvl="2"/>
            <a:r>
              <a:rPr lang="en-US" dirty="0" smtClean="0"/>
              <a:t>Detecting valid users and protecting the calls in progress</a:t>
            </a:r>
          </a:p>
          <a:p>
            <a:pPr lvl="1"/>
            <a:r>
              <a:rPr lang="en-US" dirty="0" smtClean="0"/>
              <a:t>Equipment Identity Register (EIR)</a:t>
            </a:r>
          </a:p>
          <a:p>
            <a:pPr lvl="2"/>
            <a:r>
              <a:rPr lang="en-US" dirty="0" smtClean="0"/>
              <a:t>Database used to identify valid and invalid mobile equipment</a:t>
            </a:r>
          </a:p>
          <a:p>
            <a:pPr lvl="2"/>
            <a:r>
              <a:rPr lang="en-US" dirty="0" smtClean="0"/>
              <a:t>Helps to prevent calls from stolen and unauthorized equipments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Base Station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Station related and radio related tasks are handled</a:t>
            </a:r>
            <a:endParaRPr lang="en-US" dirty="0" smtClean="0"/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Base Station Controllers</a:t>
            </a:r>
          </a:p>
          <a:p>
            <a:pPr lvl="2"/>
            <a:r>
              <a:rPr lang="en-US" dirty="0" smtClean="0"/>
              <a:t>Control functions like handover, cell configuration data, controlling radio frequency power, etc </a:t>
            </a:r>
          </a:p>
          <a:p>
            <a:pPr lvl="1"/>
            <a:r>
              <a:rPr lang="en-US" dirty="0" smtClean="0"/>
              <a:t>Base Transceiver Stations</a:t>
            </a:r>
          </a:p>
          <a:p>
            <a:pPr lvl="2"/>
            <a:r>
              <a:rPr lang="en-US" dirty="0" smtClean="0"/>
              <a:t>Radio equipments and antennas needed to service each cell in the network. These are mounted on top of houses</a:t>
            </a:r>
          </a:p>
          <a:p>
            <a:pPr lvl="2"/>
            <a:r>
              <a:rPr lang="en-US" dirty="0" smtClean="0"/>
              <a:t>Collectively controlled by the BSCs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 Operation and Support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Functional entity from which the network operator monitors and controls the system </a:t>
            </a:r>
          </a:p>
          <a:p>
            <a:endParaRPr lang="en-US" dirty="0" smtClean="0"/>
          </a:p>
          <a:p>
            <a:r>
              <a:rPr lang="en-US" dirty="0" smtClean="0"/>
              <a:t>Offers support for operations and maintenance activities required for a GSM network</a:t>
            </a:r>
          </a:p>
          <a:p>
            <a:endParaRPr lang="en-US" dirty="0" smtClean="0"/>
          </a:p>
          <a:p>
            <a:r>
              <a:rPr lang="en-US" dirty="0" smtClean="0"/>
              <a:t>Must be connected to all equipment in the switching system and BSC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b="1" dirty="0" smtClean="0"/>
              <a:t>3</a:t>
            </a:r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3G stands for third generation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1800 - 2100MHz  frequency, hence shorter coverage than GSM (2G)</a:t>
            </a:r>
          </a:p>
          <a:p>
            <a:endParaRPr lang="en-US" dirty="0" smtClean="0"/>
          </a:p>
          <a:p>
            <a:r>
              <a:rPr lang="en-US" dirty="0" smtClean="0"/>
              <a:t>Ability to properly transfer voice and non voice data over the same network due to improved bandwidth </a:t>
            </a:r>
          </a:p>
          <a:p>
            <a:endParaRPr lang="en-US" dirty="0" smtClean="0"/>
          </a:p>
          <a:p>
            <a:r>
              <a:rPr lang="en-US" dirty="0" smtClean="0"/>
              <a:t>Deliver broadband capacity and more customers can be </a:t>
            </a:r>
            <a:r>
              <a:rPr lang="en-US" dirty="0" err="1" smtClean="0"/>
              <a:t>accomodated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Wideband CDMA</a:t>
            </a:r>
          </a:p>
          <a:p>
            <a:pPr lvl="1"/>
            <a:r>
              <a:rPr lang="en-US" dirty="0" smtClean="0"/>
              <a:t>EVDO (evolution data optimized)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 smtClean="0"/>
              <a:t>ata rate of 2Mbps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More secure encryption than 2G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Fourth Generation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Successor of 3G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2 – 8GHZ frequency range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High speed data rates : 20Mbps – 100Mbps</a:t>
            </a:r>
          </a:p>
          <a:p>
            <a:pPr lvl="1"/>
            <a:r>
              <a:rPr lang="en-US" dirty="0" smtClean="0"/>
              <a:t>Suitable for multimedia related functions like video streaming, TV broadcast, Video Calls, Mobile gaming, etc</a:t>
            </a:r>
          </a:p>
          <a:p>
            <a:r>
              <a:rPr lang="en-US" dirty="0" smtClean="0"/>
              <a:t>LTE</a:t>
            </a:r>
          </a:p>
          <a:p>
            <a:pPr lvl="1"/>
            <a:r>
              <a:rPr lang="en-US" dirty="0" smtClean="0"/>
              <a:t>Long Term Evolution</a:t>
            </a:r>
          </a:p>
          <a:p>
            <a:pPr lvl="1"/>
            <a:r>
              <a:rPr lang="en-US" dirty="0" smtClean="0"/>
              <a:t>100Mbps downlink and 50Mbps uplink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PSTN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Public Switched Telephone Network also known as “Plain Old Telephone Service”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 circuit switched network, i.e. phone call is switched through numerous switches like local ,regional , national, etc.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Circuit </a:t>
            </a:r>
          </a:p>
          <a:p>
            <a:pPr lvl="2"/>
            <a:r>
              <a:rPr lang="en-US" dirty="0" smtClean="0"/>
              <a:t>Connection ultimately established by among phones through switching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Prior to 1960s, phone calls were analog and manual , hence required operator’s assistance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PSTN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Dialing techniques</a:t>
            </a:r>
          </a:p>
          <a:p>
            <a:pPr lvl="1"/>
            <a:r>
              <a:rPr lang="en-US" dirty="0" smtClean="0"/>
              <a:t>Pulse dialing / Rotary Dialing</a:t>
            </a:r>
          </a:p>
          <a:p>
            <a:pPr lvl="1"/>
            <a:r>
              <a:rPr lang="en-US" dirty="0" smtClean="0"/>
              <a:t>Touch Tone Dialing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Bandwidth link of PSTN </a:t>
            </a:r>
          </a:p>
          <a:p>
            <a:pPr lvl="1"/>
            <a:r>
              <a:rPr lang="en-US" dirty="0" smtClean="0"/>
              <a:t>64 Kbps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Dial-up Modem utilizes </a:t>
            </a:r>
            <a:r>
              <a:rPr lang="en-US" dirty="0" err="1" smtClean="0"/>
              <a:t>upto</a:t>
            </a:r>
            <a:r>
              <a:rPr lang="en-US" dirty="0" smtClean="0"/>
              <a:t> 56 kbps for data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ISDN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Integrated Services Digital Network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Set of standards for digital transmission over telephone copper wire and other media.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Requires ISDN adapters at both ends</a:t>
            </a:r>
          </a:p>
          <a:p>
            <a:endParaRPr lang="en-US" dirty="0" smtClean="0"/>
          </a:p>
          <a:p>
            <a:r>
              <a:rPr lang="en-US" dirty="0" smtClean="0"/>
              <a:t>Broadband ISDN is intended for fiber optics supporting bandwidth up to 622.08Mbps </a:t>
            </a:r>
            <a:br>
              <a:rPr lang="en-US" dirty="0" smtClean="0"/>
            </a:br>
            <a:endParaRPr lang="en-US" dirty="0" smtClean="0"/>
          </a:p>
          <a:p>
            <a:r>
              <a:rPr lang="en-US" u="sng" dirty="0" smtClean="0"/>
              <a:t>Two types of Channels of ISDN</a:t>
            </a:r>
            <a:br>
              <a:rPr lang="en-US" u="sng" dirty="0" smtClean="0"/>
            </a:br>
            <a:endParaRPr lang="en-US" u="sng" dirty="0" smtClean="0"/>
          </a:p>
          <a:p>
            <a:pPr lvl="1"/>
            <a:r>
              <a:rPr lang="en-US" u="sng" dirty="0" smtClean="0"/>
              <a:t>B (bearer) channel</a:t>
            </a:r>
          </a:p>
          <a:p>
            <a:pPr lvl="2"/>
            <a:r>
              <a:rPr lang="en-US" dirty="0" smtClean="0"/>
              <a:t>64kbps channel used for general purpose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u="sng" dirty="0" smtClean="0"/>
              <a:t>D (delta) channel</a:t>
            </a:r>
          </a:p>
          <a:p>
            <a:pPr lvl="2"/>
            <a:r>
              <a:rPr lang="en-US" dirty="0" smtClean="0"/>
              <a:t>16 or 64kbps channel for signaling between ISDN network and ISDN equipment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ISDN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Types / Levels of ISDN service: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Basic Rate Interface (BRI)</a:t>
            </a:r>
          </a:p>
          <a:p>
            <a:pPr lvl="2"/>
            <a:r>
              <a:rPr lang="en-US" dirty="0" smtClean="0"/>
              <a:t>Used for home users and small enterprises</a:t>
            </a:r>
          </a:p>
          <a:p>
            <a:pPr lvl="2"/>
            <a:r>
              <a:rPr lang="en-US" dirty="0" smtClean="0"/>
              <a:t>Also known as “2B+D” channel </a:t>
            </a:r>
          </a:p>
          <a:p>
            <a:pPr lvl="2"/>
            <a:r>
              <a:rPr lang="en-US" dirty="0" smtClean="0"/>
              <a:t>2B means 2 different B channels each of 64 kbps and D means one D channel of 16kbps</a:t>
            </a:r>
          </a:p>
          <a:p>
            <a:pPr lvl="2"/>
            <a:r>
              <a:rPr lang="en-US" dirty="0" smtClean="0"/>
              <a:t>Total data rate of BRI is hence 144Kbps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Primary Rate Interface (PRI)</a:t>
            </a:r>
          </a:p>
          <a:p>
            <a:pPr lvl="2"/>
            <a:r>
              <a:rPr lang="en-US" dirty="0" smtClean="0"/>
              <a:t>Intended for large organizations with intensive communication needs</a:t>
            </a:r>
          </a:p>
          <a:p>
            <a:pPr lvl="2"/>
            <a:r>
              <a:rPr lang="en-US" dirty="0" smtClean="0"/>
              <a:t>Also known as 23B+D channel</a:t>
            </a:r>
          </a:p>
          <a:p>
            <a:pPr lvl="2"/>
            <a:r>
              <a:rPr lang="en-US" dirty="0" smtClean="0"/>
              <a:t>23 64kbps B channel and one 64 kbps D channel exists</a:t>
            </a:r>
          </a:p>
          <a:p>
            <a:pPr lvl="2"/>
            <a:r>
              <a:rPr lang="en-US" dirty="0" smtClean="0"/>
              <a:t>Standard for Europe : 30B+D and North America: 23B+D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Frame Relay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High performance and simplified WAN protocol based on the principle of packet switching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Routes frames of data to different destinations based on the header information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Switches and routes data frames much faster but does not guarantee data integrity at all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Cares about speed, not the integrity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Operates at data link layer and physical layer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Frame Relay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r>
              <a:rPr lang="en-US" dirty="0" smtClean="0"/>
              <a:t>Frame relay provides connection oriented data link layer communication, by using virtual circuit</a:t>
            </a:r>
          </a:p>
          <a:p>
            <a:r>
              <a:rPr lang="en-US" dirty="0" smtClean="0"/>
              <a:t>Two types of Virtual Circuit are used</a:t>
            </a:r>
          </a:p>
          <a:p>
            <a:pPr lvl="1"/>
            <a:r>
              <a:rPr lang="en-US" dirty="0" smtClean="0"/>
              <a:t>Switched VCs (SVCs)</a:t>
            </a:r>
          </a:p>
          <a:p>
            <a:pPr lvl="2"/>
            <a:r>
              <a:rPr lang="en-US" dirty="0" smtClean="0"/>
              <a:t>VC is established only when data needs to be transmitted and closed when transfer completed</a:t>
            </a:r>
          </a:p>
          <a:p>
            <a:pPr lvl="2"/>
            <a:r>
              <a:rPr lang="en-US" dirty="0" smtClean="0"/>
              <a:t>Temporary in nature</a:t>
            </a:r>
          </a:p>
          <a:p>
            <a:pPr lvl="1"/>
            <a:r>
              <a:rPr lang="en-US" dirty="0" smtClean="0"/>
              <a:t>Permanent VCs (PVCs)</a:t>
            </a:r>
          </a:p>
          <a:p>
            <a:pPr lvl="2"/>
            <a:r>
              <a:rPr lang="en-US" dirty="0" smtClean="0"/>
              <a:t>Permanently established virtual circuits whether or not the transmission is currently active or not</a:t>
            </a:r>
          </a:p>
          <a:p>
            <a:pPr lvl="2"/>
            <a:r>
              <a:rPr lang="en-US" dirty="0" smtClean="0"/>
              <a:t>Useful for frequent and consistent </a:t>
            </a:r>
            <a:r>
              <a:rPr lang="en-US" smtClean="0"/>
              <a:t>data transfer</a:t>
            </a:r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Subscriber Line</a:t>
            </a:r>
          </a:p>
          <a:p>
            <a:r>
              <a:rPr lang="en-US" dirty="0" smtClean="0"/>
              <a:t>Assumes that digital data requires no conversion into analog</a:t>
            </a:r>
          </a:p>
          <a:p>
            <a:r>
              <a:rPr lang="en-US" dirty="0" smtClean="0"/>
              <a:t>Technology that brings high bandwidth information to homes and small business over copper telephone lines</a:t>
            </a:r>
          </a:p>
          <a:p>
            <a:r>
              <a:rPr lang="en-US" dirty="0" smtClean="0"/>
              <a:t>DSL line can carry both data and voice signals at the same time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530</Words>
  <Application>Microsoft Office PowerPoint</Application>
  <PresentationFormat>On-screen Show (4:3)</PresentationFormat>
  <Paragraphs>192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Unit 12  Other Technological Reviews</vt:lpstr>
      <vt:lpstr>Contents</vt:lpstr>
      <vt:lpstr>PSTN</vt:lpstr>
      <vt:lpstr>PSTN</vt:lpstr>
      <vt:lpstr>ISDN</vt:lpstr>
      <vt:lpstr>ISDN</vt:lpstr>
      <vt:lpstr>Frame Relay</vt:lpstr>
      <vt:lpstr>Frame Relay</vt:lpstr>
      <vt:lpstr>DSL</vt:lpstr>
      <vt:lpstr>DSL</vt:lpstr>
      <vt:lpstr>Variations of DSL</vt:lpstr>
      <vt:lpstr>ADSL</vt:lpstr>
      <vt:lpstr>ADSL Operation</vt:lpstr>
      <vt:lpstr>ADSL frequency partition</vt:lpstr>
      <vt:lpstr>VOIP</vt:lpstr>
      <vt:lpstr>VOIP</vt:lpstr>
      <vt:lpstr>Bluetooth</vt:lpstr>
      <vt:lpstr>GSM</vt:lpstr>
      <vt:lpstr>a. Switching system</vt:lpstr>
      <vt:lpstr>a. Switching system</vt:lpstr>
      <vt:lpstr>b. Base Station System</vt:lpstr>
      <vt:lpstr>c. Operation and Support System</vt:lpstr>
      <vt:lpstr>3G</vt:lpstr>
      <vt:lpstr>4G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12  Other Technological Reviews</dc:title>
  <dc:creator>Admin</dc:creator>
  <cp:lastModifiedBy>Admin</cp:lastModifiedBy>
  <cp:revision>57</cp:revision>
  <dcterms:created xsi:type="dcterms:W3CDTF">2016-09-04T05:44:31Z</dcterms:created>
  <dcterms:modified xsi:type="dcterms:W3CDTF">2016-09-08T07:16:49Z</dcterms:modified>
</cp:coreProperties>
</file>