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4" r:id="rId6"/>
    <p:sldId id="265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BB39F-A746-4F4C-8A22-0C37A385220C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126B-DA0F-43EE-B118-2B1956879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BB39F-A746-4F4C-8A22-0C37A385220C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126B-DA0F-43EE-B118-2B1956879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BB39F-A746-4F4C-8A22-0C37A385220C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126B-DA0F-43EE-B118-2B1956879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3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BB39F-A746-4F4C-8A22-0C37A385220C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126B-DA0F-43EE-B118-2B1956879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6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BB39F-A746-4F4C-8A22-0C37A385220C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126B-DA0F-43EE-B118-2B1956879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BB39F-A746-4F4C-8A22-0C37A385220C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126B-DA0F-43EE-B118-2B1956879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BB39F-A746-4F4C-8A22-0C37A385220C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126B-DA0F-43EE-B118-2B1956879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1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BB39F-A746-4F4C-8A22-0C37A385220C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126B-DA0F-43EE-B118-2B1956879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2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BB39F-A746-4F4C-8A22-0C37A385220C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126B-DA0F-43EE-B118-2B1956879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1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BB39F-A746-4F4C-8A22-0C37A385220C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126B-DA0F-43EE-B118-2B1956879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BB39F-A746-4F4C-8A22-0C37A385220C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126B-DA0F-43EE-B118-2B1956879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8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BB39F-A746-4F4C-8A22-0C37A385220C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9126B-DA0F-43EE-B118-2B1956879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9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8229600" cy="457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Caste and Class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8153400" cy="4800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Caste</a:t>
            </a:r>
          </a:p>
          <a:p>
            <a:pPr marL="342900" indent="-342900" algn="l">
              <a:buFont typeface="Wingdings" pitchFamily="2" charset="2"/>
              <a:buChar char="q"/>
              <a:tabLst>
                <a:tab pos="1774825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Meaning and definition</a:t>
            </a:r>
          </a:p>
          <a:p>
            <a:pPr marL="342900" indent="-342900" algn="l">
              <a:buFont typeface="Arial" pitchFamily="34" charset="0"/>
              <a:buChar char="•"/>
              <a:tabLst>
                <a:tab pos="1774825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first to understand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social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mobility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Ø"/>
              <a:tabLst>
                <a:tab pos="1774825" algn="l"/>
              </a:tabLst>
            </a:pP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caste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342900" indent="-342900" algn="l">
              <a:buFont typeface="Arial" pitchFamily="34" charset="0"/>
              <a:buChar char="•"/>
              <a:tabLst>
                <a:tab pos="1774825" algn="l"/>
              </a:tabLst>
            </a:pP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People confined to fixed occupations and statuses of their ancestors.</a:t>
            </a:r>
          </a:p>
          <a:p>
            <a:pPr marL="342900" indent="-342900" algn="l">
              <a:buFont typeface="Arial" pitchFamily="34" charset="0"/>
              <a:buChar char="•"/>
              <a:tabLst>
                <a:tab pos="1774825" algn="l"/>
              </a:tabLst>
            </a:pP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rampant in Indian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Nepalese societies.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  <a:tabLst>
                <a:tab pos="1774825" algn="l"/>
              </a:tabLst>
            </a:pPr>
            <a:endParaRPr lang="en-US" sz="24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07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1"/>
            <a:ext cx="8077200" cy="38099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Caste and Class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762000"/>
            <a:ext cx="8382000" cy="5257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Caste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Meaning and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social system, where the socio-economic situation is characterized by four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pillars-the caste system, the rural life system and joint family-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caste system is deeply rooted</a:t>
            </a:r>
          </a:p>
          <a:p>
            <a:pPr algn="l"/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</a:p>
          <a:p>
            <a:pPr algn="l"/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</a:t>
            </a:r>
            <a:endParaRPr lang="en-US" sz="24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=</a:t>
            </a:r>
          </a:p>
          <a:p>
            <a:pPr algn="l"/>
            <a:endParaRPr lang="en-US" sz="24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Rural life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Joint             Agro         Hindu              Caste</a:t>
            </a:r>
            <a:endParaRPr lang="en-US" sz="24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style                Family        Economy Religion based System                     </a:t>
            </a:r>
          </a:p>
          <a:p>
            <a:pPr algn="l"/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Structure                        Society</a:t>
            </a:r>
            <a:endParaRPr lang="en-US" sz="24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1143000" y="3048000"/>
            <a:ext cx="762000" cy="1524000"/>
          </a:xfrm>
          <a:prstGeom prst="upArrow">
            <a:avLst>
              <a:gd name="adj1" fmla="val 2747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2590800" y="3048000"/>
            <a:ext cx="609600" cy="1524000"/>
          </a:xfrm>
          <a:prstGeom prst="upArrow">
            <a:avLst>
              <a:gd name="adj1" fmla="val 50000"/>
              <a:gd name="adj2" fmla="val 488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48000"/>
            <a:ext cx="609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048000"/>
            <a:ext cx="609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985" y="3048000"/>
            <a:ext cx="1066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45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25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625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25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625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25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625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25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625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25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625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25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625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25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625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25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625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250" tmFilter="0, 0; .2, .5; .8, .5; 1, 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625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1"/>
            <a:ext cx="8153400" cy="30479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Caste and Class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685800"/>
            <a:ext cx="84582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Caste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closely connected with </a:t>
            </a:r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Hindu Philosophy and Religion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based on ‘</a:t>
            </a:r>
            <a:r>
              <a:rPr lang="en-US" sz="24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chaturvarna</a:t>
            </a:r>
            <a:r>
              <a:rPr lang="en-US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system of Hindu philosophy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’-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namely……</a:t>
            </a: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Vedic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period and based  on   the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division of labor and occupation.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Originally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divided on the basis of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color 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derived from Spanish or Portuguese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word, ‘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casta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 meaning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breed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C.H. Cooley: “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when a class is somewhat strictly hereditary, we may call it a caste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.”</a:t>
            </a:r>
            <a:endParaRPr lang="en-US" sz="24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90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1"/>
            <a:ext cx="8458200" cy="4572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Caste and Class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762000"/>
            <a:ext cx="83820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Features of caste system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Hierarchical division of society: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Segmental division:  status determined by one’s birth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membership: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unchangeable,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unaquirable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inalienable, unattainable and nontransferable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Existence of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caste </a:t>
            </a:r>
            <a:r>
              <a:rPr lang="en-US" sz="24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panchayat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India.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Food taboos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 relations are absolutely restricted </a:t>
            </a:r>
          </a:p>
          <a:p>
            <a:pPr algn="l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17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239000" cy="3810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Caste and Class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3000"/>
            <a:ext cx="8763000" cy="5257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Farming system in rural areas needs and demands life long caste based practices.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However, after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industrialization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urbanization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class based social system began to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dwindle,and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open class based societies emerged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based on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‘vertical social mobility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’,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mobility based on economic status,</a:t>
            </a:r>
          </a:p>
          <a:p>
            <a:pPr algn="l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  upwards social mobility                downwards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social mobility </a:t>
            </a:r>
          </a:p>
        </p:txBody>
      </p:sp>
      <p:sp>
        <p:nvSpPr>
          <p:cNvPr id="4" name="Up Arrow 3"/>
          <p:cNvSpPr/>
          <p:nvPr/>
        </p:nvSpPr>
        <p:spPr>
          <a:xfrm>
            <a:off x="5715000" y="4648200"/>
            <a:ext cx="762000" cy="13628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715000" y="5181600"/>
            <a:ext cx="0" cy="950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571397" y="5111405"/>
            <a:ext cx="0" cy="899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07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8305800" cy="30479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Caste and Class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6106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According to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Marx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there are two classes: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roletaria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capitalists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he explained all the class divisions are based on economic factors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Definitions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 Weber: “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Social classes are aggregate of individuals, ‘who have the same opportunities of acquiring goods, the same exhibited standard of living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</a:t>
            </a:r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Status group, which is achieved status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Universal, unlike caste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Mode of living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Different prestige existing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Element of stability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Mode of living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open group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economic group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81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1"/>
            <a:ext cx="4040188" cy="4571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Caste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40188" cy="5181600"/>
          </a:xfrm>
        </p:spPr>
        <p:txBody>
          <a:bodyPr/>
          <a:lstStyle/>
          <a:p>
            <a:r>
              <a:rPr lang="en-US" dirty="0" smtClean="0"/>
              <a:t>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Specific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Ascribed status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Closed society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Divine origin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Purity and polluted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Social distance more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Rigid regulation of relation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Intensive social distance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Conservative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Endogamous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1"/>
            <a:ext cx="4041775" cy="45719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041775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Universal</a:t>
            </a:r>
          </a:p>
          <a:p>
            <a:r>
              <a:rPr lang="en-US" b="1" dirty="0"/>
              <a:t> </a:t>
            </a:r>
            <a:r>
              <a:rPr lang="en-US" b="1" dirty="0" smtClean="0"/>
              <a:t>Achieved</a:t>
            </a:r>
          </a:p>
          <a:p>
            <a:r>
              <a:rPr lang="en-US" b="1" dirty="0"/>
              <a:t> </a:t>
            </a:r>
            <a:r>
              <a:rPr lang="en-US" b="1" dirty="0" smtClean="0"/>
              <a:t>Open</a:t>
            </a:r>
          </a:p>
          <a:p>
            <a:r>
              <a:rPr lang="en-US" b="1" dirty="0"/>
              <a:t> </a:t>
            </a:r>
            <a:r>
              <a:rPr lang="en-US" b="1" dirty="0" smtClean="0"/>
              <a:t>secular</a:t>
            </a:r>
          </a:p>
          <a:p>
            <a:r>
              <a:rPr lang="en-US" b="1" dirty="0"/>
              <a:t> </a:t>
            </a:r>
            <a:r>
              <a:rPr lang="en-US" b="1" dirty="0" smtClean="0"/>
              <a:t>Disparity</a:t>
            </a:r>
          </a:p>
          <a:p>
            <a:r>
              <a:rPr lang="en-US" b="1" dirty="0"/>
              <a:t> </a:t>
            </a:r>
            <a:r>
              <a:rPr lang="en-US" b="1" dirty="0" smtClean="0"/>
              <a:t>less social distance</a:t>
            </a:r>
          </a:p>
          <a:p>
            <a:r>
              <a:rPr lang="en-US" b="1" dirty="0"/>
              <a:t> </a:t>
            </a:r>
            <a:r>
              <a:rPr lang="en-US" b="1" dirty="0" smtClean="0"/>
              <a:t>less rigid regulation of relation</a:t>
            </a:r>
          </a:p>
          <a:p>
            <a:r>
              <a:rPr lang="en-US" b="1" dirty="0"/>
              <a:t> </a:t>
            </a:r>
            <a:r>
              <a:rPr lang="en-US" b="1" dirty="0" smtClean="0"/>
              <a:t>Less social distance</a:t>
            </a:r>
          </a:p>
          <a:p>
            <a:r>
              <a:rPr lang="en-US" b="1" dirty="0"/>
              <a:t> </a:t>
            </a:r>
            <a:r>
              <a:rPr lang="en-US" b="1" dirty="0" smtClean="0"/>
              <a:t>Advances and progressive</a:t>
            </a:r>
          </a:p>
          <a:p>
            <a:r>
              <a:rPr lang="en-US" b="1" dirty="0"/>
              <a:t> </a:t>
            </a:r>
            <a:r>
              <a:rPr lang="en-US" b="1" dirty="0" smtClean="0"/>
              <a:t>Not endogamous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Caste and Class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6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454</Words>
  <Application>Microsoft Office PowerPoint</Application>
  <PresentationFormat>On-screen Show (4:3)</PresentationFormat>
  <Paragraphs>91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Caste and Class</vt:lpstr>
      <vt:lpstr>Caste and Class</vt:lpstr>
      <vt:lpstr>Caste and Class</vt:lpstr>
      <vt:lpstr>Caste and Class</vt:lpstr>
      <vt:lpstr>Caste and Class</vt:lpstr>
      <vt:lpstr>Caste and Class</vt:lpstr>
      <vt:lpstr>Caste and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Caste and Class</dc:title>
  <dc:creator>udbodh</dc:creator>
  <cp:lastModifiedBy>udbodh</cp:lastModifiedBy>
  <cp:revision>7</cp:revision>
  <dcterms:created xsi:type="dcterms:W3CDTF">2016-05-31T02:09:51Z</dcterms:created>
  <dcterms:modified xsi:type="dcterms:W3CDTF">2016-05-31T02:22:15Z</dcterms:modified>
</cp:coreProperties>
</file>