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99" r:id="rId11"/>
    <p:sldId id="275" r:id="rId12"/>
    <p:sldId id="277" r:id="rId13"/>
    <p:sldId id="278" r:id="rId14"/>
    <p:sldId id="279" r:id="rId15"/>
    <p:sldId id="276" r:id="rId16"/>
    <p:sldId id="280" r:id="rId17"/>
    <p:sldId id="281" r:id="rId18"/>
    <p:sldId id="282" r:id="rId19"/>
    <p:sldId id="283" r:id="rId20"/>
    <p:sldId id="284" r:id="rId21"/>
    <p:sldId id="289" r:id="rId22"/>
    <p:sldId id="285" r:id="rId23"/>
    <p:sldId id="286" r:id="rId24"/>
    <p:sldId id="287" r:id="rId25"/>
    <p:sldId id="288" r:id="rId26"/>
    <p:sldId id="290" r:id="rId27"/>
    <p:sldId id="291" r:id="rId28"/>
    <p:sldId id="292" r:id="rId29"/>
    <p:sldId id="293" r:id="rId30"/>
    <p:sldId id="298" r:id="rId31"/>
    <p:sldId id="294" r:id="rId32"/>
    <p:sldId id="295" r:id="rId33"/>
    <p:sldId id="296" r:id="rId34"/>
    <p:sldId id="29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A1F75-7924-41FC-B837-ADE40D367515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EADC5-85C2-4B92-9640-A4A3FBD8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1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EADC5-85C2-4B92-9640-A4A3FBD8CDA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4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56F2-3884-4F79-8B44-2F8CC53C1D8B}" type="datetime1">
              <a:rPr lang="en-US" smtClean="0"/>
              <a:t>3/4/2017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684A-E8BF-4AE6-B1BE-5DD2B909008B}" type="datetime1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825B-2126-4620-89B7-50E36E3F6157}" type="datetime1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99C4-3C32-4028-86DC-262143C24089}" type="datetime1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EA75-CF0B-4F57-9B2B-2830706B2576}" type="datetime1">
              <a:rPr lang="en-US" smtClean="0"/>
              <a:t>3/4/2017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6A648D1-D83A-4249-B253-5FF223D1A2E5}" type="datetime1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A6C6-DC1E-41DD-BBCB-E39B9706EBA7}" type="datetime1">
              <a:rPr lang="en-US" smtClean="0"/>
              <a:t>3/4/2017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6293-2645-4EF5-AAB1-A462C474C738}" type="datetime1">
              <a:rPr lang="en-US" smtClean="0"/>
              <a:t>3/4/2017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93F8-5E4E-43FB-B40E-AB4D748A2BB9}" type="datetime1">
              <a:rPr lang="en-US" smtClean="0"/>
              <a:t>3/4/2017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F164-9D03-46C7-90C2-868E042E7E66}" type="datetime1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81B9AD8-7952-4528-BFC3-24C352F1D310}" type="datetime1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2450B5C-9963-4506-9314-AB74D440F6CA}" type="datetime1">
              <a:rPr lang="en-US" smtClean="0"/>
              <a:t>3/4/2017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7543800" cy="350520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Introduction to Peripheral Devices, </a:t>
            </a:r>
            <a:endParaRPr lang="en-US" dirty="0" smtClean="0"/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 smtClean="0"/>
              <a:t>I/O </a:t>
            </a:r>
            <a:r>
              <a:rPr lang="en-US" dirty="0"/>
              <a:t>interface, </a:t>
            </a:r>
            <a:endParaRPr lang="en-US" dirty="0" smtClean="0"/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 smtClean="0"/>
              <a:t>Direct </a:t>
            </a:r>
            <a:r>
              <a:rPr lang="en-US" dirty="0"/>
              <a:t>Memory Access ( DMA), </a:t>
            </a:r>
            <a:endParaRPr lang="en-US" dirty="0" smtClean="0"/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 smtClean="0"/>
              <a:t>I/O Processor</a:t>
            </a:r>
            <a:r>
              <a:rPr lang="en-US" dirty="0"/>
              <a:t>, </a:t>
            </a:r>
            <a:endParaRPr lang="en-US" dirty="0" smtClean="0"/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 smtClean="0"/>
              <a:t>Data </a:t>
            </a:r>
            <a:r>
              <a:rPr lang="en-US" dirty="0"/>
              <a:t>communication processor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IO organization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89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Explain I/O interface with examples in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5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 of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/>
          </a:bodyPr>
          <a:lstStyle/>
          <a:p>
            <a:r>
              <a:rPr lang="en-US" dirty="0" smtClean="0"/>
              <a:t>Data transfer to and from peripherals can be done in one of the three possible modes:</a:t>
            </a:r>
          </a:p>
          <a:p>
            <a:pPr lvl="1"/>
            <a:r>
              <a:rPr lang="en-US" dirty="0" smtClean="0"/>
              <a:t>Programmed I/O</a:t>
            </a:r>
          </a:p>
          <a:p>
            <a:pPr lvl="1"/>
            <a:r>
              <a:rPr lang="en-US" dirty="0" smtClean="0"/>
              <a:t>Interrupt-Initiated I/O</a:t>
            </a:r>
          </a:p>
          <a:p>
            <a:pPr lvl="1"/>
            <a:r>
              <a:rPr lang="en-US" dirty="0" smtClean="0"/>
              <a:t>Direct Memory access (DMA)</a:t>
            </a:r>
            <a:endParaRPr lang="en-US" dirty="0"/>
          </a:p>
          <a:p>
            <a:r>
              <a:rPr lang="en-US" dirty="0" smtClean="0"/>
              <a:t>Programmed I/O</a:t>
            </a:r>
          </a:p>
          <a:p>
            <a:pPr lvl="1"/>
            <a:r>
              <a:rPr lang="en-US" dirty="0" smtClean="0"/>
              <a:t>Data transfer takes place under the program control</a:t>
            </a:r>
          </a:p>
          <a:p>
            <a:pPr lvl="1"/>
            <a:r>
              <a:rPr lang="en-US" dirty="0" smtClean="0"/>
              <a:t>Requires constant monitoring of the peripheral by the CPU so time </a:t>
            </a:r>
            <a:r>
              <a:rPr lang="en-US" dirty="0" smtClean="0">
                <a:solidFill>
                  <a:srgbClr val="FF0000"/>
                </a:solidFill>
              </a:rPr>
              <a:t>consuming process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less efficient</a:t>
            </a:r>
            <a:r>
              <a:rPr lang="en-US" dirty="0" smtClean="0"/>
              <a:t> one.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3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Interrupt – Initiated I/O</a:t>
            </a:r>
          </a:p>
          <a:p>
            <a:pPr lvl="1"/>
            <a:r>
              <a:rPr lang="en-US" dirty="0"/>
              <a:t>CPU need not to requires constant monitoring of the PD hence more efficient than Programmed I/O</a:t>
            </a:r>
          </a:p>
          <a:p>
            <a:pPr lvl="1"/>
            <a:r>
              <a:rPr lang="en-US" dirty="0"/>
              <a:t>PD issue an interrupt signal when the data are available</a:t>
            </a:r>
          </a:p>
          <a:p>
            <a:pPr lvl="1"/>
            <a:r>
              <a:rPr lang="en-US" dirty="0"/>
              <a:t>Once CPU detects external interrupt signal then it momentarily stops the ongoing task and branches to a service program to process the I/O transfer, and then returns to the task it was originally performing.</a:t>
            </a:r>
          </a:p>
          <a:p>
            <a:r>
              <a:rPr lang="en-US" dirty="0" smtClean="0"/>
              <a:t>DMA </a:t>
            </a:r>
          </a:p>
          <a:p>
            <a:pPr lvl="1"/>
            <a:r>
              <a:rPr lang="en-US" dirty="0" smtClean="0"/>
              <a:t>Very efficient for bulk data transfer</a:t>
            </a:r>
          </a:p>
          <a:p>
            <a:pPr lvl="1"/>
            <a:r>
              <a:rPr lang="en-US" dirty="0" smtClean="0"/>
              <a:t>Data transfer takes place in between memory and peripheral device directly through memory buses without the involvement of CPU.</a:t>
            </a:r>
          </a:p>
          <a:p>
            <a:pPr lvl="1"/>
            <a:r>
              <a:rPr lang="en-US" dirty="0" smtClean="0"/>
              <a:t>CPU becomes free during DMA transfer so it can continue the task that does not require memory operation otherwise it would stay idle.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59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Programmed I/O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16" y="1981200"/>
            <a:ext cx="8253984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51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Cont.…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109494" cy="476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65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Interrupt-Initiated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Program initiated I/O </a:t>
            </a:r>
            <a:r>
              <a:rPr lang="en-US" dirty="0"/>
              <a:t>takes valuable CPU time</a:t>
            </a:r>
          </a:p>
          <a:p>
            <a:r>
              <a:rPr lang="en-US" dirty="0" smtClean="0"/>
              <a:t>Open </a:t>
            </a:r>
            <a:r>
              <a:rPr lang="en-US" dirty="0"/>
              <a:t>communication only when some data has to be passed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Interrupt</a:t>
            </a:r>
          </a:p>
          <a:p>
            <a:r>
              <a:rPr lang="en-US" dirty="0" smtClean="0"/>
              <a:t>I/O </a:t>
            </a:r>
            <a:r>
              <a:rPr lang="en-US" dirty="0"/>
              <a:t>interface, instead of the CPU, monitors the I/O device</a:t>
            </a:r>
          </a:p>
          <a:p>
            <a:r>
              <a:rPr lang="en-US" dirty="0" smtClean="0"/>
              <a:t>When </a:t>
            </a:r>
            <a:r>
              <a:rPr lang="en-US" dirty="0"/>
              <a:t>the interface determines that the I/O device is ready for data transfer, it generates </a:t>
            </a:r>
            <a:r>
              <a:rPr lang="en-US" dirty="0" smtClean="0"/>
              <a:t>an </a:t>
            </a:r>
            <a:r>
              <a:rPr lang="en-US" dirty="0"/>
              <a:t>Interrupt request to the CPU</a:t>
            </a:r>
          </a:p>
          <a:p>
            <a:r>
              <a:rPr lang="en-US" dirty="0" smtClean="0"/>
              <a:t>Upon </a:t>
            </a:r>
            <a:r>
              <a:rPr lang="en-US" dirty="0"/>
              <a:t>detecting an interrupt, CPU stops momentarily the task it is doing, branches to the </a:t>
            </a:r>
            <a:r>
              <a:rPr lang="en-US" dirty="0" smtClean="0"/>
              <a:t>service </a:t>
            </a:r>
            <a:r>
              <a:rPr lang="en-US" dirty="0"/>
              <a:t>routing to process the data transfer, and then returns to the task it was performing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49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way that the processor chooses the branch address of the service routine depends on the type of interrupt used </a:t>
            </a:r>
            <a:r>
              <a:rPr lang="en-US" dirty="0" err="1"/>
              <a:t>ie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Vector interrupt or non-vectored interrupt</a:t>
            </a:r>
            <a:r>
              <a:rPr lang="en-US" dirty="0"/>
              <a:t>. </a:t>
            </a:r>
          </a:p>
          <a:p>
            <a:r>
              <a:rPr lang="en-US" dirty="0"/>
              <a:t>Non-vectored interrupt</a:t>
            </a:r>
          </a:p>
          <a:p>
            <a:pPr lvl="1"/>
            <a:r>
              <a:rPr lang="en-US" dirty="0"/>
              <a:t>The branch address is assigned to a fixed location in memory. </a:t>
            </a:r>
          </a:p>
          <a:p>
            <a:r>
              <a:rPr lang="en-US" dirty="0"/>
              <a:t>Vectored interrupt</a:t>
            </a:r>
          </a:p>
          <a:p>
            <a:pPr lvl="1"/>
            <a:r>
              <a:rPr lang="en-US" dirty="0"/>
              <a:t>The source that interrupts supplies the branch information to the computer.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74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requires to resolve the conflicts that occur if more than one device issue interrupts to the CPU</a:t>
            </a:r>
          </a:p>
          <a:p>
            <a:r>
              <a:rPr lang="en-US" dirty="0" smtClean="0"/>
              <a:t>It establish a priority over the various sources to determine which condition is to be serviced first when two or more requests arrive simultaneously</a:t>
            </a:r>
          </a:p>
          <a:p>
            <a:r>
              <a:rPr lang="en-US" dirty="0" smtClean="0"/>
              <a:t>If multiple source generates interrupt to CPU at a time then CPU provides services to highest priority first, and then next lower priority and so on.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72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Establishing the priority of simultaneous interrupts can be done by:</a:t>
            </a:r>
          </a:p>
          <a:p>
            <a:pPr lvl="1"/>
            <a:r>
              <a:rPr lang="en-US" dirty="0"/>
              <a:t>Software </a:t>
            </a:r>
            <a:r>
              <a:rPr lang="en-US" dirty="0" smtClean="0"/>
              <a:t>priority interrupt</a:t>
            </a:r>
            <a:endParaRPr lang="en-US" dirty="0"/>
          </a:p>
          <a:p>
            <a:pPr lvl="2"/>
            <a:r>
              <a:rPr lang="en-US" dirty="0"/>
              <a:t>Polling procedure is used </a:t>
            </a:r>
            <a:endParaRPr lang="en-US" dirty="0" smtClean="0"/>
          </a:p>
          <a:p>
            <a:pPr lvl="2"/>
            <a:r>
              <a:rPr lang="en-US" dirty="0" smtClean="0"/>
              <a:t>Polls the interrupt sources in sequence</a:t>
            </a:r>
          </a:p>
          <a:p>
            <a:pPr lvl="2"/>
            <a:r>
              <a:rPr lang="en-US" dirty="0" smtClean="0"/>
              <a:t>Priority of each interrupts depends on the order in which they are tested</a:t>
            </a:r>
          </a:p>
          <a:p>
            <a:pPr lvl="2"/>
            <a:r>
              <a:rPr lang="en-US" dirty="0" smtClean="0"/>
              <a:t>Highest priority source is tested first, if its interrupt signal is on, then it is serviced otherwise the next lower priority source is tested and so on.</a:t>
            </a:r>
          </a:p>
          <a:p>
            <a:pPr lvl="2"/>
            <a:r>
              <a:rPr lang="en-US" dirty="0" smtClean="0"/>
              <a:t>Disadvantage: if there are many interrupts, time required to poll them can exceed the time available to service the I/O device.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0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Hardware priority interrupt</a:t>
            </a:r>
          </a:p>
          <a:p>
            <a:pPr lvl="2"/>
            <a:r>
              <a:rPr lang="en-US" dirty="0"/>
              <a:t>Require a priority interrupt manager which accepts all the interrupt requests to determine </a:t>
            </a:r>
            <a:r>
              <a:rPr lang="en-US" dirty="0" smtClean="0"/>
              <a:t>the </a:t>
            </a:r>
            <a:r>
              <a:rPr lang="en-US" dirty="0"/>
              <a:t>highest priority request</a:t>
            </a:r>
          </a:p>
          <a:p>
            <a:pPr lvl="2"/>
            <a:r>
              <a:rPr lang="en-US" dirty="0" smtClean="0"/>
              <a:t>Fast </a:t>
            </a:r>
            <a:r>
              <a:rPr lang="en-US" dirty="0"/>
              <a:t>since identification of the highest priority request is identified by the hardware</a:t>
            </a:r>
          </a:p>
          <a:p>
            <a:pPr lvl="2"/>
            <a:r>
              <a:rPr lang="en-US" dirty="0" smtClean="0"/>
              <a:t>Fast </a:t>
            </a:r>
            <a:r>
              <a:rPr lang="en-US" dirty="0"/>
              <a:t>since each interrupt source has its own interrupt vector to access directly to its own </a:t>
            </a:r>
            <a:r>
              <a:rPr lang="en-US" dirty="0" smtClean="0"/>
              <a:t>service </a:t>
            </a:r>
            <a:r>
              <a:rPr lang="en-US" dirty="0"/>
              <a:t>routine.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hardware priority functions can be established by:</a:t>
            </a:r>
          </a:p>
          <a:p>
            <a:pPr lvl="3"/>
            <a:r>
              <a:rPr lang="en-US" dirty="0"/>
              <a:t>Serial connection of interrupt lines</a:t>
            </a:r>
          </a:p>
          <a:p>
            <a:pPr lvl="3"/>
            <a:r>
              <a:rPr lang="en-US" dirty="0"/>
              <a:t>Parallel connection of interrupt lines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9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Provides an efficient mode of communication between the central system and the outside environment</a:t>
            </a:r>
          </a:p>
          <a:p>
            <a:r>
              <a:rPr lang="en-US" dirty="0" smtClean="0"/>
              <a:t>Peripheral Device: Input or Output devices attached to the computer </a:t>
            </a:r>
          </a:p>
          <a:p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Input device: keyboard, mouse, joystick etc.</a:t>
            </a:r>
          </a:p>
          <a:p>
            <a:pPr lvl="1"/>
            <a:r>
              <a:rPr lang="en-US" dirty="0" smtClean="0"/>
              <a:t>Output device: Monitor, printer etc.</a:t>
            </a:r>
          </a:p>
          <a:p>
            <a:pPr lvl="1"/>
            <a:r>
              <a:rPr lang="en-US" dirty="0" smtClean="0"/>
              <a:t>Input-Output device: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27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Serial connection of interrupt lines (Daisy-chain priority)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4" y="1998662"/>
            <a:ext cx="81153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33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68" y="1527175"/>
            <a:ext cx="795635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47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priority interrupt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66800"/>
            <a:ext cx="5562600" cy="557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39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Priority Encoder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797010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06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Memory Access (DMA)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blocks of data transferred at a high speed to or from high speed devices, </a:t>
            </a:r>
            <a:r>
              <a:rPr lang="en-US" dirty="0" smtClean="0"/>
              <a:t>magnetic </a:t>
            </a:r>
            <a:r>
              <a:rPr lang="en-US" dirty="0"/>
              <a:t>drums, disks, tapes, etc. </a:t>
            </a:r>
          </a:p>
          <a:p>
            <a:r>
              <a:rPr lang="en-US" dirty="0" smtClean="0"/>
              <a:t>DMA </a:t>
            </a:r>
            <a:r>
              <a:rPr lang="en-US" dirty="0"/>
              <a:t>controller (Interface ) provides I/O transfer of data directly to and from </a:t>
            </a:r>
            <a:r>
              <a:rPr lang="en-US" dirty="0" smtClean="0"/>
              <a:t>the </a:t>
            </a:r>
            <a:r>
              <a:rPr lang="en-US" dirty="0"/>
              <a:t>memory and the I/O device</a:t>
            </a:r>
          </a:p>
          <a:p>
            <a:r>
              <a:rPr lang="en-US" dirty="0" smtClean="0"/>
              <a:t>CPU </a:t>
            </a:r>
            <a:r>
              <a:rPr lang="en-US" dirty="0"/>
              <a:t>initializes the DMA controller by sending a memory address and the </a:t>
            </a:r>
            <a:r>
              <a:rPr lang="en-US" dirty="0" smtClean="0"/>
              <a:t>number </a:t>
            </a:r>
            <a:r>
              <a:rPr lang="en-US" dirty="0"/>
              <a:t>of words to be transferred</a:t>
            </a:r>
          </a:p>
          <a:p>
            <a:r>
              <a:rPr lang="en-US" dirty="0" smtClean="0"/>
              <a:t>Actual </a:t>
            </a:r>
            <a:r>
              <a:rPr lang="en-US" dirty="0"/>
              <a:t>transfer of data is done directly between the device and memory through </a:t>
            </a:r>
          </a:p>
          <a:p>
            <a:r>
              <a:rPr lang="en-US" dirty="0"/>
              <a:t>DMA controller freeing CPU for other tasks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90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2475848"/>
            <a:ext cx="8504238" cy="267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27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 controller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7174"/>
            <a:ext cx="7434927" cy="4868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66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 Transfer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784490" cy="474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60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Processor ( I/O Channel) 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2666836"/>
            <a:ext cx="8504238" cy="2292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12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– IOP communication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101681" cy="4757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2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Input-Output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Provides a method for transferring information between internal storage and external I/O devices.</a:t>
            </a:r>
          </a:p>
          <a:p>
            <a:r>
              <a:rPr lang="en-US" dirty="0" smtClean="0"/>
              <a:t>Provides special communication links for interfacing I/O device with CPU</a:t>
            </a:r>
          </a:p>
          <a:p>
            <a:r>
              <a:rPr lang="en-US" dirty="0" smtClean="0"/>
              <a:t>Purpose of I/O interface is to resolve the differences that exist between CPU and each peripheral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Conversion of signal values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CPU—electronics devices, and peripherals – electromechanical and electromagnetic devices) 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Synchronization</a:t>
            </a:r>
            <a:r>
              <a:rPr lang="en-US" dirty="0" smtClean="0"/>
              <a:t> (data rate is different)</a:t>
            </a:r>
          </a:p>
          <a:p>
            <a:pPr lvl="1"/>
            <a:r>
              <a:rPr lang="en-US" dirty="0" smtClean="0"/>
              <a:t>Data codes and formats in peripherals differ from the word format in the CPU and memory</a:t>
            </a:r>
          </a:p>
          <a:p>
            <a:pPr lvl="1"/>
            <a:r>
              <a:rPr lang="en-US" dirty="0" smtClean="0"/>
              <a:t>The operating modes of peripherals are different from each other an each must be controlled so as not to disturb the operation of other peripherals connected to CPU </a:t>
            </a:r>
            <a:r>
              <a:rPr lang="en-US" dirty="0" smtClean="0">
                <a:solidFill>
                  <a:srgbClr val="FF0000"/>
                </a:solidFill>
              </a:rPr>
              <a:t>(Device selection)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97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Explain detail about I/O processor available in IBM 370.</a:t>
            </a:r>
          </a:p>
          <a:p>
            <a:r>
              <a:rPr lang="en-US" dirty="0" smtClean="0"/>
              <a:t>Explain detail about 8089 IOP.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81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Communication Processor(DCP)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DCP is </a:t>
            </a:r>
            <a:r>
              <a:rPr lang="en-US" dirty="0"/>
              <a:t>an I/O processor that distributes and collects data from many remote terminals connected through telephone and other communication lines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is a specialized I/O processor designed to communicate directly with data communication networks which may consists of wide variety of devices as printers ,displays</a:t>
            </a:r>
            <a:r>
              <a:rPr lang="en-US" dirty="0" smtClean="0"/>
              <a:t>, sensors </a:t>
            </a:r>
            <a:r>
              <a:rPr lang="en-US" dirty="0"/>
              <a:t>,etc. So DCP makes possible to operate efficiently in a time-sharing environment.</a:t>
            </a:r>
          </a:p>
          <a:p>
            <a:r>
              <a:rPr lang="en-US" dirty="0"/>
              <a:t>The main difference between IOP and DCP is the way processor communicates with I/O devices:</a:t>
            </a:r>
          </a:p>
          <a:p>
            <a:r>
              <a:rPr lang="en-US" dirty="0"/>
              <a:t>An I/O processor communicates with the peripherals through a common I/O bus i.e. all peripherals share common bus and use to transfer information to and from I/O processor.</a:t>
            </a:r>
          </a:p>
          <a:p>
            <a:r>
              <a:rPr lang="en-US" dirty="0"/>
              <a:t>DCP communicates with each terminal through a single pair of wires. Both data and control information are transferred in serial fashion.</a:t>
            </a:r>
          </a:p>
          <a:p>
            <a:r>
              <a:rPr lang="en-US" dirty="0"/>
              <a:t>DCP must also communicate with the CPU and memory in the same manner as any I/O processor.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4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Serial and parallel communication</a:t>
            </a:r>
          </a:p>
          <a:p>
            <a:pPr lvl="1"/>
            <a:r>
              <a:rPr lang="en-US" dirty="0"/>
              <a:t>Serial communication is the process of sending data one bit at a time, sequentially, over a communication channel or computer bus. </a:t>
            </a:r>
            <a:endParaRPr lang="en-US" dirty="0" smtClean="0"/>
          </a:p>
          <a:p>
            <a:pPr lvl="1"/>
            <a:r>
              <a:rPr lang="en-US" dirty="0" smtClean="0"/>
              <a:t>Parallel </a:t>
            </a:r>
            <a:r>
              <a:rPr lang="en-US" dirty="0"/>
              <a:t>communication is a method of sending several data signals simultaneously over several parallel channels.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210" y="3810000"/>
            <a:ext cx="399939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71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Modes of Data Transfer</a:t>
            </a:r>
          </a:p>
          <a:p>
            <a:pPr lvl="1"/>
            <a:r>
              <a:rPr lang="en-US" dirty="0"/>
              <a:t>Data can be transmitted to and from peripherals in 3 different ways:</a:t>
            </a:r>
          </a:p>
          <a:p>
            <a:pPr lvl="2"/>
            <a:r>
              <a:rPr lang="en-US" dirty="0" smtClean="0"/>
              <a:t>Simplex</a:t>
            </a:r>
            <a:endParaRPr lang="en-US" dirty="0"/>
          </a:p>
          <a:p>
            <a:pPr lvl="2"/>
            <a:r>
              <a:rPr lang="en-US" dirty="0" smtClean="0"/>
              <a:t>Half Duplex</a:t>
            </a:r>
          </a:p>
          <a:p>
            <a:pPr lvl="2"/>
            <a:r>
              <a:rPr lang="en-US" dirty="0" smtClean="0"/>
              <a:t>Full Duplex</a:t>
            </a:r>
          </a:p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The orderly transfer of information in a data link is accomplished by means of a </a:t>
            </a:r>
            <a:r>
              <a:rPr lang="en-US" dirty="0" smtClean="0"/>
              <a:t>protocol. A </a:t>
            </a:r>
            <a:r>
              <a:rPr lang="en-US" dirty="0"/>
              <a:t>data link control protocol is a set of rules that are followed by interconnecting computers and terminals to ensure the orderly transfer of information.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48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Purpose of data link protocol:</a:t>
            </a:r>
          </a:p>
          <a:p>
            <a:pPr lvl="1"/>
            <a:r>
              <a:rPr lang="en-US" dirty="0"/>
              <a:t>To establish and terminate a connection between two stations</a:t>
            </a:r>
          </a:p>
          <a:p>
            <a:pPr lvl="1"/>
            <a:r>
              <a:rPr lang="en-US" dirty="0"/>
              <a:t>To identify the sender and receiver</a:t>
            </a:r>
          </a:p>
          <a:p>
            <a:pPr lvl="1"/>
            <a:r>
              <a:rPr lang="en-US" dirty="0"/>
              <a:t>To identify errors</a:t>
            </a:r>
          </a:p>
          <a:p>
            <a:pPr lvl="1"/>
            <a:r>
              <a:rPr lang="en-US" dirty="0"/>
              <a:t>To handle all control functions</a:t>
            </a:r>
          </a:p>
          <a:p>
            <a:r>
              <a:rPr lang="en-US" dirty="0"/>
              <a:t>Two major categories according to the message-framing technique used:</a:t>
            </a:r>
          </a:p>
          <a:p>
            <a:pPr lvl="1"/>
            <a:r>
              <a:rPr lang="en-US" dirty="0"/>
              <a:t>Character-oriented Protocol</a:t>
            </a:r>
          </a:p>
          <a:p>
            <a:pPr lvl="1"/>
            <a:r>
              <a:rPr lang="en-US" dirty="0"/>
              <a:t>Bit-oriented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6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bus and Interface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I/O bus provides communication links between the CPU and several PD. </a:t>
            </a:r>
          </a:p>
          <a:p>
            <a:r>
              <a:rPr lang="en-US" dirty="0" smtClean="0"/>
              <a:t>I/O bus consists of</a:t>
            </a:r>
          </a:p>
          <a:p>
            <a:pPr lvl="1"/>
            <a:r>
              <a:rPr lang="en-US" dirty="0" smtClean="0"/>
              <a:t>Data bus</a:t>
            </a:r>
          </a:p>
          <a:p>
            <a:pPr lvl="1"/>
            <a:r>
              <a:rPr lang="en-US" dirty="0" smtClean="0"/>
              <a:t>Address bus</a:t>
            </a:r>
          </a:p>
          <a:p>
            <a:pPr lvl="1"/>
            <a:r>
              <a:rPr lang="en-US" dirty="0" smtClean="0"/>
              <a:t>Control bus</a:t>
            </a:r>
            <a:endParaRPr lang="en-US" dirty="0"/>
          </a:p>
          <a:p>
            <a:r>
              <a:rPr lang="en-US" dirty="0" smtClean="0"/>
              <a:t>Each Peripheral device (PD) are connected to the I/O bus through its associated Interface</a:t>
            </a:r>
          </a:p>
          <a:p>
            <a:r>
              <a:rPr lang="en-US" dirty="0" smtClean="0"/>
              <a:t>Function of interface:</a:t>
            </a:r>
          </a:p>
          <a:p>
            <a:pPr lvl="1"/>
            <a:r>
              <a:rPr lang="en-US" dirty="0" smtClean="0"/>
              <a:t>Decodes the address and control received from the I/O bus</a:t>
            </a:r>
          </a:p>
          <a:p>
            <a:pPr lvl="1"/>
            <a:r>
              <a:rPr lang="en-US" dirty="0" smtClean="0"/>
              <a:t>Interprets them for the peripherals</a:t>
            </a:r>
          </a:p>
          <a:p>
            <a:pPr lvl="1"/>
            <a:r>
              <a:rPr lang="en-US" dirty="0" smtClean="0"/>
              <a:t>Provides signals for the peripheral controller</a:t>
            </a:r>
          </a:p>
          <a:p>
            <a:pPr lvl="1"/>
            <a:r>
              <a:rPr lang="en-US" dirty="0" smtClean="0"/>
              <a:t>Synchronize the data flow and supervises the transfer between peripheral and processor.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6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077200" cy="4572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7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communicate with particular device, CPU issues an address on address line and function code (AKA I/O command) on control lines of that particular device</a:t>
            </a:r>
          </a:p>
          <a:p>
            <a:r>
              <a:rPr lang="en-US" dirty="0" smtClean="0"/>
              <a:t>Each interface associated with PD monitors address line</a:t>
            </a:r>
          </a:p>
          <a:p>
            <a:pPr lvl="1"/>
            <a:r>
              <a:rPr lang="en-US" dirty="0" smtClean="0"/>
              <a:t>If it detects its own address then it activates the path between bus lines and PD</a:t>
            </a:r>
          </a:p>
          <a:p>
            <a:r>
              <a:rPr lang="en-US" dirty="0" smtClean="0"/>
              <a:t>The Selected device responds to the function codes and proceeds to execute.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3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four types of function codes:</a:t>
            </a:r>
          </a:p>
          <a:p>
            <a:pPr lvl="1"/>
            <a:r>
              <a:rPr lang="en-US" dirty="0"/>
              <a:t>Control </a:t>
            </a:r>
            <a:r>
              <a:rPr lang="en-US" dirty="0" smtClean="0"/>
              <a:t>command</a:t>
            </a:r>
          </a:p>
          <a:p>
            <a:pPr lvl="2"/>
            <a:r>
              <a:rPr lang="en-US" dirty="0" smtClean="0"/>
              <a:t>Issued to activate the PD and to inform it what to do</a:t>
            </a:r>
            <a:endParaRPr lang="en-US" dirty="0"/>
          </a:p>
          <a:p>
            <a:pPr lvl="1"/>
            <a:r>
              <a:rPr lang="en-US" dirty="0"/>
              <a:t>Status </a:t>
            </a:r>
            <a:r>
              <a:rPr lang="en-US" dirty="0" smtClean="0"/>
              <a:t>command</a:t>
            </a:r>
          </a:p>
          <a:p>
            <a:pPr lvl="2"/>
            <a:r>
              <a:rPr lang="en-US" dirty="0" smtClean="0"/>
              <a:t>Used to test various status condition in the interface and the PD</a:t>
            </a:r>
            <a:endParaRPr lang="en-US" dirty="0"/>
          </a:p>
          <a:p>
            <a:pPr lvl="1"/>
            <a:r>
              <a:rPr lang="en-US" dirty="0"/>
              <a:t>Data output command </a:t>
            </a:r>
            <a:endParaRPr lang="en-US" dirty="0" smtClean="0"/>
          </a:p>
          <a:p>
            <a:pPr lvl="2"/>
            <a:r>
              <a:rPr lang="en-US" dirty="0" smtClean="0"/>
              <a:t>Causes the interface to receive the data from the data lines</a:t>
            </a:r>
          </a:p>
          <a:p>
            <a:pPr lvl="3"/>
            <a:r>
              <a:rPr lang="en-US" dirty="0" smtClean="0"/>
              <a:t>Interface communicate with PD and send this received data to the PD</a:t>
            </a:r>
            <a:endParaRPr lang="en-US" dirty="0"/>
          </a:p>
          <a:p>
            <a:pPr lvl="1"/>
            <a:r>
              <a:rPr lang="en-US" dirty="0"/>
              <a:t>Data input </a:t>
            </a:r>
            <a:r>
              <a:rPr lang="en-US" dirty="0" smtClean="0"/>
              <a:t>command</a:t>
            </a:r>
          </a:p>
          <a:p>
            <a:pPr lvl="2"/>
            <a:r>
              <a:rPr lang="en-US" dirty="0" smtClean="0"/>
              <a:t>Causes the interface to place the data from its register to the data lines.</a:t>
            </a:r>
          </a:p>
          <a:p>
            <a:pPr lvl="3"/>
            <a:r>
              <a:rPr lang="en-US" dirty="0" smtClean="0"/>
              <a:t>Interface receives the data from PD and store its in buffer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5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versus Memory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CPU must communicate with both I/O as well as Memory</a:t>
            </a:r>
          </a:p>
          <a:p>
            <a:r>
              <a:rPr lang="en-US" dirty="0" smtClean="0"/>
              <a:t>Both I/O bus as well as Memory bus contains data, address and control lines.</a:t>
            </a:r>
          </a:p>
          <a:p>
            <a:r>
              <a:rPr lang="en-US" dirty="0" smtClean="0"/>
              <a:t>Three ways that computer buses can be used to communicate with memory and I/O</a:t>
            </a:r>
          </a:p>
          <a:p>
            <a:pPr lvl="1"/>
            <a:r>
              <a:rPr lang="en-US" dirty="0" smtClean="0"/>
              <a:t>Use two separate buses, one for memory and the other for I/O</a:t>
            </a:r>
          </a:p>
          <a:p>
            <a:pPr lvl="1"/>
            <a:r>
              <a:rPr lang="en-US" dirty="0" smtClean="0"/>
              <a:t>Use one common bus for both memory and I/O but have separate control lines for each</a:t>
            </a:r>
          </a:p>
          <a:p>
            <a:pPr lvl="1"/>
            <a:r>
              <a:rPr lang="en-US" dirty="0" smtClean="0"/>
              <a:t>Use one common bus for memory and I/O with common control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7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versus Memory – mapped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Isolated I/O</a:t>
            </a:r>
          </a:p>
          <a:p>
            <a:pPr lvl="1"/>
            <a:r>
              <a:rPr lang="en-US" dirty="0" smtClean="0"/>
              <a:t>CPU </a:t>
            </a:r>
            <a:r>
              <a:rPr lang="en-US" dirty="0"/>
              <a:t>has separate instructions for I/O data transfer and memory data transfer. </a:t>
            </a:r>
          </a:p>
          <a:p>
            <a:pPr lvl="1"/>
            <a:r>
              <a:rPr lang="en-US" b="1" dirty="0" smtClean="0"/>
              <a:t>I</a:t>
            </a:r>
            <a:r>
              <a:rPr lang="en-US" dirty="0" smtClean="0"/>
              <a:t>t </a:t>
            </a:r>
            <a:r>
              <a:rPr lang="en-US" dirty="0"/>
              <a:t>uses separate address space for I/O and memory </a:t>
            </a:r>
            <a:r>
              <a:rPr lang="en-US" dirty="0" smtClean="0"/>
              <a:t>operation</a:t>
            </a:r>
          </a:p>
          <a:p>
            <a:pPr lvl="1"/>
            <a:r>
              <a:rPr lang="en-US" dirty="0"/>
              <a:t>Usually I/O mapped I/O is used to map devices like </a:t>
            </a:r>
            <a:r>
              <a:rPr lang="en-US" dirty="0" smtClean="0"/>
              <a:t>8255A (PPI), 8251A (USART)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Memory mapped I/O</a:t>
            </a:r>
          </a:p>
          <a:p>
            <a:pPr lvl="1"/>
            <a:r>
              <a:rPr lang="en-US" dirty="0"/>
              <a:t>CPU does not have separate address space for I/O and memory </a:t>
            </a:r>
          </a:p>
          <a:p>
            <a:pPr lvl="1"/>
            <a:r>
              <a:rPr lang="en-US" dirty="0"/>
              <a:t>No specific input or output instructions</a:t>
            </a:r>
          </a:p>
          <a:p>
            <a:pPr lvl="1"/>
            <a:r>
              <a:rPr lang="en-US" dirty="0"/>
              <a:t>The CPU can manipulate I/O data residing in interface registers with the same instructions that are used to manipulate memory words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Usually memory mapped I/O is used to map memories like RAM, ROM etc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49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441</TotalTime>
  <Words>1690</Words>
  <Application>Microsoft Office PowerPoint</Application>
  <PresentationFormat>On-screen Show (4:3)</PresentationFormat>
  <Paragraphs>205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Civic</vt:lpstr>
      <vt:lpstr>IO organization</vt:lpstr>
      <vt:lpstr>Peripheral Devices</vt:lpstr>
      <vt:lpstr>Input-Output Interface </vt:lpstr>
      <vt:lpstr>I/O bus and Interface Modules</vt:lpstr>
      <vt:lpstr>Contd..</vt:lpstr>
      <vt:lpstr>Contd..</vt:lpstr>
      <vt:lpstr>Contd..</vt:lpstr>
      <vt:lpstr>I/O versus Memory Bus</vt:lpstr>
      <vt:lpstr>Isolated versus Memory – mapped I/O</vt:lpstr>
      <vt:lpstr>Assignments </vt:lpstr>
      <vt:lpstr>Modes of transfer</vt:lpstr>
      <vt:lpstr>Contd..</vt:lpstr>
      <vt:lpstr>Example of Programmed I/O</vt:lpstr>
      <vt:lpstr>Cont.…</vt:lpstr>
      <vt:lpstr>Interrupt-Initiated I/O</vt:lpstr>
      <vt:lpstr>Contd..</vt:lpstr>
      <vt:lpstr>Priority Interrupt</vt:lpstr>
      <vt:lpstr>Contd..</vt:lpstr>
      <vt:lpstr>Contd..</vt:lpstr>
      <vt:lpstr>Serial connection of interrupt lines (Daisy-chain priority)</vt:lpstr>
      <vt:lpstr>Contd..</vt:lpstr>
      <vt:lpstr>Parallel priority interrupt</vt:lpstr>
      <vt:lpstr>Contd..</vt:lpstr>
      <vt:lpstr>Direct Memory Access (DMA)</vt:lpstr>
      <vt:lpstr>Contd..</vt:lpstr>
      <vt:lpstr>DMA controller</vt:lpstr>
      <vt:lpstr>DMA Transfer</vt:lpstr>
      <vt:lpstr>I/O Processor ( I/O Channel) </vt:lpstr>
      <vt:lpstr>CPU – IOP communication</vt:lpstr>
      <vt:lpstr>Assignments</vt:lpstr>
      <vt:lpstr>Data Communication Processor(DCP)</vt:lpstr>
      <vt:lpstr>Contd..</vt:lpstr>
      <vt:lpstr>Contd..</vt:lpstr>
      <vt:lpstr>Contd..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 organization</dc:title>
  <dc:creator>CISCO-PC</dc:creator>
  <cp:lastModifiedBy>CISCO-PC</cp:lastModifiedBy>
  <cp:revision>225</cp:revision>
  <dcterms:created xsi:type="dcterms:W3CDTF">2006-08-16T00:00:00Z</dcterms:created>
  <dcterms:modified xsi:type="dcterms:W3CDTF">2017-03-04T17:37:07Z</dcterms:modified>
</cp:coreProperties>
</file>