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89" r:id="rId9"/>
    <p:sldId id="265" r:id="rId10"/>
    <p:sldId id="273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90" r:id="rId19"/>
    <p:sldId id="27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19400"/>
            <a:ext cx="8534400" cy="34290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Characteristics </a:t>
            </a:r>
            <a:r>
              <a:rPr lang="en-US" dirty="0"/>
              <a:t>of Multiprocessor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Interconnection </a:t>
            </a:r>
            <a:r>
              <a:rPr lang="en-US" dirty="0"/>
              <a:t>Structures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Inter </a:t>
            </a:r>
            <a:r>
              <a:rPr lang="en-US" dirty="0"/>
              <a:t>Processor Arbitration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Inter </a:t>
            </a:r>
            <a:r>
              <a:rPr lang="en-US" dirty="0"/>
              <a:t>Processor Communication and Synchronization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Cache </a:t>
            </a:r>
            <a:r>
              <a:rPr lang="en-US" dirty="0"/>
              <a:t>Coherence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Multiprocessor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Advantage:	</a:t>
            </a:r>
          </a:p>
          <a:p>
            <a:pPr lvl="1"/>
            <a:r>
              <a:rPr lang="en-US" dirty="0" smtClean="0"/>
              <a:t>High </a:t>
            </a:r>
            <a:r>
              <a:rPr lang="en-US" smtClean="0"/>
              <a:t>transfer rate </a:t>
            </a:r>
            <a:r>
              <a:rPr lang="en-US" dirty="0" smtClean="0"/>
              <a:t>due to multiple paths</a:t>
            </a:r>
            <a:endParaRPr lang="en-US" dirty="0"/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Requires expensive memory control logic</a:t>
            </a:r>
          </a:p>
          <a:p>
            <a:pPr lvl="1"/>
            <a:r>
              <a:rPr lang="en-US" dirty="0" smtClean="0"/>
              <a:t>Requires large number of cables and connectors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2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switch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934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80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288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79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Supports simultaneous transfers from all memory modules </a:t>
            </a:r>
            <a:endParaRPr lang="en-US" dirty="0"/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Hardware require to implement the switch can be complex and quite large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3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smtClean="0"/>
              <a:t>Multistage Switching </a:t>
            </a:r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03712"/>
            <a:ext cx="6553200" cy="42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16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7175"/>
            <a:ext cx="7045932" cy="483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60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400800" cy="475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64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Hypercube </a:t>
            </a:r>
            <a:r>
              <a:rPr lang="en-US" dirty="0" smtClean="0"/>
              <a:t>structures (n-cube multiprocessor)</a:t>
            </a:r>
            <a:br>
              <a:rPr lang="en-US" dirty="0" smtClean="0"/>
            </a:br>
            <a:r>
              <a:rPr lang="en-US" sz="2200" dirty="0" smtClean="0">
                <a:solidFill>
                  <a:srgbClr val="FF0000"/>
                </a:solidFill>
              </a:rPr>
              <a:t>useful for loosely coupled system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9" y="1760537"/>
            <a:ext cx="77533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52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 </a:t>
            </a:r>
          </a:p>
          <a:p>
            <a:pPr lvl="1"/>
            <a:r>
              <a:rPr lang="en-US" dirty="0"/>
              <a:t>Hypercube networks reduce network latency by increasing the degree of </a:t>
            </a:r>
            <a:r>
              <a:rPr lang="en-US" dirty="0" smtClean="0"/>
              <a:t>each node </a:t>
            </a:r>
            <a:r>
              <a:rPr lang="en-US" dirty="0"/>
              <a:t>(i.e., connecting each of </a:t>
            </a:r>
            <a:r>
              <a:rPr lang="en-US" dirty="0" smtClean="0"/>
              <a:t>the N nodes </a:t>
            </a:r>
            <a:r>
              <a:rPr lang="en-US" dirty="0"/>
              <a:t>to </a:t>
            </a:r>
            <a:r>
              <a:rPr lang="en-US" dirty="0" smtClean="0"/>
              <a:t>log2N neighbors</a:t>
            </a:r>
            <a:r>
              <a:rPr lang="en-US" dirty="0"/>
              <a:t>).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/>
              <a:t>The number of nodes should always be a power of two.</a:t>
            </a:r>
          </a:p>
        </p:txBody>
      </p:sp>
    </p:spTree>
    <p:extLst>
      <p:ext uri="{BB962C8B-B14F-4D97-AF65-F5344CB8AC3E}">
        <p14:creationId xmlns:p14="http://schemas.microsoft.com/office/powerpoint/2010/main" val="3785782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Inter-processor 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the processors in a shared memory multiprocessor system made a request to access </a:t>
            </a:r>
            <a:r>
              <a:rPr lang="en-US" dirty="0" smtClean="0"/>
              <a:t>common </a:t>
            </a:r>
            <a:r>
              <a:rPr lang="en-US" dirty="0"/>
              <a:t>memory or other common resources through the system bus then, 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condition:  If no other processor is currently utilizing the bus, the requesting </a:t>
            </a:r>
            <a:r>
              <a:rPr lang="en-US" dirty="0" smtClean="0"/>
              <a:t> processor </a:t>
            </a:r>
            <a:r>
              <a:rPr lang="en-US" dirty="0"/>
              <a:t>may be granted access immediately else, the requesting processor </a:t>
            </a:r>
            <a:r>
              <a:rPr lang="en-US" dirty="0" smtClean="0"/>
              <a:t>must wait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condition:  If more than one processors request the system bus at </a:t>
            </a:r>
            <a:r>
              <a:rPr lang="en-US" dirty="0" smtClean="0"/>
              <a:t>the same </a:t>
            </a:r>
            <a:r>
              <a:rPr lang="en-US" dirty="0"/>
              <a:t>time, then  arbitration must be performed to resolve this </a:t>
            </a:r>
            <a:r>
              <a:rPr lang="en-US" dirty="0" smtClean="0"/>
              <a:t>multiple contention </a:t>
            </a:r>
            <a:r>
              <a:rPr lang="en-US" dirty="0"/>
              <a:t>for the shared resources. The  arbitration logic would be part of the </a:t>
            </a:r>
            <a:r>
              <a:rPr lang="en-US" dirty="0" smtClean="0"/>
              <a:t>system </a:t>
            </a:r>
            <a:r>
              <a:rPr lang="en-US" dirty="0"/>
              <a:t>bus controller placed between the local bus and the system bus. </a:t>
            </a:r>
          </a:p>
        </p:txBody>
      </p:sp>
    </p:spTree>
    <p:extLst>
      <p:ext uri="{BB962C8B-B14F-4D97-AF65-F5344CB8AC3E}">
        <p14:creationId xmlns:p14="http://schemas.microsoft.com/office/powerpoint/2010/main" val="389846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Multiprocessor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Characteristics of </a:t>
            </a:r>
            <a:r>
              <a:rPr lang="en-US" sz="3600" dirty="0" smtClean="0"/>
              <a:t>Multi-Processor </a:t>
            </a:r>
            <a:r>
              <a:rPr lang="en-US" sz="3600" dirty="0"/>
              <a:t>(MP)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MP is an </a:t>
            </a:r>
            <a:r>
              <a:rPr lang="en-US" dirty="0">
                <a:solidFill>
                  <a:srgbClr val="FF0000"/>
                </a:solidFill>
              </a:rPr>
              <a:t>interconnection of two or more CPU’s </a:t>
            </a:r>
            <a:r>
              <a:rPr lang="en-US" dirty="0"/>
              <a:t>with memory and I/O equipment.</a:t>
            </a:r>
          </a:p>
          <a:p>
            <a:pPr>
              <a:lnSpc>
                <a:spcPct val="90000"/>
              </a:lnSpc>
            </a:pPr>
            <a:r>
              <a:rPr lang="en-US" dirty="0"/>
              <a:t>MP is </a:t>
            </a:r>
            <a:r>
              <a:rPr lang="en-US" dirty="0">
                <a:solidFill>
                  <a:srgbClr val="FF0000"/>
                </a:solidFill>
              </a:rPr>
              <a:t>MIMD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Similarities between </a:t>
            </a:r>
            <a:r>
              <a:rPr lang="en-US" dirty="0"/>
              <a:t>MP and Multicomputer (connected through network) </a:t>
            </a:r>
            <a:r>
              <a:rPr lang="en-US" dirty="0" smtClean="0"/>
              <a:t>systems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both </a:t>
            </a:r>
            <a:r>
              <a:rPr lang="en-US" dirty="0"/>
              <a:t>support concurrent operations.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Difference between MP and Multicomputer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MP </a:t>
            </a:r>
            <a:r>
              <a:rPr lang="en-US" dirty="0"/>
              <a:t>system is controlled by one operating system. </a:t>
            </a:r>
          </a:p>
          <a:p>
            <a:pPr>
              <a:lnSpc>
                <a:spcPct val="90000"/>
              </a:lnSpc>
            </a:pPr>
            <a:r>
              <a:rPr lang="en-US" dirty="0"/>
              <a:t>MP improves the </a:t>
            </a:r>
            <a:r>
              <a:rPr lang="en-US" dirty="0">
                <a:solidFill>
                  <a:srgbClr val="FF0000"/>
                </a:solidFill>
              </a:rPr>
              <a:t>reliability</a:t>
            </a:r>
            <a:r>
              <a:rPr lang="en-US" dirty="0"/>
              <a:t> of the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23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Synchronous bus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data item is transferred during a time slice known in advance to both source </a:t>
            </a:r>
            <a:r>
              <a:rPr lang="en-US" dirty="0" smtClean="0"/>
              <a:t>and </a:t>
            </a:r>
            <a:r>
              <a:rPr lang="en-US" dirty="0"/>
              <a:t>destination units. </a:t>
            </a:r>
          </a:p>
          <a:p>
            <a:pPr lvl="1"/>
            <a:r>
              <a:rPr lang="en-US" dirty="0" smtClean="0"/>
              <a:t>Synchronization </a:t>
            </a:r>
            <a:r>
              <a:rPr lang="en-US" dirty="0"/>
              <a:t>is achieved by either driving both units from a common clock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source </a:t>
            </a:r>
            <a:r>
              <a:rPr lang="en-US" dirty="0"/>
              <a:t>or having separate clocks of approximately the same frequency in each </a:t>
            </a:r>
            <a:r>
              <a:rPr lang="en-US" dirty="0" smtClean="0"/>
              <a:t>unit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Synchronization </a:t>
            </a:r>
            <a:r>
              <a:rPr lang="en-US" dirty="0"/>
              <a:t>signals are transmitted periodically in order to keep all clocks in </a:t>
            </a:r>
            <a:r>
              <a:rPr lang="en-US" dirty="0" smtClean="0"/>
              <a:t>the </a:t>
            </a:r>
            <a:r>
              <a:rPr lang="en-US" dirty="0"/>
              <a:t>system in step with each other. </a:t>
            </a:r>
            <a:endParaRPr lang="en-US" dirty="0" smtClean="0"/>
          </a:p>
          <a:p>
            <a:r>
              <a:rPr lang="en-US" dirty="0"/>
              <a:t>Asynchronous bus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data item being transferred is accompanied by handshaking control signals </a:t>
            </a:r>
            <a:r>
              <a:rPr lang="en-US" dirty="0" smtClean="0"/>
              <a:t>to </a:t>
            </a:r>
            <a:r>
              <a:rPr lang="en-US" dirty="0"/>
              <a:t>indicate  when the data are transferred from the source and received by the </a:t>
            </a:r>
            <a:r>
              <a:rPr lang="en-US" dirty="0" smtClean="0"/>
              <a:t>destination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117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Serial Arbitration Procedure (daisy-chain </a:t>
            </a:r>
            <a:r>
              <a:rPr lang="en-US" dirty="0" smtClean="0"/>
              <a:t>arbitration)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" y="1828800"/>
            <a:ext cx="8181975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67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arbitration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57" y="1527175"/>
            <a:ext cx="756377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979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Arbitration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slice</a:t>
            </a:r>
          </a:p>
          <a:p>
            <a:r>
              <a:rPr lang="en-US" dirty="0" smtClean="0"/>
              <a:t>Polling</a:t>
            </a:r>
          </a:p>
          <a:p>
            <a:r>
              <a:rPr lang="en-US" dirty="0" smtClean="0"/>
              <a:t>LRU</a:t>
            </a:r>
          </a:p>
          <a:p>
            <a:r>
              <a:rPr lang="en-US" dirty="0" smtClean="0"/>
              <a:t>FIFO</a:t>
            </a:r>
          </a:p>
          <a:p>
            <a:r>
              <a:rPr lang="en-US" dirty="0" smtClean="0"/>
              <a:t>Rotating daisy-chain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60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/>
              <a:t>Inter-processor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</a:t>
            </a:r>
            <a:r>
              <a:rPr lang="en-US" dirty="0"/>
              <a:t>memory multiprocessor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processor can leave messages in </a:t>
            </a:r>
            <a:r>
              <a:rPr lang="en-US" dirty="0" smtClean="0"/>
              <a:t>a common </a:t>
            </a:r>
            <a:r>
              <a:rPr lang="en-US" dirty="0"/>
              <a:t>global memory </a:t>
            </a:r>
            <a:r>
              <a:rPr lang="en-US" dirty="0" smtClean="0"/>
              <a:t>for </a:t>
            </a:r>
            <a:r>
              <a:rPr lang="en-US" dirty="0"/>
              <a:t>other processors </a:t>
            </a:r>
            <a:r>
              <a:rPr lang="en-US" dirty="0" smtClean="0"/>
              <a:t>and pick </a:t>
            </a:r>
            <a:r>
              <a:rPr lang="en-US" dirty="0"/>
              <a:t>up messages intended for it.</a:t>
            </a:r>
          </a:p>
          <a:p>
            <a:pPr lvl="1"/>
            <a:r>
              <a:rPr lang="en-US" dirty="0" smtClean="0"/>
              <a:t>Status </a:t>
            </a:r>
            <a:r>
              <a:rPr lang="en-US" dirty="0"/>
              <a:t>bits </a:t>
            </a:r>
            <a:r>
              <a:rPr lang="en-US" dirty="0" smtClean="0"/>
              <a:t>are used </a:t>
            </a:r>
            <a:r>
              <a:rPr lang="en-US" dirty="0"/>
              <a:t>to indicate the condition of </a:t>
            </a:r>
            <a:r>
              <a:rPr lang="en-US" dirty="0" smtClean="0"/>
              <a:t>the shared memory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receiving processor can check the common memory periodically to determine </a:t>
            </a:r>
            <a:r>
              <a:rPr lang="en-US" dirty="0" smtClean="0"/>
              <a:t>if there </a:t>
            </a:r>
            <a:r>
              <a:rPr lang="en-US" dirty="0"/>
              <a:t>are valid messages for it.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communication path between two CPUs can be established through a link between </a:t>
            </a:r>
            <a:r>
              <a:rPr lang="en-US" dirty="0" smtClean="0"/>
              <a:t>two IOPs </a:t>
            </a:r>
            <a:r>
              <a:rPr lang="en-US" dirty="0"/>
              <a:t>associated with two different CPUs allowing each </a:t>
            </a:r>
            <a:r>
              <a:rPr lang="en-US" dirty="0" smtClean="0"/>
              <a:t>CPU </a:t>
            </a:r>
          </a:p>
          <a:p>
            <a:pPr lvl="2"/>
            <a:r>
              <a:rPr lang="en-US" dirty="0" smtClean="0"/>
              <a:t>messages is </a:t>
            </a:r>
            <a:r>
              <a:rPr lang="en-US" dirty="0"/>
              <a:t>transferred through </a:t>
            </a:r>
            <a:r>
              <a:rPr lang="en-US" dirty="0" smtClean="0"/>
              <a:t>this </a:t>
            </a:r>
            <a:r>
              <a:rPr lang="en-US" dirty="0"/>
              <a:t>I/O path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4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To prevent conflicting use of shared resources by several processors there must be a provision for assigning resources to processors which is handle by the operating system.</a:t>
            </a:r>
          </a:p>
          <a:p>
            <a:pPr lvl="1"/>
            <a:r>
              <a:rPr lang="en-US" dirty="0"/>
              <a:t>Design of operating system for multiprocessors:</a:t>
            </a:r>
          </a:p>
          <a:p>
            <a:pPr lvl="2"/>
            <a:r>
              <a:rPr lang="en-US" dirty="0"/>
              <a:t>master-slave configuration</a:t>
            </a:r>
          </a:p>
          <a:p>
            <a:pPr lvl="2"/>
            <a:r>
              <a:rPr lang="en-US" dirty="0"/>
              <a:t>separate operating system, and</a:t>
            </a:r>
          </a:p>
          <a:p>
            <a:pPr lvl="2"/>
            <a:r>
              <a:rPr lang="en-US" dirty="0"/>
              <a:t>Distributed 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1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smtClean="0"/>
              <a:t>loosely </a:t>
            </a:r>
            <a:r>
              <a:rPr lang="en-US" dirty="0"/>
              <a:t>coupled multiprocessor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No shared global memory hence the </a:t>
            </a:r>
            <a:r>
              <a:rPr lang="en-US" dirty="0"/>
              <a:t>communication between processors is by means of message passing through </a:t>
            </a:r>
            <a:r>
              <a:rPr lang="en-US" dirty="0" smtClean="0"/>
              <a:t>I/O channels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operating system determines the communication path for communication.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communication efficiency </a:t>
            </a:r>
            <a:r>
              <a:rPr lang="en-US" dirty="0" smtClean="0"/>
              <a:t>depends </a:t>
            </a:r>
            <a:r>
              <a:rPr lang="en-US" dirty="0"/>
              <a:t>on </a:t>
            </a:r>
            <a:r>
              <a:rPr lang="en-US" dirty="0" smtClean="0"/>
              <a:t>the communication </a:t>
            </a:r>
            <a:r>
              <a:rPr lang="en-US" dirty="0"/>
              <a:t>routing protocol, processor speed, data link speed, and the topology </a:t>
            </a:r>
            <a:r>
              <a:rPr lang="en-US" dirty="0" smtClean="0"/>
              <a:t>of the </a:t>
            </a:r>
            <a:r>
              <a:rPr lang="en-US" dirty="0"/>
              <a:t>network.</a:t>
            </a:r>
          </a:p>
        </p:txBody>
      </p:sp>
    </p:spTree>
    <p:extLst>
      <p:ext uri="{BB962C8B-B14F-4D97-AF65-F5344CB8AC3E}">
        <p14:creationId xmlns:p14="http://schemas.microsoft.com/office/powerpoint/2010/main" val="2633255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Inter-processor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Synchronization ensures the </a:t>
            </a:r>
            <a:r>
              <a:rPr lang="en-US" dirty="0" smtClean="0">
                <a:solidFill>
                  <a:srgbClr val="FF0000"/>
                </a:solidFill>
              </a:rPr>
              <a:t>correct sequences</a:t>
            </a:r>
            <a:r>
              <a:rPr lang="en-US" dirty="0" smtClean="0"/>
              <a:t> processes and </a:t>
            </a:r>
            <a:r>
              <a:rPr lang="en-US" dirty="0" smtClean="0">
                <a:solidFill>
                  <a:srgbClr val="FF0000"/>
                </a:solidFill>
              </a:rPr>
              <a:t>mutually exclusive</a:t>
            </a:r>
            <a:r>
              <a:rPr lang="en-US" dirty="0" smtClean="0"/>
              <a:t> access to shared written data.</a:t>
            </a:r>
          </a:p>
        </p:txBody>
      </p:sp>
    </p:spTree>
    <p:extLst>
      <p:ext uri="{BB962C8B-B14F-4D97-AF65-F5344CB8AC3E}">
        <p14:creationId xmlns:p14="http://schemas.microsoft.com/office/powerpoint/2010/main" val="3779005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Mutual Exclusion with a Semaphore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processor to exclude or lock out access to shared resource </a:t>
            </a:r>
            <a:r>
              <a:rPr lang="en-US" dirty="0" smtClean="0"/>
              <a:t>by other </a:t>
            </a:r>
            <a:r>
              <a:rPr lang="en-US" dirty="0"/>
              <a:t>processors when it is in a Critical Section</a:t>
            </a:r>
          </a:p>
          <a:p>
            <a:r>
              <a:rPr lang="en-US" dirty="0" smtClean="0"/>
              <a:t>Critical Section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program sequence that, once begun, must complete execution </a:t>
            </a:r>
            <a:r>
              <a:rPr lang="en-US" dirty="0" smtClean="0"/>
              <a:t>before another </a:t>
            </a:r>
            <a:r>
              <a:rPr lang="en-US" dirty="0"/>
              <a:t>processor accesses the same shared resource</a:t>
            </a:r>
          </a:p>
          <a:p>
            <a:r>
              <a:rPr lang="en-US" dirty="0" smtClean="0"/>
              <a:t>Semaphore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binary variable 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processor is executing a critical section, that not available to other </a:t>
            </a:r>
            <a:r>
              <a:rPr lang="en-US" dirty="0" smtClean="0"/>
              <a:t>processors</a:t>
            </a:r>
            <a:endParaRPr lang="en-US" dirty="0"/>
          </a:p>
          <a:p>
            <a:pPr lvl="1"/>
            <a:r>
              <a:rPr lang="en-US" dirty="0" smtClean="0"/>
              <a:t>0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Available </a:t>
            </a:r>
            <a:r>
              <a:rPr lang="en-US" dirty="0"/>
              <a:t>to any requesting processor </a:t>
            </a:r>
          </a:p>
          <a:p>
            <a:r>
              <a:rPr lang="en-US" dirty="0" smtClean="0"/>
              <a:t>Software </a:t>
            </a:r>
            <a:r>
              <a:rPr lang="en-US" dirty="0"/>
              <a:t>controlled Flag that is stored in memory that all processors </a:t>
            </a:r>
            <a:r>
              <a:rPr lang="en-US" dirty="0" smtClean="0"/>
              <a:t>can </a:t>
            </a:r>
            <a:r>
              <a:rPr lang="en-US" dirty="0"/>
              <a:t>be access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53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same information may reside in a number of copies in some caches and </a:t>
            </a:r>
            <a:r>
              <a:rPr lang="en-US" dirty="0" smtClean="0"/>
              <a:t>main memory</a:t>
            </a:r>
            <a:r>
              <a:rPr lang="en-US" dirty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ensure the ability of the system to execute memory operations correctly, the </a:t>
            </a:r>
            <a:r>
              <a:rPr lang="en-US" dirty="0" smtClean="0"/>
              <a:t>multiple copies </a:t>
            </a:r>
            <a:r>
              <a:rPr lang="en-US" dirty="0"/>
              <a:t>must be kept identical.</a:t>
            </a:r>
          </a:p>
          <a:p>
            <a:r>
              <a:rPr lang="en-US" dirty="0" smtClean="0"/>
              <a:t>This </a:t>
            </a:r>
            <a:r>
              <a:rPr lang="en-US" dirty="0"/>
              <a:t>requirement imposes a cache coherence problem which means different values </a:t>
            </a:r>
            <a:r>
              <a:rPr lang="en-US" dirty="0" smtClean="0"/>
              <a:t>for the </a:t>
            </a:r>
            <a:r>
              <a:rPr lang="en-US" dirty="0"/>
              <a:t>content of an address are in the cache and the main memory.</a:t>
            </a:r>
          </a:p>
          <a:p>
            <a:r>
              <a:rPr lang="en-US" dirty="0" smtClean="0"/>
              <a:t>A </a:t>
            </a:r>
            <a:r>
              <a:rPr lang="en-US" dirty="0"/>
              <a:t>memory scheme is coherent if the value returned on a load instruction is always </a:t>
            </a:r>
            <a:r>
              <a:rPr lang="en-US" dirty="0" smtClean="0"/>
              <a:t>the value </a:t>
            </a:r>
            <a:r>
              <a:rPr lang="en-US" dirty="0"/>
              <a:t>given by the latest store instruction with the same address.</a:t>
            </a:r>
          </a:p>
          <a:p>
            <a:r>
              <a:rPr lang="en-US" dirty="0" smtClean="0"/>
              <a:t>Without </a:t>
            </a:r>
            <a:r>
              <a:rPr lang="en-US" dirty="0"/>
              <a:t>a proper solution to the cache coherence problem, caching cannot be used </a:t>
            </a:r>
            <a:r>
              <a:rPr lang="en-US" dirty="0" smtClean="0"/>
              <a:t>in bus-oriented </a:t>
            </a:r>
            <a:r>
              <a:rPr lang="en-US" dirty="0"/>
              <a:t>multiprocessors with two or more processors.</a:t>
            </a:r>
          </a:p>
        </p:txBody>
      </p:sp>
    </p:spTree>
    <p:extLst>
      <p:ext uri="{BB962C8B-B14F-4D97-AF65-F5344CB8AC3E}">
        <p14:creationId xmlns:p14="http://schemas.microsoft.com/office/powerpoint/2010/main" val="320265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dirty="0" smtClean="0"/>
              <a:t>MP system improves</a:t>
            </a:r>
            <a:r>
              <a:rPr lang="en-US" dirty="0" smtClean="0">
                <a:solidFill>
                  <a:srgbClr val="FF0000"/>
                </a:solidFill>
              </a:rPr>
              <a:t> system performance</a:t>
            </a:r>
            <a:r>
              <a:rPr lang="en-US" dirty="0" smtClean="0"/>
              <a:t> by doing one of the two ways. </a:t>
            </a:r>
            <a:endParaRPr lang="en-US" dirty="0"/>
          </a:p>
          <a:p>
            <a:pPr marL="807720" lvl="1" indent="-533400">
              <a:buFont typeface="Monotype Sorts" pitchFamily="2" charset="2"/>
              <a:buAutoNum type="arabicPeriod"/>
            </a:pPr>
            <a:r>
              <a:rPr lang="en-US" dirty="0"/>
              <a:t>Multiple independent jobs to operate in parallel.</a:t>
            </a:r>
          </a:p>
          <a:p>
            <a:pPr marL="807720" lvl="1" indent="-533400">
              <a:buFont typeface="Monotype Sorts" pitchFamily="2" charset="2"/>
              <a:buAutoNum type="arabicPeriod"/>
            </a:pPr>
            <a:r>
              <a:rPr lang="en-US" dirty="0"/>
              <a:t>Single job can be partitioned into multiple tasks.</a:t>
            </a:r>
          </a:p>
          <a:p>
            <a:pPr marL="533400" indent="-533400"/>
            <a:r>
              <a:rPr lang="en-US" dirty="0"/>
              <a:t>MPs are classified by the way memory is organized:</a:t>
            </a:r>
          </a:p>
          <a:p>
            <a:pPr marL="807720" lvl="1" indent="-533400">
              <a:buFont typeface="Monotype Sorts" pitchFamily="2" charset="2"/>
              <a:buAutoNum type="arabicPeriod"/>
            </a:pPr>
            <a:r>
              <a:rPr lang="en-US" i="1" u="sng" dirty="0" smtClean="0">
                <a:solidFill>
                  <a:srgbClr val="FF0000"/>
                </a:solidFill>
              </a:rPr>
              <a:t>shared </a:t>
            </a:r>
            <a:r>
              <a:rPr lang="en-US" i="1" u="sng" dirty="0">
                <a:solidFill>
                  <a:srgbClr val="FF0000"/>
                </a:solidFill>
              </a:rPr>
              <a:t>memory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u="sng" dirty="0">
                <a:solidFill>
                  <a:srgbClr val="FF0000"/>
                </a:solidFill>
              </a:rPr>
              <a:t>T</a:t>
            </a:r>
            <a:r>
              <a:rPr lang="en-US" i="1" u="sng" dirty="0" smtClean="0">
                <a:solidFill>
                  <a:srgbClr val="FF0000"/>
                </a:solidFill>
              </a:rPr>
              <a:t>ightly </a:t>
            </a:r>
            <a:r>
              <a:rPr lang="en-US" i="1" u="sng" dirty="0">
                <a:solidFill>
                  <a:srgbClr val="FF0000"/>
                </a:solidFill>
              </a:rPr>
              <a:t>coupled MP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1082040" lvl="2" indent="-533400">
              <a:buFont typeface="Wingdings" pitchFamily="2" charset="2"/>
              <a:buChar char="q"/>
            </a:pPr>
            <a:r>
              <a:rPr lang="en-US" i="1" u="sng" dirty="0"/>
              <a:t>Tolerate a higher degree of interaction between </a:t>
            </a:r>
            <a:r>
              <a:rPr lang="en-US" i="1" u="sng" dirty="0" smtClean="0"/>
              <a:t>tasks</a:t>
            </a:r>
            <a:endParaRPr lang="en-US" dirty="0">
              <a:solidFill>
                <a:srgbClr val="FF0000"/>
              </a:solidFill>
            </a:endParaRPr>
          </a:p>
          <a:p>
            <a:pPr marL="807720" lvl="1" indent="-533400">
              <a:buFont typeface="Monotype Sorts" pitchFamily="2" charset="2"/>
              <a:buAutoNum type="arabicPeriod"/>
            </a:pPr>
            <a:r>
              <a:rPr lang="en-US" i="1" u="sng" dirty="0" smtClean="0">
                <a:solidFill>
                  <a:srgbClr val="FF0000"/>
                </a:solidFill>
              </a:rPr>
              <a:t>distributed-memory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i="1" u="sng" dirty="0">
                <a:solidFill>
                  <a:srgbClr val="FF0000"/>
                </a:solidFill>
              </a:rPr>
              <a:t>loosely </a:t>
            </a:r>
            <a:r>
              <a:rPr lang="en-US" i="1" u="sng" dirty="0" smtClean="0">
                <a:solidFill>
                  <a:srgbClr val="FF0000"/>
                </a:solidFill>
              </a:rPr>
              <a:t>coupled</a:t>
            </a:r>
          </a:p>
          <a:p>
            <a:pPr marL="1082040" lvl="2" indent="-533400">
              <a:buFont typeface="Wingdings" pitchFamily="2" charset="2"/>
              <a:buChar char="q"/>
            </a:pPr>
            <a:r>
              <a:rPr lang="en-US" i="1" u="sng" dirty="0" smtClean="0"/>
              <a:t>Efficient when the interaction between tasks is minimal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59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447069"/>
            <a:ext cx="8504238" cy="273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96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595394"/>
            <a:ext cx="8504238" cy="243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265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101858"/>
            <a:ext cx="8504238" cy="342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04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33400" indent="-533400"/>
            <a:r>
              <a:rPr lang="en-US" dirty="0"/>
              <a:t>The components that form a MP system are CPUs, IOPs connected to I/O devices, and a memory unit that may be partitioned into a number of separate modules</a:t>
            </a:r>
            <a:r>
              <a:rPr lang="en-US" dirty="0" smtClean="0"/>
              <a:t>.</a:t>
            </a:r>
          </a:p>
          <a:p>
            <a:pPr marL="533400" indent="-533400"/>
            <a:r>
              <a:rPr lang="en-US" dirty="0" smtClean="0"/>
              <a:t>The interconnection between the component can have different physical configurations.</a:t>
            </a:r>
            <a:endParaRPr lang="en-US" dirty="0"/>
          </a:p>
          <a:p>
            <a:pPr marL="533400" indent="-533400"/>
            <a:r>
              <a:rPr lang="en-US" dirty="0"/>
              <a:t>Some of these </a:t>
            </a:r>
            <a:r>
              <a:rPr lang="en-US" dirty="0" smtClean="0"/>
              <a:t>schemes </a:t>
            </a:r>
            <a:r>
              <a:rPr lang="en-US" dirty="0"/>
              <a:t>are given as:</a:t>
            </a:r>
          </a:p>
          <a:p>
            <a:pPr marL="807720" lvl="1" indent="-533400">
              <a:buFont typeface="Monotype Sorts" pitchFamily="2" charset="2"/>
              <a:buAutoNum type="arabicPeriod"/>
            </a:pPr>
            <a:r>
              <a:rPr lang="en-US" dirty="0"/>
              <a:t>Time-shared common bus</a:t>
            </a:r>
          </a:p>
          <a:p>
            <a:pPr marL="807720" lvl="1" indent="-533400">
              <a:buFont typeface="Monotype Sorts" pitchFamily="2" charset="2"/>
              <a:buAutoNum type="arabicPeriod"/>
            </a:pPr>
            <a:r>
              <a:rPr lang="en-US" dirty="0"/>
              <a:t>Multiport memory</a:t>
            </a:r>
          </a:p>
          <a:p>
            <a:pPr marL="807720" lvl="1" indent="-533400">
              <a:buFont typeface="Monotype Sorts" pitchFamily="2" charset="2"/>
              <a:buAutoNum type="arabicPeriod"/>
            </a:pPr>
            <a:r>
              <a:rPr lang="en-US" dirty="0"/>
              <a:t>Crossbar switch</a:t>
            </a:r>
          </a:p>
          <a:p>
            <a:pPr marL="807720" lvl="1" indent="-533400">
              <a:buFont typeface="Monotype Sorts" pitchFamily="2" charset="2"/>
              <a:buAutoNum type="arabicPeriod"/>
            </a:pPr>
            <a:r>
              <a:rPr lang="en-US" dirty="0"/>
              <a:t>Multistage switching network</a:t>
            </a:r>
          </a:p>
          <a:p>
            <a:pPr marL="807720" lvl="1" indent="-533400">
              <a:buFont typeface="Monotype Sorts" pitchFamily="2" charset="2"/>
              <a:buAutoNum type="arabicPeriod"/>
            </a:pPr>
            <a:r>
              <a:rPr lang="en-US" dirty="0"/>
              <a:t>Hypercube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6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shared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form</a:t>
            </a:r>
          </a:p>
          <a:p>
            <a:r>
              <a:rPr lang="en-US" dirty="0"/>
              <a:t>Structure and interface similar to single processor system</a:t>
            </a:r>
          </a:p>
          <a:p>
            <a:r>
              <a:rPr lang="en-US" dirty="0" smtClean="0"/>
              <a:t>Memory access is fairly uniform but not very scalable</a:t>
            </a:r>
          </a:p>
          <a:p>
            <a:r>
              <a:rPr lang="en-US" dirty="0" smtClean="0"/>
              <a:t>Restricted to one transfer at a time.</a:t>
            </a:r>
          </a:p>
          <a:p>
            <a:pPr lvl="1"/>
            <a:r>
              <a:rPr lang="en-US" dirty="0" smtClean="0"/>
              <a:t>So the total overall transfer rate within the system is limited by  the speed of the single path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7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" y="1955800"/>
            <a:ext cx="82010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48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smtClean="0"/>
              <a:t>Contd.. (</a:t>
            </a:r>
            <a:r>
              <a:rPr lang="en-US" dirty="0" smtClean="0">
                <a:solidFill>
                  <a:srgbClr val="FF0000"/>
                </a:solidFill>
              </a:rPr>
              <a:t>dual bus structure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1" y="1527175"/>
            <a:ext cx="80446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19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Multiport memory module</a:t>
            </a:r>
          </a:p>
          <a:p>
            <a:pPr lvl="1"/>
            <a:r>
              <a:rPr lang="en-US" dirty="0" smtClean="0"/>
              <a:t>Each port serves a CPU </a:t>
            </a:r>
          </a:p>
          <a:p>
            <a:r>
              <a:rPr lang="en-US" dirty="0"/>
              <a:t>Memory Module Control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memory module has control logic </a:t>
            </a:r>
          </a:p>
          <a:p>
            <a:pPr lvl="1"/>
            <a:r>
              <a:rPr lang="en-US" dirty="0" smtClean="0"/>
              <a:t>Resolve </a:t>
            </a:r>
            <a:r>
              <a:rPr lang="en-US" dirty="0"/>
              <a:t>memory module conflicts </a:t>
            </a:r>
            <a:endParaRPr lang="en-US" dirty="0" smtClean="0"/>
          </a:p>
          <a:p>
            <a:pPr lvl="1"/>
            <a:r>
              <a:rPr lang="en-US" dirty="0" smtClean="0"/>
              <a:t>Fixed </a:t>
            </a:r>
            <a:r>
              <a:rPr lang="en-US" dirty="0"/>
              <a:t>priority among CPUs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2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Multiport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543800" cy="485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589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164</TotalTime>
  <Words>1033</Words>
  <Application>Microsoft Office PowerPoint</Application>
  <PresentationFormat>On-screen Show (4:3)</PresentationFormat>
  <Paragraphs>131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Multiprocessor </vt:lpstr>
      <vt:lpstr>Multiprocessor Characteristics of Multi-Processor (MP)</vt:lpstr>
      <vt:lpstr>Contd..</vt:lpstr>
      <vt:lpstr>Interconnection Structures</vt:lpstr>
      <vt:lpstr>Time shared Bus</vt:lpstr>
      <vt:lpstr>Contd..</vt:lpstr>
      <vt:lpstr>Contd.. (dual bus structure)</vt:lpstr>
      <vt:lpstr>Multiport</vt:lpstr>
      <vt:lpstr>Multiport</vt:lpstr>
      <vt:lpstr>Contd..</vt:lpstr>
      <vt:lpstr>Crossbar switch</vt:lpstr>
      <vt:lpstr>Contd.. </vt:lpstr>
      <vt:lpstr>Contd..</vt:lpstr>
      <vt:lpstr>Multistage Switching Network</vt:lpstr>
      <vt:lpstr>Contd..</vt:lpstr>
      <vt:lpstr>Contd..</vt:lpstr>
      <vt:lpstr>Hypercube structures (n-cube multiprocessor) useful for loosely coupled system</vt:lpstr>
      <vt:lpstr>Contd..</vt:lpstr>
      <vt:lpstr>Inter-processor Arbitration</vt:lpstr>
      <vt:lpstr>System bus</vt:lpstr>
      <vt:lpstr>Serial Arbitration Procedure (daisy-chain arbitration)</vt:lpstr>
      <vt:lpstr>Parallel arbitration</vt:lpstr>
      <vt:lpstr>Dynamic Arbitration Algorithms</vt:lpstr>
      <vt:lpstr>Inter-processor Communication</vt:lpstr>
      <vt:lpstr>Contd..</vt:lpstr>
      <vt:lpstr>contd..</vt:lpstr>
      <vt:lpstr>Inter-processor synchronization</vt:lpstr>
      <vt:lpstr>Mutual Exclusion with a Semaphore </vt:lpstr>
      <vt:lpstr>Cache Coherence</vt:lpstr>
      <vt:lpstr>Contd..</vt:lpstr>
      <vt:lpstr>Contd..</vt:lpstr>
      <vt:lpstr>Contd..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Multiprocessor </dc:title>
  <dc:creator>CISCO-PC</dc:creator>
  <cp:lastModifiedBy>CISCO-PC</cp:lastModifiedBy>
  <cp:revision>134</cp:revision>
  <dcterms:created xsi:type="dcterms:W3CDTF">2006-08-16T00:00:00Z</dcterms:created>
  <dcterms:modified xsi:type="dcterms:W3CDTF">2017-02-04T16:28:08Z</dcterms:modified>
</cp:coreProperties>
</file>