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56"/>
  </p:notesMasterIdLst>
  <p:sldIdLst>
    <p:sldId id="256" r:id="rId2"/>
    <p:sldId id="257" r:id="rId3"/>
    <p:sldId id="261" r:id="rId4"/>
    <p:sldId id="260" r:id="rId5"/>
    <p:sldId id="262" r:id="rId6"/>
    <p:sldId id="258" r:id="rId7"/>
    <p:sldId id="259" r:id="rId8"/>
    <p:sldId id="263" r:id="rId9"/>
    <p:sldId id="264" r:id="rId10"/>
    <p:sldId id="265" r:id="rId11"/>
    <p:sldId id="266" r:id="rId12"/>
    <p:sldId id="267" r:id="rId13"/>
    <p:sldId id="268" r:id="rId14"/>
    <p:sldId id="269" r:id="rId15"/>
    <p:sldId id="270" r:id="rId16"/>
    <p:sldId id="279" r:id="rId17"/>
    <p:sldId id="280" r:id="rId18"/>
    <p:sldId id="281" r:id="rId19"/>
    <p:sldId id="282" r:id="rId20"/>
    <p:sldId id="271" r:id="rId21"/>
    <p:sldId id="272" r:id="rId22"/>
    <p:sldId id="274" r:id="rId23"/>
    <p:sldId id="273" r:id="rId24"/>
    <p:sldId id="275" r:id="rId25"/>
    <p:sldId id="276" r:id="rId26"/>
    <p:sldId id="277" r:id="rId27"/>
    <p:sldId id="284" r:id="rId28"/>
    <p:sldId id="278" r:id="rId29"/>
    <p:sldId id="283" r:id="rId30"/>
    <p:sldId id="285" r:id="rId31"/>
    <p:sldId id="286" r:id="rId32"/>
    <p:sldId id="287" r:id="rId33"/>
    <p:sldId id="288" r:id="rId34"/>
    <p:sldId id="289" r:id="rId35"/>
    <p:sldId id="290" r:id="rId36"/>
    <p:sldId id="291" r:id="rId37"/>
    <p:sldId id="293" r:id="rId38"/>
    <p:sldId id="292" r:id="rId39"/>
    <p:sldId id="294" r:id="rId40"/>
    <p:sldId id="308" r:id="rId41"/>
    <p:sldId id="309" r:id="rId42"/>
    <p:sldId id="295" r:id="rId43"/>
    <p:sldId id="296" r:id="rId44"/>
    <p:sldId id="297" r:id="rId45"/>
    <p:sldId id="298" r:id="rId46"/>
    <p:sldId id="299" r:id="rId47"/>
    <p:sldId id="300" r:id="rId48"/>
    <p:sldId id="301" r:id="rId49"/>
    <p:sldId id="302" r:id="rId50"/>
    <p:sldId id="303" r:id="rId51"/>
    <p:sldId id="304" r:id="rId52"/>
    <p:sldId id="306" r:id="rId53"/>
    <p:sldId id="307" r:id="rId54"/>
    <p:sldId id="305"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74" autoAdjust="0"/>
  </p:normalViewPr>
  <p:slideViewPr>
    <p:cSldViewPr>
      <p:cViewPr>
        <p:scale>
          <a:sx n="75" d="100"/>
          <a:sy n="75" d="100"/>
        </p:scale>
        <p:origin x="-1236"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ctr">
              <a:defRPr/>
            </a:pPr>
            <a:r>
              <a:rPr lang="en-US" dirty="0"/>
              <a:t>Units of </a:t>
            </a:r>
            <a:r>
              <a:rPr lang="en-US" dirty="0" smtClean="0"/>
              <a:t>X</a:t>
            </a:r>
            <a:endParaRPr lang="en-US" dirty="0"/>
          </a:p>
        </c:rich>
      </c:tx>
      <c:layout>
        <c:manualLayout>
          <c:xMode val="edge"/>
          <c:yMode val="edge"/>
          <c:x val="0.43653932147370467"/>
          <c:y val="0.90769230769230769"/>
        </c:manualLayout>
      </c:layout>
      <c:overlay val="0"/>
    </c:title>
    <c:autoTitleDeleted val="0"/>
    <c:plotArea>
      <c:layout>
        <c:manualLayout>
          <c:layoutTarget val="inner"/>
          <c:xMode val="edge"/>
          <c:yMode val="edge"/>
          <c:x val="0.12980837464761347"/>
          <c:y val="2.8173026448617012E-2"/>
          <c:w val="0.84650335374744756"/>
          <c:h val="0.74188895618817829"/>
        </c:manualLayout>
      </c:layout>
      <c:scatterChart>
        <c:scatterStyle val="lineMarker"/>
        <c:varyColors val="0"/>
        <c:ser>
          <c:idx val="0"/>
          <c:order val="0"/>
          <c:tx>
            <c:strRef>
              <c:f>Sheet1!$B$1</c:f>
              <c:strCache>
                <c:ptCount val="1"/>
                <c:pt idx="0">
                  <c:v>Units of Y</c:v>
                </c:pt>
              </c:strCache>
            </c:strRef>
          </c:tx>
          <c:spPr>
            <a:ln w="38100">
              <a:noFill/>
            </a:ln>
          </c:spPr>
          <c:xVal>
            <c:numRef>
              <c:f>Sheet1!$A$2:$A$7</c:f>
              <c:numCache>
                <c:formatCode>General</c:formatCode>
                <c:ptCount val="6"/>
                <c:pt idx="0">
                  <c:v>1</c:v>
                </c:pt>
                <c:pt idx="1">
                  <c:v>2</c:v>
                </c:pt>
                <c:pt idx="2">
                  <c:v>3</c:v>
                </c:pt>
                <c:pt idx="3">
                  <c:v>4</c:v>
                </c:pt>
                <c:pt idx="4">
                  <c:v>5</c:v>
                </c:pt>
                <c:pt idx="5">
                  <c:v>6</c:v>
                </c:pt>
              </c:numCache>
            </c:numRef>
          </c:xVal>
          <c:yVal>
            <c:numRef>
              <c:f>Sheet1!$B$2:$B$7</c:f>
              <c:numCache>
                <c:formatCode>General</c:formatCode>
                <c:ptCount val="6"/>
                <c:pt idx="0">
                  <c:v>20</c:v>
                </c:pt>
                <c:pt idx="1">
                  <c:v>15</c:v>
                </c:pt>
                <c:pt idx="2">
                  <c:v>11</c:v>
                </c:pt>
                <c:pt idx="3">
                  <c:v>8</c:v>
                </c:pt>
                <c:pt idx="4">
                  <c:v>6</c:v>
                </c:pt>
                <c:pt idx="5">
                  <c:v>5</c:v>
                </c:pt>
              </c:numCache>
            </c:numRef>
          </c:yVal>
          <c:smooth val="0"/>
        </c:ser>
        <c:dLbls>
          <c:showLegendKey val="0"/>
          <c:showVal val="0"/>
          <c:showCatName val="0"/>
          <c:showSerName val="0"/>
          <c:showPercent val="0"/>
          <c:showBubbleSize val="0"/>
        </c:dLbls>
        <c:axId val="41397248"/>
        <c:axId val="41399040"/>
      </c:scatterChart>
      <c:valAx>
        <c:axId val="41397248"/>
        <c:scaling>
          <c:orientation val="minMax"/>
        </c:scaling>
        <c:delete val="0"/>
        <c:axPos val="b"/>
        <c:numFmt formatCode="General" sourceLinked="1"/>
        <c:majorTickMark val="out"/>
        <c:minorTickMark val="none"/>
        <c:tickLblPos val="nextTo"/>
        <c:crossAx val="41399040"/>
        <c:crosses val="autoZero"/>
        <c:crossBetween val="midCat"/>
      </c:valAx>
      <c:valAx>
        <c:axId val="41399040"/>
        <c:scaling>
          <c:orientation val="minMax"/>
        </c:scaling>
        <c:delete val="0"/>
        <c:axPos val="l"/>
        <c:majorGridlines/>
        <c:numFmt formatCode="General" sourceLinked="1"/>
        <c:majorTickMark val="out"/>
        <c:minorTickMark val="none"/>
        <c:tickLblPos val="nextTo"/>
        <c:crossAx val="41397248"/>
        <c:crosses val="autoZero"/>
        <c:crossBetween val="midCat"/>
      </c:valAx>
    </c:plotArea>
    <c:plotVisOnly val="1"/>
    <c:dispBlanksAs val="gap"/>
    <c:showDLblsOverMax val="0"/>
  </c:chart>
  <c:spPr>
    <a:ln w="28575"/>
  </c:spPr>
  <c:txPr>
    <a:bodyPr rot="-5400000" vert="horz"/>
    <a:lstStyle/>
    <a:p>
      <a:pPr>
        <a:defRPr sz="18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041265675123945E-2"/>
          <c:y val="2.4216347956505492E-2"/>
          <c:w val="0.89832567804024499"/>
          <c:h val="0.82705005624296968"/>
        </c:manualLayout>
      </c:layout>
      <c:scatterChart>
        <c:scatterStyle val="smoothMarker"/>
        <c:varyColors val="0"/>
        <c:ser>
          <c:idx val="1"/>
          <c:order val="2"/>
          <c:tx>
            <c:strRef>
              <c:f>Sheet1!$B$1</c:f>
            </c:strRef>
          </c:tx>
          <c:xVal>
            <c:numRef>
              <c:f>Sheet1!$A$2:$A$7</c:f>
            </c:numRef>
          </c:xVal>
          <c:yVal>
            <c:numRef>
              <c:f>Sheet1!$B$2:$B$7</c:f>
            </c:numRef>
          </c:yVal>
          <c:smooth val="1"/>
        </c:ser>
        <c:ser>
          <c:idx val="0"/>
          <c:order val="0"/>
          <c:tx>
            <c:strRef>
              <c:f>Sheet1!$B$1</c:f>
              <c:strCache>
                <c:ptCount val="1"/>
                <c:pt idx="0">
                  <c:v>Units of Y</c:v>
                </c:pt>
              </c:strCache>
            </c:strRef>
          </c:tx>
          <c:xVal>
            <c:numRef>
              <c:f>Sheet1!$A$2:$A$7</c:f>
              <c:numCache>
                <c:formatCode>General</c:formatCode>
                <c:ptCount val="6"/>
                <c:pt idx="0">
                  <c:v>1</c:v>
                </c:pt>
                <c:pt idx="1">
                  <c:v>2</c:v>
                </c:pt>
                <c:pt idx="2">
                  <c:v>3</c:v>
                </c:pt>
                <c:pt idx="3">
                  <c:v>4</c:v>
                </c:pt>
                <c:pt idx="4">
                  <c:v>5</c:v>
                </c:pt>
                <c:pt idx="5">
                  <c:v>6</c:v>
                </c:pt>
              </c:numCache>
            </c:numRef>
          </c:xVal>
          <c:yVal>
            <c:numRef>
              <c:f>Sheet1!$B$2:$B$7</c:f>
              <c:numCache>
                <c:formatCode>General</c:formatCode>
                <c:ptCount val="6"/>
                <c:pt idx="0">
                  <c:v>20</c:v>
                </c:pt>
                <c:pt idx="1">
                  <c:v>15</c:v>
                </c:pt>
                <c:pt idx="2">
                  <c:v>11</c:v>
                </c:pt>
                <c:pt idx="3">
                  <c:v>8</c:v>
                </c:pt>
                <c:pt idx="4">
                  <c:v>6</c:v>
                </c:pt>
                <c:pt idx="5">
                  <c:v>5</c:v>
                </c:pt>
              </c:numCache>
            </c:numRef>
          </c:yVal>
          <c:smooth val="1"/>
        </c:ser>
        <c:ser>
          <c:idx val="2"/>
          <c:order val="1"/>
          <c:tx>
            <c:strRef>
              <c:f>Sheet1!$D$1</c:f>
              <c:strCache>
                <c:ptCount val="1"/>
                <c:pt idx="0">
                  <c:v>Units of Y2</c:v>
                </c:pt>
              </c:strCache>
            </c:strRef>
          </c:tx>
          <c:xVal>
            <c:numRef>
              <c:f>Sheet1!$A$2:$A$7</c:f>
              <c:numCache>
                <c:formatCode>General</c:formatCode>
                <c:ptCount val="6"/>
                <c:pt idx="0">
                  <c:v>1</c:v>
                </c:pt>
                <c:pt idx="1">
                  <c:v>2</c:v>
                </c:pt>
                <c:pt idx="2">
                  <c:v>3</c:v>
                </c:pt>
                <c:pt idx="3">
                  <c:v>4</c:v>
                </c:pt>
                <c:pt idx="4">
                  <c:v>5</c:v>
                </c:pt>
                <c:pt idx="5">
                  <c:v>6</c:v>
                </c:pt>
              </c:numCache>
            </c:numRef>
          </c:xVal>
          <c:yVal>
            <c:numRef>
              <c:f>Sheet1!$D$2:$D$7</c:f>
              <c:numCache>
                <c:formatCode>General</c:formatCode>
                <c:ptCount val="6"/>
                <c:pt idx="0">
                  <c:v>15</c:v>
                </c:pt>
                <c:pt idx="1">
                  <c:v>11</c:v>
                </c:pt>
                <c:pt idx="2">
                  <c:v>8</c:v>
                </c:pt>
                <c:pt idx="3">
                  <c:v>6</c:v>
                </c:pt>
                <c:pt idx="4">
                  <c:v>5</c:v>
                </c:pt>
              </c:numCache>
            </c:numRef>
          </c:yVal>
          <c:smooth val="1"/>
        </c:ser>
        <c:dLbls>
          <c:showLegendKey val="0"/>
          <c:showVal val="0"/>
          <c:showCatName val="0"/>
          <c:showSerName val="0"/>
          <c:showPercent val="0"/>
          <c:showBubbleSize val="0"/>
        </c:dLbls>
        <c:axId val="78669696"/>
        <c:axId val="78671232"/>
      </c:scatterChart>
      <c:valAx>
        <c:axId val="78669696"/>
        <c:scaling>
          <c:orientation val="minMax"/>
        </c:scaling>
        <c:delete val="0"/>
        <c:axPos val="b"/>
        <c:numFmt formatCode="General" sourceLinked="1"/>
        <c:majorTickMark val="out"/>
        <c:minorTickMark val="none"/>
        <c:tickLblPos val="nextTo"/>
        <c:crossAx val="78671232"/>
        <c:crosses val="autoZero"/>
        <c:crossBetween val="midCat"/>
      </c:valAx>
      <c:valAx>
        <c:axId val="78671232"/>
        <c:scaling>
          <c:orientation val="minMax"/>
        </c:scaling>
        <c:delete val="0"/>
        <c:axPos val="l"/>
        <c:majorGridlines/>
        <c:numFmt formatCode="General" sourceLinked="1"/>
        <c:majorTickMark val="out"/>
        <c:minorTickMark val="none"/>
        <c:tickLblPos val="nextTo"/>
        <c:crossAx val="78669696"/>
        <c:crosses val="autoZero"/>
        <c:crossBetween val="midCat"/>
      </c:valAx>
      <c:spPr>
        <a:noFill/>
        <a:ln w="25400">
          <a:noFill/>
        </a:ln>
      </c:spPr>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drawing1.xml><?xml version="1.0" encoding="utf-8"?>
<c:userShapes xmlns:c="http://schemas.openxmlformats.org/drawingml/2006/chart">
  <cdr:relSizeAnchor xmlns:cdr="http://schemas.openxmlformats.org/drawingml/2006/chartDrawing">
    <cdr:from>
      <cdr:x>0</cdr:x>
      <cdr:y>0.32308</cdr:y>
    </cdr:from>
    <cdr:to>
      <cdr:x>0.11111</cdr:x>
      <cdr:y>0.50769</cdr:y>
    </cdr:to>
    <cdr:sp macro="" textlink="">
      <cdr:nvSpPr>
        <cdr:cNvPr id="2" name="TextBox 1"/>
        <cdr:cNvSpPr txBox="1"/>
      </cdr:nvSpPr>
      <cdr:spPr>
        <a:xfrm xmlns:a="http://schemas.openxmlformats.org/drawingml/2006/main">
          <a:off x="-381000" y="1600200"/>
          <a:ext cx="914400" cy="914400"/>
        </a:xfrm>
        <a:prstGeom xmlns:a="http://schemas.openxmlformats.org/drawingml/2006/main" prst="rect">
          <a:avLst/>
        </a:prstGeom>
      </cdr:spPr>
      <cdr:txBody>
        <a:bodyPr xmlns:a="http://schemas.openxmlformats.org/drawingml/2006/main" vert="vert270" wrap="none" rtlCol="0"/>
        <a:lstStyle xmlns:a="http://schemas.openxmlformats.org/drawingml/2006/main"/>
        <a:p xmlns:a="http://schemas.openxmlformats.org/drawingml/2006/main">
          <a:r>
            <a:rPr lang="en-US" sz="2000" b="1" dirty="0" smtClean="0">
              <a:solidFill>
                <a:schemeClr val="tx1"/>
              </a:solidFill>
            </a:rPr>
            <a:t>Units of  Y</a:t>
          </a:r>
          <a:endParaRPr lang="en-US" sz="1200" b="1" dirty="0">
            <a:solidFill>
              <a:schemeClr val="tx1"/>
            </a:solidFill>
          </a:endParaRPr>
        </a:p>
      </cdr:txBody>
    </cdr:sp>
  </cdr:relSizeAnchor>
  <cdr:relSizeAnchor xmlns:cdr="http://schemas.openxmlformats.org/drawingml/2006/chartDrawing">
    <cdr:from>
      <cdr:x>0.25</cdr:x>
      <cdr:y>0.16615</cdr:y>
    </cdr:from>
    <cdr:to>
      <cdr:x>0.85556</cdr:x>
      <cdr:y>0.62462</cdr:y>
    </cdr:to>
    <cdr:sp macro="" textlink="">
      <cdr:nvSpPr>
        <cdr:cNvPr id="4" name="Freeform 3"/>
        <cdr:cNvSpPr/>
      </cdr:nvSpPr>
      <cdr:spPr>
        <a:xfrm xmlns:a="http://schemas.openxmlformats.org/drawingml/2006/main">
          <a:off x="2057400" y="822960"/>
          <a:ext cx="4983480" cy="2270760"/>
        </a:xfrm>
        <a:custGeom xmlns:a="http://schemas.openxmlformats.org/drawingml/2006/main">
          <a:avLst/>
          <a:gdLst>
            <a:gd name="connsiteX0" fmla="*/ 0 w 4983480"/>
            <a:gd name="connsiteY0" fmla="*/ 0 h 2270760"/>
            <a:gd name="connsiteX1" fmla="*/ 1021080 w 4983480"/>
            <a:gd name="connsiteY1" fmla="*/ 777240 h 2270760"/>
            <a:gd name="connsiteX2" fmla="*/ 2011680 w 4983480"/>
            <a:gd name="connsiteY2" fmla="*/ 1402080 h 2270760"/>
            <a:gd name="connsiteX3" fmla="*/ 3032760 w 4983480"/>
            <a:gd name="connsiteY3" fmla="*/ 1783080 h 2270760"/>
            <a:gd name="connsiteX4" fmla="*/ 3992880 w 4983480"/>
            <a:gd name="connsiteY4" fmla="*/ 2087880 h 2270760"/>
            <a:gd name="connsiteX5" fmla="*/ 4983480 w 4983480"/>
            <a:gd name="connsiteY5" fmla="*/ 2270760 h 2270760"/>
            <a:gd name="connsiteX6" fmla="*/ 4983480 w 4983480"/>
            <a:gd name="connsiteY6" fmla="*/ 2270760 h 227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83480" h="2270760">
              <a:moveTo>
                <a:pt x="0" y="0"/>
              </a:moveTo>
              <a:cubicBezTo>
                <a:pt x="342900" y="271780"/>
                <a:pt x="685800" y="543560"/>
                <a:pt x="1021080" y="777240"/>
              </a:cubicBezTo>
              <a:cubicBezTo>
                <a:pt x="1356360" y="1010920"/>
                <a:pt x="1676400" y="1234440"/>
                <a:pt x="2011680" y="1402080"/>
              </a:cubicBezTo>
              <a:cubicBezTo>
                <a:pt x="2346960" y="1569720"/>
                <a:pt x="2702560" y="1668780"/>
                <a:pt x="3032760" y="1783080"/>
              </a:cubicBezTo>
              <a:cubicBezTo>
                <a:pt x="3362960" y="1897380"/>
                <a:pt x="3667760" y="2006600"/>
                <a:pt x="3992880" y="2087880"/>
              </a:cubicBezTo>
              <a:cubicBezTo>
                <a:pt x="4318000" y="2169160"/>
                <a:pt x="4983480" y="2270760"/>
                <a:pt x="4983480" y="2270760"/>
              </a:cubicBezTo>
              <a:lnTo>
                <a:pt x="4983480" y="2270760"/>
              </a:lnTo>
            </a:path>
          </a:pathLst>
        </a:custGeom>
        <a:ln xmlns:a="http://schemas.openxmlformats.org/drawingml/2006/main" w="28575"/>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userShapes>
</file>

<file path=ppt/ink/ink1.xml><?xml version="1.0" encoding="utf-8"?>
<inkml:ink xmlns:inkml="http://www.w3.org/2003/InkML">
  <inkml:definitions>
    <inkml:context xml:id="ctx0">
      <inkml:inkSource xml:id="inkSrc0">
        <inkml:traceFormat>
          <inkml:channel name="X" type="integer" max="800" units="cm"/>
          <inkml:channel name="Y" type="integer" max="600" units="cm"/>
        </inkml:traceFormat>
        <inkml:channelProperties>
          <inkml:channelProperty channel="X" name="resolution" value="28.36879" units="1/cm"/>
          <inkml:channelProperty channel="Y" name="resolution" value="28.30189" units="1/cm"/>
        </inkml:channelProperties>
      </inkml:inkSource>
      <inkml:timestamp xml:id="ts0" timeString="2011-05-09T07:01:17.256"/>
    </inkml:context>
    <inkml:brush xml:id="br0">
      <inkml:brushProperty name="width" value="0.08819" units="cm"/>
      <inkml:brushProperty name="height" value="0.35278"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2B1C54-D762-4B4C-8705-9BF0862EE18C}" type="datetimeFigureOut">
              <a:rPr lang="en-US" smtClean="0"/>
              <a:pPr/>
              <a:t>5/19/2013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76314-0C38-4004-AA4E-111D6C030A9C}" type="slidenum">
              <a:rPr lang="en-US" smtClean="0"/>
              <a:pPr/>
              <a:t>‹#›</a:t>
            </a:fld>
            <a:endParaRPr lang="en-US"/>
          </a:p>
        </p:txBody>
      </p:sp>
    </p:spTree>
    <p:extLst>
      <p:ext uri="{BB962C8B-B14F-4D97-AF65-F5344CB8AC3E}">
        <p14:creationId xmlns:p14="http://schemas.microsoft.com/office/powerpoint/2010/main" val="3003344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C76314-0C38-4004-AA4E-111D6C030A9C}" type="slidenum">
              <a:rPr lang="en-US" smtClean="0"/>
              <a:pPr/>
              <a:t>42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6FA8A768-9692-4A0A-9206-6DCB9293AE56}" type="datetimeFigureOut">
              <a:rPr lang="en-US" smtClean="0"/>
              <a:pPr/>
              <a:t>5/19/2013</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C61D2BDF-58AD-4288-8550-57507CA9C008}"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A8A768-9692-4A0A-9206-6DCB9293AE56}" type="datetimeFigureOut">
              <a:rPr lang="en-US" smtClean="0"/>
              <a:pPr/>
              <a:t>5/19/2013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D2BDF-58AD-4288-8550-57507CA9C008}"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A8A768-9692-4A0A-9206-6DCB9293AE56}" type="datetimeFigureOut">
              <a:rPr lang="en-US" smtClean="0"/>
              <a:pPr/>
              <a:t>5/19/2013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D2BDF-58AD-4288-8550-57507CA9C008}"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6FA8A768-9692-4A0A-9206-6DCB9293AE56}" type="datetimeFigureOut">
              <a:rPr lang="en-US" smtClean="0"/>
              <a:pPr/>
              <a:t>5/19/2013</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C61D2BDF-58AD-4288-8550-57507CA9C008}"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6FA8A768-9692-4A0A-9206-6DCB9293AE56}" type="datetimeFigureOut">
              <a:rPr lang="en-US" smtClean="0"/>
              <a:pPr/>
              <a:t>5/19/2013</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C61D2BDF-58AD-4288-8550-57507CA9C008}"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6FA8A768-9692-4A0A-9206-6DCB9293AE56}" type="datetimeFigureOut">
              <a:rPr lang="en-US" smtClean="0"/>
              <a:pPr/>
              <a:t>5/19/2013</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C61D2BDF-58AD-4288-8550-57507CA9C008}"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6FA8A768-9692-4A0A-9206-6DCB9293AE56}" type="datetimeFigureOut">
              <a:rPr lang="en-US" smtClean="0"/>
              <a:pPr/>
              <a:t>5/19/2013</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C61D2BDF-58AD-4288-8550-57507CA9C00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FA8A768-9692-4A0A-9206-6DCB9293AE56}" type="datetimeFigureOut">
              <a:rPr lang="en-US" smtClean="0"/>
              <a:pPr/>
              <a:t>5/19/2013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1D2BDF-58AD-4288-8550-57507CA9C008}"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6FA8A768-9692-4A0A-9206-6DCB9293AE56}" type="datetimeFigureOut">
              <a:rPr lang="en-US" smtClean="0"/>
              <a:pPr/>
              <a:t>5/19/2013</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C61D2BDF-58AD-4288-8550-57507CA9C008}"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6FA8A768-9692-4A0A-9206-6DCB9293AE56}" type="datetimeFigureOut">
              <a:rPr lang="en-US" smtClean="0"/>
              <a:pPr/>
              <a:t>5/19/2013</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C61D2BDF-58AD-4288-8550-57507CA9C00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6FA8A768-9692-4A0A-9206-6DCB9293AE56}" type="datetimeFigureOut">
              <a:rPr lang="en-US" smtClean="0"/>
              <a:pPr/>
              <a:t>5/19/2013</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C61D2BDF-58AD-4288-8550-57507CA9C00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6FA8A768-9692-4A0A-9206-6DCB9293AE56}" type="datetimeFigureOut">
              <a:rPr lang="en-US" smtClean="0"/>
              <a:pPr/>
              <a:t>5/19/2013</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C61D2BDF-58AD-4288-8550-57507CA9C00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wipe dir="d"/>
  </p:transition>
  <p:timing>
    <p:tnLst>
      <p:par>
        <p:cTn id="1" dur="indefinite" restart="never" nodeType="tmRoot"/>
      </p:par>
    </p:tnLst>
  </p:timing>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09600"/>
            <a:ext cx="8305800" cy="2805332"/>
          </a:xfrm>
        </p:spPr>
        <p:txBody>
          <a:bodyPr>
            <a:normAutofit fontScale="90000"/>
          </a:bodyPr>
          <a:lstStyle/>
          <a:p>
            <a:r>
              <a:rPr sz="5400" dirty="0" smtClean="0"/>
              <a:t>UNIT THREE:</a:t>
            </a:r>
            <a:br>
              <a:rPr sz="5400" dirty="0" smtClean="0"/>
            </a:br>
            <a:r>
              <a:rPr dirty="0" smtClean="0"/>
              <a:t>Theory of Consumer </a:t>
            </a:r>
            <a:r>
              <a:rPr dirty="0" err="1" smtClean="0"/>
              <a:t>Behavoir</a:t>
            </a:r>
            <a:r>
              <a:rPr dirty="0" smtClean="0"/>
              <a:t> </a:t>
            </a:r>
            <a:r>
              <a:rPr sz="5400" dirty="0" smtClean="0"/>
              <a:t/>
            </a:r>
            <a:br>
              <a:rPr sz="5400" dirty="0" smtClean="0"/>
            </a:br>
            <a:r>
              <a:rPr sz="5400" dirty="0" smtClean="0"/>
              <a:t>(Utility Theory)</a:t>
            </a:r>
            <a:endParaRPr lang="en-US" sz="5400" dirty="0"/>
          </a:p>
        </p:txBody>
      </p:sp>
      <p:sp>
        <p:nvSpPr>
          <p:cNvPr id="3" name="Subtitle 2"/>
          <p:cNvSpPr>
            <a:spLocks noGrp="1"/>
          </p:cNvSpPr>
          <p:nvPr>
            <p:ph type="subTitle" idx="1"/>
          </p:nvPr>
        </p:nvSpPr>
        <p:spPr>
          <a:xfrm>
            <a:off x="457200" y="4191000"/>
            <a:ext cx="8305800" cy="1143000"/>
          </a:xfrm>
        </p:spPr>
        <p:txBody>
          <a:bodyPr/>
          <a:lstStyle/>
          <a:p>
            <a:pPr>
              <a:buFontTx/>
              <a:buChar char="-"/>
            </a:pPr>
            <a:r>
              <a:rPr lang="en-US" sz="3200" b="1" dirty="0" err="1" smtClean="0">
                <a:solidFill>
                  <a:srgbClr val="00B0F0"/>
                </a:solidFill>
              </a:rPr>
              <a:t>Rabindra</a:t>
            </a:r>
            <a:r>
              <a:rPr lang="en-US" sz="3200" b="1" dirty="0" smtClean="0">
                <a:solidFill>
                  <a:srgbClr val="00B0F0"/>
                </a:solidFill>
              </a:rPr>
              <a:t> </a:t>
            </a:r>
            <a:r>
              <a:rPr lang="en-US" sz="3200" b="1" dirty="0" err="1" smtClean="0">
                <a:solidFill>
                  <a:srgbClr val="00B0F0"/>
                </a:solidFill>
              </a:rPr>
              <a:t>Bista</a:t>
            </a:r>
            <a:endParaRPr lang="en-US" sz="3200" b="1" dirty="0" smtClean="0">
              <a:solidFill>
                <a:srgbClr val="00B0F0"/>
              </a:solidFill>
            </a:endParaRPr>
          </a:p>
          <a:p>
            <a:pPr>
              <a:buFontTx/>
              <a:buChar char="-"/>
            </a:pPr>
            <a:r>
              <a:rPr lang="en-US" dirty="0" smtClean="0"/>
              <a:t>College of Applied Business (CAB) </a:t>
            </a:r>
            <a:endParaRPr lang="en-US" dirty="0"/>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dirty="0" smtClean="0">
                <a:solidFill>
                  <a:srgbClr val="00B0F0"/>
                </a:solidFill>
              </a:rPr>
              <a:t>A</a:t>
            </a:r>
            <a:r>
              <a:rPr b="1" smtClean="0">
                <a:solidFill>
                  <a:srgbClr val="00B0F0"/>
                </a:solidFill>
              </a:rPr>
              <a:t>ssumptions of Indifference Curve</a:t>
            </a:r>
            <a:endParaRPr lang="en-US" b="1" dirty="0">
              <a:solidFill>
                <a:srgbClr val="00B0F0"/>
              </a:solidFill>
            </a:endParaRPr>
          </a:p>
        </p:txBody>
      </p:sp>
      <p:sp>
        <p:nvSpPr>
          <p:cNvPr id="2" name="Content Placeholder 1"/>
          <p:cNvSpPr>
            <a:spLocks noGrp="1"/>
          </p:cNvSpPr>
          <p:nvPr>
            <p:ph idx="1"/>
          </p:nvPr>
        </p:nvSpPr>
        <p:spPr>
          <a:xfrm>
            <a:off x="457200" y="1524000"/>
            <a:ext cx="8229600" cy="5029200"/>
          </a:xfrm>
        </p:spPr>
        <p:txBody>
          <a:bodyPr>
            <a:normAutofit fontScale="85000" lnSpcReduction="20000"/>
          </a:bodyPr>
          <a:lstStyle/>
          <a:p>
            <a:pPr algn="just"/>
            <a:r>
              <a:rPr lang="en-US" dirty="0" smtClean="0"/>
              <a:t>Utility can’t be presented numerically but can be presented in order. </a:t>
            </a:r>
          </a:p>
          <a:p>
            <a:pPr algn="just"/>
            <a:r>
              <a:rPr lang="en-US" dirty="0" smtClean="0"/>
              <a:t>The consumer is rational .</a:t>
            </a:r>
          </a:p>
          <a:p>
            <a:pPr algn="just"/>
            <a:r>
              <a:rPr lang="en-US" dirty="0" smtClean="0"/>
              <a:t>Two wants are satiable at a time.</a:t>
            </a:r>
          </a:p>
          <a:p>
            <a:pPr algn="just"/>
            <a:r>
              <a:rPr lang="en-US" dirty="0" smtClean="0"/>
              <a:t>Total utility of consumer depends on the units of commodities.</a:t>
            </a:r>
          </a:p>
          <a:p>
            <a:pPr algn="just"/>
            <a:r>
              <a:rPr lang="en-US" dirty="0" smtClean="0"/>
              <a:t>Consumer is consistent in his choice.</a:t>
            </a:r>
          </a:p>
          <a:p>
            <a:pPr algn="just"/>
            <a:r>
              <a:rPr lang="en-US" dirty="0" smtClean="0"/>
              <a:t>Consumer’s choice are characterized by transitivity. (if A&gt;B, B&gt;C then A&gt;C)</a:t>
            </a:r>
          </a:p>
          <a:p>
            <a:pPr algn="just"/>
            <a:r>
              <a:rPr lang="en-US" dirty="0" smtClean="0"/>
              <a:t>Consumer has non-satiety nature.</a:t>
            </a:r>
          </a:p>
          <a:p>
            <a:pPr algn="just"/>
            <a:r>
              <a:rPr lang="en-US" dirty="0" smtClean="0"/>
              <a:t>The consumer has scale of preferences.</a:t>
            </a:r>
          </a:p>
          <a:p>
            <a:pPr algn="just"/>
            <a:r>
              <a:rPr lang="en-US" dirty="0" smtClean="0"/>
              <a:t>There is operation of law </a:t>
            </a:r>
            <a:r>
              <a:rPr lang="en-US" smtClean="0"/>
              <a:t>of diminishing marginal </a:t>
            </a:r>
            <a:r>
              <a:rPr lang="en-US" dirty="0" smtClean="0"/>
              <a:t>rate of substitution.</a:t>
            </a:r>
            <a:endParaRPr lang="en-US" dirty="0"/>
          </a:p>
        </p:txBody>
      </p:sp>
      <mc:AlternateContent xmlns:mc="http://schemas.openxmlformats.org/markup-compatibility/2006" xmlns:p14="http://schemas.microsoft.com/office/powerpoint/2010/main">
        <mc:Choice Requires="p14">
          <p:contentPart p14:bwMode="auto" r:id="rId2">
            <p14:nvContentPartPr>
              <p14:cNvPr id="1035" name="Ink 11"/>
              <p14:cNvContentPartPr>
                <a14:cpLocks xmlns:a14="http://schemas.microsoft.com/office/drawing/2010/main" noRot="1" noChangeAspect="1" noEditPoints="1" noChangeArrowheads="1" noChangeShapeType="1"/>
              </p14:cNvContentPartPr>
              <p14:nvPr/>
            </p14:nvContentPartPr>
            <p14:xfrm>
              <a:off x="599128850" y="380293563"/>
              <a:ext cx="0" cy="0"/>
            </p14:xfrm>
          </p:contentPart>
        </mc:Choice>
        <mc:Fallback xmlns="">
          <p:pic>
            <p:nvPicPr>
              <p:cNvPr id="1035" name="Ink 11"/>
              <p:cNvPicPr>
                <a:picLocks noRot="1" noChangeAspect="1" noEditPoints="1" noChangeArrowheads="1" noChangeShapeType="1"/>
              </p:cNvPicPr>
              <p:nvPr/>
            </p:nvPicPr>
            <p:blipFill>
              <a:blip r:embed="rId3"/>
              <a:stretch>
                <a:fillRect/>
              </a:stretch>
            </p:blipFill>
            <p:spPr>
              <a:xfrm>
                <a:off x="599128850" y="380293563"/>
                <a:ext cx="0" cy="0"/>
              </a:xfrm>
              <a:prstGeom prst="rect">
                <a:avLst/>
              </a:prstGeom>
            </p:spPr>
          </p:pic>
        </mc:Fallback>
      </mc:AlternateContent>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smtClean="0">
                <a:solidFill>
                  <a:srgbClr val="00B0F0"/>
                </a:solidFill>
              </a:rPr>
              <a:t>Derivation of IC</a:t>
            </a:r>
            <a:endParaRPr lang="en-US" dirty="0">
              <a:solidFill>
                <a:srgbClr val="00B0F0"/>
              </a:solidFill>
            </a:endParaRPr>
          </a:p>
        </p:txBody>
      </p:sp>
      <p:sp>
        <p:nvSpPr>
          <p:cNvPr id="2" name="Content Placeholder 1"/>
          <p:cNvSpPr>
            <a:spLocks noGrp="1"/>
          </p:cNvSpPr>
          <p:nvPr>
            <p:ph idx="1"/>
          </p:nvPr>
        </p:nvSpPr>
        <p:spPr>
          <a:xfrm>
            <a:off x="-76200" y="1371600"/>
            <a:ext cx="8915400" cy="4953000"/>
          </a:xfrm>
        </p:spPr>
        <p:txBody>
          <a:bodyPr>
            <a:noAutofit/>
          </a:bodyPr>
          <a:lstStyle/>
          <a:p>
            <a:pPr algn="just"/>
            <a:r>
              <a:rPr lang="en-US" sz="3200" dirty="0" smtClean="0"/>
              <a:t>IC can be derived by using Consumer’s indifference schedule as following:</a:t>
            </a:r>
          </a:p>
          <a:p>
            <a:pPr lvl="1" algn="just"/>
            <a:r>
              <a:rPr lang="en-US" sz="2800" dirty="0" smtClean="0"/>
              <a:t>Consumer’s indifference schedule can be defined as the tabular presentation of various combinations of two commodities  which are equally acceptable to the consumer or which give equal level of satisfaction.</a:t>
            </a:r>
          </a:p>
          <a:p>
            <a:pPr lvl="1" algn="just"/>
            <a:r>
              <a:rPr lang="en-US" sz="2800" dirty="0" smtClean="0"/>
              <a:t>Prof. Watson, “</a:t>
            </a:r>
            <a:r>
              <a:rPr lang="en-US" sz="2800" i="1" dirty="0" smtClean="0"/>
              <a:t>An indifference schedule is a list of combinations of two commodities, the list being so arranged that a consumer is indifferent to the combinations, preferring none of  any others.”</a:t>
            </a:r>
            <a:endParaRPr lang="en-US" sz="2800" i="1"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219200"/>
          </a:xfrm>
        </p:spPr>
        <p:txBody>
          <a:bodyPr>
            <a:normAutofit fontScale="90000"/>
          </a:bodyPr>
          <a:lstStyle/>
          <a:p>
            <a:pPr algn="ctr"/>
            <a:r>
              <a:rPr smtClean="0">
                <a:solidFill>
                  <a:srgbClr val="00B0F0"/>
                </a:solidFill>
              </a:rPr>
              <a:t>Consumer's Preference Schedule:</a:t>
            </a:r>
            <a:endParaRPr lang="en-US" dirty="0">
              <a:solidFill>
                <a:srgbClr val="00B0F0"/>
              </a:solidFill>
            </a:endParaRPr>
          </a:p>
        </p:txBody>
      </p:sp>
      <p:graphicFrame>
        <p:nvGraphicFramePr>
          <p:cNvPr id="4" name="Content Placeholder 3"/>
          <p:cNvGraphicFramePr>
            <a:graphicFrameLocks noGrp="1"/>
          </p:cNvGraphicFramePr>
          <p:nvPr>
            <p:ph idx="1"/>
          </p:nvPr>
        </p:nvGraphicFramePr>
        <p:xfrm>
          <a:off x="990600" y="1371600"/>
          <a:ext cx="7529830" cy="4800598"/>
        </p:xfrm>
        <a:graphic>
          <a:graphicData uri="http://schemas.openxmlformats.org/drawingml/2006/table">
            <a:tbl>
              <a:tblPr firstRow="1" bandRow="1">
                <a:tableStyleId>{5C22544A-7EE6-4342-B048-85BDC9FD1C3A}</a:tableStyleId>
              </a:tblPr>
              <a:tblGrid>
                <a:gridCol w="2100580"/>
                <a:gridCol w="1809750"/>
                <a:gridCol w="1809750"/>
                <a:gridCol w="1809750"/>
              </a:tblGrid>
              <a:tr h="1084006">
                <a:tc>
                  <a:txBody>
                    <a:bodyPr/>
                    <a:lstStyle/>
                    <a:p>
                      <a:pPr algn="ctr"/>
                      <a:r>
                        <a:rPr lang="en-US" sz="2000" b="1" i="0" dirty="0" smtClean="0"/>
                        <a:t>Combinations </a:t>
                      </a:r>
                      <a:endParaRPr lang="en-US" sz="2000" b="1" i="0" dirty="0"/>
                    </a:p>
                  </a:txBody>
                  <a:tcPr/>
                </a:tc>
                <a:tc>
                  <a:txBody>
                    <a:bodyPr/>
                    <a:lstStyle/>
                    <a:p>
                      <a:pPr algn="ctr"/>
                      <a:r>
                        <a:rPr lang="en-US" sz="2000" b="1" i="0" dirty="0" smtClean="0"/>
                        <a:t>Units of  X</a:t>
                      </a:r>
                      <a:endParaRPr lang="en-US" sz="2000" b="1" i="0" dirty="0"/>
                    </a:p>
                  </a:txBody>
                  <a:tcPr/>
                </a:tc>
                <a:tc>
                  <a:txBody>
                    <a:bodyPr/>
                    <a:lstStyle/>
                    <a:p>
                      <a:pPr algn="ctr"/>
                      <a:r>
                        <a:rPr lang="en-US" sz="2000" b="1" i="0" dirty="0" smtClean="0"/>
                        <a:t>Units of  Y</a:t>
                      </a:r>
                      <a:endParaRPr lang="en-US" sz="2000" b="1" i="0" dirty="0"/>
                    </a:p>
                  </a:txBody>
                  <a:tcPr/>
                </a:tc>
                <a:tc>
                  <a:txBody>
                    <a:bodyPr/>
                    <a:lstStyle/>
                    <a:p>
                      <a:pPr algn="ctr"/>
                      <a:r>
                        <a:rPr lang="en-US" sz="2000" b="1" i="0" smtClean="0"/>
                        <a:t>MRS</a:t>
                      </a:r>
                      <a:r>
                        <a:rPr lang="en-US" sz="2000" b="1" i="0" baseline="-25000" smtClean="0"/>
                        <a:t>XY</a:t>
                      </a:r>
                      <a:endParaRPr lang="en-US" sz="2000" b="1" i="0" baseline="-25000" dirty="0"/>
                    </a:p>
                  </a:txBody>
                  <a:tcPr/>
                </a:tc>
              </a:tr>
              <a:tr h="619432">
                <a:tc>
                  <a:txBody>
                    <a:bodyPr/>
                    <a:lstStyle/>
                    <a:p>
                      <a:pPr algn="ctr"/>
                      <a:r>
                        <a:rPr lang="en-US" dirty="0" smtClean="0"/>
                        <a:t>A</a:t>
                      </a:r>
                      <a:endParaRPr lang="en-US" dirty="0"/>
                    </a:p>
                  </a:txBody>
                  <a:tcPr/>
                </a:tc>
                <a:tc>
                  <a:txBody>
                    <a:bodyPr/>
                    <a:lstStyle/>
                    <a:p>
                      <a:pPr algn="ctr"/>
                      <a:r>
                        <a:rPr lang="en-US" dirty="0" smtClean="0"/>
                        <a:t>1</a:t>
                      </a:r>
                      <a:endParaRPr lang="en-US" dirty="0"/>
                    </a:p>
                  </a:txBody>
                  <a:tcPr/>
                </a:tc>
                <a:tc>
                  <a:txBody>
                    <a:bodyPr/>
                    <a:lstStyle/>
                    <a:p>
                      <a:pPr algn="ctr"/>
                      <a:r>
                        <a:rPr lang="en-US" dirty="0" smtClean="0"/>
                        <a:t>20</a:t>
                      </a:r>
                      <a:endParaRPr lang="en-US" dirty="0"/>
                    </a:p>
                  </a:txBody>
                  <a:tcPr/>
                </a:tc>
                <a:tc>
                  <a:txBody>
                    <a:bodyPr/>
                    <a:lstStyle/>
                    <a:p>
                      <a:pPr algn="ctr"/>
                      <a:r>
                        <a:rPr lang="en-US" dirty="0" smtClean="0"/>
                        <a:t>-</a:t>
                      </a:r>
                      <a:endParaRPr lang="en-US" dirty="0"/>
                    </a:p>
                  </a:txBody>
                  <a:tcPr/>
                </a:tc>
              </a:tr>
              <a:tr h="619432">
                <a:tc>
                  <a:txBody>
                    <a:bodyPr/>
                    <a:lstStyle/>
                    <a:p>
                      <a:pPr algn="ctr"/>
                      <a:r>
                        <a:rPr lang="en-US" dirty="0" smtClean="0"/>
                        <a:t>B</a:t>
                      </a:r>
                      <a:endParaRPr lang="en-US" dirty="0"/>
                    </a:p>
                  </a:txBody>
                  <a:tcPr/>
                </a:tc>
                <a:tc>
                  <a:txBody>
                    <a:bodyPr/>
                    <a:lstStyle/>
                    <a:p>
                      <a:pPr algn="ctr"/>
                      <a:r>
                        <a:rPr lang="en-US" dirty="0" smtClean="0"/>
                        <a:t>2</a:t>
                      </a:r>
                      <a:endParaRPr lang="en-US" dirty="0"/>
                    </a:p>
                  </a:txBody>
                  <a:tcPr/>
                </a:tc>
                <a:tc>
                  <a:txBody>
                    <a:bodyPr/>
                    <a:lstStyle/>
                    <a:p>
                      <a:pPr algn="ctr"/>
                      <a:r>
                        <a:rPr lang="en-US" dirty="0" smtClean="0"/>
                        <a:t>15</a:t>
                      </a:r>
                      <a:endParaRPr lang="en-US" dirty="0"/>
                    </a:p>
                  </a:txBody>
                  <a:tcPr/>
                </a:tc>
                <a:tc>
                  <a:txBody>
                    <a:bodyPr/>
                    <a:lstStyle/>
                    <a:p>
                      <a:pPr algn="ctr"/>
                      <a:r>
                        <a:rPr lang="en-US" dirty="0" smtClean="0"/>
                        <a:t>5:1</a:t>
                      </a:r>
                      <a:endParaRPr lang="en-US" dirty="0"/>
                    </a:p>
                  </a:txBody>
                  <a:tcPr/>
                </a:tc>
              </a:tr>
              <a:tr h="619432">
                <a:tc>
                  <a:txBody>
                    <a:bodyPr/>
                    <a:lstStyle/>
                    <a:p>
                      <a:pPr algn="ctr"/>
                      <a:r>
                        <a:rPr lang="en-US" dirty="0" smtClean="0"/>
                        <a:t>C</a:t>
                      </a:r>
                      <a:endParaRPr lang="en-US" dirty="0"/>
                    </a:p>
                  </a:txBody>
                  <a:tcPr/>
                </a:tc>
                <a:tc>
                  <a:txBody>
                    <a:bodyPr/>
                    <a:lstStyle/>
                    <a:p>
                      <a:pPr algn="ctr"/>
                      <a:r>
                        <a:rPr lang="en-US" dirty="0" smtClean="0"/>
                        <a:t>3</a:t>
                      </a:r>
                      <a:endParaRPr lang="en-US" dirty="0"/>
                    </a:p>
                  </a:txBody>
                  <a:tcPr/>
                </a:tc>
                <a:tc>
                  <a:txBody>
                    <a:bodyPr/>
                    <a:lstStyle/>
                    <a:p>
                      <a:pPr algn="ctr"/>
                      <a:r>
                        <a:rPr lang="en-US" dirty="0" smtClean="0"/>
                        <a:t>11</a:t>
                      </a:r>
                      <a:endParaRPr lang="en-US" dirty="0"/>
                    </a:p>
                  </a:txBody>
                  <a:tcPr/>
                </a:tc>
                <a:tc>
                  <a:txBody>
                    <a:bodyPr/>
                    <a:lstStyle/>
                    <a:p>
                      <a:pPr algn="ctr"/>
                      <a:r>
                        <a:rPr lang="en-US" dirty="0" smtClean="0"/>
                        <a:t>4:1</a:t>
                      </a:r>
                      <a:endParaRPr lang="en-US" dirty="0"/>
                    </a:p>
                  </a:txBody>
                  <a:tcPr/>
                </a:tc>
              </a:tr>
              <a:tr h="619432">
                <a:tc>
                  <a:txBody>
                    <a:bodyPr/>
                    <a:lstStyle/>
                    <a:p>
                      <a:pPr algn="ctr"/>
                      <a:r>
                        <a:rPr lang="en-US" dirty="0" smtClean="0"/>
                        <a:t>D</a:t>
                      </a:r>
                      <a:endParaRPr lang="en-US" dirty="0"/>
                    </a:p>
                  </a:txBody>
                  <a:tcPr/>
                </a:tc>
                <a:tc>
                  <a:txBody>
                    <a:bodyPr/>
                    <a:lstStyle/>
                    <a:p>
                      <a:pPr algn="ctr"/>
                      <a:r>
                        <a:rPr lang="en-US" dirty="0" smtClean="0"/>
                        <a:t>4</a:t>
                      </a:r>
                      <a:endParaRPr lang="en-US" dirty="0"/>
                    </a:p>
                  </a:txBody>
                  <a:tcPr/>
                </a:tc>
                <a:tc>
                  <a:txBody>
                    <a:bodyPr/>
                    <a:lstStyle/>
                    <a:p>
                      <a:pPr algn="ctr"/>
                      <a:r>
                        <a:rPr lang="en-US" dirty="0" smtClean="0"/>
                        <a:t>8</a:t>
                      </a:r>
                      <a:endParaRPr lang="en-US" dirty="0"/>
                    </a:p>
                  </a:txBody>
                  <a:tcPr/>
                </a:tc>
                <a:tc>
                  <a:txBody>
                    <a:bodyPr/>
                    <a:lstStyle/>
                    <a:p>
                      <a:pPr algn="ctr"/>
                      <a:r>
                        <a:rPr lang="en-US" dirty="0" smtClean="0"/>
                        <a:t>3:1</a:t>
                      </a:r>
                      <a:endParaRPr lang="en-US" dirty="0"/>
                    </a:p>
                  </a:txBody>
                  <a:tcPr/>
                </a:tc>
              </a:tr>
              <a:tr h="619432">
                <a:tc>
                  <a:txBody>
                    <a:bodyPr/>
                    <a:lstStyle/>
                    <a:p>
                      <a:pPr algn="ctr"/>
                      <a:r>
                        <a:rPr lang="en-US" dirty="0" smtClean="0"/>
                        <a:t>E</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2:1</a:t>
                      </a:r>
                      <a:endParaRPr lang="en-US" dirty="0"/>
                    </a:p>
                  </a:txBody>
                  <a:tcPr/>
                </a:tc>
              </a:tr>
              <a:tr h="619432">
                <a:tc>
                  <a:txBody>
                    <a:bodyPr/>
                    <a:lstStyle/>
                    <a:p>
                      <a:pPr algn="ctr"/>
                      <a:r>
                        <a:rPr lang="en-US" dirty="0" smtClean="0"/>
                        <a:t>F</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1:1</a:t>
                      </a:r>
                      <a:endParaRPr lang="en-US" dirty="0"/>
                    </a:p>
                  </a:txBody>
                  <a:tcPr/>
                </a:tc>
              </a:tr>
            </a:tbl>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219200"/>
          </a:xfrm>
        </p:spPr>
        <p:txBody>
          <a:bodyPr/>
          <a:lstStyle/>
          <a:p>
            <a:pPr algn="ctr"/>
            <a:r>
              <a:rPr smtClean="0">
                <a:solidFill>
                  <a:srgbClr val="00B0F0"/>
                </a:solidFill>
              </a:rPr>
              <a:t>Indifference</a:t>
            </a:r>
            <a:r>
              <a:rPr smtClean="0"/>
              <a:t> </a:t>
            </a:r>
            <a:r>
              <a:rPr smtClean="0">
                <a:solidFill>
                  <a:srgbClr val="00B0F0"/>
                </a:solidFill>
              </a:rPr>
              <a:t>Curve</a:t>
            </a:r>
            <a:r>
              <a:rPr smtClean="0"/>
              <a:t> </a:t>
            </a:r>
            <a:endParaRPr lang="en-US" dirty="0"/>
          </a:p>
        </p:txBody>
      </p:sp>
      <p:graphicFrame>
        <p:nvGraphicFramePr>
          <p:cNvPr id="10" name="Content Placeholder 9"/>
          <p:cNvGraphicFramePr>
            <a:graphicFrameLocks noGrp="1"/>
          </p:cNvGraphicFramePr>
          <p:nvPr>
            <p:ph idx="1"/>
          </p:nvPr>
        </p:nvGraphicFramePr>
        <p:xfrm>
          <a:off x="381000" y="1143000"/>
          <a:ext cx="8229600" cy="4953000"/>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7620000" y="4191000"/>
            <a:ext cx="413896" cy="369332"/>
          </a:xfrm>
          <a:prstGeom prst="rect">
            <a:avLst/>
          </a:prstGeom>
          <a:noFill/>
        </p:spPr>
        <p:txBody>
          <a:bodyPr wrap="none" rtlCol="0">
            <a:spAutoFit/>
          </a:bodyPr>
          <a:lstStyle/>
          <a:p>
            <a:r>
              <a:rPr lang="en-US" dirty="0" smtClean="0">
                <a:solidFill>
                  <a:schemeClr val="accent1"/>
                </a:solidFill>
              </a:rPr>
              <a:t>IC</a:t>
            </a:r>
            <a:endParaRPr lang="en-US" dirty="0">
              <a:solidFill>
                <a:schemeClr val="accent1"/>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1219200"/>
          </a:xfrm>
        </p:spPr>
        <p:txBody>
          <a:bodyPr/>
          <a:lstStyle/>
          <a:p>
            <a:pPr algn="ctr"/>
            <a:r>
              <a:rPr smtClean="0">
                <a:solidFill>
                  <a:srgbClr val="00B0F0"/>
                </a:solidFill>
              </a:rPr>
              <a:t>Indifference Map</a:t>
            </a:r>
            <a:endParaRPr lang="en-US" dirty="0">
              <a:solidFill>
                <a:srgbClr val="00B0F0"/>
              </a:solidFill>
            </a:endParaRPr>
          </a:p>
        </p:txBody>
      </p:sp>
      <p:sp>
        <p:nvSpPr>
          <p:cNvPr id="9" name="Content Placeholder 8"/>
          <p:cNvSpPr>
            <a:spLocks noGrp="1"/>
          </p:cNvSpPr>
          <p:nvPr>
            <p:ph idx="1"/>
          </p:nvPr>
        </p:nvSpPr>
        <p:spPr>
          <a:xfrm>
            <a:off x="457200" y="914400"/>
            <a:ext cx="8229600" cy="4572000"/>
          </a:xfrm>
        </p:spPr>
        <p:txBody>
          <a:bodyPr>
            <a:normAutofit/>
          </a:bodyPr>
          <a:lstStyle/>
          <a:p>
            <a:pPr algn="just"/>
            <a:r>
              <a:rPr lang="en-US" sz="2400" dirty="0" smtClean="0">
                <a:solidFill>
                  <a:srgbClr val="0070C0"/>
                </a:solidFill>
              </a:rPr>
              <a:t>If two or more Indifference curves are presented  in same graphical illustration it is called as indifference map.  Indifference map describes all the combinations of consumer’s preferences. In an indifference  map higher indifference curve shows higher level of satisfaction</a:t>
            </a:r>
            <a:r>
              <a:rPr lang="en-US" sz="2400" dirty="0" smtClean="0"/>
              <a:t>.</a:t>
            </a:r>
            <a:endParaRPr lang="en-US" sz="2400" dirty="0"/>
          </a:p>
        </p:txBody>
      </p:sp>
      <p:graphicFrame>
        <p:nvGraphicFramePr>
          <p:cNvPr id="10" name="Chart 9"/>
          <p:cNvGraphicFramePr/>
          <p:nvPr/>
        </p:nvGraphicFramePr>
        <p:xfrm>
          <a:off x="1066800" y="2819400"/>
          <a:ext cx="7467600" cy="381000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609600" y="3962400"/>
            <a:ext cx="461665" cy="1073179"/>
          </a:xfrm>
          <a:prstGeom prst="rect">
            <a:avLst/>
          </a:prstGeom>
          <a:noFill/>
        </p:spPr>
        <p:txBody>
          <a:bodyPr vert="vert270" wrap="none" rtlCol="0">
            <a:spAutoFit/>
          </a:bodyPr>
          <a:lstStyle/>
          <a:p>
            <a:r>
              <a:rPr lang="en-US" dirty="0" smtClean="0"/>
              <a:t>Units of Y</a:t>
            </a:r>
            <a:endParaRPr lang="en-US" dirty="0"/>
          </a:p>
        </p:txBody>
      </p:sp>
      <p:sp>
        <p:nvSpPr>
          <p:cNvPr id="12" name="TextBox 11"/>
          <p:cNvSpPr txBox="1"/>
          <p:nvPr/>
        </p:nvSpPr>
        <p:spPr>
          <a:xfrm>
            <a:off x="4227504" y="6324600"/>
            <a:ext cx="1182696" cy="369332"/>
          </a:xfrm>
          <a:prstGeom prst="rect">
            <a:avLst/>
          </a:prstGeom>
          <a:noFill/>
        </p:spPr>
        <p:txBody>
          <a:bodyPr wrap="none" rtlCol="0">
            <a:spAutoFit/>
          </a:bodyPr>
          <a:lstStyle/>
          <a:p>
            <a:r>
              <a:rPr lang="en-US" dirty="0" smtClean="0"/>
              <a:t>Units of X</a:t>
            </a:r>
            <a:endParaRPr lang="en-US" dirty="0"/>
          </a:p>
        </p:txBody>
      </p:sp>
      <p:sp>
        <p:nvSpPr>
          <p:cNvPr id="13" name="TextBox 12"/>
          <p:cNvSpPr txBox="1"/>
          <p:nvPr/>
        </p:nvSpPr>
        <p:spPr>
          <a:xfrm>
            <a:off x="7086600" y="5029200"/>
            <a:ext cx="486030" cy="369332"/>
          </a:xfrm>
          <a:prstGeom prst="rect">
            <a:avLst/>
          </a:prstGeom>
          <a:noFill/>
        </p:spPr>
        <p:txBody>
          <a:bodyPr wrap="none" rtlCol="0">
            <a:spAutoFit/>
          </a:bodyPr>
          <a:lstStyle/>
          <a:p>
            <a:r>
              <a:rPr lang="en-US" dirty="0" smtClean="0">
                <a:solidFill>
                  <a:schemeClr val="accent1"/>
                </a:solidFill>
              </a:rPr>
              <a:t>IC1</a:t>
            </a:r>
            <a:endParaRPr lang="en-US" dirty="0">
              <a:solidFill>
                <a:schemeClr val="accent1"/>
              </a:solidFill>
            </a:endParaRPr>
          </a:p>
        </p:txBody>
      </p:sp>
      <p:sp>
        <p:nvSpPr>
          <p:cNvPr id="14" name="TextBox 13"/>
          <p:cNvSpPr txBox="1"/>
          <p:nvPr/>
        </p:nvSpPr>
        <p:spPr>
          <a:xfrm>
            <a:off x="6096000" y="5410200"/>
            <a:ext cx="526106" cy="369332"/>
          </a:xfrm>
          <a:prstGeom prst="rect">
            <a:avLst/>
          </a:prstGeom>
          <a:noFill/>
        </p:spPr>
        <p:txBody>
          <a:bodyPr wrap="none" rtlCol="0">
            <a:spAutoFit/>
          </a:bodyPr>
          <a:lstStyle/>
          <a:p>
            <a:r>
              <a:rPr lang="en-US" dirty="0" smtClean="0">
                <a:solidFill>
                  <a:schemeClr val="tx2">
                    <a:lumMod val="75000"/>
                  </a:schemeClr>
                </a:solidFill>
              </a:rPr>
              <a:t>IC2</a:t>
            </a:r>
            <a:endParaRPr lang="en-US" dirty="0">
              <a:solidFill>
                <a:schemeClr val="tx2">
                  <a:lumMod val="75000"/>
                </a:schemeClr>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linds(horizont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uild="p"/>
      <p:bldGraphic spid="10" grpId="0">
        <p:bldAsOne/>
      </p:bldGraphic>
      <p:bldP spid="11" grpId="0"/>
      <p:bldP spid="12"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1219200"/>
          </a:xfrm>
        </p:spPr>
        <p:txBody>
          <a:bodyPr>
            <a:normAutofit fontScale="90000"/>
          </a:bodyPr>
          <a:lstStyle/>
          <a:p>
            <a:pPr algn="ctr"/>
            <a:r>
              <a:rPr smtClean="0">
                <a:solidFill>
                  <a:srgbClr val="00B0F0"/>
                </a:solidFill>
              </a:rPr>
              <a:t>Properties of Indifference Curve</a:t>
            </a:r>
            <a:endParaRPr lang="en-US" dirty="0">
              <a:solidFill>
                <a:srgbClr val="00B0F0"/>
              </a:solidFill>
            </a:endParaRPr>
          </a:p>
        </p:txBody>
      </p:sp>
      <p:sp>
        <p:nvSpPr>
          <p:cNvPr id="2" name="Content Placeholder 1"/>
          <p:cNvSpPr>
            <a:spLocks noGrp="1"/>
          </p:cNvSpPr>
          <p:nvPr>
            <p:ph idx="1"/>
          </p:nvPr>
        </p:nvSpPr>
        <p:spPr>
          <a:xfrm>
            <a:off x="0" y="762000"/>
            <a:ext cx="9144000" cy="6096000"/>
          </a:xfrm>
        </p:spPr>
        <p:txBody>
          <a:bodyPr>
            <a:normAutofit/>
          </a:bodyPr>
          <a:lstStyle/>
          <a:p>
            <a:pPr marL="514350" indent="-514350" algn="just">
              <a:buFont typeface="+mj-lt"/>
              <a:buAutoNum type="arabicParenR"/>
            </a:pPr>
            <a:r>
              <a:rPr lang="en-US" sz="3200" dirty="0" smtClean="0"/>
              <a:t>IC always slopes downwards from left to right.</a:t>
            </a:r>
          </a:p>
        </p:txBody>
      </p:sp>
      <p:pic>
        <p:nvPicPr>
          <p:cNvPr id="23554" name="Picture 2"/>
          <p:cNvPicPr>
            <a:picLocks noChangeAspect="1" noChangeArrowheads="1"/>
          </p:cNvPicPr>
          <p:nvPr/>
        </p:nvPicPr>
        <p:blipFill>
          <a:blip r:embed="rId2"/>
          <a:srcRect/>
          <a:stretch>
            <a:fillRect/>
          </a:stretch>
        </p:blipFill>
        <p:spPr bwMode="auto">
          <a:xfrm>
            <a:off x="0" y="1385888"/>
            <a:ext cx="9144000" cy="5472112"/>
          </a:xfrm>
          <a:prstGeom prst="rect">
            <a:avLst/>
          </a:prstGeom>
          <a:noFill/>
          <a:ln w="9525">
            <a:noFill/>
            <a:miter lim="800000"/>
            <a:headEnd/>
            <a:tailEnd/>
          </a:ln>
          <a:effectLst/>
        </p:spPr>
      </p:pic>
      <p:sp>
        <p:nvSpPr>
          <p:cNvPr id="5" name="TextBox 4"/>
          <p:cNvSpPr txBox="1"/>
          <p:nvPr/>
        </p:nvSpPr>
        <p:spPr>
          <a:xfrm>
            <a:off x="452735" y="1371600"/>
            <a:ext cx="461665" cy="1088439"/>
          </a:xfrm>
          <a:prstGeom prst="rect">
            <a:avLst/>
          </a:prstGeom>
          <a:noFill/>
        </p:spPr>
        <p:txBody>
          <a:bodyPr vert="vert270" wrap="none" rtlCol="0">
            <a:spAutoFit/>
          </a:bodyPr>
          <a:lstStyle/>
          <a:p>
            <a:r>
              <a:rPr lang="en-US" dirty="0" smtClean="0">
                <a:solidFill>
                  <a:schemeClr val="bg1"/>
                </a:solidFill>
              </a:rPr>
              <a:t>Units of Y</a:t>
            </a:r>
            <a:endParaRPr lang="en-US" dirty="0">
              <a:solidFill>
                <a:schemeClr val="bg1"/>
              </a:solidFill>
            </a:endParaRPr>
          </a:p>
        </p:txBody>
      </p:sp>
      <p:sp>
        <p:nvSpPr>
          <p:cNvPr id="6" name="TextBox 5"/>
          <p:cNvSpPr txBox="1"/>
          <p:nvPr/>
        </p:nvSpPr>
        <p:spPr>
          <a:xfrm>
            <a:off x="7044660" y="6412468"/>
            <a:ext cx="1184940" cy="369332"/>
          </a:xfrm>
          <a:prstGeom prst="rect">
            <a:avLst/>
          </a:prstGeom>
          <a:noFill/>
        </p:spPr>
        <p:txBody>
          <a:bodyPr wrap="none" rtlCol="0">
            <a:spAutoFit/>
          </a:bodyPr>
          <a:lstStyle/>
          <a:p>
            <a:r>
              <a:rPr lang="en-US" dirty="0" smtClean="0">
                <a:solidFill>
                  <a:schemeClr val="bg1"/>
                </a:solidFill>
              </a:rPr>
              <a:t>Units of X</a:t>
            </a:r>
            <a:endParaRPr lang="en-US" dirty="0">
              <a:solidFill>
                <a:schemeClr val="bg1"/>
              </a:solidFill>
            </a:endParaRPr>
          </a:p>
        </p:txBody>
      </p:sp>
      <p:sp>
        <p:nvSpPr>
          <p:cNvPr id="7" name="TextBox 6"/>
          <p:cNvSpPr txBox="1"/>
          <p:nvPr/>
        </p:nvSpPr>
        <p:spPr>
          <a:xfrm>
            <a:off x="473998" y="6248400"/>
            <a:ext cx="364202" cy="369332"/>
          </a:xfrm>
          <a:prstGeom prst="rect">
            <a:avLst/>
          </a:prstGeom>
          <a:noFill/>
        </p:spPr>
        <p:txBody>
          <a:bodyPr wrap="none" rtlCol="0">
            <a:spAutoFit/>
          </a:bodyPr>
          <a:lstStyle/>
          <a:p>
            <a:r>
              <a:rPr lang="en-US" dirty="0" smtClean="0">
                <a:solidFill>
                  <a:schemeClr val="bg1"/>
                </a:solidFill>
              </a:rPr>
              <a:t>O</a:t>
            </a:r>
            <a:endParaRPr lang="en-US" dirty="0">
              <a:solidFill>
                <a:schemeClr val="bg1"/>
              </a:solidFill>
            </a:endParaRPr>
          </a:p>
        </p:txBody>
      </p:sp>
      <p:sp>
        <p:nvSpPr>
          <p:cNvPr id="8" name="TextBox 7"/>
          <p:cNvSpPr txBox="1"/>
          <p:nvPr/>
        </p:nvSpPr>
        <p:spPr>
          <a:xfrm>
            <a:off x="1905000" y="3200400"/>
            <a:ext cx="338554" cy="369332"/>
          </a:xfrm>
          <a:prstGeom prst="rect">
            <a:avLst/>
          </a:prstGeom>
          <a:noFill/>
        </p:spPr>
        <p:txBody>
          <a:bodyPr wrap="none" rtlCol="0">
            <a:spAutoFit/>
          </a:bodyPr>
          <a:lstStyle/>
          <a:p>
            <a:r>
              <a:rPr lang="en-US" dirty="0" smtClean="0">
                <a:solidFill>
                  <a:schemeClr val="bg1"/>
                </a:solidFill>
              </a:rPr>
              <a:t>A</a:t>
            </a:r>
            <a:endParaRPr lang="en-US" dirty="0">
              <a:solidFill>
                <a:schemeClr val="bg1"/>
              </a:solidFill>
            </a:endParaRPr>
          </a:p>
        </p:txBody>
      </p:sp>
      <p:sp>
        <p:nvSpPr>
          <p:cNvPr id="9" name="TextBox 8"/>
          <p:cNvSpPr txBox="1"/>
          <p:nvPr/>
        </p:nvSpPr>
        <p:spPr>
          <a:xfrm>
            <a:off x="2819400" y="4736068"/>
            <a:ext cx="338554" cy="369332"/>
          </a:xfrm>
          <a:prstGeom prst="rect">
            <a:avLst/>
          </a:prstGeom>
          <a:noFill/>
        </p:spPr>
        <p:txBody>
          <a:bodyPr wrap="none" rtlCol="0">
            <a:spAutoFit/>
          </a:bodyPr>
          <a:lstStyle/>
          <a:p>
            <a:r>
              <a:rPr lang="en-US" dirty="0" smtClean="0">
                <a:solidFill>
                  <a:schemeClr val="bg1"/>
                </a:solidFill>
              </a:rPr>
              <a:t>B</a:t>
            </a:r>
            <a:endParaRPr lang="en-US" dirty="0">
              <a:solidFill>
                <a:schemeClr val="bg1"/>
              </a:solidFill>
            </a:endParaRPr>
          </a:p>
        </p:txBody>
      </p:sp>
      <p:sp>
        <p:nvSpPr>
          <p:cNvPr id="10" name="TextBox 9"/>
          <p:cNvSpPr txBox="1"/>
          <p:nvPr/>
        </p:nvSpPr>
        <p:spPr>
          <a:xfrm>
            <a:off x="7010400" y="5562600"/>
            <a:ext cx="415498" cy="369332"/>
          </a:xfrm>
          <a:prstGeom prst="rect">
            <a:avLst/>
          </a:prstGeom>
          <a:noFill/>
        </p:spPr>
        <p:txBody>
          <a:bodyPr wrap="none" rtlCol="0">
            <a:spAutoFit/>
          </a:bodyPr>
          <a:lstStyle/>
          <a:p>
            <a:r>
              <a:rPr lang="en-US" dirty="0" smtClean="0">
                <a:solidFill>
                  <a:schemeClr val="bg1"/>
                </a:solidFill>
              </a:rPr>
              <a:t>IC</a:t>
            </a:r>
            <a:endParaRPr lang="en-US" dirty="0">
              <a:solidFill>
                <a:schemeClr val="bg1"/>
              </a:solidFill>
            </a:endParaRPr>
          </a:p>
        </p:txBody>
      </p:sp>
      <p:sp>
        <p:nvSpPr>
          <p:cNvPr id="11" name="TextBox 10"/>
          <p:cNvSpPr txBox="1"/>
          <p:nvPr/>
        </p:nvSpPr>
        <p:spPr>
          <a:xfrm>
            <a:off x="1710086" y="6412468"/>
            <a:ext cx="423514" cy="369332"/>
          </a:xfrm>
          <a:prstGeom prst="rect">
            <a:avLst/>
          </a:prstGeom>
          <a:noFill/>
        </p:spPr>
        <p:txBody>
          <a:bodyPr wrap="none" rtlCol="0">
            <a:spAutoFit/>
          </a:bodyPr>
          <a:lstStyle/>
          <a:p>
            <a:r>
              <a:rPr lang="en-US" dirty="0" smtClean="0">
                <a:solidFill>
                  <a:schemeClr val="bg1"/>
                </a:solidFill>
              </a:rPr>
              <a:t>X</a:t>
            </a:r>
            <a:r>
              <a:rPr lang="en-US" baseline="-25000" dirty="0" smtClean="0">
                <a:solidFill>
                  <a:schemeClr val="bg1"/>
                </a:solidFill>
              </a:rPr>
              <a:t>1</a:t>
            </a:r>
            <a:endParaRPr lang="en-US" baseline="-25000" dirty="0">
              <a:solidFill>
                <a:schemeClr val="bg1"/>
              </a:solidFill>
            </a:endParaRPr>
          </a:p>
        </p:txBody>
      </p:sp>
      <p:sp>
        <p:nvSpPr>
          <p:cNvPr id="12" name="TextBox 11"/>
          <p:cNvSpPr txBox="1"/>
          <p:nvPr/>
        </p:nvSpPr>
        <p:spPr>
          <a:xfrm>
            <a:off x="2590800" y="6400800"/>
            <a:ext cx="423514" cy="369332"/>
          </a:xfrm>
          <a:prstGeom prst="rect">
            <a:avLst/>
          </a:prstGeom>
          <a:noFill/>
        </p:spPr>
        <p:txBody>
          <a:bodyPr wrap="none" rtlCol="0">
            <a:spAutoFit/>
          </a:bodyPr>
          <a:lstStyle/>
          <a:p>
            <a:r>
              <a:rPr lang="en-US" dirty="0" smtClean="0">
                <a:solidFill>
                  <a:schemeClr val="bg1"/>
                </a:solidFill>
              </a:rPr>
              <a:t>X</a:t>
            </a:r>
            <a:r>
              <a:rPr lang="en-US" baseline="-25000" dirty="0" smtClean="0">
                <a:solidFill>
                  <a:schemeClr val="bg1"/>
                </a:solidFill>
              </a:rPr>
              <a:t>2</a:t>
            </a:r>
            <a:endParaRPr lang="en-US" baseline="-25000" dirty="0">
              <a:solidFill>
                <a:schemeClr val="bg1"/>
              </a:solidFill>
            </a:endParaRPr>
          </a:p>
        </p:txBody>
      </p:sp>
      <p:sp>
        <p:nvSpPr>
          <p:cNvPr id="13" name="TextBox 12"/>
          <p:cNvSpPr txBox="1"/>
          <p:nvPr/>
        </p:nvSpPr>
        <p:spPr>
          <a:xfrm>
            <a:off x="457200" y="3364468"/>
            <a:ext cx="423514" cy="369332"/>
          </a:xfrm>
          <a:prstGeom prst="rect">
            <a:avLst/>
          </a:prstGeom>
          <a:noFill/>
        </p:spPr>
        <p:txBody>
          <a:bodyPr wrap="none" rtlCol="0">
            <a:spAutoFit/>
          </a:bodyPr>
          <a:lstStyle/>
          <a:p>
            <a:r>
              <a:rPr lang="en-US" dirty="0" smtClean="0">
                <a:solidFill>
                  <a:schemeClr val="bg1"/>
                </a:solidFill>
              </a:rPr>
              <a:t>Y</a:t>
            </a:r>
            <a:r>
              <a:rPr lang="en-US" baseline="-25000" dirty="0" smtClean="0">
                <a:solidFill>
                  <a:schemeClr val="bg1"/>
                </a:solidFill>
              </a:rPr>
              <a:t>1</a:t>
            </a:r>
            <a:endParaRPr lang="en-US" baseline="-25000" dirty="0">
              <a:solidFill>
                <a:schemeClr val="bg1"/>
              </a:solidFill>
            </a:endParaRPr>
          </a:p>
        </p:txBody>
      </p:sp>
      <p:sp>
        <p:nvSpPr>
          <p:cNvPr id="14" name="TextBox 13"/>
          <p:cNvSpPr txBox="1"/>
          <p:nvPr/>
        </p:nvSpPr>
        <p:spPr>
          <a:xfrm>
            <a:off x="457200" y="4876800"/>
            <a:ext cx="423514" cy="369332"/>
          </a:xfrm>
          <a:prstGeom prst="rect">
            <a:avLst/>
          </a:prstGeom>
          <a:noFill/>
        </p:spPr>
        <p:txBody>
          <a:bodyPr wrap="none" rtlCol="0">
            <a:spAutoFit/>
          </a:bodyPr>
          <a:lstStyle/>
          <a:p>
            <a:r>
              <a:rPr lang="en-US" dirty="0" smtClean="0">
                <a:solidFill>
                  <a:schemeClr val="bg1"/>
                </a:solidFill>
              </a:rPr>
              <a:t>Y</a:t>
            </a:r>
            <a:r>
              <a:rPr lang="en-US" baseline="-25000" dirty="0" smtClean="0">
                <a:solidFill>
                  <a:schemeClr val="bg1"/>
                </a:solidFill>
              </a:rPr>
              <a:t>2</a:t>
            </a:r>
            <a:endParaRPr lang="en-US" baseline="-25000" dirty="0">
              <a:solidFill>
                <a:schemeClr val="bg1"/>
              </a:solidFill>
            </a:endParaRPr>
          </a:p>
        </p:txBody>
      </p:sp>
      <p:sp>
        <p:nvSpPr>
          <p:cNvPr id="15" name="TextBox 14"/>
          <p:cNvSpPr txBox="1"/>
          <p:nvPr/>
        </p:nvSpPr>
        <p:spPr>
          <a:xfrm>
            <a:off x="3352800" y="1371600"/>
            <a:ext cx="5791200" cy="4093428"/>
          </a:xfrm>
          <a:prstGeom prst="rect">
            <a:avLst/>
          </a:prstGeom>
          <a:noFill/>
        </p:spPr>
        <p:txBody>
          <a:bodyPr wrap="square" rtlCol="0">
            <a:spAutoFit/>
          </a:bodyPr>
          <a:lstStyle/>
          <a:p>
            <a:pPr algn="just">
              <a:buFont typeface="Arial" pitchFamily="34" charset="0"/>
              <a:buChar char="•"/>
            </a:pPr>
            <a:r>
              <a:rPr lang="en-US" sz="2000" b="1" dirty="0" smtClean="0">
                <a:solidFill>
                  <a:schemeClr val="bg1"/>
                </a:solidFill>
              </a:rPr>
              <a:t> </a:t>
            </a:r>
            <a:r>
              <a:rPr lang="en-US" sz="2000" b="1" dirty="0" smtClean="0">
                <a:solidFill>
                  <a:srgbClr val="0070C0"/>
                </a:solidFill>
              </a:rPr>
              <a:t>It is due to non-satiety nature of the consumer i.e. the consumer prefers more goods to less of it. </a:t>
            </a:r>
          </a:p>
          <a:p>
            <a:pPr algn="just">
              <a:buFont typeface="Arial" pitchFamily="34" charset="0"/>
              <a:buChar char="•"/>
            </a:pPr>
            <a:r>
              <a:rPr lang="en-US" sz="2000" b="1" dirty="0" smtClean="0">
                <a:solidFill>
                  <a:srgbClr val="0070C0"/>
                </a:solidFill>
              </a:rPr>
              <a:t> To maintain the same level of satisfaction if the consumer gains some utility from X, he must loose some utility from Y i.e. if the consumer increases the units of X, he must sacrifice some units of Y. </a:t>
            </a:r>
          </a:p>
          <a:p>
            <a:pPr algn="just">
              <a:buFont typeface="Arial" pitchFamily="34" charset="0"/>
              <a:buChar char="•"/>
            </a:pPr>
            <a:r>
              <a:rPr lang="en-US" sz="2000" b="1" dirty="0" smtClean="0">
                <a:solidFill>
                  <a:srgbClr val="0070C0"/>
                </a:solidFill>
              </a:rPr>
              <a:t>It means there is inverse relationship between the units of X and the units of Y. so, IC is sloping downwards from left to right.</a:t>
            </a:r>
          </a:p>
          <a:p>
            <a:pPr algn="just"/>
            <a:endParaRPr lang="en-US" sz="2000" b="1" dirty="0" smtClean="0">
              <a:solidFill>
                <a:srgbClr val="0070C0"/>
              </a:solidFill>
            </a:endParaRPr>
          </a:p>
          <a:p>
            <a:endParaRPr lang="en-US" sz="2000" b="1" dirty="0">
              <a:solidFill>
                <a:schemeClr val="bg1"/>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54"/>
                                        </p:tgtEl>
                                        <p:attrNameLst>
                                          <p:attrName>style.visibility</p:attrName>
                                        </p:attrNameLst>
                                      </p:cBhvr>
                                      <p:to>
                                        <p:strVal val="visible"/>
                                      </p:to>
                                    </p:set>
                                    <p:animEffect transition="in" filter="blinds(horizontal)">
                                      <p:cBhvr>
                                        <p:cTn id="17" dur="500"/>
                                        <p:tgtEl>
                                          <p:spTgt spid="2355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linds(horizontal)">
                                      <p:cBhvr>
                                        <p:cTn id="40" dur="500"/>
                                        <p:tgtEl>
                                          <p:spTgt spid="1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linds(horizontal)">
                                      <p:cBhvr>
                                        <p:cTn id="43" dur="500"/>
                                        <p:tgtEl>
                                          <p:spTgt spid="5"/>
                                        </p:tgtEl>
                                      </p:cBhvr>
                                    </p:animEffect>
                                  </p:childTnLst>
                                </p:cTn>
                              </p:par>
                              <p:par>
                                <p:cTn id="44" presetID="3" presetClass="entr" presetSubtype="10" fill="hold" nodeType="withEffect">
                                  <p:stCondLst>
                                    <p:cond delay="0"/>
                                  </p:stCondLst>
                                  <p:childTnLst>
                                    <p:set>
                                      <p:cBhvr>
                                        <p:cTn id="45" dur="1" fill="hold">
                                          <p:stCondLst>
                                            <p:cond delay="0"/>
                                          </p:stCondLst>
                                        </p:cTn>
                                        <p:tgtEl>
                                          <p:spTgt spid="23554"/>
                                        </p:tgtEl>
                                        <p:attrNameLst>
                                          <p:attrName>style.visibility</p:attrName>
                                        </p:attrNameLst>
                                      </p:cBhvr>
                                      <p:to>
                                        <p:strVal val="visible"/>
                                      </p:to>
                                    </p:set>
                                    <p:animEffect transition="in" filter="blinds(horizontal)">
                                      <p:cBhvr>
                                        <p:cTn id="46" dur="500"/>
                                        <p:tgtEl>
                                          <p:spTgt spid="23554"/>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blinds(horizontal)">
                                      <p:cBhvr>
                                        <p:cTn id="51" dur="500"/>
                                        <p:tgtEl>
                                          <p:spTgt spid="8"/>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blinds(horizontal)">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blinds(horizontal)">
                                      <p:cBhvr>
                                        <p:cTn id="5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P spid="5" grpId="0"/>
      <p:bldP spid="6" grpId="0"/>
      <p:bldP spid="7" grpId="0"/>
      <p:bldP spid="8" grpId="0"/>
      <p:bldP spid="9" grpId="0"/>
      <p:bldP spid="10" grpId="0"/>
      <p:bldP spid="11" grpId="0"/>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0"/>
            <a:ext cx="8686800" cy="1143000"/>
          </a:xfrm>
        </p:spPr>
        <p:txBody>
          <a:bodyPr>
            <a:normAutofit fontScale="90000"/>
          </a:bodyPr>
          <a:lstStyle/>
          <a:p>
            <a:r>
              <a:rPr lang="en-US" sz="4800" dirty="0" smtClean="0">
                <a:solidFill>
                  <a:srgbClr val="00B0F0"/>
                </a:solidFill>
              </a:rPr>
              <a:t>2) IC is convex towards the origin.</a:t>
            </a:r>
            <a:br>
              <a:rPr lang="en-US" sz="4800" dirty="0" smtClean="0">
                <a:solidFill>
                  <a:srgbClr val="00B0F0"/>
                </a:solidFill>
              </a:rPr>
            </a:br>
            <a:endParaRPr lang="en-US" dirty="0">
              <a:solidFill>
                <a:srgbClr val="00B0F0"/>
              </a:solidFill>
            </a:endParaRPr>
          </a:p>
        </p:txBody>
      </p:sp>
      <p:sp>
        <p:nvSpPr>
          <p:cNvPr id="9" name="Content Placeholder 8"/>
          <p:cNvSpPr>
            <a:spLocks noGrp="1"/>
          </p:cNvSpPr>
          <p:nvPr>
            <p:ph idx="1"/>
          </p:nvPr>
        </p:nvSpPr>
        <p:spPr/>
        <p:txBody>
          <a:bodyPr/>
          <a:lstStyle/>
          <a:p>
            <a:endParaRPr lang="en-US" dirty="0"/>
          </a:p>
        </p:txBody>
      </p:sp>
      <p:pic>
        <p:nvPicPr>
          <p:cNvPr id="10" name="Picture 2"/>
          <p:cNvPicPr>
            <a:picLocks noChangeAspect="1" noChangeArrowheads="1"/>
          </p:cNvPicPr>
          <p:nvPr/>
        </p:nvPicPr>
        <p:blipFill>
          <a:blip r:embed="rId2"/>
          <a:srcRect/>
          <a:stretch>
            <a:fillRect/>
          </a:stretch>
        </p:blipFill>
        <p:spPr bwMode="auto">
          <a:xfrm>
            <a:off x="-152400" y="542134"/>
            <a:ext cx="9143999" cy="6076630"/>
          </a:xfrm>
          <a:prstGeom prst="rect">
            <a:avLst/>
          </a:prstGeom>
          <a:noFill/>
          <a:ln w="9525">
            <a:noFill/>
            <a:miter lim="800000"/>
            <a:headEnd/>
            <a:tailEnd/>
          </a:ln>
          <a:effectLst/>
        </p:spPr>
      </p:pic>
      <p:sp>
        <p:nvSpPr>
          <p:cNvPr id="11" name="TextBox 10"/>
          <p:cNvSpPr txBox="1"/>
          <p:nvPr/>
        </p:nvSpPr>
        <p:spPr>
          <a:xfrm>
            <a:off x="7501860" y="6324600"/>
            <a:ext cx="1184940" cy="369332"/>
          </a:xfrm>
          <a:prstGeom prst="rect">
            <a:avLst/>
          </a:prstGeom>
          <a:noFill/>
        </p:spPr>
        <p:txBody>
          <a:bodyPr wrap="none" rtlCol="0">
            <a:spAutoFit/>
          </a:bodyPr>
          <a:lstStyle/>
          <a:p>
            <a:r>
              <a:rPr lang="en-US" dirty="0" smtClean="0">
                <a:solidFill>
                  <a:schemeClr val="bg1"/>
                </a:solidFill>
              </a:rPr>
              <a:t>Units of X</a:t>
            </a:r>
            <a:endParaRPr lang="en-US" dirty="0">
              <a:solidFill>
                <a:schemeClr val="bg1"/>
              </a:solidFill>
            </a:endParaRPr>
          </a:p>
        </p:txBody>
      </p:sp>
      <p:sp>
        <p:nvSpPr>
          <p:cNvPr id="12" name="TextBox 11"/>
          <p:cNvSpPr txBox="1"/>
          <p:nvPr/>
        </p:nvSpPr>
        <p:spPr>
          <a:xfrm>
            <a:off x="685800" y="762000"/>
            <a:ext cx="461665" cy="1088439"/>
          </a:xfrm>
          <a:prstGeom prst="rect">
            <a:avLst/>
          </a:prstGeom>
          <a:noFill/>
        </p:spPr>
        <p:txBody>
          <a:bodyPr vert="vert270" wrap="none" rtlCol="0">
            <a:spAutoFit/>
          </a:bodyPr>
          <a:lstStyle/>
          <a:p>
            <a:r>
              <a:rPr lang="en-US" dirty="0" smtClean="0">
                <a:solidFill>
                  <a:schemeClr val="bg1"/>
                </a:solidFill>
              </a:rPr>
              <a:t>Units of Y</a:t>
            </a:r>
            <a:endParaRPr lang="en-US" dirty="0">
              <a:solidFill>
                <a:schemeClr val="bg1"/>
              </a:solidFill>
            </a:endParaRPr>
          </a:p>
        </p:txBody>
      </p:sp>
      <p:sp>
        <p:nvSpPr>
          <p:cNvPr id="13" name="TextBox 12"/>
          <p:cNvSpPr txBox="1"/>
          <p:nvPr/>
        </p:nvSpPr>
        <p:spPr>
          <a:xfrm>
            <a:off x="8077200" y="5486400"/>
            <a:ext cx="415498" cy="369332"/>
          </a:xfrm>
          <a:prstGeom prst="rect">
            <a:avLst/>
          </a:prstGeom>
          <a:noFill/>
        </p:spPr>
        <p:txBody>
          <a:bodyPr wrap="none" rtlCol="0">
            <a:spAutoFit/>
          </a:bodyPr>
          <a:lstStyle/>
          <a:p>
            <a:r>
              <a:rPr lang="en-US" dirty="0" smtClean="0">
                <a:solidFill>
                  <a:schemeClr val="bg1"/>
                </a:solidFill>
              </a:rPr>
              <a:t>IC</a:t>
            </a:r>
            <a:endParaRPr lang="en-US" dirty="0">
              <a:solidFill>
                <a:schemeClr val="bg1"/>
              </a:solidFill>
            </a:endParaRPr>
          </a:p>
        </p:txBody>
      </p:sp>
      <p:sp>
        <p:nvSpPr>
          <p:cNvPr id="14" name="TextBox 13"/>
          <p:cNvSpPr txBox="1"/>
          <p:nvPr/>
        </p:nvSpPr>
        <p:spPr>
          <a:xfrm>
            <a:off x="2438400" y="1981200"/>
            <a:ext cx="338554" cy="369332"/>
          </a:xfrm>
          <a:prstGeom prst="rect">
            <a:avLst/>
          </a:prstGeom>
          <a:noFill/>
        </p:spPr>
        <p:txBody>
          <a:bodyPr wrap="none" rtlCol="0">
            <a:spAutoFit/>
          </a:bodyPr>
          <a:lstStyle/>
          <a:p>
            <a:r>
              <a:rPr lang="en-US" dirty="0" smtClean="0">
                <a:solidFill>
                  <a:schemeClr val="bg1"/>
                </a:solidFill>
              </a:rPr>
              <a:t>A</a:t>
            </a:r>
            <a:endParaRPr lang="en-US" dirty="0">
              <a:solidFill>
                <a:schemeClr val="bg1"/>
              </a:solidFill>
            </a:endParaRPr>
          </a:p>
        </p:txBody>
      </p:sp>
      <p:sp>
        <p:nvSpPr>
          <p:cNvPr id="15" name="TextBox 14"/>
          <p:cNvSpPr txBox="1"/>
          <p:nvPr/>
        </p:nvSpPr>
        <p:spPr>
          <a:xfrm>
            <a:off x="3581400" y="3962400"/>
            <a:ext cx="338554" cy="369332"/>
          </a:xfrm>
          <a:prstGeom prst="rect">
            <a:avLst/>
          </a:prstGeom>
          <a:noFill/>
        </p:spPr>
        <p:txBody>
          <a:bodyPr wrap="none" rtlCol="0">
            <a:spAutoFit/>
          </a:bodyPr>
          <a:lstStyle/>
          <a:p>
            <a:r>
              <a:rPr lang="en-US" dirty="0" smtClean="0">
                <a:solidFill>
                  <a:schemeClr val="bg1"/>
                </a:solidFill>
              </a:rPr>
              <a:t>B</a:t>
            </a:r>
            <a:endParaRPr lang="en-US" dirty="0">
              <a:solidFill>
                <a:schemeClr val="bg1"/>
              </a:solidFill>
            </a:endParaRPr>
          </a:p>
        </p:txBody>
      </p:sp>
      <p:sp>
        <p:nvSpPr>
          <p:cNvPr id="16" name="TextBox 15"/>
          <p:cNvSpPr txBox="1"/>
          <p:nvPr/>
        </p:nvSpPr>
        <p:spPr>
          <a:xfrm>
            <a:off x="4495800" y="4343400"/>
            <a:ext cx="351378" cy="369332"/>
          </a:xfrm>
          <a:prstGeom prst="rect">
            <a:avLst/>
          </a:prstGeom>
          <a:noFill/>
        </p:spPr>
        <p:txBody>
          <a:bodyPr wrap="none" rtlCol="0">
            <a:spAutoFit/>
          </a:bodyPr>
          <a:lstStyle/>
          <a:p>
            <a:r>
              <a:rPr lang="en-US" dirty="0" smtClean="0">
                <a:solidFill>
                  <a:schemeClr val="bg1"/>
                </a:solidFill>
              </a:rPr>
              <a:t>C</a:t>
            </a:r>
            <a:endParaRPr lang="en-US" dirty="0">
              <a:solidFill>
                <a:schemeClr val="bg1"/>
              </a:solidFill>
            </a:endParaRPr>
          </a:p>
        </p:txBody>
      </p:sp>
      <p:sp>
        <p:nvSpPr>
          <p:cNvPr id="17" name="TextBox 16"/>
          <p:cNvSpPr txBox="1"/>
          <p:nvPr/>
        </p:nvSpPr>
        <p:spPr>
          <a:xfrm>
            <a:off x="5638800" y="4648200"/>
            <a:ext cx="351378" cy="369332"/>
          </a:xfrm>
          <a:prstGeom prst="rect">
            <a:avLst/>
          </a:prstGeom>
          <a:noFill/>
        </p:spPr>
        <p:txBody>
          <a:bodyPr wrap="none" rtlCol="0">
            <a:spAutoFit/>
          </a:bodyPr>
          <a:lstStyle/>
          <a:p>
            <a:r>
              <a:rPr lang="en-US" dirty="0" smtClean="0">
                <a:solidFill>
                  <a:schemeClr val="bg1"/>
                </a:solidFill>
              </a:rPr>
              <a:t>D</a:t>
            </a:r>
            <a:endParaRPr lang="en-US" dirty="0">
              <a:solidFill>
                <a:schemeClr val="bg1"/>
              </a:solidFill>
            </a:endParaRPr>
          </a:p>
        </p:txBody>
      </p:sp>
      <p:sp>
        <p:nvSpPr>
          <p:cNvPr id="18" name="TextBox 17"/>
          <p:cNvSpPr txBox="1"/>
          <p:nvPr/>
        </p:nvSpPr>
        <p:spPr>
          <a:xfrm>
            <a:off x="762000" y="1981200"/>
            <a:ext cx="423514" cy="369332"/>
          </a:xfrm>
          <a:prstGeom prst="rect">
            <a:avLst/>
          </a:prstGeom>
          <a:noFill/>
        </p:spPr>
        <p:txBody>
          <a:bodyPr wrap="none" rtlCol="0">
            <a:spAutoFit/>
          </a:bodyPr>
          <a:lstStyle/>
          <a:p>
            <a:r>
              <a:rPr lang="en-US" dirty="0" smtClean="0">
                <a:solidFill>
                  <a:schemeClr val="bg1"/>
                </a:solidFill>
              </a:rPr>
              <a:t>Y</a:t>
            </a:r>
            <a:r>
              <a:rPr lang="en-US" baseline="-25000" dirty="0" smtClean="0">
                <a:solidFill>
                  <a:schemeClr val="bg1"/>
                </a:solidFill>
              </a:rPr>
              <a:t>1</a:t>
            </a:r>
            <a:endParaRPr lang="en-US" baseline="-25000" dirty="0">
              <a:solidFill>
                <a:schemeClr val="bg1"/>
              </a:solidFill>
            </a:endParaRPr>
          </a:p>
        </p:txBody>
      </p:sp>
      <p:sp>
        <p:nvSpPr>
          <p:cNvPr id="19" name="TextBox 18"/>
          <p:cNvSpPr txBox="1"/>
          <p:nvPr/>
        </p:nvSpPr>
        <p:spPr>
          <a:xfrm>
            <a:off x="685800" y="4126468"/>
            <a:ext cx="423514" cy="369332"/>
          </a:xfrm>
          <a:prstGeom prst="rect">
            <a:avLst/>
          </a:prstGeom>
          <a:noFill/>
        </p:spPr>
        <p:txBody>
          <a:bodyPr wrap="none" rtlCol="0">
            <a:spAutoFit/>
          </a:bodyPr>
          <a:lstStyle/>
          <a:p>
            <a:r>
              <a:rPr lang="en-US" dirty="0" smtClean="0">
                <a:solidFill>
                  <a:schemeClr val="bg1"/>
                </a:solidFill>
              </a:rPr>
              <a:t>Y</a:t>
            </a:r>
            <a:r>
              <a:rPr lang="en-US" baseline="-25000" dirty="0" smtClean="0">
                <a:solidFill>
                  <a:schemeClr val="bg1"/>
                </a:solidFill>
              </a:rPr>
              <a:t>2</a:t>
            </a:r>
            <a:endParaRPr lang="en-US" baseline="-25000" dirty="0">
              <a:solidFill>
                <a:schemeClr val="bg1"/>
              </a:solidFill>
            </a:endParaRPr>
          </a:p>
        </p:txBody>
      </p:sp>
      <p:sp>
        <p:nvSpPr>
          <p:cNvPr id="20" name="TextBox 19"/>
          <p:cNvSpPr txBox="1"/>
          <p:nvPr/>
        </p:nvSpPr>
        <p:spPr>
          <a:xfrm>
            <a:off x="685800" y="4572000"/>
            <a:ext cx="423514" cy="369332"/>
          </a:xfrm>
          <a:prstGeom prst="rect">
            <a:avLst/>
          </a:prstGeom>
          <a:noFill/>
        </p:spPr>
        <p:txBody>
          <a:bodyPr wrap="none" rtlCol="0">
            <a:spAutoFit/>
          </a:bodyPr>
          <a:lstStyle/>
          <a:p>
            <a:r>
              <a:rPr lang="en-US" dirty="0" smtClean="0">
                <a:solidFill>
                  <a:schemeClr val="bg1"/>
                </a:solidFill>
              </a:rPr>
              <a:t>Y</a:t>
            </a:r>
            <a:r>
              <a:rPr lang="en-US" baseline="-25000" dirty="0" smtClean="0">
                <a:solidFill>
                  <a:schemeClr val="bg1"/>
                </a:solidFill>
              </a:rPr>
              <a:t>3</a:t>
            </a:r>
            <a:endParaRPr lang="en-US" baseline="-25000" dirty="0">
              <a:solidFill>
                <a:schemeClr val="bg1"/>
              </a:solidFill>
            </a:endParaRPr>
          </a:p>
        </p:txBody>
      </p:sp>
      <p:sp>
        <p:nvSpPr>
          <p:cNvPr id="21" name="TextBox 20"/>
          <p:cNvSpPr txBox="1"/>
          <p:nvPr/>
        </p:nvSpPr>
        <p:spPr>
          <a:xfrm>
            <a:off x="762000" y="4888468"/>
            <a:ext cx="423514" cy="369332"/>
          </a:xfrm>
          <a:prstGeom prst="rect">
            <a:avLst/>
          </a:prstGeom>
          <a:noFill/>
        </p:spPr>
        <p:txBody>
          <a:bodyPr wrap="none" rtlCol="0">
            <a:spAutoFit/>
          </a:bodyPr>
          <a:lstStyle/>
          <a:p>
            <a:r>
              <a:rPr lang="en-US" dirty="0" smtClean="0">
                <a:solidFill>
                  <a:schemeClr val="bg1"/>
                </a:solidFill>
              </a:rPr>
              <a:t>Y</a:t>
            </a:r>
            <a:r>
              <a:rPr lang="en-US" baseline="-25000" dirty="0" smtClean="0">
                <a:solidFill>
                  <a:schemeClr val="bg1"/>
                </a:solidFill>
              </a:rPr>
              <a:t>4</a:t>
            </a:r>
            <a:endParaRPr lang="en-US" baseline="-25000" dirty="0">
              <a:solidFill>
                <a:schemeClr val="bg1"/>
              </a:solidFill>
            </a:endParaRPr>
          </a:p>
        </p:txBody>
      </p:sp>
      <p:sp>
        <p:nvSpPr>
          <p:cNvPr id="22" name="TextBox 21"/>
          <p:cNvSpPr txBox="1"/>
          <p:nvPr/>
        </p:nvSpPr>
        <p:spPr>
          <a:xfrm>
            <a:off x="2209800" y="6336268"/>
            <a:ext cx="423514" cy="369332"/>
          </a:xfrm>
          <a:prstGeom prst="rect">
            <a:avLst/>
          </a:prstGeom>
          <a:noFill/>
        </p:spPr>
        <p:txBody>
          <a:bodyPr wrap="none" rtlCol="0">
            <a:spAutoFit/>
          </a:bodyPr>
          <a:lstStyle/>
          <a:p>
            <a:r>
              <a:rPr lang="en-US" dirty="0" smtClean="0">
                <a:solidFill>
                  <a:schemeClr val="bg1"/>
                </a:solidFill>
              </a:rPr>
              <a:t>X</a:t>
            </a:r>
            <a:r>
              <a:rPr lang="en-US" baseline="-25000" dirty="0" smtClean="0">
                <a:solidFill>
                  <a:schemeClr val="bg1"/>
                </a:solidFill>
              </a:rPr>
              <a:t>1</a:t>
            </a:r>
            <a:endParaRPr lang="en-US" baseline="-25000" dirty="0">
              <a:solidFill>
                <a:schemeClr val="bg1"/>
              </a:solidFill>
            </a:endParaRPr>
          </a:p>
        </p:txBody>
      </p:sp>
      <p:sp>
        <p:nvSpPr>
          <p:cNvPr id="23" name="TextBox 22"/>
          <p:cNvSpPr txBox="1"/>
          <p:nvPr/>
        </p:nvSpPr>
        <p:spPr>
          <a:xfrm>
            <a:off x="3386486" y="6336268"/>
            <a:ext cx="423514" cy="369332"/>
          </a:xfrm>
          <a:prstGeom prst="rect">
            <a:avLst/>
          </a:prstGeom>
          <a:noFill/>
        </p:spPr>
        <p:txBody>
          <a:bodyPr wrap="none" rtlCol="0">
            <a:spAutoFit/>
          </a:bodyPr>
          <a:lstStyle/>
          <a:p>
            <a:r>
              <a:rPr lang="en-US" dirty="0" smtClean="0">
                <a:solidFill>
                  <a:schemeClr val="bg1"/>
                </a:solidFill>
              </a:rPr>
              <a:t>X</a:t>
            </a:r>
            <a:r>
              <a:rPr lang="en-US" baseline="-25000" dirty="0" smtClean="0">
                <a:solidFill>
                  <a:schemeClr val="bg1"/>
                </a:solidFill>
              </a:rPr>
              <a:t>2</a:t>
            </a:r>
            <a:endParaRPr lang="en-US" baseline="-25000" dirty="0">
              <a:solidFill>
                <a:schemeClr val="bg1"/>
              </a:solidFill>
            </a:endParaRPr>
          </a:p>
        </p:txBody>
      </p:sp>
      <p:sp>
        <p:nvSpPr>
          <p:cNvPr id="24" name="TextBox 23"/>
          <p:cNvSpPr txBox="1"/>
          <p:nvPr/>
        </p:nvSpPr>
        <p:spPr>
          <a:xfrm>
            <a:off x="4419600" y="6336268"/>
            <a:ext cx="423514" cy="369332"/>
          </a:xfrm>
          <a:prstGeom prst="rect">
            <a:avLst/>
          </a:prstGeom>
          <a:noFill/>
        </p:spPr>
        <p:txBody>
          <a:bodyPr wrap="none" rtlCol="0">
            <a:spAutoFit/>
          </a:bodyPr>
          <a:lstStyle/>
          <a:p>
            <a:r>
              <a:rPr lang="en-US" dirty="0" smtClean="0">
                <a:solidFill>
                  <a:schemeClr val="bg1"/>
                </a:solidFill>
              </a:rPr>
              <a:t>X</a:t>
            </a:r>
            <a:r>
              <a:rPr lang="en-US" baseline="-25000" dirty="0" smtClean="0">
                <a:solidFill>
                  <a:schemeClr val="bg1"/>
                </a:solidFill>
              </a:rPr>
              <a:t>3</a:t>
            </a:r>
            <a:endParaRPr lang="en-US" baseline="-25000" dirty="0">
              <a:solidFill>
                <a:schemeClr val="bg1"/>
              </a:solidFill>
            </a:endParaRPr>
          </a:p>
        </p:txBody>
      </p:sp>
      <p:sp>
        <p:nvSpPr>
          <p:cNvPr id="25" name="TextBox 24"/>
          <p:cNvSpPr txBox="1"/>
          <p:nvPr/>
        </p:nvSpPr>
        <p:spPr>
          <a:xfrm>
            <a:off x="5520086" y="6324600"/>
            <a:ext cx="423514" cy="369332"/>
          </a:xfrm>
          <a:prstGeom prst="rect">
            <a:avLst/>
          </a:prstGeom>
          <a:noFill/>
        </p:spPr>
        <p:txBody>
          <a:bodyPr wrap="none" rtlCol="0">
            <a:spAutoFit/>
          </a:bodyPr>
          <a:lstStyle/>
          <a:p>
            <a:r>
              <a:rPr lang="en-US" dirty="0" smtClean="0">
                <a:solidFill>
                  <a:schemeClr val="bg1"/>
                </a:solidFill>
              </a:rPr>
              <a:t>X</a:t>
            </a:r>
            <a:r>
              <a:rPr lang="en-US" baseline="-25000" dirty="0" smtClean="0">
                <a:solidFill>
                  <a:schemeClr val="bg1"/>
                </a:solidFill>
              </a:rPr>
              <a:t>4</a:t>
            </a:r>
            <a:endParaRPr lang="en-US" baseline="-25000" dirty="0">
              <a:solidFill>
                <a:schemeClr val="bg1"/>
              </a:solidFill>
            </a:endParaRPr>
          </a:p>
        </p:txBody>
      </p:sp>
      <p:sp>
        <p:nvSpPr>
          <p:cNvPr id="26" name="TextBox 25"/>
          <p:cNvSpPr txBox="1"/>
          <p:nvPr/>
        </p:nvSpPr>
        <p:spPr>
          <a:xfrm>
            <a:off x="2133600" y="4278868"/>
            <a:ext cx="312906" cy="369332"/>
          </a:xfrm>
          <a:prstGeom prst="rect">
            <a:avLst/>
          </a:prstGeom>
          <a:noFill/>
        </p:spPr>
        <p:txBody>
          <a:bodyPr wrap="none" rtlCol="0">
            <a:spAutoFit/>
          </a:bodyPr>
          <a:lstStyle/>
          <a:p>
            <a:r>
              <a:rPr lang="en-US" dirty="0" smtClean="0">
                <a:solidFill>
                  <a:schemeClr val="bg1"/>
                </a:solidFill>
              </a:rPr>
              <a:t>a</a:t>
            </a:r>
            <a:endParaRPr lang="en-US" dirty="0">
              <a:solidFill>
                <a:schemeClr val="bg1"/>
              </a:solidFill>
            </a:endParaRPr>
          </a:p>
        </p:txBody>
      </p:sp>
      <p:sp>
        <p:nvSpPr>
          <p:cNvPr id="27" name="TextBox 26"/>
          <p:cNvSpPr txBox="1"/>
          <p:nvPr/>
        </p:nvSpPr>
        <p:spPr>
          <a:xfrm>
            <a:off x="3359934" y="4693920"/>
            <a:ext cx="312906" cy="369332"/>
          </a:xfrm>
          <a:prstGeom prst="rect">
            <a:avLst/>
          </a:prstGeom>
          <a:noFill/>
        </p:spPr>
        <p:txBody>
          <a:bodyPr wrap="none" rtlCol="0">
            <a:spAutoFit/>
          </a:bodyPr>
          <a:lstStyle/>
          <a:p>
            <a:r>
              <a:rPr lang="en-US" dirty="0" smtClean="0">
                <a:solidFill>
                  <a:schemeClr val="bg1"/>
                </a:solidFill>
              </a:rPr>
              <a:t>b</a:t>
            </a:r>
            <a:endParaRPr lang="en-US" dirty="0">
              <a:solidFill>
                <a:schemeClr val="bg1"/>
              </a:solidFill>
            </a:endParaRPr>
          </a:p>
        </p:txBody>
      </p:sp>
      <p:sp>
        <p:nvSpPr>
          <p:cNvPr id="28" name="TextBox 27"/>
          <p:cNvSpPr txBox="1"/>
          <p:nvPr/>
        </p:nvSpPr>
        <p:spPr>
          <a:xfrm>
            <a:off x="4343400" y="4953000"/>
            <a:ext cx="300082" cy="369332"/>
          </a:xfrm>
          <a:prstGeom prst="rect">
            <a:avLst/>
          </a:prstGeom>
          <a:noFill/>
        </p:spPr>
        <p:txBody>
          <a:bodyPr wrap="none" rtlCol="0">
            <a:spAutoFit/>
          </a:bodyPr>
          <a:lstStyle/>
          <a:p>
            <a:r>
              <a:rPr lang="en-US" dirty="0" smtClean="0">
                <a:solidFill>
                  <a:schemeClr val="bg1"/>
                </a:solidFill>
              </a:rPr>
              <a:t>c</a:t>
            </a:r>
            <a:endParaRPr lang="en-US" dirty="0">
              <a:solidFill>
                <a:schemeClr val="bg1"/>
              </a:solidFill>
            </a:endParaRPr>
          </a:p>
        </p:txBody>
      </p:sp>
      <p:sp>
        <p:nvSpPr>
          <p:cNvPr id="29" name="TextBox 28"/>
          <p:cNvSpPr txBox="1"/>
          <p:nvPr/>
        </p:nvSpPr>
        <p:spPr>
          <a:xfrm>
            <a:off x="3352800" y="639901"/>
            <a:ext cx="5791200" cy="3139321"/>
          </a:xfrm>
          <a:prstGeom prst="rect">
            <a:avLst/>
          </a:prstGeom>
          <a:noFill/>
        </p:spPr>
        <p:txBody>
          <a:bodyPr wrap="square" rtlCol="0">
            <a:spAutoFit/>
          </a:bodyPr>
          <a:lstStyle/>
          <a:p>
            <a:pPr algn="just">
              <a:buFont typeface="Wingdings" pitchFamily="2" charset="2"/>
              <a:buChar char="q"/>
            </a:pPr>
            <a:r>
              <a:rPr lang="en-US" b="1" dirty="0" smtClean="0">
                <a:solidFill>
                  <a:srgbClr val="0070C0"/>
                </a:solidFill>
              </a:rPr>
              <a:t>It is due the operation of law of diminishing MRS, if IC is concave it MRS will be increasing and if, IC is straight line MRS will be constant.</a:t>
            </a:r>
          </a:p>
          <a:p>
            <a:r>
              <a:rPr lang="en-US" b="1" dirty="0" smtClean="0">
                <a:solidFill>
                  <a:srgbClr val="0070C0"/>
                </a:solidFill>
              </a:rPr>
              <a:t>Here, </a:t>
            </a:r>
          </a:p>
          <a:p>
            <a:r>
              <a:rPr lang="en-US" b="1" dirty="0" smtClean="0">
                <a:solidFill>
                  <a:srgbClr val="0070C0"/>
                </a:solidFill>
              </a:rPr>
              <a:t>	</a:t>
            </a:r>
            <a:r>
              <a:rPr lang="en-US" b="1" dirty="0" err="1" smtClean="0">
                <a:solidFill>
                  <a:srgbClr val="0070C0"/>
                </a:solidFill>
              </a:rPr>
              <a:t>MRSxy</a:t>
            </a:r>
            <a:r>
              <a:rPr lang="en-US" b="1" dirty="0" smtClean="0">
                <a:solidFill>
                  <a:srgbClr val="0070C0"/>
                </a:solidFill>
              </a:rPr>
              <a:t> at AB = </a:t>
            </a:r>
            <a:r>
              <a:rPr lang="en-US" b="1" dirty="0" err="1" smtClean="0">
                <a:solidFill>
                  <a:srgbClr val="0070C0"/>
                </a:solidFill>
              </a:rPr>
              <a:t>Aa</a:t>
            </a:r>
            <a:r>
              <a:rPr lang="en-US" b="1" dirty="0" smtClean="0">
                <a:solidFill>
                  <a:srgbClr val="0070C0"/>
                </a:solidFill>
              </a:rPr>
              <a:t>/</a:t>
            </a:r>
            <a:r>
              <a:rPr lang="en-US" b="1" dirty="0" err="1" smtClean="0">
                <a:solidFill>
                  <a:srgbClr val="0070C0"/>
                </a:solidFill>
              </a:rPr>
              <a:t>aB</a:t>
            </a:r>
            <a:endParaRPr lang="en-US" b="1" dirty="0" smtClean="0">
              <a:solidFill>
                <a:srgbClr val="0070C0"/>
              </a:solidFill>
            </a:endParaRPr>
          </a:p>
          <a:p>
            <a:r>
              <a:rPr lang="en-US" b="1" dirty="0" smtClean="0">
                <a:solidFill>
                  <a:srgbClr val="0070C0"/>
                </a:solidFill>
              </a:rPr>
              <a:t>	</a:t>
            </a:r>
            <a:r>
              <a:rPr lang="en-US" b="1" dirty="0" err="1" smtClean="0">
                <a:solidFill>
                  <a:srgbClr val="0070C0"/>
                </a:solidFill>
              </a:rPr>
              <a:t>MRSxy</a:t>
            </a:r>
            <a:r>
              <a:rPr lang="en-US" b="1" dirty="0" smtClean="0">
                <a:solidFill>
                  <a:srgbClr val="0070C0"/>
                </a:solidFill>
              </a:rPr>
              <a:t> at BC = Bb/</a:t>
            </a:r>
            <a:r>
              <a:rPr lang="en-US" b="1" dirty="0" err="1" smtClean="0">
                <a:solidFill>
                  <a:srgbClr val="0070C0"/>
                </a:solidFill>
              </a:rPr>
              <a:t>bC</a:t>
            </a:r>
            <a:endParaRPr lang="en-US" b="1" dirty="0" smtClean="0">
              <a:solidFill>
                <a:srgbClr val="0070C0"/>
              </a:solidFill>
            </a:endParaRPr>
          </a:p>
          <a:p>
            <a:r>
              <a:rPr lang="en-US" b="1" dirty="0" smtClean="0">
                <a:solidFill>
                  <a:srgbClr val="0070C0"/>
                </a:solidFill>
              </a:rPr>
              <a:t>	</a:t>
            </a:r>
            <a:r>
              <a:rPr lang="en-US" b="1" dirty="0" err="1" smtClean="0">
                <a:solidFill>
                  <a:srgbClr val="0070C0"/>
                </a:solidFill>
              </a:rPr>
              <a:t>MRSxy</a:t>
            </a:r>
            <a:r>
              <a:rPr lang="en-US" b="1" dirty="0" smtClean="0">
                <a:solidFill>
                  <a:srgbClr val="0070C0"/>
                </a:solidFill>
              </a:rPr>
              <a:t> at CD = Cc/</a:t>
            </a:r>
            <a:r>
              <a:rPr lang="en-US" b="1" dirty="0" err="1" smtClean="0">
                <a:solidFill>
                  <a:srgbClr val="0070C0"/>
                </a:solidFill>
              </a:rPr>
              <a:t>cD</a:t>
            </a:r>
            <a:endParaRPr lang="en-US" b="1" dirty="0" smtClean="0">
              <a:solidFill>
                <a:srgbClr val="0070C0"/>
              </a:solidFill>
            </a:endParaRPr>
          </a:p>
          <a:p>
            <a:r>
              <a:rPr lang="en-US" b="1" dirty="0" smtClean="0">
                <a:solidFill>
                  <a:srgbClr val="0070C0"/>
                </a:solidFill>
              </a:rPr>
              <a:t>Since, </a:t>
            </a:r>
            <a:r>
              <a:rPr lang="en-US" b="1" dirty="0" err="1" smtClean="0">
                <a:solidFill>
                  <a:srgbClr val="0070C0"/>
                </a:solidFill>
              </a:rPr>
              <a:t>Aa</a:t>
            </a:r>
            <a:r>
              <a:rPr lang="en-US" b="1" dirty="0" smtClean="0">
                <a:solidFill>
                  <a:srgbClr val="0070C0"/>
                </a:solidFill>
              </a:rPr>
              <a:t>&gt;Bb&gt;Cc and </a:t>
            </a:r>
            <a:r>
              <a:rPr lang="en-US" b="1" dirty="0" err="1" smtClean="0">
                <a:solidFill>
                  <a:srgbClr val="0070C0"/>
                </a:solidFill>
              </a:rPr>
              <a:t>aB</a:t>
            </a:r>
            <a:r>
              <a:rPr lang="en-US" b="1" dirty="0" smtClean="0">
                <a:solidFill>
                  <a:srgbClr val="0070C0"/>
                </a:solidFill>
              </a:rPr>
              <a:t> = </a:t>
            </a:r>
            <a:r>
              <a:rPr lang="en-US" b="1" dirty="0" err="1" smtClean="0">
                <a:solidFill>
                  <a:srgbClr val="0070C0"/>
                </a:solidFill>
              </a:rPr>
              <a:t>bC</a:t>
            </a:r>
            <a:r>
              <a:rPr lang="en-US" b="1" dirty="0" smtClean="0">
                <a:solidFill>
                  <a:srgbClr val="0070C0"/>
                </a:solidFill>
              </a:rPr>
              <a:t> = </a:t>
            </a:r>
            <a:r>
              <a:rPr lang="en-US" b="1" dirty="0" err="1" smtClean="0">
                <a:solidFill>
                  <a:srgbClr val="0070C0"/>
                </a:solidFill>
              </a:rPr>
              <a:t>cD</a:t>
            </a:r>
            <a:endParaRPr lang="en-US" b="1" dirty="0" smtClean="0">
              <a:solidFill>
                <a:srgbClr val="0070C0"/>
              </a:solidFill>
            </a:endParaRPr>
          </a:p>
          <a:p>
            <a:r>
              <a:rPr lang="en-US" b="1" dirty="0" err="1" smtClean="0">
                <a:solidFill>
                  <a:srgbClr val="0070C0"/>
                </a:solidFill>
              </a:rPr>
              <a:t>MRSxy</a:t>
            </a:r>
            <a:r>
              <a:rPr lang="en-US" b="1" dirty="0" smtClean="0">
                <a:solidFill>
                  <a:srgbClr val="0070C0"/>
                </a:solidFill>
              </a:rPr>
              <a:t> at AB &gt;</a:t>
            </a:r>
            <a:r>
              <a:rPr lang="en-US" b="1" dirty="0" err="1" smtClean="0">
                <a:solidFill>
                  <a:srgbClr val="0070C0"/>
                </a:solidFill>
              </a:rPr>
              <a:t>MRSxy</a:t>
            </a:r>
            <a:r>
              <a:rPr lang="en-US" b="1" dirty="0" smtClean="0">
                <a:solidFill>
                  <a:srgbClr val="0070C0"/>
                </a:solidFill>
              </a:rPr>
              <a:t> at BC &gt;</a:t>
            </a:r>
            <a:r>
              <a:rPr lang="en-US" b="1" dirty="0" err="1" smtClean="0">
                <a:solidFill>
                  <a:srgbClr val="0070C0"/>
                </a:solidFill>
              </a:rPr>
              <a:t>MRSxy</a:t>
            </a:r>
            <a:r>
              <a:rPr lang="en-US" b="1" dirty="0" smtClean="0">
                <a:solidFill>
                  <a:srgbClr val="0070C0"/>
                </a:solidFill>
              </a:rPr>
              <a:t> at CD</a:t>
            </a:r>
          </a:p>
          <a:p>
            <a:pPr algn="just"/>
            <a:r>
              <a:rPr lang="en-US" b="1" dirty="0" smtClean="0">
                <a:solidFill>
                  <a:srgbClr val="0070C0"/>
                </a:solidFill>
              </a:rPr>
              <a:t>Therefore, </a:t>
            </a:r>
            <a:r>
              <a:rPr lang="en-US" b="1" dirty="0" err="1" smtClean="0">
                <a:solidFill>
                  <a:srgbClr val="0070C0"/>
                </a:solidFill>
              </a:rPr>
              <a:t>MRSxy</a:t>
            </a:r>
            <a:r>
              <a:rPr lang="en-US" b="1" dirty="0" smtClean="0">
                <a:solidFill>
                  <a:srgbClr val="0070C0"/>
                </a:solidFill>
              </a:rPr>
              <a:t> is decreasing. So, IC is convex towards the origin.</a:t>
            </a:r>
            <a:endParaRPr lang="en-US" b="1" dirty="0">
              <a:solidFill>
                <a:srgbClr val="0070C0"/>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linds(horizontal)">
                                      <p:cBhvr>
                                        <p:cTn id="40" dur="500"/>
                                        <p:tgtEl>
                                          <p:spTgt spid="2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linds(horizontal)">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linds(horizontal)">
                                      <p:cBhvr>
                                        <p:cTn id="48" dur="500"/>
                                        <p:tgtEl>
                                          <p:spTgt spid="14"/>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linds(horizontal)">
                                      <p:cBhvr>
                                        <p:cTn id="51" dur="500"/>
                                        <p:tgtEl>
                                          <p:spTgt spid="15"/>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blinds(horizontal)">
                                      <p:cBhvr>
                                        <p:cTn id="54" dur="500"/>
                                        <p:tgtEl>
                                          <p:spTgt spid="16"/>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linds(horizontal)">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blinds(horizontal)">
                                      <p:cBhvr>
                                        <p:cTn id="62" dur="500"/>
                                        <p:tgtEl>
                                          <p:spTgt spid="26"/>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blinds(horizontal)">
                                      <p:cBhvr>
                                        <p:cTn id="65" dur="500"/>
                                        <p:tgtEl>
                                          <p:spTgt spid="27"/>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blinds(horizontal)">
                                      <p:cBhvr>
                                        <p:cTn id="68" dur="50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blinds(horizontal)">
                                      <p:cBhvr>
                                        <p:cTn id="7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3200" dirty="0" smtClean="0">
                <a:solidFill>
                  <a:srgbClr val="00B0F0"/>
                </a:solidFill>
              </a:rPr>
              <a:t>3) Higher IC yields higher level of satisfaction. </a:t>
            </a:r>
            <a:br>
              <a:rPr lang="en-US" sz="3200" dirty="0" smtClean="0">
                <a:solidFill>
                  <a:srgbClr val="00B0F0"/>
                </a:solidFill>
              </a:rPr>
            </a:br>
            <a:endParaRPr lang="en-US" sz="3200" dirty="0">
              <a:solidFill>
                <a:srgbClr val="00B0F0"/>
              </a:solidFill>
            </a:endParaRPr>
          </a:p>
        </p:txBody>
      </p:sp>
      <p:pic>
        <p:nvPicPr>
          <p:cNvPr id="25602" name="Picture 2"/>
          <p:cNvPicPr>
            <a:picLocks noGrp="1" noChangeAspect="1" noChangeArrowheads="1"/>
          </p:cNvPicPr>
          <p:nvPr>
            <p:ph idx="1"/>
          </p:nvPr>
        </p:nvPicPr>
        <p:blipFill>
          <a:blip r:embed="rId2"/>
          <a:srcRect/>
          <a:stretch>
            <a:fillRect/>
          </a:stretch>
        </p:blipFill>
        <p:spPr bwMode="auto">
          <a:xfrm>
            <a:off x="0" y="659368"/>
            <a:ext cx="9143999" cy="6172200"/>
          </a:xfrm>
          <a:prstGeom prst="rect">
            <a:avLst/>
          </a:prstGeom>
          <a:noFill/>
          <a:ln w="9525">
            <a:noFill/>
            <a:miter lim="800000"/>
            <a:headEnd/>
            <a:tailEnd/>
          </a:ln>
          <a:effectLst/>
        </p:spPr>
      </p:pic>
      <p:sp>
        <p:nvSpPr>
          <p:cNvPr id="8" name="TextBox 7"/>
          <p:cNvSpPr txBox="1"/>
          <p:nvPr/>
        </p:nvSpPr>
        <p:spPr>
          <a:xfrm>
            <a:off x="2590800" y="4114800"/>
            <a:ext cx="338554" cy="369332"/>
          </a:xfrm>
          <a:prstGeom prst="rect">
            <a:avLst/>
          </a:prstGeom>
          <a:noFill/>
        </p:spPr>
        <p:txBody>
          <a:bodyPr wrap="none" rtlCol="0">
            <a:spAutoFit/>
          </a:bodyPr>
          <a:lstStyle/>
          <a:p>
            <a:r>
              <a:rPr lang="en-US" dirty="0" smtClean="0">
                <a:solidFill>
                  <a:schemeClr val="bg1"/>
                </a:solidFill>
              </a:rPr>
              <a:t>A</a:t>
            </a:r>
            <a:endParaRPr lang="en-US" dirty="0">
              <a:solidFill>
                <a:schemeClr val="bg1"/>
              </a:solidFill>
            </a:endParaRPr>
          </a:p>
        </p:txBody>
      </p:sp>
      <p:sp>
        <p:nvSpPr>
          <p:cNvPr id="9" name="TextBox 8"/>
          <p:cNvSpPr txBox="1"/>
          <p:nvPr/>
        </p:nvSpPr>
        <p:spPr>
          <a:xfrm>
            <a:off x="3124200" y="3581400"/>
            <a:ext cx="338554" cy="369332"/>
          </a:xfrm>
          <a:prstGeom prst="rect">
            <a:avLst/>
          </a:prstGeom>
          <a:noFill/>
        </p:spPr>
        <p:txBody>
          <a:bodyPr wrap="none" rtlCol="0">
            <a:spAutoFit/>
          </a:bodyPr>
          <a:lstStyle/>
          <a:p>
            <a:r>
              <a:rPr lang="en-US" dirty="0" smtClean="0">
                <a:solidFill>
                  <a:schemeClr val="bg1"/>
                </a:solidFill>
              </a:rPr>
              <a:t>B</a:t>
            </a:r>
            <a:endParaRPr lang="en-US" dirty="0">
              <a:solidFill>
                <a:schemeClr val="bg1"/>
              </a:solidFill>
            </a:endParaRPr>
          </a:p>
        </p:txBody>
      </p:sp>
      <p:sp>
        <p:nvSpPr>
          <p:cNvPr id="10" name="TextBox 9"/>
          <p:cNvSpPr txBox="1"/>
          <p:nvPr/>
        </p:nvSpPr>
        <p:spPr>
          <a:xfrm>
            <a:off x="7391400" y="5486400"/>
            <a:ext cx="500458" cy="369332"/>
          </a:xfrm>
          <a:prstGeom prst="rect">
            <a:avLst/>
          </a:prstGeom>
          <a:noFill/>
        </p:spPr>
        <p:txBody>
          <a:bodyPr wrap="none" rtlCol="0">
            <a:spAutoFit/>
          </a:bodyPr>
          <a:lstStyle/>
          <a:p>
            <a:r>
              <a:rPr lang="en-US" dirty="0" smtClean="0">
                <a:solidFill>
                  <a:schemeClr val="bg1"/>
                </a:solidFill>
              </a:rPr>
              <a:t>IC</a:t>
            </a:r>
            <a:r>
              <a:rPr lang="en-US" baseline="-25000" dirty="0" smtClean="0">
                <a:solidFill>
                  <a:schemeClr val="bg1"/>
                </a:solidFill>
              </a:rPr>
              <a:t>1</a:t>
            </a:r>
            <a:endParaRPr lang="en-US" baseline="-25000" dirty="0">
              <a:solidFill>
                <a:schemeClr val="bg1"/>
              </a:solidFill>
            </a:endParaRPr>
          </a:p>
        </p:txBody>
      </p:sp>
      <p:sp>
        <p:nvSpPr>
          <p:cNvPr id="11" name="TextBox 10"/>
          <p:cNvSpPr txBox="1"/>
          <p:nvPr/>
        </p:nvSpPr>
        <p:spPr>
          <a:xfrm>
            <a:off x="7652942" y="5117068"/>
            <a:ext cx="500458" cy="369332"/>
          </a:xfrm>
          <a:prstGeom prst="rect">
            <a:avLst/>
          </a:prstGeom>
          <a:noFill/>
        </p:spPr>
        <p:txBody>
          <a:bodyPr wrap="none" rtlCol="0">
            <a:spAutoFit/>
          </a:bodyPr>
          <a:lstStyle/>
          <a:p>
            <a:r>
              <a:rPr lang="en-US" dirty="0" smtClean="0">
                <a:solidFill>
                  <a:schemeClr val="bg1"/>
                </a:solidFill>
              </a:rPr>
              <a:t>IC</a:t>
            </a:r>
            <a:r>
              <a:rPr lang="en-US" baseline="-25000" dirty="0" smtClean="0">
                <a:solidFill>
                  <a:schemeClr val="bg1"/>
                </a:solidFill>
              </a:rPr>
              <a:t>2</a:t>
            </a:r>
            <a:endParaRPr lang="en-US" dirty="0">
              <a:solidFill>
                <a:schemeClr val="bg1"/>
              </a:solidFill>
            </a:endParaRPr>
          </a:p>
        </p:txBody>
      </p:sp>
      <p:sp>
        <p:nvSpPr>
          <p:cNvPr id="12" name="TextBox 11"/>
          <p:cNvSpPr txBox="1"/>
          <p:nvPr/>
        </p:nvSpPr>
        <p:spPr>
          <a:xfrm>
            <a:off x="7467600" y="6172200"/>
            <a:ext cx="1184940" cy="369332"/>
          </a:xfrm>
          <a:prstGeom prst="rect">
            <a:avLst/>
          </a:prstGeom>
          <a:noFill/>
        </p:spPr>
        <p:txBody>
          <a:bodyPr wrap="none" rtlCol="0">
            <a:spAutoFit/>
          </a:bodyPr>
          <a:lstStyle/>
          <a:p>
            <a:r>
              <a:rPr lang="en-US" dirty="0" smtClean="0">
                <a:solidFill>
                  <a:schemeClr val="bg1"/>
                </a:solidFill>
              </a:rPr>
              <a:t>Units of X</a:t>
            </a:r>
            <a:endParaRPr lang="en-US" dirty="0">
              <a:solidFill>
                <a:schemeClr val="bg1"/>
              </a:solidFill>
            </a:endParaRPr>
          </a:p>
        </p:txBody>
      </p:sp>
      <p:sp>
        <p:nvSpPr>
          <p:cNvPr id="13" name="TextBox 12"/>
          <p:cNvSpPr txBox="1"/>
          <p:nvPr/>
        </p:nvSpPr>
        <p:spPr>
          <a:xfrm>
            <a:off x="550198" y="6183868"/>
            <a:ext cx="364202" cy="369332"/>
          </a:xfrm>
          <a:prstGeom prst="rect">
            <a:avLst/>
          </a:prstGeom>
          <a:noFill/>
        </p:spPr>
        <p:txBody>
          <a:bodyPr wrap="none" rtlCol="0">
            <a:spAutoFit/>
          </a:bodyPr>
          <a:lstStyle/>
          <a:p>
            <a:r>
              <a:rPr lang="en-US" dirty="0" smtClean="0">
                <a:solidFill>
                  <a:schemeClr val="bg1"/>
                </a:solidFill>
              </a:rPr>
              <a:t>O</a:t>
            </a:r>
            <a:endParaRPr lang="en-US" dirty="0">
              <a:solidFill>
                <a:schemeClr val="bg1"/>
              </a:solidFill>
            </a:endParaRPr>
          </a:p>
        </p:txBody>
      </p:sp>
      <p:sp>
        <p:nvSpPr>
          <p:cNvPr id="14" name="TextBox 13"/>
          <p:cNvSpPr txBox="1"/>
          <p:nvPr/>
        </p:nvSpPr>
        <p:spPr>
          <a:xfrm>
            <a:off x="376535" y="914400"/>
            <a:ext cx="461665" cy="1088439"/>
          </a:xfrm>
          <a:prstGeom prst="rect">
            <a:avLst/>
          </a:prstGeom>
          <a:noFill/>
        </p:spPr>
        <p:txBody>
          <a:bodyPr vert="vert270" wrap="none" rtlCol="0">
            <a:spAutoFit/>
          </a:bodyPr>
          <a:lstStyle/>
          <a:p>
            <a:r>
              <a:rPr lang="en-US" dirty="0" smtClean="0">
                <a:solidFill>
                  <a:schemeClr val="bg1"/>
                </a:solidFill>
              </a:rPr>
              <a:t>Units of Y</a:t>
            </a:r>
            <a:endParaRPr lang="en-US" dirty="0">
              <a:solidFill>
                <a:schemeClr val="bg1"/>
              </a:solidFill>
            </a:endParaRPr>
          </a:p>
        </p:txBody>
      </p:sp>
      <p:sp>
        <p:nvSpPr>
          <p:cNvPr id="15" name="TextBox 14"/>
          <p:cNvSpPr txBox="1"/>
          <p:nvPr/>
        </p:nvSpPr>
        <p:spPr>
          <a:xfrm>
            <a:off x="2438400" y="6172200"/>
            <a:ext cx="423514" cy="369332"/>
          </a:xfrm>
          <a:prstGeom prst="rect">
            <a:avLst/>
          </a:prstGeom>
          <a:noFill/>
        </p:spPr>
        <p:txBody>
          <a:bodyPr wrap="none" rtlCol="0">
            <a:spAutoFit/>
          </a:bodyPr>
          <a:lstStyle/>
          <a:p>
            <a:r>
              <a:rPr lang="en-US" dirty="0" smtClean="0">
                <a:solidFill>
                  <a:schemeClr val="bg1"/>
                </a:solidFill>
              </a:rPr>
              <a:t>X</a:t>
            </a:r>
            <a:r>
              <a:rPr lang="en-US" baseline="-25000" dirty="0" smtClean="0">
                <a:solidFill>
                  <a:schemeClr val="bg1"/>
                </a:solidFill>
              </a:rPr>
              <a:t>1</a:t>
            </a:r>
            <a:endParaRPr lang="en-US" baseline="-25000" dirty="0">
              <a:solidFill>
                <a:schemeClr val="bg1"/>
              </a:solidFill>
            </a:endParaRPr>
          </a:p>
        </p:txBody>
      </p:sp>
      <p:sp>
        <p:nvSpPr>
          <p:cNvPr id="16" name="TextBox 15"/>
          <p:cNvSpPr txBox="1"/>
          <p:nvPr/>
        </p:nvSpPr>
        <p:spPr>
          <a:xfrm>
            <a:off x="3005486" y="6172200"/>
            <a:ext cx="423514" cy="369332"/>
          </a:xfrm>
          <a:prstGeom prst="rect">
            <a:avLst/>
          </a:prstGeom>
          <a:noFill/>
        </p:spPr>
        <p:txBody>
          <a:bodyPr wrap="none" rtlCol="0">
            <a:spAutoFit/>
          </a:bodyPr>
          <a:lstStyle/>
          <a:p>
            <a:r>
              <a:rPr lang="en-US" dirty="0" smtClean="0">
                <a:solidFill>
                  <a:schemeClr val="bg1"/>
                </a:solidFill>
              </a:rPr>
              <a:t>X</a:t>
            </a:r>
            <a:r>
              <a:rPr lang="en-US" baseline="-25000" dirty="0" smtClean="0">
                <a:solidFill>
                  <a:schemeClr val="bg1"/>
                </a:solidFill>
              </a:rPr>
              <a:t>2</a:t>
            </a:r>
            <a:endParaRPr lang="en-US" baseline="-25000" dirty="0">
              <a:solidFill>
                <a:schemeClr val="bg1"/>
              </a:solidFill>
            </a:endParaRPr>
          </a:p>
        </p:txBody>
      </p:sp>
      <p:sp>
        <p:nvSpPr>
          <p:cNvPr id="17" name="TextBox 16"/>
          <p:cNvSpPr txBox="1"/>
          <p:nvPr/>
        </p:nvSpPr>
        <p:spPr>
          <a:xfrm>
            <a:off x="414686" y="4267200"/>
            <a:ext cx="423514" cy="369332"/>
          </a:xfrm>
          <a:prstGeom prst="rect">
            <a:avLst/>
          </a:prstGeom>
          <a:noFill/>
        </p:spPr>
        <p:txBody>
          <a:bodyPr wrap="none" rtlCol="0">
            <a:spAutoFit/>
          </a:bodyPr>
          <a:lstStyle/>
          <a:p>
            <a:r>
              <a:rPr lang="en-US" dirty="0" smtClean="0">
                <a:solidFill>
                  <a:schemeClr val="bg1"/>
                </a:solidFill>
              </a:rPr>
              <a:t>Y</a:t>
            </a:r>
            <a:r>
              <a:rPr lang="en-US" baseline="-25000" dirty="0" smtClean="0">
                <a:solidFill>
                  <a:schemeClr val="bg1"/>
                </a:solidFill>
              </a:rPr>
              <a:t>1</a:t>
            </a:r>
            <a:endParaRPr lang="en-US" baseline="-25000" dirty="0">
              <a:solidFill>
                <a:schemeClr val="bg1"/>
              </a:solidFill>
            </a:endParaRPr>
          </a:p>
        </p:txBody>
      </p:sp>
      <p:sp>
        <p:nvSpPr>
          <p:cNvPr id="18" name="TextBox 17"/>
          <p:cNvSpPr txBox="1"/>
          <p:nvPr/>
        </p:nvSpPr>
        <p:spPr>
          <a:xfrm>
            <a:off x="414686" y="3745468"/>
            <a:ext cx="423514" cy="369332"/>
          </a:xfrm>
          <a:prstGeom prst="rect">
            <a:avLst/>
          </a:prstGeom>
          <a:noFill/>
        </p:spPr>
        <p:txBody>
          <a:bodyPr wrap="none" rtlCol="0">
            <a:spAutoFit/>
          </a:bodyPr>
          <a:lstStyle/>
          <a:p>
            <a:r>
              <a:rPr lang="en-US" dirty="0" smtClean="0">
                <a:solidFill>
                  <a:schemeClr val="bg1"/>
                </a:solidFill>
              </a:rPr>
              <a:t>Y</a:t>
            </a:r>
            <a:r>
              <a:rPr lang="en-US" baseline="-25000" dirty="0" smtClean="0">
                <a:solidFill>
                  <a:schemeClr val="bg1"/>
                </a:solidFill>
              </a:rPr>
              <a:t>2</a:t>
            </a:r>
            <a:endParaRPr lang="en-US" baseline="-25000" dirty="0">
              <a:solidFill>
                <a:schemeClr val="bg1"/>
              </a:solidFill>
            </a:endParaRPr>
          </a:p>
        </p:txBody>
      </p:sp>
      <p:sp>
        <p:nvSpPr>
          <p:cNvPr id="19" name="TextBox 18"/>
          <p:cNvSpPr txBox="1"/>
          <p:nvPr/>
        </p:nvSpPr>
        <p:spPr>
          <a:xfrm>
            <a:off x="3200400" y="685800"/>
            <a:ext cx="6096000" cy="1938992"/>
          </a:xfrm>
          <a:prstGeom prst="rect">
            <a:avLst/>
          </a:prstGeom>
          <a:noFill/>
        </p:spPr>
        <p:txBody>
          <a:bodyPr wrap="square" rtlCol="0">
            <a:spAutoFit/>
          </a:bodyPr>
          <a:lstStyle/>
          <a:p>
            <a:r>
              <a:rPr lang="en-US" sz="2000" b="1" dirty="0" smtClean="0">
                <a:solidFill>
                  <a:srgbClr val="0070C0"/>
                </a:solidFill>
              </a:rPr>
              <a:t>We know that, U = f(X, Y)</a:t>
            </a:r>
          </a:p>
          <a:p>
            <a:r>
              <a:rPr lang="en-US" sz="2000" b="1" dirty="0" smtClean="0">
                <a:solidFill>
                  <a:srgbClr val="0070C0"/>
                </a:solidFill>
              </a:rPr>
              <a:t>In lower IC</a:t>
            </a:r>
            <a:r>
              <a:rPr lang="en-US" sz="2000" b="1" baseline="-25000" dirty="0" smtClean="0">
                <a:solidFill>
                  <a:srgbClr val="0070C0"/>
                </a:solidFill>
              </a:rPr>
              <a:t>1</a:t>
            </a:r>
            <a:r>
              <a:rPr lang="en-US" sz="2000" b="1" dirty="0" smtClean="0">
                <a:solidFill>
                  <a:srgbClr val="0070C0"/>
                </a:solidFill>
              </a:rPr>
              <a:t>, A (X</a:t>
            </a:r>
            <a:r>
              <a:rPr lang="en-US" sz="2000" b="1" baseline="-25000" dirty="0" smtClean="0">
                <a:solidFill>
                  <a:srgbClr val="0070C0"/>
                </a:solidFill>
              </a:rPr>
              <a:t>1</a:t>
            </a:r>
            <a:r>
              <a:rPr lang="en-US" sz="2000" b="1" dirty="0" smtClean="0">
                <a:solidFill>
                  <a:srgbClr val="0070C0"/>
                </a:solidFill>
              </a:rPr>
              <a:t>, Y</a:t>
            </a:r>
            <a:r>
              <a:rPr lang="en-US" sz="2000" b="1" baseline="-25000" dirty="0" smtClean="0">
                <a:solidFill>
                  <a:srgbClr val="0070C0"/>
                </a:solidFill>
              </a:rPr>
              <a:t>1</a:t>
            </a:r>
            <a:r>
              <a:rPr lang="en-US" sz="2000" b="1" dirty="0" smtClean="0">
                <a:solidFill>
                  <a:srgbClr val="0070C0"/>
                </a:solidFill>
              </a:rPr>
              <a:t>)</a:t>
            </a:r>
          </a:p>
          <a:p>
            <a:r>
              <a:rPr lang="en-US" sz="2000" b="1" dirty="0" smtClean="0">
                <a:solidFill>
                  <a:srgbClr val="0070C0"/>
                </a:solidFill>
              </a:rPr>
              <a:t>In Upper IC</a:t>
            </a:r>
            <a:r>
              <a:rPr lang="en-US" sz="2000" b="1" baseline="-25000" dirty="0" smtClean="0">
                <a:solidFill>
                  <a:srgbClr val="0070C0"/>
                </a:solidFill>
              </a:rPr>
              <a:t>2</a:t>
            </a:r>
            <a:r>
              <a:rPr lang="en-US" sz="2000" b="1" dirty="0" smtClean="0">
                <a:solidFill>
                  <a:srgbClr val="0070C0"/>
                </a:solidFill>
              </a:rPr>
              <a:t>, B (X</a:t>
            </a:r>
            <a:r>
              <a:rPr lang="en-US" sz="2000" b="1" baseline="-25000" dirty="0" smtClean="0">
                <a:solidFill>
                  <a:srgbClr val="0070C0"/>
                </a:solidFill>
              </a:rPr>
              <a:t>2</a:t>
            </a:r>
            <a:r>
              <a:rPr lang="en-US" sz="2000" b="1" dirty="0" smtClean="0">
                <a:solidFill>
                  <a:srgbClr val="0070C0"/>
                </a:solidFill>
              </a:rPr>
              <a:t>, Y</a:t>
            </a:r>
            <a:r>
              <a:rPr lang="en-US" sz="2000" b="1" baseline="-25000" dirty="0" smtClean="0">
                <a:solidFill>
                  <a:srgbClr val="0070C0"/>
                </a:solidFill>
              </a:rPr>
              <a:t>2</a:t>
            </a:r>
            <a:r>
              <a:rPr lang="en-US" sz="2000" b="1" dirty="0" smtClean="0">
                <a:solidFill>
                  <a:srgbClr val="0070C0"/>
                </a:solidFill>
              </a:rPr>
              <a:t>)</a:t>
            </a:r>
          </a:p>
          <a:p>
            <a:r>
              <a:rPr lang="en-US" sz="2000" b="1" dirty="0" smtClean="0">
                <a:solidFill>
                  <a:srgbClr val="0070C0"/>
                </a:solidFill>
              </a:rPr>
              <a:t>Since, X</a:t>
            </a:r>
            <a:r>
              <a:rPr lang="en-US" sz="2000" b="1" baseline="-25000" dirty="0" smtClean="0">
                <a:solidFill>
                  <a:srgbClr val="0070C0"/>
                </a:solidFill>
              </a:rPr>
              <a:t>2</a:t>
            </a:r>
            <a:r>
              <a:rPr lang="en-US" sz="2000" b="1" dirty="0" smtClean="0">
                <a:solidFill>
                  <a:srgbClr val="0070C0"/>
                </a:solidFill>
              </a:rPr>
              <a:t> &gt;X</a:t>
            </a:r>
            <a:r>
              <a:rPr lang="en-US" sz="2000" b="1" baseline="-25000" dirty="0" smtClean="0">
                <a:solidFill>
                  <a:srgbClr val="0070C0"/>
                </a:solidFill>
              </a:rPr>
              <a:t>1</a:t>
            </a:r>
            <a:r>
              <a:rPr lang="en-US" sz="2000" b="1" dirty="0" smtClean="0">
                <a:solidFill>
                  <a:srgbClr val="0070C0"/>
                </a:solidFill>
              </a:rPr>
              <a:t> and Y</a:t>
            </a:r>
            <a:r>
              <a:rPr lang="en-US" sz="2000" b="1" baseline="-25000" dirty="0" smtClean="0">
                <a:solidFill>
                  <a:srgbClr val="0070C0"/>
                </a:solidFill>
              </a:rPr>
              <a:t>2</a:t>
            </a:r>
            <a:r>
              <a:rPr lang="en-US" sz="2000" b="1" dirty="0" smtClean="0">
                <a:solidFill>
                  <a:srgbClr val="0070C0"/>
                </a:solidFill>
              </a:rPr>
              <a:t> &gt;Y</a:t>
            </a:r>
            <a:r>
              <a:rPr lang="en-US" sz="2000" b="1" baseline="-25000" dirty="0" smtClean="0">
                <a:solidFill>
                  <a:srgbClr val="0070C0"/>
                </a:solidFill>
              </a:rPr>
              <a:t>1</a:t>
            </a:r>
          </a:p>
          <a:p>
            <a:r>
              <a:rPr lang="en-US" sz="2000" b="1" dirty="0" smtClean="0">
                <a:solidFill>
                  <a:srgbClr val="0070C0"/>
                </a:solidFill>
              </a:rPr>
              <a:t>Utility at B &gt;Utility at A </a:t>
            </a:r>
          </a:p>
          <a:p>
            <a:pPr algn="just"/>
            <a:r>
              <a:rPr lang="en-US" sz="2000" b="1" dirty="0" smtClean="0">
                <a:solidFill>
                  <a:srgbClr val="0070C0"/>
                </a:solidFill>
              </a:rPr>
              <a:t>So, IC</a:t>
            </a:r>
            <a:r>
              <a:rPr lang="en-US" sz="2000" b="1" baseline="-25000" dirty="0" smtClean="0">
                <a:solidFill>
                  <a:srgbClr val="0070C0"/>
                </a:solidFill>
              </a:rPr>
              <a:t>2</a:t>
            </a:r>
            <a:r>
              <a:rPr lang="en-US" sz="2000" b="1" dirty="0" smtClean="0">
                <a:solidFill>
                  <a:srgbClr val="0070C0"/>
                </a:solidFill>
              </a:rPr>
              <a:t> gives higher level of satisfaction than IC</a:t>
            </a:r>
            <a:r>
              <a:rPr lang="en-US" sz="2000" b="1" baseline="-25000" dirty="0" smtClean="0">
                <a:solidFill>
                  <a:srgbClr val="0070C0"/>
                </a:solidFill>
              </a:rPr>
              <a:t>1</a:t>
            </a:r>
            <a:endParaRPr lang="en-US" sz="2000" b="1" baseline="-25000" dirty="0">
              <a:solidFill>
                <a:srgbClr val="0070C0"/>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2"/>
                                        </p:tgtEl>
                                        <p:attrNameLst>
                                          <p:attrName>style.visibility</p:attrName>
                                        </p:attrNameLst>
                                      </p:cBhvr>
                                      <p:to>
                                        <p:strVal val="visible"/>
                                      </p:to>
                                    </p:set>
                                    <p:animEffect transition="in" filter="blinds(horizontal)">
                                      <p:cBhvr>
                                        <p:cTn id="12" dur="500"/>
                                        <p:tgtEl>
                                          <p:spTgt spid="256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linds(horizontal)">
                                      <p:cBhvr>
                                        <p:cTn id="35" dur="500"/>
                                        <p:tgtEl>
                                          <p:spTgt spid="1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linds(horizontal)">
                                      <p:cBhvr>
                                        <p:cTn id="38" dur="500"/>
                                        <p:tgtEl>
                                          <p:spTgt spid="1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blinds(horizontal)">
                                      <p:cBhvr>
                                        <p:cTn id="44" dur="500"/>
                                        <p:tgtEl>
                                          <p:spTgt spid="16"/>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P spid="11" grpId="0"/>
      <p:bldP spid="12" grpId="0"/>
      <p:bldP spid="13" grpId="0"/>
      <p:bldP spid="14" grpId="0"/>
      <p:bldP spid="15" grpId="0"/>
      <p:bldP spid="16" grpId="0"/>
      <p:bldP spid="17" grpId="0"/>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2238"/>
            <a:ext cx="9144000" cy="792162"/>
          </a:xfrm>
        </p:spPr>
        <p:txBody>
          <a:bodyPr>
            <a:noAutofit/>
          </a:bodyPr>
          <a:lstStyle/>
          <a:p>
            <a:r>
              <a:rPr lang="en-US" sz="3600" dirty="0" smtClean="0">
                <a:solidFill>
                  <a:srgbClr val="00B0F0"/>
                </a:solidFill>
              </a:rPr>
              <a:t>4) ICs  Never  intersect  with   each other.</a:t>
            </a:r>
            <a:br>
              <a:rPr lang="en-US" sz="3600" dirty="0" smtClean="0">
                <a:solidFill>
                  <a:srgbClr val="00B0F0"/>
                </a:solidFill>
              </a:rPr>
            </a:br>
            <a:endParaRPr lang="en-US" sz="3600" dirty="0">
              <a:solidFill>
                <a:srgbClr val="00B0F0"/>
              </a:solidFill>
            </a:endParaRPr>
          </a:p>
        </p:txBody>
      </p:sp>
      <p:pic>
        <p:nvPicPr>
          <p:cNvPr id="26626" name="Picture 2"/>
          <p:cNvPicPr>
            <a:picLocks noGrp="1" noChangeAspect="1" noChangeArrowheads="1"/>
          </p:cNvPicPr>
          <p:nvPr>
            <p:ph idx="1"/>
          </p:nvPr>
        </p:nvPicPr>
        <p:blipFill>
          <a:blip r:embed="rId2"/>
          <a:srcRect/>
          <a:stretch>
            <a:fillRect/>
          </a:stretch>
        </p:blipFill>
        <p:spPr bwMode="auto">
          <a:xfrm>
            <a:off x="0" y="533400"/>
            <a:ext cx="9144000" cy="6324599"/>
          </a:xfrm>
          <a:prstGeom prst="rect">
            <a:avLst/>
          </a:prstGeom>
          <a:noFill/>
          <a:ln w="9525">
            <a:noFill/>
            <a:miter lim="800000"/>
            <a:headEnd/>
            <a:tailEnd/>
          </a:ln>
          <a:effectLst/>
        </p:spPr>
      </p:pic>
      <p:sp>
        <p:nvSpPr>
          <p:cNvPr id="7" name="TextBox 6"/>
          <p:cNvSpPr txBox="1"/>
          <p:nvPr/>
        </p:nvSpPr>
        <p:spPr>
          <a:xfrm>
            <a:off x="6675120" y="6446520"/>
            <a:ext cx="1184940" cy="369332"/>
          </a:xfrm>
          <a:prstGeom prst="rect">
            <a:avLst/>
          </a:prstGeom>
          <a:noFill/>
        </p:spPr>
        <p:txBody>
          <a:bodyPr wrap="none" rtlCol="0">
            <a:spAutoFit/>
          </a:bodyPr>
          <a:lstStyle/>
          <a:p>
            <a:r>
              <a:rPr lang="en-US" dirty="0" smtClean="0">
                <a:solidFill>
                  <a:schemeClr val="bg1"/>
                </a:solidFill>
              </a:rPr>
              <a:t>Units of X</a:t>
            </a:r>
            <a:endParaRPr lang="en-US" dirty="0">
              <a:solidFill>
                <a:schemeClr val="bg1"/>
              </a:solidFill>
            </a:endParaRPr>
          </a:p>
        </p:txBody>
      </p:sp>
      <p:sp>
        <p:nvSpPr>
          <p:cNvPr id="8" name="TextBox 7"/>
          <p:cNvSpPr txBox="1"/>
          <p:nvPr/>
        </p:nvSpPr>
        <p:spPr>
          <a:xfrm>
            <a:off x="397798" y="6412468"/>
            <a:ext cx="364202" cy="369332"/>
          </a:xfrm>
          <a:prstGeom prst="rect">
            <a:avLst/>
          </a:prstGeom>
          <a:noFill/>
        </p:spPr>
        <p:txBody>
          <a:bodyPr wrap="none" rtlCol="0">
            <a:spAutoFit/>
          </a:bodyPr>
          <a:lstStyle/>
          <a:p>
            <a:r>
              <a:rPr lang="en-US" dirty="0" smtClean="0">
                <a:solidFill>
                  <a:schemeClr val="bg1"/>
                </a:solidFill>
              </a:rPr>
              <a:t>O</a:t>
            </a:r>
            <a:endParaRPr lang="en-US" dirty="0">
              <a:solidFill>
                <a:schemeClr val="bg1"/>
              </a:solidFill>
            </a:endParaRPr>
          </a:p>
        </p:txBody>
      </p:sp>
      <p:sp>
        <p:nvSpPr>
          <p:cNvPr id="9" name="TextBox 8"/>
          <p:cNvSpPr txBox="1"/>
          <p:nvPr/>
        </p:nvSpPr>
        <p:spPr>
          <a:xfrm>
            <a:off x="224135" y="838200"/>
            <a:ext cx="461665" cy="1088439"/>
          </a:xfrm>
          <a:prstGeom prst="rect">
            <a:avLst/>
          </a:prstGeom>
          <a:noFill/>
        </p:spPr>
        <p:txBody>
          <a:bodyPr vert="vert270" wrap="none" rtlCol="0">
            <a:spAutoFit/>
          </a:bodyPr>
          <a:lstStyle/>
          <a:p>
            <a:r>
              <a:rPr lang="en-US" dirty="0" smtClean="0">
                <a:solidFill>
                  <a:schemeClr val="bg1"/>
                </a:solidFill>
              </a:rPr>
              <a:t>Units of Y</a:t>
            </a:r>
            <a:endParaRPr lang="en-US" dirty="0">
              <a:solidFill>
                <a:schemeClr val="bg1"/>
              </a:solidFill>
            </a:endParaRPr>
          </a:p>
        </p:txBody>
      </p:sp>
      <p:sp>
        <p:nvSpPr>
          <p:cNvPr id="10" name="TextBox 9"/>
          <p:cNvSpPr txBox="1"/>
          <p:nvPr/>
        </p:nvSpPr>
        <p:spPr>
          <a:xfrm>
            <a:off x="6205142" y="5638800"/>
            <a:ext cx="500458" cy="369332"/>
          </a:xfrm>
          <a:prstGeom prst="rect">
            <a:avLst/>
          </a:prstGeom>
          <a:noFill/>
        </p:spPr>
        <p:txBody>
          <a:bodyPr wrap="none" rtlCol="0">
            <a:spAutoFit/>
          </a:bodyPr>
          <a:lstStyle/>
          <a:p>
            <a:r>
              <a:rPr lang="en-US" dirty="0" smtClean="0">
                <a:solidFill>
                  <a:schemeClr val="bg1"/>
                </a:solidFill>
              </a:rPr>
              <a:t>IC</a:t>
            </a:r>
            <a:r>
              <a:rPr lang="en-US" baseline="-25000" dirty="0" smtClean="0">
                <a:solidFill>
                  <a:schemeClr val="bg1"/>
                </a:solidFill>
              </a:rPr>
              <a:t>1</a:t>
            </a:r>
            <a:endParaRPr lang="en-US" dirty="0">
              <a:solidFill>
                <a:schemeClr val="bg1"/>
              </a:solidFill>
            </a:endParaRPr>
          </a:p>
        </p:txBody>
      </p:sp>
      <p:sp>
        <p:nvSpPr>
          <p:cNvPr id="11" name="TextBox 10"/>
          <p:cNvSpPr txBox="1"/>
          <p:nvPr/>
        </p:nvSpPr>
        <p:spPr>
          <a:xfrm>
            <a:off x="6172200" y="5193268"/>
            <a:ext cx="500458" cy="369332"/>
          </a:xfrm>
          <a:prstGeom prst="rect">
            <a:avLst/>
          </a:prstGeom>
          <a:noFill/>
        </p:spPr>
        <p:txBody>
          <a:bodyPr wrap="none" rtlCol="0">
            <a:spAutoFit/>
          </a:bodyPr>
          <a:lstStyle/>
          <a:p>
            <a:r>
              <a:rPr lang="en-US" dirty="0" smtClean="0">
                <a:solidFill>
                  <a:schemeClr val="bg1"/>
                </a:solidFill>
              </a:rPr>
              <a:t>IC</a:t>
            </a:r>
            <a:r>
              <a:rPr lang="en-US" baseline="-25000" dirty="0" smtClean="0">
                <a:solidFill>
                  <a:schemeClr val="bg1"/>
                </a:solidFill>
              </a:rPr>
              <a:t>2</a:t>
            </a:r>
            <a:endParaRPr lang="en-US" dirty="0">
              <a:solidFill>
                <a:schemeClr val="bg1"/>
              </a:solidFill>
            </a:endParaRPr>
          </a:p>
        </p:txBody>
      </p:sp>
      <p:sp>
        <p:nvSpPr>
          <p:cNvPr id="12" name="TextBox 11"/>
          <p:cNvSpPr txBox="1"/>
          <p:nvPr/>
        </p:nvSpPr>
        <p:spPr>
          <a:xfrm>
            <a:off x="2438400" y="3352800"/>
            <a:ext cx="338554" cy="369332"/>
          </a:xfrm>
          <a:prstGeom prst="rect">
            <a:avLst/>
          </a:prstGeom>
          <a:noFill/>
        </p:spPr>
        <p:txBody>
          <a:bodyPr wrap="none" rtlCol="0">
            <a:spAutoFit/>
          </a:bodyPr>
          <a:lstStyle/>
          <a:p>
            <a:r>
              <a:rPr lang="en-US" dirty="0" smtClean="0">
                <a:solidFill>
                  <a:schemeClr val="bg1"/>
                </a:solidFill>
              </a:rPr>
              <a:t>E</a:t>
            </a:r>
            <a:endParaRPr lang="en-US" dirty="0">
              <a:solidFill>
                <a:schemeClr val="bg1"/>
              </a:solidFill>
            </a:endParaRPr>
          </a:p>
        </p:txBody>
      </p:sp>
      <p:sp>
        <p:nvSpPr>
          <p:cNvPr id="13" name="TextBox 12"/>
          <p:cNvSpPr txBox="1"/>
          <p:nvPr/>
        </p:nvSpPr>
        <p:spPr>
          <a:xfrm>
            <a:off x="3276600" y="4724400"/>
            <a:ext cx="338554" cy="369332"/>
          </a:xfrm>
          <a:prstGeom prst="rect">
            <a:avLst/>
          </a:prstGeom>
          <a:noFill/>
        </p:spPr>
        <p:txBody>
          <a:bodyPr wrap="none" rtlCol="0">
            <a:spAutoFit/>
          </a:bodyPr>
          <a:lstStyle/>
          <a:p>
            <a:r>
              <a:rPr lang="en-US" dirty="0" smtClean="0">
                <a:solidFill>
                  <a:schemeClr val="bg1"/>
                </a:solidFill>
              </a:rPr>
              <a:t>A</a:t>
            </a:r>
            <a:endParaRPr lang="en-US" dirty="0">
              <a:solidFill>
                <a:schemeClr val="bg1"/>
              </a:solidFill>
            </a:endParaRPr>
          </a:p>
        </p:txBody>
      </p:sp>
      <p:sp>
        <p:nvSpPr>
          <p:cNvPr id="14" name="TextBox 13"/>
          <p:cNvSpPr txBox="1"/>
          <p:nvPr/>
        </p:nvSpPr>
        <p:spPr>
          <a:xfrm>
            <a:off x="3581400" y="4202668"/>
            <a:ext cx="338554" cy="369332"/>
          </a:xfrm>
          <a:prstGeom prst="rect">
            <a:avLst/>
          </a:prstGeom>
          <a:noFill/>
        </p:spPr>
        <p:txBody>
          <a:bodyPr wrap="none" rtlCol="0">
            <a:spAutoFit/>
          </a:bodyPr>
          <a:lstStyle/>
          <a:p>
            <a:r>
              <a:rPr lang="en-US" dirty="0" smtClean="0">
                <a:solidFill>
                  <a:schemeClr val="bg1"/>
                </a:solidFill>
              </a:rPr>
              <a:t>B</a:t>
            </a:r>
            <a:endParaRPr lang="en-US" dirty="0">
              <a:solidFill>
                <a:schemeClr val="bg1"/>
              </a:solidFill>
            </a:endParaRPr>
          </a:p>
        </p:txBody>
      </p:sp>
      <p:sp>
        <p:nvSpPr>
          <p:cNvPr id="15" name="Oval 14"/>
          <p:cNvSpPr/>
          <p:nvPr/>
        </p:nvSpPr>
        <p:spPr>
          <a:xfrm>
            <a:off x="32004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505200" y="4419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4696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352800" y="533400"/>
            <a:ext cx="5791200" cy="1200329"/>
          </a:xfrm>
          <a:prstGeom prst="rect">
            <a:avLst/>
          </a:prstGeom>
          <a:noFill/>
        </p:spPr>
        <p:txBody>
          <a:bodyPr wrap="square" rtlCol="0">
            <a:spAutoFit/>
          </a:bodyPr>
          <a:lstStyle/>
          <a:p>
            <a:pPr algn="just">
              <a:buFont typeface="Wingdings" pitchFamily="2" charset="2"/>
              <a:buChar char="Ø"/>
            </a:pPr>
            <a:r>
              <a:rPr lang="en-US" b="1" dirty="0" smtClean="0">
                <a:solidFill>
                  <a:srgbClr val="0070C0"/>
                </a:solidFill>
              </a:rPr>
              <a:t> It is due to the 3</a:t>
            </a:r>
            <a:r>
              <a:rPr lang="en-US" b="1" baseline="30000" dirty="0" smtClean="0">
                <a:solidFill>
                  <a:srgbClr val="0070C0"/>
                </a:solidFill>
              </a:rPr>
              <a:t>rd</a:t>
            </a:r>
            <a:r>
              <a:rPr lang="en-US" b="1" dirty="0" smtClean="0">
                <a:solidFill>
                  <a:srgbClr val="0070C0"/>
                </a:solidFill>
              </a:rPr>
              <a:t> property of IC i.e. higher IC gives higher level of satisfaction. </a:t>
            </a:r>
          </a:p>
          <a:p>
            <a:pPr algn="just">
              <a:buFont typeface="Wingdings" pitchFamily="2" charset="2"/>
              <a:buChar char="Ø"/>
            </a:pPr>
            <a:r>
              <a:rPr lang="en-US" b="1" dirty="0" smtClean="0">
                <a:solidFill>
                  <a:srgbClr val="0070C0"/>
                </a:solidFill>
              </a:rPr>
              <a:t> If ICs  intersect, higher and lower ICs  give same level of satisfaction.</a:t>
            </a:r>
            <a:endParaRPr lang="en-US" b="1" dirty="0">
              <a:solidFill>
                <a:srgbClr val="0070C0"/>
              </a:solidFill>
            </a:endParaRPr>
          </a:p>
        </p:txBody>
      </p:sp>
      <p:sp>
        <p:nvSpPr>
          <p:cNvPr id="20" name="TextBox 19"/>
          <p:cNvSpPr txBox="1"/>
          <p:nvPr/>
        </p:nvSpPr>
        <p:spPr>
          <a:xfrm>
            <a:off x="3352800" y="1654076"/>
            <a:ext cx="5638800" cy="2585323"/>
          </a:xfrm>
          <a:prstGeom prst="rect">
            <a:avLst/>
          </a:prstGeom>
          <a:noFill/>
        </p:spPr>
        <p:txBody>
          <a:bodyPr wrap="square" rtlCol="0">
            <a:spAutoFit/>
          </a:bodyPr>
          <a:lstStyle/>
          <a:p>
            <a:r>
              <a:rPr lang="en-US" b="1" dirty="0" smtClean="0">
                <a:solidFill>
                  <a:srgbClr val="0070C0"/>
                </a:solidFill>
              </a:rPr>
              <a:t>In the given diagram,</a:t>
            </a:r>
          </a:p>
          <a:p>
            <a:r>
              <a:rPr lang="en-US" b="1" dirty="0" smtClean="0">
                <a:solidFill>
                  <a:srgbClr val="0070C0"/>
                </a:solidFill>
              </a:rPr>
              <a:t>In IC</a:t>
            </a:r>
            <a:r>
              <a:rPr lang="en-US" b="1" baseline="-25000" dirty="0" smtClean="0">
                <a:solidFill>
                  <a:srgbClr val="0070C0"/>
                </a:solidFill>
              </a:rPr>
              <a:t>1</a:t>
            </a:r>
            <a:r>
              <a:rPr lang="en-US" b="1" dirty="0" smtClean="0">
                <a:solidFill>
                  <a:srgbClr val="0070C0"/>
                </a:solidFill>
              </a:rPr>
              <a:t>, Utility at A = Utility at E………………(1)</a:t>
            </a:r>
          </a:p>
          <a:p>
            <a:r>
              <a:rPr lang="en-US" b="1" dirty="0" smtClean="0">
                <a:solidFill>
                  <a:srgbClr val="0070C0"/>
                </a:solidFill>
              </a:rPr>
              <a:t>In IC2, Utility at B = Utility at E………………(2)</a:t>
            </a:r>
          </a:p>
          <a:p>
            <a:r>
              <a:rPr lang="en-US" b="1" dirty="0" smtClean="0">
                <a:solidFill>
                  <a:srgbClr val="0070C0"/>
                </a:solidFill>
              </a:rPr>
              <a:t>Hence, from …………(1) and ………(2)</a:t>
            </a:r>
          </a:p>
          <a:p>
            <a:r>
              <a:rPr lang="en-US" b="1" dirty="0" smtClean="0">
                <a:solidFill>
                  <a:srgbClr val="0070C0"/>
                </a:solidFill>
              </a:rPr>
              <a:t>	Utility at A = Utility at B</a:t>
            </a:r>
          </a:p>
          <a:p>
            <a:pPr algn="just"/>
            <a:r>
              <a:rPr lang="en-US" b="1" dirty="0" smtClean="0">
                <a:solidFill>
                  <a:srgbClr val="0070C0"/>
                </a:solidFill>
              </a:rPr>
              <a:t>Which is not possible because at points A and B, IC2 is higher than IC1 or Utility at B&gt; Utility at A</a:t>
            </a:r>
          </a:p>
          <a:p>
            <a:pPr algn="just"/>
            <a:r>
              <a:rPr lang="en-US" b="1" dirty="0" smtClean="0">
                <a:solidFill>
                  <a:srgbClr val="0070C0"/>
                </a:solidFill>
              </a:rPr>
              <a:t>Therefore, ICs  never intersect with each other.  </a:t>
            </a:r>
          </a:p>
          <a:p>
            <a:endParaRPr lang="en-US" b="1" dirty="0">
              <a:solidFill>
                <a:srgbClr val="0070C0"/>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6"/>
                                        </p:tgtEl>
                                        <p:attrNameLst>
                                          <p:attrName>style.visibility</p:attrName>
                                        </p:attrNameLst>
                                      </p:cBhvr>
                                      <p:to>
                                        <p:strVal val="visible"/>
                                      </p:to>
                                    </p:set>
                                    <p:animEffect transition="in" filter="blinds(horizontal)">
                                      <p:cBhvr>
                                        <p:cTn id="12" dur="500"/>
                                        <p:tgtEl>
                                          <p:spTgt spid="266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linds(horizontal)">
                                      <p:cBhvr>
                                        <p:cTn id="34" dur="500"/>
                                        <p:tgtEl>
                                          <p:spTgt spid="1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linds(horizont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linds(horizontal)">
                                      <p:cBhvr>
                                        <p:cTn id="45" dur="500"/>
                                        <p:tgtEl>
                                          <p:spTgt spid="14"/>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linds(horizontal)">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blinds(horizontal)">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blinds(horizontal)">
                                      <p:cBhvr>
                                        <p:cTn id="6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P spid="11" grpId="0"/>
      <p:bldP spid="12" grpId="0"/>
      <p:bldP spid="13" grpId="0"/>
      <p:bldP spid="14" grpId="0"/>
      <p:bldP spid="15" grpId="0" animBg="1"/>
      <p:bldP spid="16" grpId="0" animBg="1"/>
      <p:bldP spid="18" grpId="0" animBg="1"/>
      <p:bldP spid="19"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title"/>
          </p:nvPr>
        </p:nvSpPr>
        <p:spPr>
          <a:xfrm>
            <a:off x="381000" y="0"/>
            <a:ext cx="8686800" cy="715962"/>
          </a:xfrm>
        </p:spPr>
        <p:txBody>
          <a:bodyPr>
            <a:noAutofit/>
          </a:bodyPr>
          <a:lstStyle/>
          <a:p>
            <a:pPr marL="514350" indent="-514350" algn="just">
              <a:buFont typeface="+mj-lt"/>
              <a:buAutoNum type="arabicParenR"/>
            </a:pPr>
            <a:endParaRPr lang="en-US" sz="2800" b="1" dirty="0" smtClean="0">
              <a:solidFill>
                <a:srgbClr val="00B0F0"/>
              </a:solidFill>
            </a:endParaRPr>
          </a:p>
          <a:p>
            <a:pPr marL="514350" indent="-514350" algn="just"/>
            <a:r>
              <a:rPr lang="en-US" sz="2800" b="1" dirty="0" smtClean="0">
                <a:solidFill>
                  <a:srgbClr val="00B0F0"/>
                </a:solidFill>
              </a:rPr>
              <a:t>5) ICs  need not to be parallel with each other.</a:t>
            </a:r>
          </a:p>
          <a:p>
            <a:endParaRPr lang="en-US" sz="4400" b="1" dirty="0">
              <a:solidFill>
                <a:srgbClr val="00B0F0"/>
              </a:solidFill>
            </a:endParaRPr>
          </a:p>
        </p:txBody>
      </p:sp>
      <p:pic>
        <p:nvPicPr>
          <p:cNvPr id="27650" name="Picture 2"/>
          <p:cNvPicPr>
            <a:picLocks noGrp="1" noChangeAspect="1" noChangeArrowheads="1"/>
          </p:cNvPicPr>
          <p:nvPr>
            <p:ph idx="1"/>
          </p:nvPr>
        </p:nvPicPr>
        <p:blipFill>
          <a:blip r:embed="rId2"/>
          <a:srcRect/>
          <a:stretch>
            <a:fillRect/>
          </a:stretch>
        </p:blipFill>
        <p:spPr bwMode="auto">
          <a:xfrm>
            <a:off x="0" y="609600"/>
            <a:ext cx="9144000" cy="6248400"/>
          </a:xfrm>
          <a:prstGeom prst="rect">
            <a:avLst/>
          </a:prstGeom>
          <a:noFill/>
          <a:ln w="9525">
            <a:noFill/>
            <a:miter lim="800000"/>
            <a:headEnd/>
            <a:tailEnd/>
          </a:ln>
          <a:effectLst/>
        </p:spPr>
      </p:pic>
      <p:sp>
        <p:nvSpPr>
          <p:cNvPr id="6" name="TextBox 5"/>
          <p:cNvSpPr txBox="1"/>
          <p:nvPr/>
        </p:nvSpPr>
        <p:spPr>
          <a:xfrm>
            <a:off x="6739860" y="6107668"/>
            <a:ext cx="1184940" cy="369332"/>
          </a:xfrm>
          <a:prstGeom prst="rect">
            <a:avLst/>
          </a:prstGeom>
          <a:noFill/>
        </p:spPr>
        <p:txBody>
          <a:bodyPr wrap="none" rtlCol="0">
            <a:spAutoFit/>
          </a:bodyPr>
          <a:lstStyle/>
          <a:p>
            <a:r>
              <a:rPr lang="en-US" dirty="0" smtClean="0">
                <a:solidFill>
                  <a:schemeClr val="bg1"/>
                </a:solidFill>
              </a:rPr>
              <a:t>Units of X</a:t>
            </a:r>
            <a:endParaRPr lang="en-US" dirty="0">
              <a:solidFill>
                <a:schemeClr val="bg1"/>
              </a:solidFill>
            </a:endParaRPr>
          </a:p>
        </p:txBody>
      </p:sp>
      <p:sp>
        <p:nvSpPr>
          <p:cNvPr id="7" name="TextBox 6"/>
          <p:cNvSpPr txBox="1"/>
          <p:nvPr/>
        </p:nvSpPr>
        <p:spPr>
          <a:xfrm>
            <a:off x="376535" y="762000"/>
            <a:ext cx="461665" cy="1088439"/>
          </a:xfrm>
          <a:prstGeom prst="rect">
            <a:avLst/>
          </a:prstGeom>
          <a:noFill/>
        </p:spPr>
        <p:txBody>
          <a:bodyPr vert="vert270" wrap="none" rtlCol="0">
            <a:spAutoFit/>
          </a:bodyPr>
          <a:lstStyle/>
          <a:p>
            <a:r>
              <a:rPr lang="en-US" dirty="0" smtClean="0">
                <a:solidFill>
                  <a:schemeClr val="bg1"/>
                </a:solidFill>
              </a:rPr>
              <a:t>Units of Y</a:t>
            </a:r>
            <a:endParaRPr lang="en-US" dirty="0">
              <a:solidFill>
                <a:schemeClr val="bg1"/>
              </a:solidFill>
            </a:endParaRPr>
          </a:p>
        </p:txBody>
      </p:sp>
      <p:sp>
        <p:nvSpPr>
          <p:cNvPr id="8" name="TextBox 7"/>
          <p:cNvSpPr txBox="1"/>
          <p:nvPr/>
        </p:nvSpPr>
        <p:spPr>
          <a:xfrm>
            <a:off x="550198" y="6031468"/>
            <a:ext cx="364202" cy="369332"/>
          </a:xfrm>
          <a:prstGeom prst="rect">
            <a:avLst/>
          </a:prstGeom>
          <a:noFill/>
        </p:spPr>
        <p:txBody>
          <a:bodyPr wrap="none" rtlCol="0">
            <a:spAutoFit/>
          </a:bodyPr>
          <a:lstStyle/>
          <a:p>
            <a:r>
              <a:rPr lang="en-US" dirty="0" smtClean="0">
                <a:solidFill>
                  <a:schemeClr val="bg1"/>
                </a:solidFill>
              </a:rPr>
              <a:t>O</a:t>
            </a:r>
            <a:endParaRPr lang="en-US" dirty="0">
              <a:solidFill>
                <a:schemeClr val="bg1"/>
              </a:solidFill>
            </a:endParaRPr>
          </a:p>
        </p:txBody>
      </p:sp>
      <p:sp>
        <p:nvSpPr>
          <p:cNvPr id="9" name="TextBox 8"/>
          <p:cNvSpPr txBox="1"/>
          <p:nvPr/>
        </p:nvSpPr>
        <p:spPr>
          <a:xfrm>
            <a:off x="6814742" y="5181600"/>
            <a:ext cx="500458" cy="369332"/>
          </a:xfrm>
          <a:prstGeom prst="rect">
            <a:avLst/>
          </a:prstGeom>
          <a:noFill/>
        </p:spPr>
        <p:txBody>
          <a:bodyPr wrap="none" rtlCol="0">
            <a:spAutoFit/>
          </a:bodyPr>
          <a:lstStyle/>
          <a:p>
            <a:r>
              <a:rPr lang="en-US" dirty="0" smtClean="0">
                <a:solidFill>
                  <a:schemeClr val="bg1"/>
                </a:solidFill>
              </a:rPr>
              <a:t>IC</a:t>
            </a:r>
            <a:r>
              <a:rPr lang="en-US" baseline="-25000" dirty="0" smtClean="0">
                <a:solidFill>
                  <a:schemeClr val="bg1"/>
                </a:solidFill>
              </a:rPr>
              <a:t>1</a:t>
            </a:r>
            <a:endParaRPr lang="en-US" dirty="0">
              <a:solidFill>
                <a:schemeClr val="bg1"/>
              </a:solidFill>
            </a:endParaRPr>
          </a:p>
        </p:txBody>
      </p:sp>
      <p:sp>
        <p:nvSpPr>
          <p:cNvPr id="10" name="TextBox 9"/>
          <p:cNvSpPr txBox="1"/>
          <p:nvPr/>
        </p:nvSpPr>
        <p:spPr>
          <a:xfrm>
            <a:off x="6814742" y="4736068"/>
            <a:ext cx="500458" cy="369332"/>
          </a:xfrm>
          <a:prstGeom prst="rect">
            <a:avLst/>
          </a:prstGeom>
          <a:noFill/>
        </p:spPr>
        <p:txBody>
          <a:bodyPr wrap="none" rtlCol="0">
            <a:spAutoFit/>
          </a:bodyPr>
          <a:lstStyle/>
          <a:p>
            <a:r>
              <a:rPr lang="en-US" dirty="0" smtClean="0">
                <a:solidFill>
                  <a:schemeClr val="bg1"/>
                </a:solidFill>
              </a:rPr>
              <a:t>IC</a:t>
            </a:r>
            <a:r>
              <a:rPr lang="en-US" baseline="-25000" dirty="0" smtClean="0">
                <a:solidFill>
                  <a:schemeClr val="bg1"/>
                </a:solidFill>
              </a:rPr>
              <a:t>2</a:t>
            </a:r>
            <a:endParaRPr lang="en-US" dirty="0">
              <a:solidFill>
                <a:schemeClr val="bg1"/>
              </a:solidFill>
            </a:endParaRPr>
          </a:p>
        </p:txBody>
      </p:sp>
      <p:sp>
        <p:nvSpPr>
          <p:cNvPr id="11" name="TextBox 10"/>
          <p:cNvSpPr txBox="1"/>
          <p:nvPr/>
        </p:nvSpPr>
        <p:spPr>
          <a:xfrm>
            <a:off x="3886200" y="533400"/>
            <a:ext cx="5257800" cy="2585323"/>
          </a:xfrm>
          <a:prstGeom prst="rect">
            <a:avLst/>
          </a:prstGeom>
          <a:noFill/>
        </p:spPr>
        <p:txBody>
          <a:bodyPr wrap="square" rtlCol="0">
            <a:spAutoFit/>
          </a:bodyPr>
          <a:lstStyle/>
          <a:p>
            <a:pPr algn="just">
              <a:buFont typeface="Wingdings" pitchFamily="2" charset="2"/>
              <a:buChar char="ü"/>
            </a:pPr>
            <a:r>
              <a:rPr lang="en-US" b="1" dirty="0" smtClean="0">
                <a:solidFill>
                  <a:schemeClr val="bg1"/>
                </a:solidFill>
              </a:rPr>
              <a:t> </a:t>
            </a:r>
            <a:r>
              <a:rPr lang="en-US" b="1" dirty="0" smtClean="0">
                <a:solidFill>
                  <a:srgbClr val="0070C0"/>
                </a:solidFill>
              </a:rPr>
              <a:t>It is because MRS may differ for different ICs or rate of sacrifice for different consumers may differ even if commodity X is preferable than Y for both of them. </a:t>
            </a:r>
          </a:p>
          <a:p>
            <a:pPr algn="just">
              <a:buFont typeface="Wingdings" pitchFamily="2" charset="2"/>
              <a:buChar char="ü"/>
            </a:pPr>
            <a:r>
              <a:rPr lang="en-US" b="1" dirty="0" smtClean="0">
                <a:solidFill>
                  <a:srgbClr val="0070C0"/>
                </a:solidFill>
              </a:rPr>
              <a:t>MRS is also the slope of IC. If MRS differs, slope of IC also differs. Hence ICs may not be parallel to each other.</a:t>
            </a:r>
          </a:p>
          <a:p>
            <a:pPr algn="just">
              <a:buFont typeface="Wingdings" pitchFamily="2" charset="2"/>
              <a:buChar char="ü"/>
            </a:pPr>
            <a:r>
              <a:rPr lang="en-US" b="1" dirty="0" smtClean="0">
                <a:solidFill>
                  <a:srgbClr val="0070C0"/>
                </a:solidFill>
              </a:rPr>
              <a:t>But it doesn’t mean that ICs  never parallel to each other</a:t>
            </a:r>
            <a:r>
              <a:rPr lang="en-US" b="1" dirty="0" smtClean="0">
                <a:solidFill>
                  <a:schemeClr val="bg1"/>
                </a:solidFill>
              </a:rPr>
              <a:t>.   </a:t>
            </a:r>
            <a:endParaRPr lang="en-US" b="1" dirty="0">
              <a:solidFill>
                <a:schemeClr val="bg1"/>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blinds(horizontal)">
                                      <p:cBhvr>
                                        <p:cTn id="12" dur="500"/>
                                        <p:tgtEl>
                                          <p:spTgt spid="276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linds(horizontal)">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4800" y="457200"/>
            <a:ext cx="8305800" cy="824132"/>
          </a:xfrm>
        </p:spPr>
        <p:txBody>
          <a:bodyPr/>
          <a:lstStyle/>
          <a:p>
            <a:r>
              <a:rPr lang="en-US" dirty="0" smtClean="0"/>
              <a:t>M</a:t>
            </a:r>
            <a:r>
              <a:rPr smtClean="0"/>
              <a:t>eaning of Utility </a:t>
            </a:r>
            <a:endParaRPr lang="en-US" dirty="0"/>
          </a:p>
        </p:txBody>
      </p:sp>
      <p:sp>
        <p:nvSpPr>
          <p:cNvPr id="2" name="Subtitle 1"/>
          <p:cNvSpPr>
            <a:spLocks noGrp="1"/>
          </p:cNvSpPr>
          <p:nvPr>
            <p:ph type="subTitle" idx="1"/>
          </p:nvPr>
        </p:nvSpPr>
        <p:spPr>
          <a:xfrm>
            <a:off x="533400" y="4953000"/>
            <a:ext cx="8305800" cy="1143000"/>
          </a:xfrm>
        </p:spPr>
        <p:txBody>
          <a:bodyPr>
            <a:noAutofit/>
          </a:bodyPr>
          <a:lstStyle/>
          <a:p>
            <a:pPr algn="just">
              <a:buFont typeface="Arial" pitchFamily="34" charset="0"/>
              <a:buChar char="•"/>
            </a:pPr>
            <a:r>
              <a:rPr lang="en-US" sz="3200" dirty="0" smtClean="0"/>
              <a:t>The term utility refers to the human want satisfying power of the commodity.</a:t>
            </a:r>
          </a:p>
          <a:p>
            <a:pPr algn="just">
              <a:buFont typeface="Arial" pitchFamily="34" charset="0"/>
              <a:buChar char="•"/>
            </a:pPr>
            <a:r>
              <a:rPr lang="en-US" sz="3200" dirty="0" smtClean="0"/>
              <a:t>It is the subjective entity and can vary from person to person, time to time and place to place</a:t>
            </a:r>
          </a:p>
          <a:p>
            <a:pPr algn="just">
              <a:buFont typeface="Arial" pitchFamily="34" charset="0"/>
              <a:buChar char="•"/>
            </a:pPr>
            <a:r>
              <a:rPr lang="en-US" sz="3200" dirty="0" smtClean="0"/>
              <a:t>We can create or add utility by the following four functions: a) by changing time b) by changing place c) by changing form d) by changing person.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rgbClr val="00B0F0"/>
                </a:solidFill>
              </a:rPr>
              <a:t>T</a:t>
            </a:r>
            <a:r>
              <a:rPr smtClean="0">
                <a:solidFill>
                  <a:srgbClr val="00B0F0"/>
                </a:solidFill>
              </a:rPr>
              <a:t>he law of diminishing MRS </a:t>
            </a:r>
            <a:endParaRPr lang="en-US" dirty="0">
              <a:solidFill>
                <a:srgbClr val="00B0F0"/>
              </a:solidFill>
            </a:endParaRPr>
          </a:p>
        </p:txBody>
      </p:sp>
      <p:sp>
        <p:nvSpPr>
          <p:cNvPr id="2" name="Content Placeholder 1"/>
          <p:cNvSpPr>
            <a:spLocks noGrp="1"/>
          </p:cNvSpPr>
          <p:nvPr>
            <p:ph idx="1"/>
          </p:nvPr>
        </p:nvSpPr>
        <p:spPr>
          <a:xfrm>
            <a:off x="0" y="1295400"/>
            <a:ext cx="8915400" cy="4525963"/>
          </a:xfrm>
        </p:spPr>
        <p:txBody>
          <a:bodyPr>
            <a:noAutofit/>
          </a:bodyPr>
          <a:lstStyle/>
          <a:p>
            <a:r>
              <a:rPr lang="en-US" sz="3200" dirty="0" smtClean="0">
                <a:solidFill>
                  <a:srgbClr val="FFFF00"/>
                </a:solidFill>
              </a:rPr>
              <a:t>Concept of MRS:</a:t>
            </a:r>
          </a:p>
          <a:p>
            <a:pPr lvl="1" algn="just">
              <a:buNone/>
            </a:pPr>
            <a:r>
              <a:rPr lang="en-US" sz="2800" dirty="0" smtClean="0"/>
              <a:t>	MRS can be defined as the units of a commodity which must be sacrificed to increase one extra unit of the commodity  so that the level of satisfaction or utility remains constant.  MRS</a:t>
            </a:r>
            <a:r>
              <a:rPr lang="en-US" sz="2800" baseline="-25000" dirty="0" smtClean="0"/>
              <a:t>XY </a:t>
            </a:r>
            <a:r>
              <a:rPr lang="en-US" sz="2800" dirty="0" smtClean="0"/>
              <a:t> represents the amount of Y which the consumer is ready to sacrifice for the gain of one additional unit  of X. so that, his level  of satisfaction remains same.  In other  words, MRS</a:t>
            </a:r>
            <a:r>
              <a:rPr lang="en-US" sz="2800" baseline="-25000" dirty="0" smtClean="0"/>
              <a:t>XY</a:t>
            </a:r>
            <a:r>
              <a:rPr lang="en-US" sz="2800" dirty="0" smtClean="0"/>
              <a:t> is the ratio of change in units of Y goods with the change in units of X goods. It is also the slope of the Indifference curve.</a:t>
            </a:r>
            <a:endParaRPr lang="en-US" sz="28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6200"/>
            <a:ext cx="8991600" cy="7010400"/>
          </a:xfrm>
        </p:spPr>
        <p:txBody>
          <a:bodyPr>
            <a:normAutofit fontScale="77500" lnSpcReduction="20000"/>
          </a:bodyPr>
          <a:lstStyle/>
          <a:p>
            <a:pPr algn="just"/>
            <a:r>
              <a:rPr lang="en-US" dirty="0" smtClean="0"/>
              <a:t>Let the consumer only consumes two commodities X and Y, in which X is preferable than Y, so the consumer  will increase the units of X by sacrificing the units of Y.</a:t>
            </a:r>
          </a:p>
          <a:p>
            <a:pPr algn="just"/>
            <a:r>
              <a:rPr lang="en-US" dirty="0" smtClean="0"/>
              <a:t>Total utility of consumer depends on the units of X and Y </a:t>
            </a:r>
          </a:p>
          <a:p>
            <a:pPr algn="ctr"/>
            <a:r>
              <a:rPr lang="en-US" dirty="0" smtClean="0"/>
              <a:t>U = f(X,Y) </a:t>
            </a:r>
          </a:p>
          <a:p>
            <a:pPr algn="just"/>
            <a:r>
              <a:rPr lang="en-US" dirty="0" smtClean="0"/>
              <a:t>If the consumer increases the units of X by </a:t>
            </a:r>
            <a:r>
              <a:rPr lang="el-GR" dirty="0" smtClean="0"/>
              <a:t>Δ</a:t>
            </a:r>
            <a:r>
              <a:rPr lang="en-US" dirty="0" smtClean="0"/>
              <a:t>X, with marginal utility  MU</a:t>
            </a:r>
            <a:r>
              <a:rPr lang="en-US" baseline="-25000" dirty="0" smtClean="0"/>
              <a:t>X</a:t>
            </a:r>
            <a:r>
              <a:rPr lang="en-US" dirty="0" smtClean="0"/>
              <a:t> , gain in total utility by the consumer is , 	</a:t>
            </a:r>
            <a:r>
              <a:rPr lang="en-US" baseline="-25000" dirty="0" smtClean="0"/>
              <a:t> </a:t>
            </a:r>
            <a:r>
              <a:rPr lang="el-GR" dirty="0" smtClean="0"/>
              <a:t>Δ</a:t>
            </a:r>
            <a:r>
              <a:rPr lang="en-US" dirty="0" smtClean="0"/>
              <a:t>X. </a:t>
            </a:r>
            <a:r>
              <a:rPr lang="en-US" dirty="0" err="1" smtClean="0"/>
              <a:t>MUx</a:t>
            </a:r>
            <a:r>
              <a:rPr lang="en-US" dirty="0" smtClean="0"/>
              <a:t>………………(1)</a:t>
            </a:r>
            <a:endParaRPr lang="en-US" baseline="-25000" dirty="0" smtClean="0"/>
          </a:p>
          <a:p>
            <a:pPr algn="just"/>
            <a:r>
              <a:rPr lang="en-US" dirty="0" smtClean="0"/>
              <a:t>For this the consumer will sacrifice the units of Y, if the sacrificed  units of Y is </a:t>
            </a:r>
            <a:r>
              <a:rPr lang="el-GR" dirty="0" smtClean="0"/>
              <a:t>Δ</a:t>
            </a:r>
            <a:r>
              <a:rPr lang="en-US" dirty="0" smtClean="0"/>
              <a:t>Y, with marginal utility </a:t>
            </a:r>
            <a:r>
              <a:rPr lang="en-US" dirty="0" err="1" smtClean="0"/>
              <a:t>MUy</a:t>
            </a:r>
            <a:r>
              <a:rPr lang="en-US" dirty="0" smtClean="0"/>
              <a:t>, loss in total utility by the consumer is , - </a:t>
            </a:r>
            <a:r>
              <a:rPr lang="el-GR" dirty="0" smtClean="0"/>
              <a:t>Δ</a:t>
            </a:r>
            <a:r>
              <a:rPr lang="en-US" dirty="0" smtClean="0"/>
              <a:t>Y. </a:t>
            </a:r>
            <a:r>
              <a:rPr lang="en-US" dirty="0" err="1" smtClean="0"/>
              <a:t>MUy</a:t>
            </a:r>
            <a:endParaRPr lang="en-US" dirty="0" smtClean="0"/>
          </a:p>
          <a:p>
            <a:pPr algn="just"/>
            <a:r>
              <a:rPr lang="en-US" dirty="0" smtClean="0"/>
              <a:t>In that process the consumers utility  remains unchanged , </a:t>
            </a:r>
          </a:p>
          <a:p>
            <a:pPr algn="ctr"/>
            <a:r>
              <a:rPr lang="en-US" dirty="0" err="1" smtClean="0"/>
              <a:t>i.e</a:t>
            </a:r>
            <a:r>
              <a:rPr lang="en-US" dirty="0" smtClean="0"/>
              <a:t> . Total utility gain = total utility loss</a:t>
            </a:r>
          </a:p>
          <a:p>
            <a:pPr algn="ctr"/>
            <a:r>
              <a:rPr lang="el-GR" dirty="0" smtClean="0"/>
              <a:t>Δ</a:t>
            </a:r>
            <a:r>
              <a:rPr lang="en-US" dirty="0" smtClean="0"/>
              <a:t>X. </a:t>
            </a:r>
            <a:r>
              <a:rPr lang="en-US" dirty="0" err="1" smtClean="0"/>
              <a:t>MUx</a:t>
            </a:r>
            <a:r>
              <a:rPr lang="en-US" dirty="0" smtClean="0"/>
              <a:t>  = - </a:t>
            </a:r>
            <a:r>
              <a:rPr lang="el-GR" dirty="0" smtClean="0"/>
              <a:t>Δ</a:t>
            </a:r>
            <a:r>
              <a:rPr lang="en-US" dirty="0" smtClean="0"/>
              <a:t>Y. </a:t>
            </a:r>
            <a:r>
              <a:rPr lang="en-US" dirty="0" err="1" smtClean="0"/>
              <a:t>MUy</a:t>
            </a:r>
            <a:endParaRPr lang="en-US" dirty="0" smtClean="0"/>
          </a:p>
          <a:p>
            <a:pPr algn="ctr"/>
            <a:r>
              <a:rPr lang="en-US" dirty="0" smtClean="0"/>
              <a:t>-</a:t>
            </a:r>
            <a:r>
              <a:rPr lang="el-GR" dirty="0" smtClean="0"/>
              <a:t> Δ</a:t>
            </a:r>
            <a:r>
              <a:rPr lang="en-US" dirty="0" smtClean="0"/>
              <a:t>Y/</a:t>
            </a:r>
            <a:r>
              <a:rPr lang="el-GR" dirty="0" smtClean="0"/>
              <a:t> Δ</a:t>
            </a:r>
            <a:r>
              <a:rPr lang="en-US" dirty="0" smtClean="0"/>
              <a:t>X = </a:t>
            </a:r>
            <a:r>
              <a:rPr lang="en-US" dirty="0" err="1" smtClean="0"/>
              <a:t>MUx</a:t>
            </a:r>
            <a:r>
              <a:rPr lang="en-US" dirty="0" smtClean="0"/>
              <a:t>/</a:t>
            </a:r>
            <a:r>
              <a:rPr lang="en-US" dirty="0" err="1" smtClean="0"/>
              <a:t>MUy</a:t>
            </a:r>
            <a:endParaRPr lang="en-US" dirty="0" smtClean="0"/>
          </a:p>
          <a:p>
            <a:pPr algn="ctr"/>
            <a:r>
              <a:rPr lang="en-US" dirty="0" smtClean="0"/>
              <a:t>MRS</a:t>
            </a:r>
            <a:r>
              <a:rPr lang="en-US" baseline="-25000" dirty="0" smtClean="0"/>
              <a:t>XY</a:t>
            </a:r>
            <a:r>
              <a:rPr lang="en-US" dirty="0" smtClean="0"/>
              <a:t> = - MU</a:t>
            </a:r>
            <a:r>
              <a:rPr lang="en-US" baseline="-25000" dirty="0" smtClean="0"/>
              <a:t>X</a:t>
            </a:r>
            <a:r>
              <a:rPr lang="en-US" dirty="0" smtClean="0"/>
              <a:t>/MU</a:t>
            </a:r>
            <a:r>
              <a:rPr lang="en-US" baseline="-25000" dirty="0" smtClean="0"/>
              <a:t>Y</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7467600" cy="715962"/>
          </a:xfrm>
        </p:spPr>
        <p:txBody>
          <a:bodyPr>
            <a:normAutofit fontScale="90000"/>
          </a:bodyPr>
          <a:lstStyle/>
          <a:p>
            <a:r>
              <a:rPr lang="en-US" dirty="0" smtClean="0"/>
              <a:t>Graphically,</a:t>
            </a:r>
            <a:endParaRPr lang="en-US" dirty="0"/>
          </a:p>
        </p:txBody>
      </p:sp>
      <p:pic>
        <p:nvPicPr>
          <p:cNvPr id="23554" name="Picture 2"/>
          <p:cNvPicPr>
            <a:picLocks noChangeAspect="1" noChangeArrowheads="1"/>
          </p:cNvPicPr>
          <p:nvPr/>
        </p:nvPicPr>
        <p:blipFill>
          <a:blip r:embed="rId2"/>
          <a:srcRect/>
          <a:stretch>
            <a:fillRect/>
          </a:stretch>
        </p:blipFill>
        <p:spPr bwMode="auto">
          <a:xfrm>
            <a:off x="0" y="476570"/>
            <a:ext cx="9143999" cy="6076630"/>
          </a:xfrm>
          <a:prstGeom prst="rect">
            <a:avLst/>
          </a:prstGeom>
          <a:noFill/>
          <a:ln w="9525">
            <a:noFill/>
            <a:miter lim="800000"/>
            <a:headEnd/>
            <a:tailEnd/>
          </a:ln>
          <a:effectLst/>
        </p:spPr>
      </p:pic>
      <p:sp>
        <p:nvSpPr>
          <p:cNvPr id="4" name="TextBox 3"/>
          <p:cNvSpPr txBox="1"/>
          <p:nvPr/>
        </p:nvSpPr>
        <p:spPr>
          <a:xfrm>
            <a:off x="7501860" y="6324600"/>
            <a:ext cx="1184940" cy="369332"/>
          </a:xfrm>
          <a:prstGeom prst="rect">
            <a:avLst/>
          </a:prstGeom>
          <a:noFill/>
        </p:spPr>
        <p:txBody>
          <a:bodyPr wrap="none" rtlCol="0">
            <a:spAutoFit/>
          </a:bodyPr>
          <a:lstStyle/>
          <a:p>
            <a:r>
              <a:rPr lang="en-US" dirty="0" smtClean="0">
                <a:solidFill>
                  <a:schemeClr val="bg1"/>
                </a:solidFill>
              </a:rPr>
              <a:t>Units of X</a:t>
            </a:r>
            <a:endParaRPr lang="en-US" dirty="0">
              <a:solidFill>
                <a:schemeClr val="bg1"/>
              </a:solidFill>
            </a:endParaRPr>
          </a:p>
        </p:txBody>
      </p:sp>
      <p:sp>
        <p:nvSpPr>
          <p:cNvPr id="5" name="TextBox 4"/>
          <p:cNvSpPr txBox="1"/>
          <p:nvPr/>
        </p:nvSpPr>
        <p:spPr>
          <a:xfrm>
            <a:off x="685800" y="762000"/>
            <a:ext cx="461665" cy="1088439"/>
          </a:xfrm>
          <a:prstGeom prst="rect">
            <a:avLst/>
          </a:prstGeom>
          <a:noFill/>
        </p:spPr>
        <p:txBody>
          <a:bodyPr vert="vert270" wrap="none" rtlCol="0">
            <a:spAutoFit/>
          </a:bodyPr>
          <a:lstStyle/>
          <a:p>
            <a:r>
              <a:rPr lang="en-US" dirty="0" smtClean="0">
                <a:solidFill>
                  <a:schemeClr val="bg1"/>
                </a:solidFill>
              </a:rPr>
              <a:t>Units of Y</a:t>
            </a:r>
            <a:endParaRPr lang="en-US" dirty="0">
              <a:solidFill>
                <a:schemeClr val="bg1"/>
              </a:solidFill>
            </a:endParaRPr>
          </a:p>
        </p:txBody>
      </p:sp>
      <p:sp>
        <p:nvSpPr>
          <p:cNvPr id="6" name="TextBox 5"/>
          <p:cNvSpPr txBox="1"/>
          <p:nvPr/>
        </p:nvSpPr>
        <p:spPr>
          <a:xfrm>
            <a:off x="8077200" y="5486400"/>
            <a:ext cx="415498" cy="369332"/>
          </a:xfrm>
          <a:prstGeom prst="rect">
            <a:avLst/>
          </a:prstGeom>
          <a:noFill/>
        </p:spPr>
        <p:txBody>
          <a:bodyPr wrap="none" rtlCol="0">
            <a:spAutoFit/>
          </a:bodyPr>
          <a:lstStyle/>
          <a:p>
            <a:r>
              <a:rPr lang="en-US" dirty="0" smtClean="0">
                <a:solidFill>
                  <a:schemeClr val="bg1"/>
                </a:solidFill>
              </a:rPr>
              <a:t>IC</a:t>
            </a:r>
            <a:endParaRPr lang="en-US" dirty="0">
              <a:solidFill>
                <a:schemeClr val="bg1"/>
              </a:solidFill>
            </a:endParaRPr>
          </a:p>
        </p:txBody>
      </p:sp>
      <p:sp>
        <p:nvSpPr>
          <p:cNvPr id="7" name="TextBox 6"/>
          <p:cNvSpPr txBox="1"/>
          <p:nvPr/>
        </p:nvSpPr>
        <p:spPr>
          <a:xfrm>
            <a:off x="2438400" y="1981200"/>
            <a:ext cx="338554" cy="369332"/>
          </a:xfrm>
          <a:prstGeom prst="rect">
            <a:avLst/>
          </a:prstGeom>
          <a:noFill/>
        </p:spPr>
        <p:txBody>
          <a:bodyPr wrap="none" rtlCol="0">
            <a:spAutoFit/>
          </a:bodyPr>
          <a:lstStyle/>
          <a:p>
            <a:r>
              <a:rPr lang="en-US" dirty="0" smtClean="0">
                <a:solidFill>
                  <a:schemeClr val="bg1"/>
                </a:solidFill>
              </a:rPr>
              <a:t>A</a:t>
            </a:r>
            <a:endParaRPr lang="en-US" dirty="0">
              <a:solidFill>
                <a:schemeClr val="bg1"/>
              </a:solidFill>
            </a:endParaRPr>
          </a:p>
        </p:txBody>
      </p:sp>
      <p:sp>
        <p:nvSpPr>
          <p:cNvPr id="8" name="TextBox 7"/>
          <p:cNvSpPr txBox="1"/>
          <p:nvPr/>
        </p:nvSpPr>
        <p:spPr>
          <a:xfrm>
            <a:off x="3581400" y="3962400"/>
            <a:ext cx="338554" cy="369332"/>
          </a:xfrm>
          <a:prstGeom prst="rect">
            <a:avLst/>
          </a:prstGeom>
          <a:noFill/>
        </p:spPr>
        <p:txBody>
          <a:bodyPr wrap="none" rtlCol="0">
            <a:spAutoFit/>
          </a:bodyPr>
          <a:lstStyle/>
          <a:p>
            <a:r>
              <a:rPr lang="en-US" dirty="0" smtClean="0">
                <a:solidFill>
                  <a:schemeClr val="bg1"/>
                </a:solidFill>
              </a:rPr>
              <a:t>B</a:t>
            </a:r>
            <a:endParaRPr lang="en-US" dirty="0">
              <a:solidFill>
                <a:schemeClr val="bg1"/>
              </a:solidFill>
            </a:endParaRPr>
          </a:p>
        </p:txBody>
      </p:sp>
      <p:sp>
        <p:nvSpPr>
          <p:cNvPr id="9" name="TextBox 8"/>
          <p:cNvSpPr txBox="1"/>
          <p:nvPr/>
        </p:nvSpPr>
        <p:spPr>
          <a:xfrm>
            <a:off x="4495800" y="4343400"/>
            <a:ext cx="351378" cy="369332"/>
          </a:xfrm>
          <a:prstGeom prst="rect">
            <a:avLst/>
          </a:prstGeom>
          <a:noFill/>
        </p:spPr>
        <p:txBody>
          <a:bodyPr wrap="none" rtlCol="0">
            <a:spAutoFit/>
          </a:bodyPr>
          <a:lstStyle/>
          <a:p>
            <a:r>
              <a:rPr lang="en-US" dirty="0" smtClean="0">
                <a:solidFill>
                  <a:schemeClr val="bg1"/>
                </a:solidFill>
              </a:rPr>
              <a:t>C</a:t>
            </a:r>
            <a:endParaRPr lang="en-US" dirty="0">
              <a:solidFill>
                <a:schemeClr val="bg1"/>
              </a:solidFill>
            </a:endParaRPr>
          </a:p>
        </p:txBody>
      </p:sp>
      <p:sp>
        <p:nvSpPr>
          <p:cNvPr id="10" name="TextBox 9"/>
          <p:cNvSpPr txBox="1"/>
          <p:nvPr/>
        </p:nvSpPr>
        <p:spPr>
          <a:xfrm>
            <a:off x="5638800" y="4648200"/>
            <a:ext cx="351378" cy="369332"/>
          </a:xfrm>
          <a:prstGeom prst="rect">
            <a:avLst/>
          </a:prstGeom>
          <a:noFill/>
        </p:spPr>
        <p:txBody>
          <a:bodyPr wrap="none" rtlCol="0">
            <a:spAutoFit/>
          </a:bodyPr>
          <a:lstStyle/>
          <a:p>
            <a:r>
              <a:rPr lang="en-US" dirty="0" smtClean="0">
                <a:solidFill>
                  <a:schemeClr val="bg1"/>
                </a:solidFill>
              </a:rPr>
              <a:t>D</a:t>
            </a:r>
            <a:endParaRPr lang="en-US" dirty="0">
              <a:solidFill>
                <a:schemeClr val="bg1"/>
              </a:solidFill>
            </a:endParaRPr>
          </a:p>
        </p:txBody>
      </p:sp>
      <p:sp>
        <p:nvSpPr>
          <p:cNvPr id="11" name="TextBox 10"/>
          <p:cNvSpPr txBox="1"/>
          <p:nvPr/>
        </p:nvSpPr>
        <p:spPr>
          <a:xfrm>
            <a:off x="762000" y="1981200"/>
            <a:ext cx="423514" cy="369332"/>
          </a:xfrm>
          <a:prstGeom prst="rect">
            <a:avLst/>
          </a:prstGeom>
          <a:noFill/>
        </p:spPr>
        <p:txBody>
          <a:bodyPr wrap="none" rtlCol="0">
            <a:spAutoFit/>
          </a:bodyPr>
          <a:lstStyle/>
          <a:p>
            <a:r>
              <a:rPr lang="en-US" dirty="0" smtClean="0">
                <a:solidFill>
                  <a:schemeClr val="bg1"/>
                </a:solidFill>
              </a:rPr>
              <a:t>Y</a:t>
            </a:r>
            <a:r>
              <a:rPr lang="en-US" baseline="-25000" dirty="0" smtClean="0">
                <a:solidFill>
                  <a:schemeClr val="bg1"/>
                </a:solidFill>
              </a:rPr>
              <a:t>1</a:t>
            </a:r>
            <a:endParaRPr lang="en-US" baseline="-25000" dirty="0">
              <a:solidFill>
                <a:schemeClr val="bg1"/>
              </a:solidFill>
            </a:endParaRPr>
          </a:p>
        </p:txBody>
      </p:sp>
      <p:sp>
        <p:nvSpPr>
          <p:cNvPr id="12" name="TextBox 11"/>
          <p:cNvSpPr txBox="1"/>
          <p:nvPr/>
        </p:nvSpPr>
        <p:spPr>
          <a:xfrm>
            <a:off x="685800" y="4126468"/>
            <a:ext cx="423514" cy="369332"/>
          </a:xfrm>
          <a:prstGeom prst="rect">
            <a:avLst/>
          </a:prstGeom>
          <a:noFill/>
        </p:spPr>
        <p:txBody>
          <a:bodyPr wrap="none" rtlCol="0">
            <a:spAutoFit/>
          </a:bodyPr>
          <a:lstStyle/>
          <a:p>
            <a:r>
              <a:rPr lang="en-US" dirty="0" smtClean="0">
                <a:solidFill>
                  <a:schemeClr val="bg1"/>
                </a:solidFill>
              </a:rPr>
              <a:t>Y</a:t>
            </a:r>
            <a:r>
              <a:rPr lang="en-US" baseline="-25000" dirty="0" smtClean="0">
                <a:solidFill>
                  <a:schemeClr val="bg1"/>
                </a:solidFill>
              </a:rPr>
              <a:t>2</a:t>
            </a:r>
            <a:endParaRPr lang="en-US" baseline="-25000" dirty="0">
              <a:solidFill>
                <a:schemeClr val="bg1"/>
              </a:solidFill>
            </a:endParaRPr>
          </a:p>
        </p:txBody>
      </p:sp>
      <p:sp>
        <p:nvSpPr>
          <p:cNvPr id="13" name="TextBox 12"/>
          <p:cNvSpPr txBox="1"/>
          <p:nvPr/>
        </p:nvSpPr>
        <p:spPr>
          <a:xfrm>
            <a:off x="685800" y="4572000"/>
            <a:ext cx="423514" cy="369332"/>
          </a:xfrm>
          <a:prstGeom prst="rect">
            <a:avLst/>
          </a:prstGeom>
          <a:noFill/>
        </p:spPr>
        <p:txBody>
          <a:bodyPr wrap="none" rtlCol="0">
            <a:spAutoFit/>
          </a:bodyPr>
          <a:lstStyle/>
          <a:p>
            <a:r>
              <a:rPr lang="en-US" dirty="0" smtClean="0">
                <a:solidFill>
                  <a:schemeClr val="bg1"/>
                </a:solidFill>
              </a:rPr>
              <a:t>Y</a:t>
            </a:r>
            <a:r>
              <a:rPr lang="en-US" baseline="-25000" dirty="0" smtClean="0">
                <a:solidFill>
                  <a:schemeClr val="bg1"/>
                </a:solidFill>
              </a:rPr>
              <a:t>3</a:t>
            </a:r>
            <a:endParaRPr lang="en-US" baseline="-25000" dirty="0">
              <a:solidFill>
                <a:schemeClr val="bg1"/>
              </a:solidFill>
            </a:endParaRPr>
          </a:p>
        </p:txBody>
      </p:sp>
      <p:sp>
        <p:nvSpPr>
          <p:cNvPr id="14" name="TextBox 13"/>
          <p:cNvSpPr txBox="1"/>
          <p:nvPr/>
        </p:nvSpPr>
        <p:spPr>
          <a:xfrm>
            <a:off x="762000" y="4888468"/>
            <a:ext cx="423514" cy="369332"/>
          </a:xfrm>
          <a:prstGeom prst="rect">
            <a:avLst/>
          </a:prstGeom>
          <a:noFill/>
        </p:spPr>
        <p:txBody>
          <a:bodyPr wrap="none" rtlCol="0">
            <a:spAutoFit/>
          </a:bodyPr>
          <a:lstStyle/>
          <a:p>
            <a:r>
              <a:rPr lang="en-US" dirty="0" smtClean="0">
                <a:solidFill>
                  <a:schemeClr val="bg1"/>
                </a:solidFill>
              </a:rPr>
              <a:t>Y</a:t>
            </a:r>
            <a:r>
              <a:rPr lang="en-US" baseline="-25000" dirty="0" smtClean="0">
                <a:solidFill>
                  <a:schemeClr val="bg1"/>
                </a:solidFill>
              </a:rPr>
              <a:t>4</a:t>
            </a:r>
            <a:endParaRPr lang="en-US" baseline="-25000" dirty="0">
              <a:solidFill>
                <a:schemeClr val="bg1"/>
              </a:solidFill>
            </a:endParaRPr>
          </a:p>
        </p:txBody>
      </p:sp>
      <p:sp>
        <p:nvSpPr>
          <p:cNvPr id="15" name="TextBox 14"/>
          <p:cNvSpPr txBox="1"/>
          <p:nvPr/>
        </p:nvSpPr>
        <p:spPr>
          <a:xfrm>
            <a:off x="2209800" y="6336268"/>
            <a:ext cx="423514" cy="369332"/>
          </a:xfrm>
          <a:prstGeom prst="rect">
            <a:avLst/>
          </a:prstGeom>
          <a:noFill/>
        </p:spPr>
        <p:txBody>
          <a:bodyPr wrap="none" rtlCol="0">
            <a:spAutoFit/>
          </a:bodyPr>
          <a:lstStyle/>
          <a:p>
            <a:r>
              <a:rPr lang="en-US" dirty="0" smtClean="0">
                <a:solidFill>
                  <a:schemeClr val="bg1"/>
                </a:solidFill>
              </a:rPr>
              <a:t>X</a:t>
            </a:r>
            <a:r>
              <a:rPr lang="en-US" baseline="-25000" dirty="0" smtClean="0">
                <a:solidFill>
                  <a:schemeClr val="bg1"/>
                </a:solidFill>
              </a:rPr>
              <a:t>1</a:t>
            </a:r>
            <a:endParaRPr lang="en-US" baseline="-25000" dirty="0">
              <a:solidFill>
                <a:schemeClr val="bg1"/>
              </a:solidFill>
            </a:endParaRPr>
          </a:p>
        </p:txBody>
      </p:sp>
      <p:sp>
        <p:nvSpPr>
          <p:cNvPr id="16" name="TextBox 15"/>
          <p:cNvSpPr txBox="1"/>
          <p:nvPr/>
        </p:nvSpPr>
        <p:spPr>
          <a:xfrm>
            <a:off x="3386486" y="6336268"/>
            <a:ext cx="423514" cy="369332"/>
          </a:xfrm>
          <a:prstGeom prst="rect">
            <a:avLst/>
          </a:prstGeom>
          <a:noFill/>
        </p:spPr>
        <p:txBody>
          <a:bodyPr wrap="none" rtlCol="0">
            <a:spAutoFit/>
          </a:bodyPr>
          <a:lstStyle/>
          <a:p>
            <a:r>
              <a:rPr lang="en-US" dirty="0" smtClean="0">
                <a:solidFill>
                  <a:schemeClr val="bg1"/>
                </a:solidFill>
              </a:rPr>
              <a:t>X</a:t>
            </a:r>
            <a:r>
              <a:rPr lang="en-US" baseline="-25000" dirty="0" smtClean="0">
                <a:solidFill>
                  <a:schemeClr val="bg1"/>
                </a:solidFill>
              </a:rPr>
              <a:t>2</a:t>
            </a:r>
            <a:endParaRPr lang="en-US" baseline="-25000" dirty="0">
              <a:solidFill>
                <a:schemeClr val="bg1"/>
              </a:solidFill>
            </a:endParaRPr>
          </a:p>
        </p:txBody>
      </p:sp>
      <p:sp>
        <p:nvSpPr>
          <p:cNvPr id="17" name="TextBox 16"/>
          <p:cNvSpPr txBox="1"/>
          <p:nvPr/>
        </p:nvSpPr>
        <p:spPr>
          <a:xfrm>
            <a:off x="4419600" y="6336268"/>
            <a:ext cx="423514" cy="369332"/>
          </a:xfrm>
          <a:prstGeom prst="rect">
            <a:avLst/>
          </a:prstGeom>
          <a:noFill/>
        </p:spPr>
        <p:txBody>
          <a:bodyPr wrap="none" rtlCol="0">
            <a:spAutoFit/>
          </a:bodyPr>
          <a:lstStyle/>
          <a:p>
            <a:r>
              <a:rPr lang="en-US" dirty="0" smtClean="0">
                <a:solidFill>
                  <a:schemeClr val="bg1"/>
                </a:solidFill>
              </a:rPr>
              <a:t>X</a:t>
            </a:r>
            <a:r>
              <a:rPr lang="en-US" baseline="-25000" dirty="0" smtClean="0">
                <a:solidFill>
                  <a:schemeClr val="bg1"/>
                </a:solidFill>
              </a:rPr>
              <a:t>3</a:t>
            </a:r>
            <a:endParaRPr lang="en-US" baseline="-25000" dirty="0">
              <a:solidFill>
                <a:schemeClr val="bg1"/>
              </a:solidFill>
            </a:endParaRPr>
          </a:p>
        </p:txBody>
      </p:sp>
      <p:sp>
        <p:nvSpPr>
          <p:cNvPr id="18" name="TextBox 17"/>
          <p:cNvSpPr txBox="1"/>
          <p:nvPr/>
        </p:nvSpPr>
        <p:spPr>
          <a:xfrm>
            <a:off x="5520086" y="6324600"/>
            <a:ext cx="423514" cy="369332"/>
          </a:xfrm>
          <a:prstGeom prst="rect">
            <a:avLst/>
          </a:prstGeom>
          <a:noFill/>
        </p:spPr>
        <p:txBody>
          <a:bodyPr wrap="none" rtlCol="0">
            <a:spAutoFit/>
          </a:bodyPr>
          <a:lstStyle/>
          <a:p>
            <a:r>
              <a:rPr lang="en-US" dirty="0" smtClean="0">
                <a:solidFill>
                  <a:schemeClr val="bg1"/>
                </a:solidFill>
              </a:rPr>
              <a:t>X</a:t>
            </a:r>
            <a:r>
              <a:rPr lang="en-US" baseline="-25000" dirty="0" smtClean="0">
                <a:solidFill>
                  <a:schemeClr val="bg1"/>
                </a:solidFill>
              </a:rPr>
              <a:t>4</a:t>
            </a:r>
            <a:endParaRPr lang="en-US" baseline="-25000" dirty="0">
              <a:solidFill>
                <a:schemeClr val="bg1"/>
              </a:solidFill>
            </a:endParaRPr>
          </a:p>
        </p:txBody>
      </p:sp>
      <p:sp>
        <p:nvSpPr>
          <p:cNvPr id="19" name="TextBox 18"/>
          <p:cNvSpPr txBox="1"/>
          <p:nvPr/>
        </p:nvSpPr>
        <p:spPr>
          <a:xfrm>
            <a:off x="2133600" y="4278868"/>
            <a:ext cx="312906" cy="369332"/>
          </a:xfrm>
          <a:prstGeom prst="rect">
            <a:avLst/>
          </a:prstGeom>
          <a:noFill/>
        </p:spPr>
        <p:txBody>
          <a:bodyPr wrap="none" rtlCol="0">
            <a:spAutoFit/>
          </a:bodyPr>
          <a:lstStyle/>
          <a:p>
            <a:r>
              <a:rPr lang="en-US" dirty="0" smtClean="0">
                <a:solidFill>
                  <a:schemeClr val="bg1"/>
                </a:solidFill>
              </a:rPr>
              <a:t>a</a:t>
            </a:r>
            <a:endParaRPr lang="en-US" dirty="0">
              <a:solidFill>
                <a:schemeClr val="bg1"/>
              </a:solidFill>
            </a:endParaRPr>
          </a:p>
        </p:txBody>
      </p:sp>
      <p:sp>
        <p:nvSpPr>
          <p:cNvPr id="20" name="TextBox 19"/>
          <p:cNvSpPr txBox="1"/>
          <p:nvPr/>
        </p:nvSpPr>
        <p:spPr>
          <a:xfrm>
            <a:off x="3359934" y="4693920"/>
            <a:ext cx="312906" cy="369332"/>
          </a:xfrm>
          <a:prstGeom prst="rect">
            <a:avLst/>
          </a:prstGeom>
          <a:noFill/>
        </p:spPr>
        <p:txBody>
          <a:bodyPr wrap="none" rtlCol="0">
            <a:spAutoFit/>
          </a:bodyPr>
          <a:lstStyle/>
          <a:p>
            <a:r>
              <a:rPr lang="en-US" dirty="0" smtClean="0">
                <a:solidFill>
                  <a:schemeClr val="bg1"/>
                </a:solidFill>
              </a:rPr>
              <a:t>b</a:t>
            </a:r>
            <a:endParaRPr lang="en-US" dirty="0">
              <a:solidFill>
                <a:schemeClr val="bg1"/>
              </a:solidFill>
            </a:endParaRPr>
          </a:p>
        </p:txBody>
      </p:sp>
      <p:sp>
        <p:nvSpPr>
          <p:cNvPr id="21" name="TextBox 20"/>
          <p:cNvSpPr txBox="1"/>
          <p:nvPr/>
        </p:nvSpPr>
        <p:spPr>
          <a:xfrm>
            <a:off x="4343400" y="4953000"/>
            <a:ext cx="300082" cy="369332"/>
          </a:xfrm>
          <a:prstGeom prst="rect">
            <a:avLst/>
          </a:prstGeom>
          <a:noFill/>
        </p:spPr>
        <p:txBody>
          <a:bodyPr wrap="none" rtlCol="0">
            <a:spAutoFit/>
          </a:bodyPr>
          <a:lstStyle/>
          <a:p>
            <a:r>
              <a:rPr lang="en-US" dirty="0" smtClean="0">
                <a:solidFill>
                  <a:schemeClr val="bg1"/>
                </a:solidFill>
              </a:rPr>
              <a:t>c</a:t>
            </a:r>
            <a:endParaRPr lang="en-US" dirty="0">
              <a:solidFill>
                <a:schemeClr val="bg1"/>
              </a:solidFill>
            </a:endParaRPr>
          </a:p>
        </p:txBody>
      </p:sp>
      <p:sp>
        <p:nvSpPr>
          <p:cNvPr id="22" name="TextBox 21"/>
          <p:cNvSpPr txBox="1"/>
          <p:nvPr/>
        </p:nvSpPr>
        <p:spPr>
          <a:xfrm>
            <a:off x="3657600" y="838200"/>
            <a:ext cx="5257800" cy="2246769"/>
          </a:xfrm>
          <a:prstGeom prst="rect">
            <a:avLst/>
          </a:prstGeom>
          <a:noFill/>
        </p:spPr>
        <p:txBody>
          <a:bodyPr wrap="square" rtlCol="0">
            <a:spAutoFit/>
          </a:bodyPr>
          <a:lstStyle/>
          <a:p>
            <a:r>
              <a:rPr lang="en-US" sz="2000" dirty="0" smtClean="0">
                <a:solidFill>
                  <a:srgbClr val="0070C0"/>
                </a:solidFill>
              </a:rPr>
              <a:t>Here, </a:t>
            </a:r>
          </a:p>
          <a:p>
            <a:r>
              <a:rPr lang="en-US" sz="2000" dirty="0" err="1" smtClean="0">
                <a:solidFill>
                  <a:srgbClr val="0070C0"/>
                </a:solidFill>
              </a:rPr>
              <a:t>MRSxy</a:t>
            </a:r>
            <a:r>
              <a:rPr lang="en-US" sz="2000" dirty="0" smtClean="0">
                <a:solidFill>
                  <a:srgbClr val="0070C0"/>
                </a:solidFill>
              </a:rPr>
              <a:t> at AB = </a:t>
            </a:r>
            <a:r>
              <a:rPr lang="en-US" sz="2000" dirty="0" err="1" smtClean="0">
                <a:solidFill>
                  <a:srgbClr val="0070C0"/>
                </a:solidFill>
              </a:rPr>
              <a:t>Aa</a:t>
            </a:r>
            <a:r>
              <a:rPr lang="en-US" sz="2000" dirty="0" smtClean="0">
                <a:solidFill>
                  <a:srgbClr val="0070C0"/>
                </a:solidFill>
              </a:rPr>
              <a:t>/</a:t>
            </a:r>
            <a:r>
              <a:rPr lang="en-US" sz="2000" dirty="0" err="1" smtClean="0">
                <a:solidFill>
                  <a:srgbClr val="0070C0"/>
                </a:solidFill>
              </a:rPr>
              <a:t>aB</a:t>
            </a:r>
            <a:endParaRPr lang="en-US" sz="2000" dirty="0" smtClean="0">
              <a:solidFill>
                <a:srgbClr val="0070C0"/>
              </a:solidFill>
            </a:endParaRPr>
          </a:p>
          <a:p>
            <a:r>
              <a:rPr lang="en-US" sz="2000" dirty="0" err="1" smtClean="0">
                <a:solidFill>
                  <a:srgbClr val="0070C0"/>
                </a:solidFill>
              </a:rPr>
              <a:t>MRSxy</a:t>
            </a:r>
            <a:r>
              <a:rPr lang="en-US" sz="2000" dirty="0" smtClean="0">
                <a:solidFill>
                  <a:srgbClr val="0070C0"/>
                </a:solidFill>
              </a:rPr>
              <a:t> at BC = Bb/</a:t>
            </a:r>
            <a:r>
              <a:rPr lang="en-US" sz="2000" dirty="0" err="1" smtClean="0">
                <a:solidFill>
                  <a:srgbClr val="0070C0"/>
                </a:solidFill>
              </a:rPr>
              <a:t>bC</a:t>
            </a:r>
            <a:endParaRPr lang="en-US" sz="2000" dirty="0" smtClean="0">
              <a:solidFill>
                <a:srgbClr val="0070C0"/>
              </a:solidFill>
            </a:endParaRPr>
          </a:p>
          <a:p>
            <a:r>
              <a:rPr lang="en-US" sz="2000" dirty="0" err="1" smtClean="0">
                <a:solidFill>
                  <a:srgbClr val="0070C0"/>
                </a:solidFill>
              </a:rPr>
              <a:t>MRSxy</a:t>
            </a:r>
            <a:r>
              <a:rPr lang="en-US" sz="2000" dirty="0" smtClean="0">
                <a:solidFill>
                  <a:srgbClr val="0070C0"/>
                </a:solidFill>
              </a:rPr>
              <a:t> at CD = Cc/</a:t>
            </a:r>
            <a:r>
              <a:rPr lang="en-US" sz="2000" dirty="0" err="1" smtClean="0">
                <a:solidFill>
                  <a:srgbClr val="0070C0"/>
                </a:solidFill>
              </a:rPr>
              <a:t>cD</a:t>
            </a:r>
            <a:endParaRPr lang="en-US" sz="2000" dirty="0" smtClean="0">
              <a:solidFill>
                <a:srgbClr val="0070C0"/>
              </a:solidFill>
            </a:endParaRPr>
          </a:p>
          <a:p>
            <a:r>
              <a:rPr lang="en-US" sz="2000" dirty="0" smtClean="0">
                <a:solidFill>
                  <a:srgbClr val="0070C0"/>
                </a:solidFill>
              </a:rPr>
              <a:t>Since, </a:t>
            </a:r>
            <a:r>
              <a:rPr lang="en-US" sz="2000" dirty="0" err="1" smtClean="0">
                <a:solidFill>
                  <a:srgbClr val="0070C0"/>
                </a:solidFill>
              </a:rPr>
              <a:t>Aa</a:t>
            </a:r>
            <a:r>
              <a:rPr lang="en-US" sz="2000" dirty="0" smtClean="0">
                <a:solidFill>
                  <a:srgbClr val="0070C0"/>
                </a:solidFill>
              </a:rPr>
              <a:t>&gt;Bb&gt;Cc and </a:t>
            </a:r>
            <a:r>
              <a:rPr lang="en-US" sz="2000" dirty="0" err="1" smtClean="0">
                <a:solidFill>
                  <a:srgbClr val="0070C0"/>
                </a:solidFill>
              </a:rPr>
              <a:t>aB</a:t>
            </a:r>
            <a:r>
              <a:rPr lang="en-US" sz="2000" dirty="0" smtClean="0">
                <a:solidFill>
                  <a:srgbClr val="0070C0"/>
                </a:solidFill>
              </a:rPr>
              <a:t> = </a:t>
            </a:r>
            <a:r>
              <a:rPr lang="en-US" sz="2000" dirty="0" err="1" smtClean="0">
                <a:solidFill>
                  <a:srgbClr val="0070C0"/>
                </a:solidFill>
              </a:rPr>
              <a:t>bC</a:t>
            </a:r>
            <a:r>
              <a:rPr lang="en-US" sz="2000" dirty="0" smtClean="0">
                <a:solidFill>
                  <a:srgbClr val="0070C0"/>
                </a:solidFill>
              </a:rPr>
              <a:t> = </a:t>
            </a:r>
            <a:r>
              <a:rPr lang="en-US" sz="2000" dirty="0" err="1" smtClean="0">
                <a:solidFill>
                  <a:srgbClr val="0070C0"/>
                </a:solidFill>
              </a:rPr>
              <a:t>cD</a:t>
            </a:r>
            <a:endParaRPr lang="en-US" sz="2000" dirty="0" smtClean="0">
              <a:solidFill>
                <a:srgbClr val="0070C0"/>
              </a:solidFill>
            </a:endParaRPr>
          </a:p>
          <a:p>
            <a:r>
              <a:rPr lang="en-US" sz="2000" dirty="0" err="1" smtClean="0">
                <a:solidFill>
                  <a:srgbClr val="0070C0"/>
                </a:solidFill>
              </a:rPr>
              <a:t>MRSxy</a:t>
            </a:r>
            <a:r>
              <a:rPr lang="en-US" sz="2000" dirty="0" smtClean="0">
                <a:solidFill>
                  <a:srgbClr val="0070C0"/>
                </a:solidFill>
              </a:rPr>
              <a:t> at AB &gt;</a:t>
            </a:r>
            <a:r>
              <a:rPr lang="en-US" sz="2000" dirty="0" err="1" smtClean="0">
                <a:solidFill>
                  <a:srgbClr val="0070C0"/>
                </a:solidFill>
              </a:rPr>
              <a:t>MRSxy</a:t>
            </a:r>
            <a:r>
              <a:rPr lang="en-US" sz="2000" dirty="0" smtClean="0">
                <a:solidFill>
                  <a:srgbClr val="0070C0"/>
                </a:solidFill>
              </a:rPr>
              <a:t> at BC &gt;</a:t>
            </a:r>
            <a:r>
              <a:rPr lang="en-US" sz="2000" dirty="0" err="1" smtClean="0">
                <a:solidFill>
                  <a:srgbClr val="0070C0"/>
                </a:solidFill>
              </a:rPr>
              <a:t>MRSxy</a:t>
            </a:r>
            <a:r>
              <a:rPr lang="en-US" sz="2000" dirty="0" smtClean="0">
                <a:solidFill>
                  <a:srgbClr val="0070C0"/>
                </a:solidFill>
              </a:rPr>
              <a:t> at CD</a:t>
            </a:r>
          </a:p>
          <a:p>
            <a:r>
              <a:rPr lang="en-US" sz="2000" dirty="0" smtClean="0">
                <a:solidFill>
                  <a:srgbClr val="0070C0"/>
                </a:solidFill>
              </a:rPr>
              <a:t>Therefore, </a:t>
            </a:r>
            <a:r>
              <a:rPr lang="en-US" sz="2000" dirty="0" err="1" smtClean="0">
                <a:solidFill>
                  <a:srgbClr val="0070C0"/>
                </a:solidFill>
              </a:rPr>
              <a:t>MRSxy</a:t>
            </a:r>
            <a:r>
              <a:rPr lang="en-US" sz="2000" dirty="0" smtClean="0">
                <a:solidFill>
                  <a:srgbClr val="0070C0"/>
                </a:solidFill>
              </a:rPr>
              <a:t> is decreasing.</a:t>
            </a:r>
            <a:endParaRPr lang="en-US" sz="2000" dirty="0">
              <a:solidFill>
                <a:srgbClr val="0070C0"/>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4"/>
                                        </p:tgtEl>
                                        <p:attrNameLst>
                                          <p:attrName>style.visibility</p:attrName>
                                        </p:attrNameLst>
                                      </p:cBhvr>
                                      <p:to>
                                        <p:strVal val="visible"/>
                                      </p:to>
                                    </p:set>
                                    <p:animEffect transition="in" filter="blinds(horizontal)">
                                      <p:cBhvr>
                                        <p:cTn id="12" dur="500"/>
                                        <p:tgtEl>
                                          <p:spTgt spid="235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linds(horizontal)">
                                      <p:cBhvr>
                                        <p:cTn id="45" dur="500"/>
                                        <p:tgtEl>
                                          <p:spTgt spid="1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linds(horizontal)">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linds(horizontal)">
                                      <p:cBhvr>
                                        <p:cTn id="53" dur="500"/>
                                        <p:tgtEl>
                                          <p:spTgt spid="7"/>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blinds(horizontal)">
                                      <p:cBhvr>
                                        <p:cTn id="56" dur="500"/>
                                        <p:tgtEl>
                                          <p:spTgt spid="8"/>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blinds(horizontal)">
                                      <p:cBhvr>
                                        <p:cTn id="59" dur="500"/>
                                        <p:tgtEl>
                                          <p:spTgt spid="9"/>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blinds(horizontal)">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blinds(horizontal)">
                                      <p:cBhvr>
                                        <p:cTn id="67" dur="500"/>
                                        <p:tgtEl>
                                          <p:spTgt spid="19"/>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blinds(horizontal)">
                                      <p:cBhvr>
                                        <p:cTn id="70" dur="500"/>
                                        <p:tgtEl>
                                          <p:spTgt spid="20"/>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blinds(horizontal)">
                                      <p:cBhvr>
                                        <p:cTn id="73" dur="500"/>
                                        <p:tgtEl>
                                          <p:spTgt spid="21"/>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blinds(horizontal)">
                                      <p:cBhvr>
                                        <p:cTn id="7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1143000"/>
          </a:xfrm>
        </p:spPr>
        <p:txBody>
          <a:bodyPr>
            <a:normAutofit fontScale="90000"/>
          </a:bodyPr>
          <a:lstStyle/>
          <a:p>
            <a:pPr algn="ctr"/>
            <a:r>
              <a:rPr lang="en-US" sz="4000" b="1" dirty="0" smtClean="0">
                <a:solidFill>
                  <a:srgbClr val="00B0F0"/>
                </a:solidFill>
              </a:rPr>
              <a:t>Causes of Law of Diminishing MRS </a:t>
            </a:r>
            <a:endParaRPr lang="en-US" sz="4000" b="1" dirty="0">
              <a:solidFill>
                <a:srgbClr val="00B0F0"/>
              </a:solidFill>
            </a:endParaRPr>
          </a:p>
        </p:txBody>
      </p:sp>
      <p:sp>
        <p:nvSpPr>
          <p:cNvPr id="3" name="Content Placeholder 2"/>
          <p:cNvSpPr>
            <a:spLocks noGrp="1"/>
          </p:cNvSpPr>
          <p:nvPr>
            <p:ph idx="1"/>
          </p:nvPr>
        </p:nvSpPr>
        <p:spPr>
          <a:xfrm>
            <a:off x="0" y="838200"/>
            <a:ext cx="9144000" cy="6019800"/>
          </a:xfrm>
        </p:spPr>
        <p:txBody>
          <a:bodyPr>
            <a:normAutofit lnSpcReduction="10000"/>
          </a:bodyPr>
          <a:lstStyle/>
          <a:p>
            <a:pPr algn="just"/>
            <a:r>
              <a:rPr lang="en-US" dirty="0" smtClean="0"/>
              <a:t>The want for a particular good is satiable at a time (when a consumer has more and more of a good, the intensity of his want for that good goes on declining.)</a:t>
            </a:r>
          </a:p>
          <a:p>
            <a:pPr algn="just">
              <a:buNone/>
            </a:pPr>
            <a:endParaRPr lang="en-US" dirty="0" smtClean="0"/>
          </a:p>
          <a:p>
            <a:pPr algn="just"/>
            <a:r>
              <a:rPr lang="en-US" dirty="0" smtClean="0"/>
              <a:t>Goods can’t be perfectly substitutable.</a:t>
            </a:r>
          </a:p>
          <a:p>
            <a:pPr algn="just">
              <a:buNone/>
            </a:pPr>
            <a:r>
              <a:rPr lang="en-US" dirty="0" smtClean="0"/>
              <a:t>	(if two goods are perfectly substitutable MRS </a:t>
            </a:r>
            <a:r>
              <a:rPr lang="en-US" smtClean="0"/>
              <a:t>remains constant and equal to one.)</a:t>
            </a:r>
            <a:endParaRPr lang="en-US" dirty="0" smtClean="0"/>
          </a:p>
          <a:p>
            <a:pPr algn="just">
              <a:buNone/>
            </a:pPr>
            <a:endParaRPr lang="en-US" dirty="0" smtClean="0"/>
          </a:p>
          <a:p>
            <a:pPr algn="just"/>
            <a:r>
              <a:rPr lang="en-US" dirty="0" smtClean="0"/>
              <a:t>Increase in quantity of good does not increase the want satisfying power of the other. </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r>
              <a:rPr lang="en-US" b="1" dirty="0" smtClean="0">
                <a:solidFill>
                  <a:srgbClr val="00B0F0"/>
                </a:solidFill>
              </a:rPr>
              <a:t>Budget line /Price Line:</a:t>
            </a:r>
            <a:endParaRPr lang="en-US" b="1" dirty="0">
              <a:solidFill>
                <a:srgbClr val="00B0F0"/>
              </a:solidFill>
            </a:endParaRPr>
          </a:p>
        </p:txBody>
      </p:sp>
      <p:sp>
        <p:nvSpPr>
          <p:cNvPr id="3" name="Content Placeholder 2"/>
          <p:cNvSpPr>
            <a:spLocks noGrp="1"/>
          </p:cNvSpPr>
          <p:nvPr>
            <p:ph idx="1"/>
          </p:nvPr>
        </p:nvSpPr>
        <p:spPr>
          <a:xfrm>
            <a:off x="0" y="1219200"/>
            <a:ext cx="9144000" cy="5486400"/>
          </a:xfrm>
        </p:spPr>
        <p:txBody>
          <a:bodyPr>
            <a:normAutofit fontScale="77500" lnSpcReduction="20000"/>
          </a:bodyPr>
          <a:lstStyle/>
          <a:p>
            <a:pPr algn="just"/>
            <a:r>
              <a:rPr lang="en-US" dirty="0" smtClean="0"/>
              <a:t>Budget line is also a locus of different combinations of two commodities X and Y which yields equal expenditure of the consumer or which can be purchased by using the fixed income/budget of the consumer.</a:t>
            </a:r>
          </a:p>
          <a:p>
            <a:pPr algn="just"/>
            <a:r>
              <a:rPr lang="en-US" dirty="0" smtClean="0"/>
              <a:t>In two commodity model, budget constraint of the consumer can be expressed as, </a:t>
            </a:r>
          </a:p>
          <a:p>
            <a:pPr algn="ctr"/>
            <a:r>
              <a:rPr lang="en-US" dirty="0" err="1" smtClean="0"/>
              <a:t>Px</a:t>
            </a:r>
            <a:r>
              <a:rPr lang="en-US" dirty="0" smtClean="0"/>
              <a:t> .X + </a:t>
            </a:r>
            <a:r>
              <a:rPr lang="en-US" dirty="0" err="1" smtClean="0"/>
              <a:t>Py</a:t>
            </a:r>
            <a:r>
              <a:rPr lang="en-US" dirty="0" smtClean="0"/>
              <a:t> .Y = B </a:t>
            </a:r>
          </a:p>
          <a:p>
            <a:pPr algn="just"/>
            <a:r>
              <a:rPr lang="en-US" dirty="0" smtClean="0"/>
              <a:t>Let, B = Rs1000, </a:t>
            </a:r>
            <a:r>
              <a:rPr lang="en-US" dirty="0" err="1" smtClean="0"/>
              <a:t>Px</a:t>
            </a:r>
            <a:r>
              <a:rPr lang="en-US" dirty="0" smtClean="0"/>
              <a:t> = 10, </a:t>
            </a:r>
            <a:r>
              <a:rPr lang="en-US" dirty="0" err="1" smtClean="0"/>
              <a:t>Py</a:t>
            </a:r>
            <a:r>
              <a:rPr lang="en-US" dirty="0" smtClean="0"/>
              <a:t> = 20 </a:t>
            </a:r>
          </a:p>
          <a:p>
            <a:pPr lvl="1" algn="just"/>
            <a:r>
              <a:rPr lang="en-US" sz="3000" dirty="0" smtClean="0"/>
              <a:t>Then , X = 0, Y = 1000/20 = 50</a:t>
            </a:r>
          </a:p>
          <a:p>
            <a:pPr lvl="1" algn="just"/>
            <a:r>
              <a:rPr lang="en-US" sz="3000" dirty="0" smtClean="0"/>
              <a:t>When , Y = 0 , X = 1000/10 = 100</a:t>
            </a:r>
          </a:p>
          <a:p>
            <a:pPr algn="just"/>
            <a:r>
              <a:rPr lang="en-US" dirty="0" smtClean="0"/>
              <a:t>The combinations of X and Y are A(0,50) and B(100,0) </a:t>
            </a:r>
          </a:p>
          <a:p>
            <a:pPr algn="just"/>
            <a:r>
              <a:rPr lang="en-US" dirty="0" smtClean="0"/>
              <a:t>By Plotting those points in X-axis and Y-axis we get a straight line joining two axes, which is called as price line/budget line. Which shows equal money expenditure of the consumer. </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500"/>
                                        <p:tgtEl>
                                          <p:spTgt spid="3">
                                            <p:txEl>
                                              <p:pRg st="4" end="4"/>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blinds(horizontal)">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linds(horizontal)">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blinds(horizontal)">
                                      <p:cBhvr>
                                        <p:cTn id="4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467600" cy="1143000"/>
          </a:xfrm>
        </p:spPr>
        <p:txBody>
          <a:bodyPr>
            <a:normAutofit/>
          </a:bodyPr>
          <a:lstStyle/>
          <a:p>
            <a:r>
              <a:rPr lang="en-US" sz="4000" dirty="0" smtClean="0"/>
              <a:t>Graphically, </a:t>
            </a:r>
            <a:endParaRPr lang="en-US" sz="4000" dirty="0"/>
          </a:p>
        </p:txBody>
      </p:sp>
      <p:cxnSp>
        <p:nvCxnSpPr>
          <p:cNvPr id="9" name="Straight Connector 8"/>
          <p:cNvCxnSpPr/>
          <p:nvPr/>
        </p:nvCxnSpPr>
        <p:spPr>
          <a:xfrm rot="5400000">
            <a:off x="-1639095" y="3619500"/>
            <a:ext cx="5410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51560" y="6324600"/>
            <a:ext cx="6019800" cy="76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90600" y="5638800"/>
            <a:ext cx="15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90600" y="4800600"/>
            <a:ext cx="15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90600" y="4114800"/>
            <a:ext cx="15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90600" y="3429000"/>
            <a:ext cx="15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1714500" y="6362700"/>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704306" y="63619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618706" y="63619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533106" y="63619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019800" y="6412468"/>
            <a:ext cx="1184940" cy="369332"/>
          </a:xfrm>
          <a:prstGeom prst="rect">
            <a:avLst/>
          </a:prstGeom>
          <a:noFill/>
        </p:spPr>
        <p:txBody>
          <a:bodyPr wrap="none" rtlCol="0">
            <a:spAutoFit/>
          </a:bodyPr>
          <a:lstStyle/>
          <a:p>
            <a:r>
              <a:rPr lang="en-US" dirty="0" smtClean="0"/>
              <a:t>Units of X</a:t>
            </a:r>
            <a:endParaRPr lang="en-US" dirty="0"/>
          </a:p>
        </p:txBody>
      </p:sp>
      <p:sp>
        <p:nvSpPr>
          <p:cNvPr id="26" name="TextBox 25"/>
          <p:cNvSpPr txBox="1"/>
          <p:nvPr/>
        </p:nvSpPr>
        <p:spPr>
          <a:xfrm>
            <a:off x="605135" y="914400"/>
            <a:ext cx="461665" cy="1088439"/>
          </a:xfrm>
          <a:prstGeom prst="rect">
            <a:avLst/>
          </a:prstGeom>
          <a:noFill/>
        </p:spPr>
        <p:txBody>
          <a:bodyPr vert="vert270" wrap="none" rtlCol="0">
            <a:spAutoFit/>
          </a:bodyPr>
          <a:lstStyle/>
          <a:p>
            <a:r>
              <a:rPr lang="en-US" dirty="0" smtClean="0"/>
              <a:t>Units of Y</a:t>
            </a:r>
            <a:endParaRPr lang="en-US" dirty="0"/>
          </a:p>
        </p:txBody>
      </p:sp>
      <p:sp>
        <p:nvSpPr>
          <p:cNvPr id="27" name="TextBox 26"/>
          <p:cNvSpPr txBox="1"/>
          <p:nvPr/>
        </p:nvSpPr>
        <p:spPr>
          <a:xfrm>
            <a:off x="625654" y="5486400"/>
            <a:ext cx="441146" cy="369332"/>
          </a:xfrm>
          <a:prstGeom prst="rect">
            <a:avLst/>
          </a:prstGeom>
          <a:noFill/>
        </p:spPr>
        <p:txBody>
          <a:bodyPr wrap="none" rtlCol="0">
            <a:spAutoFit/>
          </a:bodyPr>
          <a:lstStyle/>
          <a:p>
            <a:r>
              <a:rPr lang="en-US" dirty="0" smtClean="0"/>
              <a:t>10</a:t>
            </a:r>
            <a:endParaRPr lang="en-US" dirty="0"/>
          </a:p>
        </p:txBody>
      </p:sp>
      <p:sp>
        <p:nvSpPr>
          <p:cNvPr id="28" name="TextBox 27"/>
          <p:cNvSpPr txBox="1"/>
          <p:nvPr/>
        </p:nvSpPr>
        <p:spPr>
          <a:xfrm>
            <a:off x="625654" y="4648200"/>
            <a:ext cx="441146" cy="369332"/>
          </a:xfrm>
          <a:prstGeom prst="rect">
            <a:avLst/>
          </a:prstGeom>
          <a:noFill/>
        </p:spPr>
        <p:txBody>
          <a:bodyPr wrap="none" rtlCol="0">
            <a:spAutoFit/>
          </a:bodyPr>
          <a:lstStyle/>
          <a:p>
            <a:r>
              <a:rPr lang="en-US" dirty="0" smtClean="0"/>
              <a:t>20</a:t>
            </a:r>
            <a:endParaRPr lang="en-US" dirty="0"/>
          </a:p>
        </p:txBody>
      </p:sp>
      <p:sp>
        <p:nvSpPr>
          <p:cNvPr id="29" name="TextBox 28"/>
          <p:cNvSpPr txBox="1"/>
          <p:nvPr/>
        </p:nvSpPr>
        <p:spPr>
          <a:xfrm>
            <a:off x="625654" y="3974068"/>
            <a:ext cx="441146" cy="369332"/>
          </a:xfrm>
          <a:prstGeom prst="rect">
            <a:avLst/>
          </a:prstGeom>
          <a:noFill/>
        </p:spPr>
        <p:txBody>
          <a:bodyPr wrap="none" rtlCol="0">
            <a:spAutoFit/>
          </a:bodyPr>
          <a:lstStyle/>
          <a:p>
            <a:r>
              <a:rPr lang="en-US" dirty="0" smtClean="0"/>
              <a:t>30</a:t>
            </a:r>
            <a:endParaRPr lang="en-US" dirty="0"/>
          </a:p>
        </p:txBody>
      </p:sp>
      <p:sp>
        <p:nvSpPr>
          <p:cNvPr id="30" name="TextBox 29"/>
          <p:cNvSpPr txBox="1"/>
          <p:nvPr/>
        </p:nvSpPr>
        <p:spPr>
          <a:xfrm>
            <a:off x="625654" y="3288268"/>
            <a:ext cx="441146" cy="369332"/>
          </a:xfrm>
          <a:prstGeom prst="rect">
            <a:avLst/>
          </a:prstGeom>
          <a:noFill/>
        </p:spPr>
        <p:txBody>
          <a:bodyPr wrap="none" rtlCol="0">
            <a:spAutoFit/>
          </a:bodyPr>
          <a:lstStyle/>
          <a:p>
            <a:r>
              <a:rPr lang="en-US" dirty="0" smtClean="0"/>
              <a:t>40</a:t>
            </a:r>
            <a:endParaRPr lang="en-US" dirty="0"/>
          </a:p>
        </p:txBody>
      </p:sp>
      <p:sp>
        <p:nvSpPr>
          <p:cNvPr id="31" name="TextBox 30"/>
          <p:cNvSpPr txBox="1"/>
          <p:nvPr/>
        </p:nvSpPr>
        <p:spPr>
          <a:xfrm>
            <a:off x="625654" y="2602468"/>
            <a:ext cx="441146" cy="369332"/>
          </a:xfrm>
          <a:prstGeom prst="rect">
            <a:avLst/>
          </a:prstGeom>
          <a:noFill/>
        </p:spPr>
        <p:txBody>
          <a:bodyPr wrap="none" rtlCol="0">
            <a:spAutoFit/>
          </a:bodyPr>
          <a:lstStyle/>
          <a:p>
            <a:r>
              <a:rPr lang="en-US" dirty="0" smtClean="0"/>
              <a:t>50</a:t>
            </a:r>
            <a:endParaRPr lang="en-US" dirty="0"/>
          </a:p>
        </p:txBody>
      </p:sp>
      <p:sp>
        <p:nvSpPr>
          <p:cNvPr id="33" name="TextBox 32"/>
          <p:cNvSpPr txBox="1"/>
          <p:nvPr/>
        </p:nvSpPr>
        <p:spPr>
          <a:xfrm>
            <a:off x="762000" y="6260068"/>
            <a:ext cx="364202" cy="369332"/>
          </a:xfrm>
          <a:prstGeom prst="rect">
            <a:avLst/>
          </a:prstGeom>
          <a:noFill/>
        </p:spPr>
        <p:txBody>
          <a:bodyPr wrap="none" rtlCol="0">
            <a:spAutoFit/>
          </a:bodyPr>
          <a:lstStyle/>
          <a:p>
            <a:r>
              <a:rPr lang="en-US" dirty="0" smtClean="0"/>
              <a:t>O</a:t>
            </a:r>
            <a:endParaRPr lang="en-US" dirty="0"/>
          </a:p>
        </p:txBody>
      </p:sp>
      <p:sp>
        <p:nvSpPr>
          <p:cNvPr id="34" name="TextBox 33"/>
          <p:cNvSpPr txBox="1"/>
          <p:nvPr/>
        </p:nvSpPr>
        <p:spPr>
          <a:xfrm>
            <a:off x="1600200" y="6400800"/>
            <a:ext cx="441146" cy="369332"/>
          </a:xfrm>
          <a:prstGeom prst="rect">
            <a:avLst/>
          </a:prstGeom>
          <a:noFill/>
        </p:spPr>
        <p:txBody>
          <a:bodyPr wrap="none" rtlCol="0">
            <a:spAutoFit/>
          </a:bodyPr>
          <a:lstStyle/>
          <a:p>
            <a:r>
              <a:rPr lang="en-US" dirty="0" smtClean="0"/>
              <a:t>20</a:t>
            </a:r>
            <a:endParaRPr lang="en-US" dirty="0"/>
          </a:p>
        </p:txBody>
      </p:sp>
      <p:sp>
        <p:nvSpPr>
          <p:cNvPr id="35" name="TextBox 34"/>
          <p:cNvSpPr txBox="1"/>
          <p:nvPr/>
        </p:nvSpPr>
        <p:spPr>
          <a:xfrm>
            <a:off x="2590800" y="6400800"/>
            <a:ext cx="441146" cy="369332"/>
          </a:xfrm>
          <a:prstGeom prst="rect">
            <a:avLst/>
          </a:prstGeom>
          <a:noFill/>
        </p:spPr>
        <p:txBody>
          <a:bodyPr wrap="none" rtlCol="0">
            <a:spAutoFit/>
          </a:bodyPr>
          <a:lstStyle/>
          <a:p>
            <a:r>
              <a:rPr lang="en-US" dirty="0" smtClean="0"/>
              <a:t>40</a:t>
            </a:r>
            <a:endParaRPr lang="en-US" dirty="0"/>
          </a:p>
        </p:txBody>
      </p:sp>
      <p:sp>
        <p:nvSpPr>
          <p:cNvPr id="36" name="TextBox 35"/>
          <p:cNvSpPr txBox="1"/>
          <p:nvPr/>
        </p:nvSpPr>
        <p:spPr>
          <a:xfrm>
            <a:off x="3521254" y="6400800"/>
            <a:ext cx="441146" cy="369332"/>
          </a:xfrm>
          <a:prstGeom prst="rect">
            <a:avLst/>
          </a:prstGeom>
          <a:noFill/>
        </p:spPr>
        <p:txBody>
          <a:bodyPr wrap="none" rtlCol="0">
            <a:spAutoFit/>
          </a:bodyPr>
          <a:lstStyle/>
          <a:p>
            <a:r>
              <a:rPr lang="en-US" dirty="0" smtClean="0"/>
              <a:t>60</a:t>
            </a:r>
            <a:endParaRPr lang="en-US" dirty="0"/>
          </a:p>
        </p:txBody>
      </p:sp>
      <p:sp>
        <p:nvSpPr>
          <p:cNvPr id="37" name="TextBox 36"/>
          <p:cNvSpPr txBox="1"/>
          <p:nvPr/>
        </p:nvSpPr>
        <p:spPr>
          <a:xfrm>
            <a:off x="4419600" y="6400800"/>
            <a:ext cx="441146" cy="369332"/>
          </a:xfrm>
          <a:prstGeom prst="rect">
            <a:avLst/>
          </a:prstGeom>
          <a:noFill/>
        </p:spPr>
        <p:txBody>
          <a:bodyPr wrap="none" rtlCol="0">
            <a:spAutoFit/>
          </a:bodyPr>
          <a:lstStyle/>
          <a:p>
            <a:r>
              <a:rPr lang="en-US" dirty="0" smtClean="0"/>
              <a:t>80</a:t>
            </a:r>
            <a:endParaRPr lang="en-US" dirty="0"/>
          </a:p>
        </p:txBody>
      </p:sp>
      <p:sp>
        <p:nvSpPr>
          <p:cNvPr id="38" name="TextBox 37"/>
          <p:cNvSpPr txBox="1"/>
          <p:nvPr/>
        </p:nvSpPr>
        <p:spPr>
          <a:xfrm>
            <a:off x="5334000" y="6400800"/>
            <a:ext cx="569387" cy="369332"/>
          </a:xfrm>
          <a:prstGeom prst="rect">
            <a:avLst/>
          </a:prstGeom>
          <a:noFill/>
        </p:spPr>
        <p:txBody>
          <a:bodyPr wrap="none" rtlCol="0">
            <a:spAutoFit/>
          </a:bodyPr>
          <a:lstStyle/>
          <a:p>
            <a:r>
              <a:rPr lang="en-US" dirty="0" smtClean="0"/>
              <a:t>100</a:t>
            </a:r>
            <a:endParaRPr lang="en-US" dirty="0"/>
          </a:p>
        </p:txBody>
      </p:sp>
      <p:cxnSp>
        <p:nvCxnSpPr>
          <p:cNvPr id="40" name="Straight Connector 39"/>
          <p:cNvCxnSpPr/>
          <p:nvPr/>
        </p:nvCxnSpPr>
        <p:spPr>
          <a:xfrm>
            <a:off x="1066800" y="2743200"/>
            <a:ext cx="4551894" cy="36136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066800" y="2450068"/>
            <a:ext cx="992644" cy="369332"/>
          </a:xfrm>
          <a:prstGeom prst="rect">
            <a:avLst/>
          </a:prstGeom>
          <a:noFill/>
        </p:spPr>
        <p:txBody>
          <a:bodyPr wrap="none" rtlCol="0">
            <a:spAutoFit/>
          </a:bodyPr>
          <a:lstStyle/>
          <a:p>
            <a:r>
              <a:rPr lang="en-US" dirty="0" smtClean="0"/>
              <a:t>A (0,50)</a:t>
            </a:r>
            <a:endParaRPr lang="en-US" dirty="0"/>
          </a:p>
        </p:txBody>
      </p:sp>
      <p:sp>
        <p:nvSpPr>
          <p:cNvPr id="42" name="TextBox 41"/>
          <p:cNvSpPr txBox="1"/>
          <p:nvPr/>
        </p:nvSpPr>
        <p:spPr>
          <a:xfrm>
            <a:off x="5543550" y="6076950"/>
            <a:ext cx="1197764" cy="369332"/>
          </a:xfrm>
          <a:prstGeom prst="rect">
            <a:avLst/>
          </a:prstGeom>
          <a:noFill/>
        </p:spPr>
        <p:txBody>
          <a:bodyPr wrap="none" rtlCol="0">
            <a:spAutoFit/>
          </a:bodyPr>
          <a:lstStyle/>
          <a:p>
            <a:r>
              <a:rPr lang="en-US" dirty="0" smtClean="0"/>
              <a:t>B (100, 0)</a:t>
            </a:r>
            <a:endParaRPr lang="en-US" dirty="0"/>
          </a:p>
        </p:txBody>
      </p:sp>
      <p:graphicFrame>
        <p:nvGraphicFramePr>
          <p:cNvPr id="57" name="Table 56"/>
          <p:cNvGraphicFramePr>
            <a:graphicFrameLocks noGrp="1"/>
          </p:cNvGraphicFramePr>
          <p:nvPr/>
        </p:nvGraphicFramePr>
        <p:xfrm>
          <a:off x="3276600" y="76200"/>
          <a:ext cx="5791200" cy="3328056"/>
        </p:xfrm>
        <a:graphic>
          <a:graphicData uri="http://schemas.openxmlformats.org/drawingml/2006/table">
            <a:tbl>
              <a:tblPr firstRow="1" bandRow="1">
                <a:tableStyleId>{5940675A-B579-460E-94D1-54222C63F5DA}</a:tableStyleId>
              </a:tblPr>
              <a:tblGrid>
                <a:gridCol w="1447800"/>
                <a:gridCol w="1447800"/>
                <a:gridCol w="1447800"/>
                <a:gridCol w="1447800"/>
              </a:tblGrid>
              <a:tr h="609600">
                <a:tc>
                  <a:txBody>
                    <a:bodyPr/>
                    <a:lstStyle/>
                    <a:p>
                      <a:r>
                        <a:rPr lang="en-US" sz="1600" b="1" dirty="0" smtClean="0"/>
                        <a:t>Combination</a:t>
                      </a:r>
                      <a:endParaRPr lang="en-US" sz="1600" b="1" dirty="0"/>
                    </a:p>
                  </a:txBody>
                  <a:tcPr/>
                </a:tc>
                <a:tc>
                  <a:txBody>
                    <a:bodyPr/>
                    <a:lstStyle/>
                    <a:p>
                      <a:r>
                        <a:rPr lang="en-US" sz="1600" b="1" dirty="0" smtClean="0"/>
                        <a:t>Units of X</a:t>
                      </a:r>
                    </a:p>
                    <a:p>
                      <a:r>
                        <a:rPr lang="en-US" sz="1600" b="1" dirty="0" smtClean="0"/>
                        <a:t>@ 10 /unit</a:t>
                      </a:r>
                      <a:endParaRPr lang="en-US" sz="1600" b="1" dirty="0"/>
                    </a:p>
                  </a:txBody>
                  <a:tcPr/>
                </a:tc>
                <a:tc>
                  <a:txBody>
                    <a:bodyPr/>
                    <a:lstStyle/>
                    <a:p>
                      <a:r>
                        <a:rPr lang="en-US" sz="1600" b="1" dirty="0" smtClean="0"/>
                        <a:t>Units of Y</a:t>
                      </a:r>
                    </a:p>
                    <a:p>
                      <a:r>
                        <a:rPr lang="en-US" sz="1600" b="1" dirty="0" smtClean="0"/>
                        <a:t>@20/unit</a:t>
                      </a:r>
                      <a:endParaRPr lang="en-US" sz="1600" b="1" dirty="0"/>
                    </a:p>
                  </a:txBody>
                  <a:tcPr/>
                </a:tc>
                <a:tc>
                  <a:txBody>
                    <a:bodyPr/>
                    <a:lstStyle/>
                    <a:p>
                      <a:r>
                        <a:rPr lang="en-US" sz="1600" b="1" dirty="0" smtClean="0"/>
                        <a:t>Expenditure</a:t>
                      </a:r>
                      <a:endParaRPr lang="en-US" sz="1600" b="1" dirty="0"/>
                    </a:p>
                  </a:txBody>
                  <a:tcPr/>
                </a:tc>
              </a:tr>
              <a:tr h="453076">
                <a:tc>
                  <a:txBody>
                    <a:bodyPr/>
                    <a:lstStyle/>
                    <a:p>
                      <a:r>
                        <a:rPr lang="en-US" b="1" dirty="0" smtClean="0"/>
                        <a:t>A</a:t>
                      </a:r>
                      <a:endParaRPr lang="en-US" b="1" dirty="0"/>
                    </a:p>
                  </a:txBody>
                  <a:tcPr/>
                </a:tc>
                <a:tc>
                  <a:txBody>
                    <a:bodyPr/>
                    <a:lstStyle/>
                    <a:p>
                      <a:r>
                        <a:rPr lang="en-US" b="1" dirty="0" smtClean="0"/>
                        <a:t>0</a:t>
                      </a:r>
                      <a:endParaRPr lang="en-US" b="1" dirty="0"/>
                    </a:p>
                  </a:txBody>
                  <a:tcPr/>
                </a:tc>
                <a:tc>
                  <a:txBody>
                    <a:bodyPr/>
                    <a:lstStyle/>
                    <a:p>
                      <a:r>
                        <a:rPr lang="en-US" b="1" dirty="0" smtClean="0"/>
                        <a:t>50</a:t>
                      </a:r>
                      <a:endParaRPr lang="en-US" b="1" dirty="0"/>
                    </a:p>
                  </a:txBody>
                  <a:tcPr/>
                </a:tc>
                <a:tc>
                  <a:txBody>
                    <a:bodyPr/>
                    <a:lstStyle/>
                    <a:p>
                      <a:r>
                        <a:rPr lang="en-US" b="1" dirty="0" smtClean="0"/>
                        <a:t>1000</a:t>
                      </a:r>
                      <a:endParaRPr lang="en-US" b="1" dirty="0"/>
                    </a:p>
                  </a:txBody>
                  <a:tcPr/>
                </a:tc>
              </a:tr>
              <a:tr h="453076">
                <a:tc>
                  <a:txBody>
                    <a:bodyPr/>
                    <a:lstStyle/>
                    <a:p>
                      <a:r>
                        <a:rPr lang="en-US" b="1" dirty="0" smtClean="0"/>
                        <a:t>C</a:t>
                      </a:r>
                      <a:endParaRPr lang="en-US" b="1" dirty="0"/>
                    </a:p>
                  </a:txBody>
                  <a:tcPr/>
                </a:tc>
                <a:tc>
                  <a:txBody>
                    <a:bodyPr/>
                    <a:lstStyle/>
                    <a:p>
                      <a:r>
                        <a:rPr lang="en-US" b="1" dirty="0" smtClean="0"/>
                        <a:t>20</a:t>
                      </a:r>
                      <a:endParaRPr lang="en-US" b="1" dirty="0"/>
                    </a:p>
                  </a:txBody>
                  <a:tcPr/>
                </a:tc>
                <a:tc>
                  <a:txBody>
                    <a:bodyPr/>
                    <a:lstStyle/>
                    <a:p>
                      <a:r>
                        <a:rPr lang="en-US" b="1" dirty="0" smtClean="0"/>
                        <a:t>40</a:t>
                      </a:r>
                      <a:endParaRPr lang="en-US" b="1" dirty="0"/>
                    </a:p>
                  </a:txBody>
                  <a:tcPr/>
                </a:tc>
                <a:tc>
                  <a:txBody>
                    <a:bodyPr/>
                    <a:lstStyle/>
                    <a:p>
                      <a:r>
                        <a:rPr lang="en-US" b="1" dirty="0" smtClean="0"/>
                        <a:t>1000</a:t>
                      </a:r>
                      <a:endParaRPr lang="en-US" b="1" dirty="0"/>
                    </a:p>
                  </a:txBody>
                  <a:tcPr/>
                </a:tc>
              </a:tr>
              <a:tr h="453076">
                <a:tc>
                  <a:txBody>
                    <a:bodyPr/>
                    <a:lstStyle/>
                    <a:p>
                      <a:r>
                        <a:rPr lang="en-US" b="1" dirty="0" smtClean="0"/>
                        <a:t>D</a:t>
                      </a:r>
                      <a:endParaRPr lang="en-US" b="1" dirty="0"/>
                    </a:p>
                  </a:txBody>
                  <a:tcPr/>
                </a:tc>
                <a:tc>
                  <a:txBody>
                    <a:bodyPr/>
                    <a:lstStyle/>
                    <a:p>
                      <a:r>
                        <a:rPr lang="en-US" b="1" dirty="0" smtClean="0"/>
                        <a:t>40</a:t>
                      </a:r>
                      <a:endParaRPr lang="en-US" b="1" dirty="0"/>
                    </a:p>
                  </a:txBody>
                  <a:tcPr/>
                </a:tc>
                <a:tc>
                  <a:txBody>
                    <a:bodyPr/>
                    <a:lstStyle/>
                    <a:p>
                      <a:r>
                        <a:rPr lang="en-US" b="1" dirty="0" smtClean="0"/>
                        <a:t>30</a:t>
                      </a:r>
                      <a:endParaRPr lang="en-US" b="1" dirty="0"/>
                    </a:p>
                  </a:txBody>
                  <a:tcPr/>
                </a:tc>
                <a:tc>
                  <a:txBody>
                    <a:bodyPr/>
                    <a:lstStyle/>
                    <a:p>
                      <a:r>
                        <a:rPr lang="en-US" b="1" dirty="0" smtClean="0"/>
                        <a:t>1000</a:t>
                      </a:r>
                      <a:endParaRPr lang="en-US" b="1" dirty="0"/>
                    </a:p>
                  </a:txBody>
                  <a:tcPr/>
                </a:tc>
              </a:tr>
              <a:tr h="453076">
                <a:tc>
                  <a:txBody>
                    <a:bodyPr/>
                    <a:lstStyle/>
                    <a:p>
                      <a:r>
                        <a:rPr lang="en-US" b="1" dirty="0" smtClean="0"/>
                        <a:t>E</a:t>
                      </a:r>
                      <a:endParaRPr lang="en-US" b="1" dirty="0"/>
                    </a:p>
                  </a:txBody>
                  <a:tcPr/>
                </a:tc>
                <a:tc>
                  <a:txBody>
                    <a:bodyPr/>
                    <a:lstStyle/>
                    <a:p>
                      <a:r>
                        <a:rPr lang="en-US" b="1" dirty="0" smtClean="0"/>
                        <a:t>60</a:t>
                      </a:r>
                      <a:endParaRPr lang="en-US" b="1" dirty="0"/>
                    </a:p>
                  </a:txBody>
                  <a:tcPr/>
                </a:tc>
                <a:tc>
                  <a:txBody>
                    <a:bodyPr/>
                    <a:lstStyle/>
                    <a:p>
                      <a:r>
                        <a:rPr lang="en-US" b="1" dirty="0" smtClean="0"/>
                        <a:t>20</a:t>
                      </a:r>
                      <a:endParaRPr lang="en-US" b="1" dirty="0"/>
                    </a:p>
                  </a:txBody>
                  <a:tcPr/>
                </a:tc>
                <a:tc>
                  <a:txBody>
                    <a:bodyPr/>
                    <a:lstStyle/>
                    <a:p>
                      <a:r>
                        <a:rPr lang="en-US" b="1" dirty="0" smtClean="0"/>
                        <a:t>1000</a:t>
                      </a:r>
                      <a:endParaRPr lang="en-US" b="1" dirty="0"/>
                    </a:p>
                  </a:txBody>
                  <a:tcPr/>
                </a:tc>
              </a:tr>
              <a:tr h="453076">
                <a:tc>
                  <a:txBody>
                    <a:bodyPr/>
                    <a:lstStyle/>
                    <a:p>
                      <a:r>
                        <a:rPr lang="en-US" b="1" dirty="0" smtClean="0"/>
                        <a:t>F</a:t>
                      </a:r>
                      <a:endParaRPr lang="en-US" b="1" dirty="0"/>
                    </a:p>
                  </a:txBody>
                  <a:tcPr/>
                </a:tc>
                <a:tc>
                  <a:txBody>
                    <a:bodyPr/>
                    <a:lstStyle/>
                    <a:p>
                      <a:r>
                        <a:rPr lang="en-US" b="1" dirty="0" smtClean="0"/>
                        <a:t>80</a:t>
                      </a:r>
                      <a:endParaRPr lang="en-US" b="1" dirty="0"/>
                    </a:p>
                  </a:txBody>
                  <a:tcPr/>
                </a:tc>
                <a:tc>
                  <a:txBody>
                    <a:bodyPr/>
                    <a:lstStyle/>
                    <a:p>
                      <a:r>
                        <a:rPr lang="en-US" b="1" dirty="0" smtClean="0"/>
                        <a:t>10</a:t>
                      </a:r>
                      <a:endParaRPr lang="en-US" b="1" dirty="0"/>
                    </a:p>
                  </a:txBody>
                  <a:tcPr/>
                </a:tc>
                <a:tc>
                  <a:txBody>
                    <a:bodyPr/>
                    <a:lstStyle/>
                    <a:p>
                      <a:r>
                        <a:rPr lang="en-US" b="1" dirty="0" smtClean="0"/>
                        <a:t>1000</a:t>
                      </a:r>
                      <a:endParaRPr lang="en-US" b="1" dirty="0"/>
                    </a:p>
                  </a:txBody>
                  <a:tcPr/>
                </a:tc>
              </a:tr>
              <a:tr h="453076">
                <a:tc>
                  <a:txBody>
                    <a:bodyPr/>
                    <a:lstStyle/>
                    <a:p>
                      <a:r>
                        <a:rPr lang="en-US" b="1" dirty="0" smtClean="0"/>
                        <a:t>B</a:t>
                      </a:r>
                      <a:endParaRPr lang="en-US" b="1" dirty="0"/>
                    </a:p>
                  </a:txBody>
                  <a:tcPr/>
                </a:tc>
                <a:tc>
                  <a:txBody>
                    <a:bodyPr/>
                    <a:lstStyle/>
                    <a:p>
                      <a:r>
                        <a:rPr lang="en-US" b="1" dirty="0" smtClean="0"/>
                        <a:t>100</a:t>
                      </a:r>
                      <a:endParaRPr lang="en-US" b="1" dirty="0"/>
                    </a:p>
                  </a:txBody>
                  <a:tcPr/>
                </a:tc>
                <a:tc>
                  <a:txBody>
                    <a:bodyPr/>
                    <a:lstStyle/>
                    <a:p>
                      <a:r>
                        <a:rPr lang="en-US" b="1" dirty="0" smtClean="0"/>
                        <a:t>0</a:t>
                      </a:r>
                      <a:endParaRPr lang="en-US" b="1" dirty="0"/>
                    </a:p>
                  </a:txBody>
                  <a:tcPr/>
                </a:tc>
                <a:tc>
                  <a:txBody>
                    <a:bodyPr/>
                    <a:lstStyle/>
                    <a:p>
                      <a:r>
                        <a:rPr lang="en-US" b="1" dirty="0" smtClean="0"/>
                        <a:t>1000</a:t>
                      </a:r>
                      <a:endParaRPr lang="en-US" b="1" dirty="0"/>
                    </a:p>
                  </a:txBody>
                  <a:tcPr/>
                </a:tc>
              </a:tr>
            </a:tbl>
          </a:graphicData>
        </a:graphic>
      </p:graphicFrame>
      <p:sp>
        <p:nvSpPr>
          <p:cNvPr id="58" name="Oval 57"/>
          <p:cNvSpPr/>
          <p:nvPr/>
        </p:nvSpPr>
        <p:spPr>
          <a:xfrm>
            <a:off x="1828800" y="32766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819400" y="406858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628870" y="474064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572000" y="54864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057400" y="3135868"/>
            <a:ext cx="1146468" cy="369332"/>
          </a:xfrm>
          <a:prstGeom prst="rect">
            <a:avLst/>
          </a:prstGeom>
          <a:noFill/>
        </p:spPr>
        <p:txBody>
          <a:bodyPr wrap="none" rtlCol="0">
            <a:spAutoFit/>
          </a:bodyPr>
          <a:lstStyle/>
          <a:p>
            <a:r>
              <a:rPr lang="en-US" dirty="0" smtClean="0"/>
              <a:t>C (20,40)</a:t>
            </a:r>
            <a:endParaRPr lang="en-US" dirty="0"/>
          </a:p>
        </p:txBody>
      </p:sp>
      <p:sp>
        <p:nvSpPr>
          <p:cNvPr id="63" name="TextBox 62"/>
          <p:cNvSpPr txBox="1"/>
          <p:nvPr/>
        </p:nvSpPr>
        <p:spPr>
          <a:xfrm>
            <a:off x="3044532" y="3974068"/>
            <a:ext cx="1146468" cy="369332"/>
          </a:xfrm>
          <a:prstGeom prst="rect">
            <a:avLst/>
          </a:prstGeom>
          <a:noFill/>
        </p:spPr>
        <p:txBody>
          <a:bodyPr wrap="none" rtlCol="0">
            <a:spAutoFit/>
          </a:bodyPr>
          <a:lstStyle/>
          <a:p>
            <a:r>
              <a:rPr lang="en-US" dirty="0" smtClean="0"/>
              <a:t>D (40,30)</a:t>
            </a:r>
            <a:endParaRPr lang="en-US" dirty="0"/>
          </a:p>
        </p:txBody>
      </p:sp>
      <p:sp>
        <p:nvSpPr>
          <p:cNvPr id="64" name="TextBox 63"/>
          <p:cNvSpPr txBox="1"/>
          <p:nvPr/>
        </p:nvSpPr>
        <p:spPr>
          <a:xfrm>
            <a:off x="3971756" y="4659868"/>
            <a:ext cx="1133644" cy="369332"/>
          </a:xfrm>
          <a:prstGeom prst="rect">
            <a:avLst/>
          </a:prstGeom>
          <a:noFill/>
        </p:spPr>
        <p:txBody>
          <a:bodyPr wrap="none" rtlCol="0">
            <a:spAutoFit/>
          </a:bodyPr>
          <a:lstStyle/>
          <a:p>
            <a:r>
              <a:rPr lang="en-US" dirty="0" smtClean="0"/>
              <a:t>E (60,20)</a:t>
            </a:r>
            <a:endParaRPr lang="en-US" dirty="0"/>
          </a:p>
        </p:txBody>
      </p:sp>
      <p:sp>
        <p:nvSpPr>
          <p:cNvPr id="65" name="TextBox 64"/>
          <p:cNvSpPr txBox="1"/>
          <p:nvPr/>
        </p:nvSpPr>
        <p:spPr>
          <a:xfrm>
            <a:off x="4724400" y="5257800"/>
            <a:ext cx="1120820" cy="369332"/>
          </a:xfrm>
          <a:prstGeom prst="rect">
            <a:avLst/>
          </a:prstGeom>
          <a:noFill/>
        </p:spPr>
        <p:txBody>
          <a:bodyPr wrap="none" rtlCol="0">
            <a:spAutoFit/>
          </a:bodyPr>
          <a:lstStyle/>
          <a:p>
            <a:r>
              <a:rPr lang="en-US" dirty="0" smtClean="0"/>
              <a:t>F (80,10)</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linds(horizontal)">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par>
                                <p:cTn id="18" presetID="3" presetClass="entr" presetSubtype="1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par>
                                <p:cTn id="21" presetID="3" presetClass="entr" presetSubtype="1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linds(horizontal)">
                                      <p:cBhvr>
                                        <p:cTn id="26" dur="500"/>
                                        <p:tgtEl>
                                          <p:spTgt spid="3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linds(horizontal)">
                                      <p:cBhvr>
                                        <p:cTn id="29" dur="500"/>
                                        <p:tgtEl>
                                          <p:spTgt spid="27"/>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horizontal)">
                                      <p:cBhvr>
                                        <p:cTn id="32" dur="500"/>
                                        <p:tgtEl>
                                          <p:spTgt spid="2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blinds(horizontal)">
                                      <p:cBhvr>
                                        <p:cTn id="35" dur="500"/>
                                        <p:tgtEl>
                                          <p:spTgt spid="2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blinds(horizontal)">
                                      <p:cBhvr>
                                        <p:cTn id="38" dur="500"/>
                                        <p:tgtEl>
                                          <p:spTgt spid="3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blinds(horizontal)">
                                      <p:cBhvr>
                                        <p:cTn id="41" dur="500"/>
                                        <p:tgtEl>
                                          <p:spTgt spid="3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blinds(horizontal)">
                                      <p:cBhvr>
                                        <p:cTn id="44" dur="500"/>
                                        <p:tgtEl>
                                          <p:spTgt spid="3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linds(horizontal)">
                                      <p:cBhvr>
                                        <p:cTn id="47" dur="500"/>
                                        <p:tgtEl>
                                          <p:spTgt spid="35"/>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blinds(horizontal)">
                                      <p:cBhvr>
                                        <p:cTn id="50" dur="500"/>
                                        <p:tgtEl>
                                          <p:spTgt spid="36"/>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blinds(horizontal)">
                                      <p:cBhvr>
                                        <p:cTn id="53" dur="500"/>
                                        <p:tgtEl>
                                          <p:spTgt spid="37"/>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blinds(horizontal)">
                                      <p:cBhvr>
                                        <p:cTn id="56" dur="500"/>
                                        <p:tgtEl>
                                          <p:spTgt spid="38"/>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blinds(horizontal)">
                                      <p:cBhvr>
                                        <p:cTn id="59" dur="500"/>
                                        <p:tgtEl>
                                          <p:spTgt spid="25"/>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blinds(horizontal)">
                                      <p:cBhvr>
                                        <p:cTn id="62" dur="500"/>
                                        <p:tgtEl>
                                          <p:spTgt spid="26"/>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blinds(horizontal)">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blinds(horizontal)">
                                      <p:cBhvr>
                                        <p:cTn id="70" dur="500"/>
                                        <p:tgtEl>
                                          <p:spTgt spid="16"/>
                                        </p:tgtEl>
                                      </p:cBhvr>
                                    </p:animEffect>
                                  </p:childTnLst>
                                </p:cTn>
                              </p:par>
                              <p:par>
                                <p:cTn id="71" presetID="3" presetClass="entr" presetSubtype="10" fill="hold"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blinds(horizontal)">
                                      <p:cBhvr>
                                        <p:cTn id="73" dur="500"/>
                                        <p:tgtEl>
                                          <p:spTgt spid="15"/>
                                        </p:tgtEl>
                                      </p:cBhvr>
                                    </p:animEffect>
                                  </p:childTnLst>
                                </p:cTn>
                              </p:par>
                              <p:par>
                                <p:cTn id="74" presetID="3" presetClass="entr" presetSubtype="10" fill="hold" nodeType="with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blinds(horizontal)">
                                      <p:cBhvr>
                                        <p:cTn id="76" dur="500"/>
                                        <p:tgtEl>
                                          <p:spTgt spid="14"/>
                                        </p:tgtEl>
                                      </p:cBhvr>
                                    </p:animEffect>
                                  </p:childTnLst>
                                </p:cTn>
                              </p:par>
                              <p:par>
                                <p:cTn id="77" presetID="3" presetClass="entr" presetSubtype="10" fill="hold" nodeType="with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blinds(horizontal)">
                                      <p:cBhvr>
                                        <p:cTn id="79" dur="500"/>
                                        <p:tgtEl>
                                          <p:spTgt spid="13"/>
                                        </p:tgtEl>
                                      </p:cBhvr>
                                    </p:animEffect>
                                  </p:childTnLst>
                                </p:cTn>
                              </p:par>
                              <p:par>
                                <p:cTn id="80" presetID="3" presetClass="entr" presetSubtype="10" fill="hold"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blinds(horizontal)">
                                      <p:cBhvr>
                                        <p:cTn id="82" dur="500"/>
                                        <p:tgtEl>
                                          <p:spTgt spid="19"/>
                                        </p:tgtEl>
                                      </p:cBhvr>
                                    </p:animEffect>
                                  </p:childTnLst>
                                </p:cTn>
                              </p:par>
                              <p:par>
                                <p:cTn id="83" presetID="3" presetClass="entr" presetSubtype="10" fill="hold"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blinds(horizontal)">
                                      <p:cBhvr>
                                        <p:cTn id="85" dur="500"/>
                                        <p:tgtEl>
                                          <p:spTgt spid="21"/>
                                        </p:tgtEl>
                                      </p:cBhvr>
                                    </p:animEffect>
                                  </p:childTnLst>
                                </p:cTn>
                              </p:par>
                              <p:par>
                                <p:cTn id="86" presetID="3" presetClass="entr" presetSubtype="10" fill="hold" nodeType="with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blinds(horizontal)">
                                      <p:cBhvr>
                                        <p:cTn id="88" dur="500"/>
                                        <p:tgtEl>
                                          <p:spTgt spid="20"/>
                                        </p:tgtEl>
                                      </p:cBhvr>
                                    </p:animEffect>
                                  </p:childTnLst>
                                </p:cTn>
                              </p:par>
                              <p:par>
                                <p:cTn id="89" presetID="3" presetClass="entr" presetSubtype="10" fill="hold" nodeType="with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blinds(horizontal)">
                                      <p:cBhvr>
                                        <p:cTn id="91" dur="500"/>
                                        <p:tgtEl>
                                          <p:spTgt spid="22"/>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41"/>
                                        </p:tgtEl>
                                        <p:attrNameLst>
                                          <p:attrName>style.visibility</p:attrName>
                                        </p:attrNameLst>
                                      </p:cBhvr>
                                      <p:to>
                                        <p:strVal val="visible"/>
                                      </p:to>
                                    </p:set>
                                    <p:animEffect transition="in" filter="blinds(horizontal)">
                                      <p:cBhvr>
                                        <p:cTn id="96" dur="500"/>
                                        <p:tgtEl>
                                          <p:spTgt spid="41"/>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blinds(horizontal)">
                                      <p:cBhvr>
                                        <p:cTn id="99" dur="500"/>
                                        <p:tgtEl>
                                          <p:spTgt spid="62"/>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63"/>
                                        </p:tgtEl>
                                        <p:attrNameLst>
                                          <p:attrName>style.visibility</p:attrName>
                                        </p:attrNameLst>
                                      </p:cBhvr>
                                      <p:to>
                                        <p:strVal val="visible"/>
                                      </p:to>
                                    </p:set>
                                    <p:animEffect transition="in" filter="blinds(horizontal)">
                                      <p:cBhvr>
                                        <p:cTn id="102" dur="500"/>
                                        <p:tgtEl>
                                          <p:spTgt spid="63"/>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64"/>
                                        </p:tgtEl>
                                        <p:attrNameLst>
                                          <p:attrName>style.visibility</p:attrName>
                                        </p:attrNameLst>
                                      </p:cBhvr>
                                      <p:to>
                                        <p:strVal val="visible"/>
                                      </p:to>
                                    </p:set>
                                    <p:animEffect transition="in" filter="blinds(horizontal)">
                                      <p:cBhvr>
                                        <p:cTn id="105" dur="500"/>
                                        <p:tgtEl>
                                          <p:spTgt spid="64"/>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65"/>
                                        </p:tgtEl>
                                        <p:attrNameLst>
                                          <p:attrName>style.visibility</p:attrName>
                                        </p:attrNameLst>
                                      </p:cBhvr>
                                      <p:to>
                                        <p:strVal val="visible"/>
                                      </p:to>
                                    </p:set>
                                    <p:animEffect transition="in" filter="blinds(horizontal)">
                                      <p:cBhvr>
                                        <p:cTn id="108" dur="500"/>
                                        <p:tgtEl>
                                          <p:spTgt spid="65"/>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61"/>
                                        </p:tgtEl>
                                        <p:attrNameLst>
                                          <p:attrName>style.visibility</p:attrName>
                                        </p:attrNameLst>
                                      </p:cBhvr>
                                      <p:to>
                                        <p:strVal val="visible"/>
                                      </p:to>
                                    </p:set>
                                    <p:animEffect transition="in" filter="blinds(horizontal)">
                                      <p:cBhvr>
                                        <p:cTn id="111" dur="500"/>
                                        <p:tgtEl>
                                          <p:spTgt spid="61"/>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60"/>
                                        </p:tgtEl>
                                        <p:attrNameLst>
                                          <p:attrName>style.visibility</p:attrName>
                                        </p:attrNameLst>
                                      </p:cBhvr>
                                      <p:to>
                                        <p:strVal val="visible"/>
                                      </p:to>
                                    </p:set>
                                    <p:animEffect transition="in" filter="blinds(horizontal)">
                                      <p:cBhvr>
                                        <p:cTn id="114" dur="500"/>
                                        <p:tgtEl>
                                          <p:spTgt spid="60"/>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blinds(horizontal)">
                                      <p:cBhvr>
                                        <p:cTn id="117" dur="500"/>
                                        <p:tgtEl>
                                          <p:spTgt spid="59"/>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58"/>
                                        </p:tgtEl>
                                        <p:attrNameLst>
                                          <p:attrName>style.visibility</p:attrName>
                                        </p:attrNameLst>
                                      </p:cBhvr>
                                      <p:to>
                                        <p:strVal val="visible"/>
                                      </p:to>
                                    </p:set>
                                    <p:animEffect transition="in" filter="blinds(horizontal)">
                                      <p:cBhvr>
                                        <p:cTn id="12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6" grpId="0"/>
      <p:bldP spid="27" grpId="0"/>
      <p:bldP spid="28" grpId="0"/>
      <p:bldP spid="29" grpId="0"/>
      <p:bldP spid="30" grpId="0"/>
      <p:bldP spid="31" grpId="0"/>
      <p:bldP spid="33" grpId="0"/>
      <p:bldP spid="34" grpId="0"/>
      <p:bldP spid="35" grpId="0"/>
      <p:bldP spid="36" grpId="0"/>
      <p:bldP spid="37" grpId="0"/>
      <p:bldP spid="38" grpId="0"/>
      <p:bldP spid="41" grpId="0"/>
      <p:bldP spid="42" grpId="0"/>
      <p:bldP spid="58" grpId="0" animBg="1"/>
      <p:bldP spid="59" grpId="0" animBg="1"/>
      <p:bldP spid="60" grpId="0" animBg="1"/>
      <p:bldP spid="61" grpId="0" animBg="1"/>
      <p:bldP spid="62" grpId="0"/>
      <p:bldP spid="63" grpId="0"/>
      <p:bldP spid="64" grpId="0"/>
      <p:bldP spid="6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67600" cy="1143000"/>
          </a:xfrm>
        </p:spPr>
        <p:txBody>
          <a:bodyPr/>
          <a:lstStyle/>
          <a:p>
            <a:r>
              <a:rPr lang="en-US" b="1" dirty="0" smtClean="0">
                <a:solidFill>
                  <a:srgbClr val="00B0F0"/>
                </a:solidFill>
              </a:rPr>
              <a:t>Shift of Budget Line:</a:t>
            </a:r>
            <a:endParaRPr lang="en-US" b="1" dirty="0">
              <a:solidFill>
                <a:srgbClr val="00B0F0"/>
              </a:solidFill>
            </a:endParaRPr>
          </a:p>
        </p:txBody>
      </p:sp>
      <p:sp>
        <p:nvSpPr>
          <p:cNvPr id="3" name="Content Placeholder 2"/>
          <p:cNvSpPr>
            <a:spLocks noGrp="1"/>
          </p:cNvSpPr>
          <p:nvPr>
            <p:ph idx="1"/>
          </p:nvPr>
        </p:nvSpPr>
        <p:spPr>
          <a:xfrm>
            <a:off x="0" y="1295400"/>
            <a:ext cx="9144000" cy="4830763"/>
          </a:xfrm>
        </p:spPr>
        <p:txBody>
          <a:bodyPr>
            <a:normAutofit fontScale="92500" lnSpcReduction="10000"/>
          </a:bodyPr>
          <a:lstStyle/>
          <a:p>
            <a:pPr algn="just"/>
            <a:r>
              <a:rPr lang="en-US" dirty="0" smtClean="0"/>
              <a:t>Budget line shifts due to the following two reasons:</a:t>
            </a:r>
          </a:p>
          <a:p>
            <a:r>
              <a:rPr lang="en-US" dirty="0" smtClean="0"/>
              <a:t>A) Due to change in total budget of the consumer.</a:t>
            </a:r>
          </a:p>
          <a:p>
            <a:pPr algn="just"/>
            <a:r>
              <a:rPr lang="en-US" dirty="0" smtClean="0"/>
              <a:t>In this case budget line shifts </a:t>
            </a:r>
            <a:r>
              <a:rPr lang="en-US" dirty="0" err="1" smtClean="0"/>
              <a:t>parallelly</a:t>
            </a:r>
            <a:r>
              <a:rPr lang="en-US" dirty="0" smtClean="0"/>
              <a:t> from its original position. If consumer’s budget increases budget line shifts upwards and if budget decreases budget line shifts downwards.</a:t>
            </a:r>
          </a:p>
          <a:p>
            <a:pPr algn="just"/>
            <a:r>
              <a:rPr lang="en-US" dirty="0" smtClean="0"/>
              <a:t>As for example, in the above case if consumer’s budget increases to 2000, then …….</a:t>
            </a:r>
          </a:p>
          <a:p>
            <a:pPr algn="just"/>
            <a:r>
              <a:rPr lang="en-US" dirty="0" smtClean="0"/>
              <a:t>If Budget reduces to 500, then………..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467600" cy="1143000"/>
          </a:xfrm>
        </p:spPr>
        <p:txBody>
          <a:bodyPr/>
          <a:lstStyle/>
          <a:p>
            <a:r>
              <a:rPr lang="en-US" dirty="0" smtClean="0"/>
              <a:t>Graphically,</a:t>
            </a:r>
            <a:endParaRPr lang="en-US" dirty="0"/>
          </a:p>
        </p:txBody>
      </p:sp>
      <p:cxnSp>
        <p:nvCxnSpPr>
          <p:cNvPr id="5" name="Straight Connector 4"/>
          <p:cNvCxnSpPr/>
          <p:nvPr/>
        </p:nvCxnSpPr>
        <p:spPr>
          <a:xfrm rot="5400000">
            <a:off x="-457200" y="3429000"/>
            <a:ext cx="5181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33600" y="6019800"/>
            <a:ext cx="5638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1981200" y="2895600"/>
            <a:ext cx="3276600" cy="2971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2019300" y="1333500"/>
            <a:ext cx="4800600" cy="4572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2019300" y="4305300"/>
            <a:ext cx="1828800" cy="1600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69398" y="5867400"/>
            <a:ext cx="364202" cy="369332"/>
          </a:xfrm>
          <a:prstGeom prst="rect">
            <a:avLst/>
          </a:prstGeom>
          <a:noFill/>
        </p:spPr>
        <p:txBody>
          <a:bodyPr wrap="none" rtlCol="0">
            <a:spAutoFit/>
          </a:bodyPr>
          <a:lstStyle/>
          <a:p>
            <a:r>
              <a:rPr lang="en-US" dirty="0" smtClean="0"/>
              <a:t>O</a:t>
            </a:r>
            <a:endParaRPr lang="en-US" dirty="0"/>
          </a:p>
        </p:txBody>
      </p:sp>
      <p:sp>
        <p:nvSpPr>
          <p:cNvPr id="17" name="TextBox 16"/>
          <p:cNvSpPr txBox="1"/>
          <p:nvPr/>
        </p:nvSpPr>
        <p:spPr>
          <a:xfrm>
            <a:off x="7578060" y="6096000"/>
            <a:ext cx="1184940" cy="369332"/>
          </a:xfrm>
          <a:prstGeom prst="rect">
            <a:avLst/>
          </a:prstGeom>
          <a:noFill/>
        </p:spPr>
        <p:txBody>
          <a:bodyPr wrap="none" rtlCol="0">
            <a:spAutoFit/>
          </a:bodyPr>
          <a:lstStyle/>
          <a:p>
            <a:r>
              <a:rPr lang="en-US" dirty="0" smtClean="0"/>
              <a:t>Units of X</a:t>
            </a:r>
            <a:endParaRPr lang="en-US" dirty="0"/>
          </a:p>
        </p:txBody>
      </p:sp>
      <p:sp>
        <p:nvSpPr>
          <p:cNvPr id="18" name="TextBox 17"/>
          <p:cNvSpPr txBox="1"/>
          <p:nvPr/>
        </p:nvSpPr>
        <p:spPr>
          <a:xfrm>
            <a:off x="986135" y="816561"/>
            <a:ext cx="461665" cy="1088439"/>
          </a:xfrm>
          <a:prstGeom prst="rect">
            <a:avLst/>
          </a:prstGeom>
          <a:noFill/>
        </p:spPr>
        <p:txBody>
          <a:bodyPr vert="vert270" wrap="none" rtlCol="0">
            <a:spAutoFit/>
          </a:bodyPr>
          <a:lstStyle/>
          <a:p>
            <a:r>
              <a:rPr lang="en-US" dirty="0" smtClean="0"/>
              <a:t>Units of Y</a:t>
            </a:r>
            <a:endParaRPr lang="en-US" dirty="0"/>
          </a:p>
        </p:txBody>
      </p:sp>
      <p:sp>
        <p:nvSpPr>
          <p:cNvPr id="21" name="TextBox 20"/>
          <p:cNvSpPr txBox="1"/>
          <p:nvPr/>
        </p:nvSpPr>
        <p:spPr>
          <a:xfrm>
            <a:off x="2133600" y="2438400"/>
            <a:ext cx="338554" cy="369332"/>
          </a:xfrm>
          <a:prstGeom prst="rect">
            <a:avLst/>
          </a:prstGeom>
          <a:noFill/>
        </p:spPr>
        <p:txBody>
          <a:bodyPr wrap="none" rtlCol="0">
            <a:spAutoFit/>
          </a:bodyPr>
          <a:lstStyle/>
          <a:p>
            <a:r>
              <a:rPr lang="en-US" dirty="0" smtClean="0"/>
              <a:t>A</a:t>
            </a:r>
            <a:endParaRPr lang="en-US" dirty="0"/>
          </a:p>
        </p:txBody>
      </p:sp>
      <p:sp>
        <p:nvSpPr>
          <p:cNvPr id="22" name="TextBox 21"/>
          <p:cNvSpPr txBox="1"/>
          <p:nvPr/>
        </p:nvSpPr>
        <p:spPr>
          <a:xfrm>
            <a:off x="5044440" y="5684520"/>
            <a:ext cx="338554" cy="369332"/>
          </a:xfrm>
          <a:prstGeom prst="rect">
            <a:avLst/>
          </a:prstGeom>
          <a:noFill/>
        </p:spPr>
        <p:txBody>
          <a:bodyPr wrap="none" rtlCol="0">
            <a:spAutoFit/>
          </a:bodyPr>
          <a:lstStyle/>
          <a:p>
            <a:r>
              <a:rPr lang="en-US" dirty="0" smtClean="0"/>
              <a:t>B</a:t>
            </a:r>
            <a:endParaRPr lang="en-US" dirty="0"/>
          </a:p>
        </p:txBody>
      </p:sp>
      <p:sp>
        <p:nvSpPr>
          <p:cNvPr id="23" name="TextBox 22"/>
          <p:cNvSpPr txBox="1"/>
          <p:nvPr/>
        </p:nvSpPr>
        <p:spPr>
          <a:xfrm rot="19061090">
            <a:off x="3409172" y="3630845"/>
            <a:ext cx="461665" cy="903452"/>
          </a:xfrm>
          <a:prstGeom prst="rect">
            <a:avLst/>
          </a:prstGeom>
          <a:noFill/>
        </p:spPr>
        <p:txBody>
          <a:bodyPr vert="vert" wrap="none" rtlCol="0">
            <a:spAutoFit/>
          </a:bodyPr>
          <a:lstStyle/>
          <a:p>
            <a:r>
              <a:rPr lang="en-US" dirty="0" smtClean="0"/>
              <a:t>@ 1000</a:t>
            </a:r>
            <a:endParaRPr lang="en-US" dirty="0"/>
          </a:p>
        </p:txBody>
      </p:sp>
      <p:sp>
        <p:nvSpPr>
          <p:cNvPr id="24" name="TextBox 23"/>
          <p:cNvSpPr txBox="1"/>
          <p:nvPr/>
        </p:nvSpPr>
        <p:spPr>
          <a:xfrm rot="19061090">
            <a:off x="4247372" y="2857103"/>
            <a:ext cx="461665" cy="903452"/>
          </a:xfrm>
          <a:prstGeom prst="rect">
            <a:avLst/>
          </a:prstGeom>
          <a:noFill/>
        </p:spPr>
        <p:txBody>
          <a:bodyPr vert="vert" wrap="none" rtlCol="0">
            <a:spAutoFit/>
          </a:bodyPr>
          <a:lstStyle/>
          <a:p>
            <a:r>
              <a:rPr lang="en-US" dirty="0" smtClean="0"/>
              <a:t>@ 2000</a:t>
            </a:r>
            <a:endParaRPr lang="en-US" dirty="0"/>
          </a:p>
        </p:txBody>
      </p:sp>
      <p:sp>
        <p:nvSpPr>
          <p:cNvPr id="25" name="TextBox 24"/>
          <p:cNvSpPr txBox="1"/>
          <p:nvPr/>
        </p:nvSpPr>
        <p:spPr>
          <a:xfrm rot="19061090">
            <a:off x="2799572" y="4533165"/>
            <a:ext cx="461665" cy="775212"/>
          </a:xfrm>
          <a:prstGeom prst="rect">
            <a:avLst/>
          </a:prstGeom>
          <a:noFill/>
        </p:spPr>
        <p:txBody>
          <a:bodyPr vert="vert" wrap="none" rtlCol="0">
            <a:spAutoFit/>
          </a:bodyPr>
          <a:lstStyle/>
          <a:p>
            <a:r>
              <a:rPr lang="en-US" dirty="0" smtClean="0"/>
              <a:t>@ 500</a:t>
            </a:r>
            <a:endParaRPr lang="en-US" dirty="0"/>
          </a:p>
        </p:txBody>
      </p:sp>
      <p:cxnSp>
        <p:nvCxnSpPr>
          <p:cNvPr id="27" name="Straight Arrow Connector 26"/>
          <p:cNvCxnSpPr/>
          <p:nvPr/>
        </p:nvCxnSpPr>
        <p:spPr>
          <a:xfrm rot="5400000" flipH="1" flipV="1">
            <a:off x="3048000" y="2971800"/>
            <a:ext cx="609600" cy="609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3505200" y="5029200"/>
            <a:ext cx="533400" cy="533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130326" y="3913108"/>
            <a:ext cx="381836" cy="369332"/>
          </a:xfrm>
          <a:prstGeom prst="rect">
            <a:avLst/>
          </a:prstGeom>
          <a:noFill/>
        </p:spPr>
        <p:txBody>
          <a:bodyPr wrap="none" rtlCol="0">
            <a:spAutoFit/>
          </a:bodyPr>
          <a:lstStyle/>
          <a:p>
            <a:r>
              <a:rPr lang="en-US" dirty="0" smtClean="0"/>
              <a:t>A’</a:t>
            </a:r>
            <a:endParaRPr lang="en-US" dirty="0"/>
          </a:p>
        </p:txBody>
      </p:sp>
      <p:sp>
        <p:nvSpPr>
          <p:cNvPr id="32" name="TextBox 31"/>
          <p:cNvSpPr txBox="1"/>
          <p:nvPr/>
        </p:nvSpPr>
        <p:spPr>
          <a:xfrm>
            <a:off x="2133600" y="926068"/>
            <a:ext cx="416011" cy="369332"/>
          </a:xfrm>
          <a:prstGeom prst="rect">
            <a:avLst/>
          </a:prstGeom>
          <a:noFill/>
        </p:spPr>
        <p:txBody>
          <a:bodyPr wrap="none" rtlCol="0">
            <a:spAutoFit/>
          </a:bodyPr>
          <a:lstStyle/>
          <a:p>
            <a:r>
              <a:rPr lang="en-US" dirty="0" smtClean="0"/>
              <a:t>A’’</a:t>
            </a:r>
            <a:endParaRPr lang="en-US" dirty="0"/>
          </a:p>
        </p:txBody>
      </p:sp>
      <p:sp>
        <p:nvSpPr>
          <p:cNvPr id="33" name="TextBox 32"/>
          <p:cNvSpPr txBox="1"/>
          <p:nvPr/>
        </p:nvSpPr>
        <p:spPr>
          <a:xfrm>
            <a:off x="6656606" y="5669280"/>
            <a:ext cx="433132" cy="369332"/>
          </a:xfrm>
          <a:prstGeom prst="rect">
            <a:avLst/>
          </a:prstGeom>
          <a:noFill/>
        </p:spPr>
        <p:txBody>
          <a:bodyPr wrap="none" rtlCol="0">
            <a:spAutoFit/>
          </a:bodyPr>
          <a:lstStyle/>
          <a:p>
            <a:r>
              <a:rPr lang="en-US" dirty="0" smtClean="0"/>
              <a:t>B’’</a:t>
            </a:r>
            <a:endParaRPr lang="en-US" dirty="0"/>
          </a:p>
        </p:txBody>
      </p:sp>
      <p:sp>
        <p:nvSpPr>
          <p:cNvPr id="34" name="TextBox 33"/>
          <p:cNvSpPr txBox="1"/>
          <p:nvPr/>
        </p:nvSpPr>
        <p:spPr>
          <a:xfrm>
            <a:off x="3688080" y="5684520"/>
            <a:ext cx="389850" cy="369332"/>
          </a:xfrm>
          <a:prstGeom prst="rect">
            <a:avLst/>
          </a:prstGeom>
          <a:noFill/>
        </p:spPr>
        <p:txBody>
          <a:bodyPr wrap="none" rtlCol="0">
            <a:spAutoFit/>
          </a:bodyPr>
          <a:lstStyle/>
          <a:p>
            <a:r>
              <a:rPr lang="en-US" dirty="0" smtClean="0"/>
              <a:t>B’</a:t>
            </a:r>
            <a:endParaRPr lang="en-US" dirty="0"/>
          </a:p>
        </p:txBody>
      </p:sp>
      <p:sp>
        <p:nvSpPr>
          <p:cNvPr id="35" name="TextBox 34"/>
          <p:cNvSpPr txBox="1"/>
          <p:nvPr/>
        </p:nvSpPr>
        <p:spPr>
          <a:xfrm>
            <a:off x="1676400" y="2590800"/>
            <a:ext cx="441146" cy="369332"/>
          </a:xfrm>
          <a:prstGeom prst="rect">
            <a:avLst/>
          </a:prstGeom>
          <a:noFill/>
        </p:spPr>
        <p:txBody>
          <a:bodyPr wrap="none" rtlCol="0">
            <a:spAutoFit/>
          </a:bodyPr>
          <a:lstStyle/>
          <a:p>
            <a:r>
              <a:rPr lang="en-US" dirty="0" smtClean="0"/>
              <a:t>50</a:t>
            </a:r>
            <a:endParaRPr lang="en-US" dirty="0"/>
          </a:p>
        </p:txBody>
      </p:sp>
      <p:sp>
        <p:nvSpPr>
          <p:cNvPr id="36" name="TextBox 35"/>
          <p:cNvSpPr txBox="1"/>
          <p:nvPr/>
        </p:nvSpPr>
        <p:spPr>
          <a:xfrm>
            <a:off x="1524000" y="1078468"/>
            <a:ext cx="569387" cy="369332"/>
          </a:xfrm>
          <a:prstGeom prst="rect">
            <a:avLst/>
          </a:prstGeom>
          <a:noFill/>
        </p:spPr>
        <p:txBody>
          <a:bodyPr wrap="none" rtlCol="0">
            <a:spAutoFit/>
          </a:bodyPr>
          <a:lstStyle/>
          <a:p>
            <a:r>
              <a:rPr lang="en-US" dirty="0" smtClean="0"/>
              <a:t>100</a:t>
            </a:r>
            <a:endParaRPr lang="en-US" dirty="0"/>
          </a:p>
        </p:txBody>
      </p:sp>
      <p:sp>
        <p:nvSpPr>
          <p:cNvPr id="37" name="TextBox 36"/>
          <p:cNvSpPr txBox="1"/>
          <p:nvPr/>
        </p:nvSpPr>
        <p:spPr>
          <a:xfrm>
            <a:off x="1676400" y="4038600"/>
            <a:ext cx="441146" cy="369332"/>
          </a:xfrm>
          <a:prstGeom prst="rect">
            <a:avLst/>
          </a:prstGeom>
          <a:noFill/>
        </p:spPr>
        <p:txBody>
          <a:bodyPr wrap="none" rtlCol="0">
            <a:spAutoFit/>
          </a:bodyPr>
          <a:lstStyle/>
          <a:p>
            <a:r>
              <a:rPr lang="en-US" dirty="0" smtClean="0"/>
              <a:t>25</a:t>
            </a:r>
            <a:endParaRPr lang="en-US" dirty="0"/>
          </a:p>
        </p:txBody>
      </p:sp>
      <p:sp>
        <p:nvSpPr>
          <p:cNvPr id="38" name="TextBox 37"/>
          <p:cNvSpPr txBox="1"/>
          <p:nvPr/>
        </p:nvSpPr>
        <p:spPr>
          <a:xfrm>
            <a:off x="3521254" y="6031468"/>
            <a:ext cx="441146" cy="369332"/>
          </a:xfrm>
          <a:prstGeom prst="rect">
            <a:avLst/>
          </a:prstGeom>
          <a:noFill/>
        </p:spPr>
        <p:txBody>
          <a:bodyPr wrap="none" rtlCol="0">
            <a:spAutoFit/>
          </a:bodyPr>
          <a:lstStyle/>
          <a:p>
            <a:r>
              <a:rPr lang="en-US" dirty="0" smtClean="0"/>
              <a:t>50</a:t>
            </a:r>
            <a:endParaRPr lang="en-US" dirty="0"/>
          </a:p>
        </p:txBody>
      </p:sp>
      <p:sp>
        <p:nvSpPr>
          <p:cNvPr id="39" name="TextBox 38"/>
          <p:cNvSpPr txBox="1"/>
          <p:nvPr/>
        </p:nvSpPr>
        <p:spPr>
          <a:xfrm>
            <a:off x="4800600" y="6019800"/>
            <a:ext cx="569387" cy="369332"/>
          </a:xfrm>
          <a:prstGeom prst="rect">
            <a:avLst/>
          </a:prstGeom>
          <a:noFill/>
        </p:spPr>
        <p:txBody>
          <a:bodyPr wrap="none" rtlCol="0">
            <a:spAutoFit/>
          </a:bodyPr>
          <a:lstStyle/>
          <a:p>
            <a:r>
              <a:rPr lang="en-US" dirty="0" smtClean="0"/>
              <a:t>100</a:t>
            </a:r>
            <a:endParaRPr lang="en-US" dirty="0"/>
          </a:p>
        </p:txBody>
      </p:sp>
      <p:sp>
        <p:nvSpPr>
          <p:cNvPr id="40" name="TextBox 39"/>
          <p:cNvSpPr txBox="1"/>
          <p:nvPr/>
        </p:nvSpPr>
        <p:spPr>
          <a:xfrm>
            <a:off x="6517213" y="6031468"/>
            <a:ext cx="569387" cy="369332"/>
          </a:xfrm>
          <a:prstGeom prst="rect">
            <a:avLst/>
          </a:prstGeom>
          <a:noFill/>
        </p:spPr>
        <p:txBody>
          <a:bodyPr wrap="none" rtlCol="0">
            <a:spAutoFit/>
          </a:bodyPr>
          <a:lstStyle/>
          <a:p>
            <a:r>
              <a:rPr lang="en-US" dirty="0" smtClean="0"/>
              <a:t>200</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ox(in)">
                                      <p:cBhvr>
                                        <p:cTn id="13" dur="500"/>
                                        <p:tgtEl>
                                          <p:spTgt spid="16"/>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ox(in)">
                                      <p:cBhvr>
                                        <p:cTn id="16" dur="500"/>
                                        <p:tgtEl>
                                          <p:spTgt spid="17"/>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ox(in)">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3000"/>
                                        <p:tgtEl>
                                          <p:spTgt spid="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3000"/>
                                        <p:tgtEl>
                                          <p:spTgt spid="21"/>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3000"/>
                                        <p:tgtEl>
                                          <p:spTgt spid="2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down)">
                                      <p:cBhvr>
                                        <p:cTn id="33" dur="3000"/>
                                        <p:tgtEl>
                                          <p:spTgt spid="3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down)">
                                      <p:cBhvr>
                                        <p:cTn id="36" dur="3000"/>
                                        <p:tgtEl>
                                          <p:spTgt spid="39"/>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30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3000"/>
                                        <p:tgtEl>
                                          <p:spTgt spid="27"/>
                                        </p:tgtEl>
                                      </p:cBhvr>
                                    </p:animEffect>
                                  </p:childTnLst>
                                </p:cTn>
                              </p:par>
                              <p:par>
                                <p:cTn id="45" presetID="2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3000"/>
                                        <p:tgtEl>
                                          <p:spTgt spid="13"/>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down)">
                                      <p:cBhvr>
                                        <p:cTn id="50" dur="3000"/>
                                        <p:tgtEl>
                                          <p:spTgt spid="24"/>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down)">
                                      <p:cBhvr>
                                        <p:cTn id="53" dur="3000"/>
                                        <p:tgtEl>
                                          <p:spTgt spid="32"/>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down)">
                                      <p:cBhvr>
                                        <p:cTn id="56" dur="3000"/>
                                        <p:tgtEl>
                                          <p:spTgt spid="3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down)">
                                      <p:cBhvr>
                                        <p:cTn id="59" dur="3000"/>
                                        <p:tgtEl>
                                          <p:spTgt spid="33"/>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down)">
                                      <p:cBhvr>
                                        <p:cTn id="62" dur="30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down)">
                                      <p:cBhvr>
                                        <p:cTn id="67" dur="3000"/>
                                        <p:tgtEl>
                                          <p:spTgt spid="15"/>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wipe(down)">
                                      <p:cBhvr>
                                        <p:cTn id="70" dur="3000"/>
                                        <p:tgtEl>
                                          <p:spTgt spid="37"/>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down)">
                                      <p:cBhvr>
                                        <p:cTn id="73" dur="3000"/>
                                        <p:tgtEl>
                                          <p:spTgt spid="31"/>
                                        </p:tgtEl>
                                      </p:cBhvr>
                                    </p:animEffect>
                                  </p:childTnLst>
                                </p:cTn>
                              </p:par>
                              <p:par>
                                <p:cTn id="74" presetID="22" presetClass="entr" presetSubtype="4" fill="hold"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down)">
                                      <p:cBhvr>
                                        <p:cTn id="76" dur="3000"/>
                                        <p:tgtEl>
                                          <p:spTgt spid="30"/>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wipe(down)">
                                      <p:cBhvr>
                                        <p:cTn id="79" dur="3000"/>
                                        <p:tgtEl>
                                          <p:spTgt spid="2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down)">
                                      <p:cBhvr>
                                        <p:cTn id="82" dur="3000"/>
                                        <p:tgtEl>
                                          <p:spTgt spid="34"/>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down)">
                                      <p:cBhvr>
                                        <p:cTn id="85" dur="3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1" grpId="0"/>
      <p:bldP spid="22" grpId="0"/>
      <p:bldP spid="23" grpId="0"/>
      <p:bldP spid="24" grpId="0"/>
      <p:bldP spid="25" grpId="0"/>
      <p:bldP spid="31" grpId="0"/>
      <p:bldP spid="32" grpId="0"/>
      <p:bldP spid="33" grpId="0"/>
      <p:bldP spid="34" grpId="0"/>
      <p:bldP spid="35" grpId="0"/>
      <p:bldP spid="36" grpId="0"/>
      <p:bldP spid="37" grpId="0"/>
      <p:bldP spid="38" grpId="0"/>
      <p:bldP spid="39" grpId="0"/>
      <p:bldP spid="4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ctr"/>
            <a:r>
              <a:rPr lang="en-US" sz="3200" b="1" dirty="0" smtClean="0">
                <a:solidFill>
                  <a:srgbClr val="00B0F0"/>
                </a:solidFill>
              </a:rPr>
              <a:t>B) Due to change in Price of commodities</a:t>
            </a:r>
          </a:p>
          <a:p>
            <a:pPr algn="just"/>
            <a:r>
              <a:rPr lang="en-US" sz="4000" dirty="0" smtClean="0"/>
              <a:t>When price of commodities change, budget line will swing only in that axis in which the price changed commodity is expressed. If price of commodity increases, budget line will swing towards the origin and if price of commodity decreases budget line will swing away from origin. </a:t>
            </a:r>
            <a:r>
              <a:rPr lang="en-US" dirty="0" smtClean="0"/>
              <a:t> </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4114800" cy="1143000"/>
          </a:xfrm>
        </p:spPr>
        <p:txBody>
          <a:bodyPr>
            <a:noAutofit/>
          </a:bodyPr>
          <a:lstStyle/>
          <a:p>
            <a:r>
              <a:rPr lang="en-US" sz="2800" dirty="0" smtClean="0"/>
              <a:t>a) </a:t>
            </a:r>
            <a:r>
              <a:rPr lang="en-US" sz="2800" u="sng" dirty="0" smtClean="0"/>
              <a:t>Change in Price of X</a:t>
            </a:r>
            <a:endParaRPr lang="en-US" sz="2800" u="sng" dirty="0"/>
          </a:p>
        </p:txBody>
      </p:sp>
      <p:sp>
        <p:nvSpPr>
          <p:cNvPr id="4" name="TextBox 3"/>
          <p:cNvSpPr txBox="1"/>
          <p:nvPr/>
        </p:nvSpPr>
        <p:spPr>
          <a:xfrm>
            <a:off x="4800600" y="152400"/>
            <a:ext cx="4267200" cy="584775"/>
          </a:xfrm>
          <a:prstGeom prst="rect">
            <a:avLst/>
          </a:prstGeom>
          <a:noFill/>
        </p:spPr>
        <p:txBody>
          <a:bodyPr wrap="square" rtlCol="0">
            <a:spAutoFit/>
          </a:bodyPr>
          <a:lstStyle/>
          <a:p>
            <a:r>
              <a:rPr lang="en-US" sz="3200" dirty="0" smtClean="0"/>
              <a:t>b)</a:t>
            </a:r>
            <a:r>
              <a:rPr lang="en-US" sz="3200" u="sng" dirty="0" smtClean="0"/>
              <a:t>Change in Price of Y</a:t>
            </a:r>
            <a:endParaRPr lang="en-US" sz="3200" u="sng" dirty="0"/>
          </a:p>
        </p:txBody>
      </p:sp>
      <p:cxnSp>
        <p:nvCxnSpPr>
          <p:cNvPr id="6" name="Straight Connector 5"/>
          <p:cNvCxnSpPr/>
          <p:nvPr/>
        </p:nvCxnSpPr>
        <p:spPr>
          <a:xfrm rot="5400000">
            <a:off x="-1447800" y="2819400"/>
            <a:ext cx="3810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4724400"/>
            <a:ext cx="38100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304800" y="2590800"/>
            <a:ext cx="2971800" cy="1447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24200" y="5029200"/>
            <a:ext cx="1184940" cy="369332"/>
          </a:xfrm>
          <a:prstGeom prst="rect">
            <a:avLst/>
          </a:prstGeom>
          <a:noFill/>
        </p:spPr>
        <p:txBody>
          <a:bodyPr wrap="none" rtlCol="0">
            <a:spAutoFit/>
          </a:bodyPr>
          <a:lstStyle/>
          <a:p>
            <a:r>
              <a:rPr lang="en-US" dirty="0" smtClean="0"/>
              <a:t>Units of X</a:t>
            </a:r>
            <a:endParaRPr lang="en-US" dirty="0"/>
          </a:p>
        </p:txBody>
      </p:sp>
      <p:sp>
        <p:nvSpPr>
          <p:cNvPr id="12" name="TextBox 11"/>
          <p:cNvSpPr txBox="1"/>
          <p:nvPr/>
        </p:nvSpPr>
        <p:spPr>
          <a:xfrm>
            <a:off x="-4465" y="838200"/>
            <a:ext cx="461665" cy="1088439"/>
          </a:xfrm>
          <a:prstGeom prst="rect">
            <a:avLst/>
          </a:prstGeom>
          <a:noFill/>
        </p:spPr>
        <p:txBody>
          <a:bodyPr vert="vert270" wrap="none" rtlCol="0">
            <a:spAutoFit/>
          </a:bodyPr>
          <a:lstStyle/>
          <a:p>
            <a:r>
              <a:rPr lang="en-US" dirty="0" smtClean="0"/>
              <a:t>Units of Y</a:t>
            </a:r>
            <a:endParaRPr lang="en-US" dirty="0"/>
          </a:p>
        </p:txBody>
      </p:sp>
      <p:cxnSp>
        <p:nvCxnSpPr>
          <p:cNvPr id="13" name="Straight Connector 12"/>
          <p:cNvCxnSpPr/>
          <p:nvPr/>
        </p:nvCxnSpPr>
        <p:spPr>
          <a:xfrm rot="5400000">
            <a:off x="3204865" y="2819400"/>
            <a:ext cx="3810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09865" y="4724400"/>
            <a:ext cx="38100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20000" y="5029200"/>
            <a:ext cx="1184940" cy="369332"/>
          </a:xfrm>
          <a:prstGeom prst="rect">
            <a:avLst/>
          </a:prstGeom>
          <a:noFill/>
        </p:spPr>
        <p:txBody>
          <a:bodyPr wrap="none" rtlCol="0">
            <a:spAutoFit/>
          </a:bodyPr>
          <a:lstStyle/>
          <a:p>
            <a:r>
              <a:rPr lang="en-US" dirty="0" smtClean="0"/>
              <a:t>Units of X</a:t>
            </a:r>
            <a:endParaRPr lang="en-US" dirty="0"/>
          </a:p>
        </p:txBody>
      </p:sp>
      <p:sp>
        <p:nvSpPr>
          <p:cNvPr id="17" name="TextBox 16"/>
          <p:cNvSpPr txBox="1"/>
          <p:nvPr/>
        </p:nvSpPr>
        <p:spPr>
          <a:xfrm>
            <a:off x="4419600" y="762000"/>
            <a:ext cx="461665" cy="1088439"/>
          </a:xfrm>
          <a:prstGeom prst="rect">
            <a:avLst/>
          </a:prstGeom>
          <a:noFill/>
        </p:spPr>
        <p:txBody>
          <a:bodyPr vert="vert270" wrap="none" rtlCol="0">
            <a:spAutoFit/>
          </a:bodyPr>
          <a:lstStyle/>
          <a:p>
            <a:r>
              <a:rPr lang="en-US" dirty="0" smtClean="0"/>
              <a:t>Units of Y</a:t>
            </a:r>
            <a:endParaRPr lang="en-US" dirty="0"/>
          </a:p>
        </p:txBody>
      </p:sp>
      <p:cxnSp>
        <p:nvCxnSpPr>
          <p:cNvPr id="19" name="Straight Connector 18"/>
          <p:cNvCxnSpPr/>
          <p:nvPr/>
        </p:nvCxnSpPr>
        <p:spPr>
          <a:xfrm>
            <a:off x="457200" y="1828800"/>
            <a:ext cx="3124200" cy="2971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6200000" flipH="1">
            <a:off x="-723900" y="3086100"/>
            <a:ext cx="28194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105400" y="3505200"/>
            <a:ext cx="2819400" cy="1295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0800000">
            <a:off x="5105400" y="2514600"/>
            <a:ext cx="2819400" cy="228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V="1">
            <a:off x="4808242" y="1684042"/>
            <a:ext cx="3418180" cy="28149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1960" y="1535668"/>
            <a:ext cx="338554" cy="369332"/>
          </a:xfrm>
          <a:prstGeom prst="rect">
            <a:avLst/>
          </a:prstGeom>
          <a:noFill/>
        </p:spPr>
        <p:txBody>
          <a:bodyPr wrap="none" rtlCol="0">
            <a:spAutoFit/>
          </a:bodyPr>
          <a:lstStyle/>
          <a:p>
            <a:r>
              <a:rPr lang="en-US" dirty="0" smtClean="0"/>
              <a:t>A</a:t>
            </a:r>
            <a:endParaRPr lang="en-US" dirty="0"/>
          </a:p>
        </p:txBody>
      </p:sp>
      <p:sp>
        <p:nvSpPr>
          <p:cNvPr id="30" name="TextBox 29"/>
          <p:cNvSpPr txBox="1"/>
          <p:nvPr/>
        </p:nvSpPr>
        <p:spPr>
          <a:xfrm>
            <a:off x="169198" y="4572000"/>
            <a:ext cx="364202" cy="369332"/>
          </a:xfrm>
          <a:prstGeom prst="rect">
            <a:avLst/>
          </a:prstGeom>
          <a:noFill/>
        </p:spPr>
        <p:txBody>
          <a:bodyPr wrap="none" rtlCol="0">
            <a:spAutoFit/>
          </a:bodyPr>
          <a:lstStyle/>
          <a:p>
            <a:r>
              <a:rPr lang="en-US" dirty="0" smtClean="0"/>
              <a:t>O</a:t>
            </a:r>
            <a:endParaRPr lang="en-US" dirty="0"/>
          </a:p>
        </p:txBody>
      </p:sp>
      <p:sp>
        <p:nvSpPr>
          <p:cNvPr id="31" name="TextBox 30"/>
          <p:cNvSpPr txBox="1"/>
          <p:nvPr/>
        </p:nvSpPr>
        <p:spPr>
          <a:xfrm>
            <a:off x="4817398" y="4659868"/>
            <a:ext cx="364202" cy="369332"/>
          </a:xfrm>
          <a:prstGeom prst="rect">
            <a:avLst/>
          </a:prstGeom>
          <a:noFill/>
        </p:spPr>
        <p:txBody>
          <a:bodyPr wrap="none" rtlCol="0">
            <a:spAutoFit/>
          </a:bodyPr>
          <a:lstStyle/>
          <a:p>
            <a:r>
              <a:rPr lang="en-US" dirty="0" smtClean="0"/>
              <a:t>O</a:t>
            </a:r>
            <a:endParaRPr lang="en-US" dirty="0"/>
          </a:p>
        </p:txBody>
      </p:sp>
      <p:sp>
        <p:nvSpPr>
          <p:cNvPr id="32" name="TextBox 31"/>
          <p:cNvSpPr txBox="1"/>
          <p:nvPr/>
        </p:nvSpPr>
        <p:spPr>
          <a:xfrm>
            <a:off x="762000" y="4724400"/>
            <a:ext cx="389850" cy="369332"/>
          </a:xfrm>
          <a:prstGeom prst="rect">
            <a:avLst/>
          </a:prstGeom>
          <a:noFill/>
        </p:spPr>
        <p:txBody>
          <a:bodyPr wrap="none" rtlCol="0">
            <a:spAutoFit/>
          </a:bodyPr>
          <a:lstStyle/>
          <a:p>
            <a:r>
              <a:rPr lang="en-US" dirty="0" smtClean="0"/>
              <a:t>B’</a:t>
            </a:r>
            <a:endParaRPr lang="en-US" dirty="0"/>
          </a:p>
        </p:txBody>
      </p:sp>
      <p:sp>
        <p:nvSpPr>
          <p:cNvPr id="33" name="TextBox 32"/>
          <p:cNvSpPr txBox="1"/>
          <p:nvPr/>
        </p:nvSpPr>
        <p:spPr>
          <a:xfrm>
            <a:off x="1752600" y="4724400"/>
            <a:ext cx="338554" cy="369332"/>
          </a:xfrm>
          <a:prstGeom prst="rect">
            <a:avLst/>
          </a:prstGeom>
          <a:noFill/>
        </p:spPr>
        <p:txBody>
          <a:bodyPr wrap="none" rtlCol="0">
            <a:spAutoFit/>
          </a:bodyPr>
          <a:lstStyle/>
          <a:p>
            <a:r>
              <a:rPr lang="en-US" dirty="0" smtClean="0"/>
              <a:t>B</a:t>
            </a:r>
            <a:endParaRPr lang="en-US" dirty="0"/>
          </a:p>
        </p:txBody>
      </p:sp>
      <p:sp>
        <p:nvSpPr>
          <p:cNvPr id="34" name="TextBox 33"/>
          <p:cNvSpPr txBox="1"/>
          <p:nvPr/>
        </p:nvSpPr>
        <p:spPr>
          <a:xfrm>
            <a:off x="3368040" y="4736068"/>
            <a:ext cx="433132" cy="369332"/>
          </a:xfrm>
          <a:prstGeom prst="rect">
            <a:avLst/>
          </a:prstGeom>
          <a:noFill/>
        </p:spPr>
        <p:txBody>
          <a:bodyPr wrap="none" rtlCol="0">
            <a:spAutoFit/>
          </a:bodyPr>
          <a:lstStyle/>
          <a:p>
            <a:r>
              <a:rPr lang="en-US" dirty="0" smtClean="0"/>
              <a:t>B’’</a:t>
            </a:r>
            <a:endParaRPr lang="en-US" dirty="0"/>
          </a:p>
        </p:txBody>
      </p:sp>
      <p:sp>
        <p:nvSpPr>
          <p:cNvPr id="35" name="TextBox 34"/>
          <p:cNvSpPr txBox="1"/>
          <p:nvPr/>
        </p:nvSpPr>
        <p:spPr>
          <a:xfrm>
            <a:off x="7787640" y="4724400"/>
            <a:ext cx="338554" cy="369332"/>
          </a:xfrm>
          <a:prstGeom prst="rect">
            <a:avLst/>
          </a:prstGeom>
          <a:noFill/>
        </p:spPr>
        <p:txBody>
          <a:bodyPr wrap="none" rtlCol="0">
            <a:spAutoFit/>
          </a:bodyPr>
          <a:lstStyle/>
          <a:p>
            <a:r>
              <a:rPr lang="en-US" dirty="0" smtClean="0"/>
              <a:t>B</a:t>
            </a:r>
            <a:endParaRPr lang="en-US" dirty="0"/>
          </a:p>
        </p:txBody>
      </p:sp>
      <p:sp>
        <p:nvSpPr>
          <p:cNvPr id="36" name="TextBox 35"/>
          <p:cNvSpPr txBox="1"/>
          <p:nvPr/>
        </p:nvSpPr>
        <p:spPr>
          <a:xfrm>
            <a:off x="4800600" y="2286000"/>
            <a:ext cx="338554" cy="369332"/>
          </a:xfrm>
          <a:prstGeom prst="rect">
            <a:avLst/>
          </a:prstGeom>
          <a:noFill/>
        </p:spPr>
        <p:txBody>
          <a:bodyPr wrap="none" rtlCol="0">
            <a:spAutoFit/>
          </a:bodyPr>
          <a:lstStyle/>
          <a:p>
            <a:r>
              <a:rPr lang="en-US" dirty="0" smtClean="0"/>
              <a:t>A</a:t>
            </a:r>
            <a:endParaRPr lang="en-US" dirty="0"/>
          </a:p>
        </p:txBody>
      </p:sp>
      <p:sp>
        <p:nvSpPr>
          <p:cNvPr id="37" name="TextBox 36"/>
          <p:cNvSpPr txBox="1"/>
          <p:nvPr/>
        </p:nvSpPr>
        <p:spPr>
          <a:xfrm>
            <a:off x="4766846" y="1143000"/>
            <a:ext cx="416011" cy="369332"/>
          </a:xfrm>
          <a:prstGeom prst="rect">
            <a:avLst/>
          </a:prstGeom>
          <a:noFill/>
        </p:spPr>
        <p:txBody>
          <a:bodyPr wrap="none" rtlCol="0">
            <a:spAutoFit/>
          </a:bodyPr>
          <a:lstStyle/>
          <a:p>
            <a:r>
              <a:rPr lang="en-US" dirty="0" smtClean="0"/>
              <a:t>A’’</a:t>
            </a:r>
            <a:endParaRPr lang="en-US" dirty="0"/>
          </a:p>
        </p:txBody>
      </p:sp>
      <p:sp>
        <p:nvSpPr>
          <p:cNvPr id="38" name="TextBox 37"/>
          <p:cNvSpPr txBox="1"/>
          <p:nvPr/>
        </p:nvSpPr>
        <p:spPr>
          <a:xfrm>
            <a:off x="4724400" y="3276600"/>
            <a:ext cx="372731" cy="369332"/>
          </a:xfrm>
          <a:prstGeom prst="rect">
            <a:avLst/>
          </a:prstGeom>
          <a:noFill/>
        </p:spPr>
        <p:txBody>
          <a:bodyPr wrap="none" rtlCol="0">
            <a:spAutoFit/>
          </a:bodyPr>
          <a:lstStyle/>
          <a:p>
            <a:r>
              <a:rPr lang="en-US" dirty="0" smtClean="0"/>
              <a:t>A’</a:t>
            </a:r>
            <a:endParaRPr lang="en-US" dirty="0"/>
          </a:p>
        </p:txBody>
      </p:sp>
      <p:cxnSp>
        <p:nvCxnSpPr>
          <p:cNvPr id="40" name="Straight Arrow Connector 39"/>
          <p:cNvCxnSpPr/>
          <p:nvPr/>
        </p:nvCxnSpPr>
        <p:spPr>
          <a:xfrm>
            <a:off x="1981200" y="4648200"/>
            <a:ext cx="11430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990600" y="4648200"/>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72709" y="4278868"/>
            <a:ext cx="864339" cy="369332"/>
          </a:xfrm>
          <a:prstGeom prst="rect">
            <a:avLst/>
          </a:prstGeom>
          <a:noFill/>
        </p:spPr>
        <p:txBody>
          <a:bodyPr wrap="none" rtlCol="0">
            <a:spAutoFit/>
          </a:bodyPr>
          <a:lstStyle/>
          <a:p>
            <a:r>
              <a:rPr lang="en-US" b="1" dirty="0" smtClean="0"/>
              <a:t>(</a:t>
            </a:r>
            <a:r>
              <a:rPr lang="en-US" b="1" dirty="0" err="1" smtClean="0"/>
              <a:t>Px</a:t>
            </a:r>
            <a:r>
              <a:rPr lang="en-US" b="1" dirty="0" smtClean="0"/>
              <a:t> ↓) </a:t>
            </a:r>
            <a:endParaRPr lang="en-US" b="1" dirty="0"/>
          </a:p>
        </p:txBody>
      </p:sp>
      <p:sp>
        <p:nvSpPr>
          <p:cNvPr id="48" name="TextBox 47"/>
          <p:cNvSpPr txBox="1"/>
          <p:nvPr/>
        </p:nvSpPr>
        <p:spPr>
          <a:xfrm>
            <a:off x="1038199" y="4267200"/>
            <a:ext cx="790601" cy="338554"/>
          </a:xfrm>
          <a:prstGeom prst="rect">
            <a:avLst/>
          </a:prstGeom>
          <a:noFill/>
        </p:spPr>
        <p:txBody>
          <a:bodyPr wrap="none" rtlCol="0">
            <a:spAutoFit/>
          </a:bodyPr>
          <a:lstStyle/>
          <a:p>
            <a:r>
              <a:rPr lang="en-US" sz="1600" b="1" dirty="0" smtClean="0"/>
              <a:t>(</a:t>
            </a:r>
            <a:r>
              <a:rPr lang="en-US" sz="1600" b="1" dirty="0" err="1" smtClean="0"/>
              <a:t>Px</a:t>
            </a:r>
            <a:r>
              <a:rPr lang="en-US" sz="1600" b="1" dirty="0" smtClean="0"/>
              <a:t> ↑) </a:t>
            </a:r>
            <a:endParaRPr lang="en-US" sz="1600" b="1" dirty="0"/>
          </a:p>
        </p:txBody>
      </p:sp>
      <p:cxnSp>
        <p:nvCxnSpPr>
          <p:cNvPr id="50" name="Straight Arrow Connector 49"/>
          <p:cNvCxnSpPr/>
          <p:nvPr/>
        </p:nvCxnSpPr>
        <p:spPr>
          <a:xfrm rot="5400000" flipH="1" flipV="1">
            <a:off x="4914106" y="2094706"/>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4877594" y="3047206"/>
            <a:ext cx="7620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270877" y="2297668"/>
            <a:ext cx="800219" cy="369332"/>
          </a:xfrm>
          <a:prstGeom prst="rect">
            <a:avLst/>
          </a:prstGeom>
          <a:noFill/>
        </p:spPr>
        <p:txBody>
          <a:bodyPr wrap="none" rtlCol="0">
            <a:spAutoFit/>
          </a:bodyPr>
          <a:lstStyle/>
          <a:p>
            <a:r>
              <a:rPr lang="en-US" b="1" dirty="0" smtClean="0"/>
              <a:t>(</a:t>
            </a:r>
            <a:r>
              <a:rPr lang="en-US" b="1" dirty="0" err="1" smtClean="0"/>
              <a:t>Py</a:t>
            </a:r>
            <a:r>
              <a:rPr lang="en-US" b="1" dirty="0" smtClean="0"/>
              <a:t> ↓)</a:t>
            </a:r>
            <a:endParaRPr lang="en-US" b="1" dirty="0"/>
          </a:p>
        </p:txBody>
      </p:sp>
      <p:sp>
        <p:nvSpPr>
          <p:cNvPr id="55" name="TextBox 54"/>
          <p:cNvSpPr txBox="1"/>
          <p:nvPr/>
        </p:nvSpPr>
        <p:spPr>
          <a:xfrm>
            <a:off x="5257800" y="3124200"/>
            <a:ext cx="800219" cy="369332"/>
          </a:xfrm>
          <a:prstGeom prst="rect">
            <a:avLst/>
          </a:prstGeom>
          <a:noFill/>
        </p:spPr>
        <p:txBody>
          <a:bodyPr wrap="none" rtlCol="0">
            <a:spAutoFit/>
          </a:bodyPr>
          <a:lstStyle/>
          <a:p>
            <a:r>
              <a:rPr lang="en-US" b="1" dirty="0" smtClean="0"/>
              <a:t>(</a:t>
            </a:r>
            <a:r>
              <a:rPr lang="en-US" b="1" dirty="0" err="1" smtClean="0"/>
              <a:t>Py</a:t>
            </a:r>
            <a:r>
              <a:rPr lang="en-US" b="1" dirty="0" smtClean="0"/>
              <a:t> ↑)</a:t>
            </a:r>
            <a:endParaRPr lang="en-US" b="1" dirty="0"/>
          </a:p>
        </p:txBody>
      </p:sp>
      <p:cxnSp>
        <p:nvCxnSpPr>
          <p:cNvPr id="57" name="Straight Connector 56"/>
          <p:cNvCxnSpPr/>
          <p:nvPr/>
        </p:nvCxnSpPr>
        <p:spPr>
          <a:xfrm rot="5400000">
            <a:off x="989806" y="3429000"/>
            <a:ext cx="6858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par>
                                <p:cTn id="13" presetID="4" presetClass="entr" presetSubtype="16"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par>
                                <p:cTn id="16" presetID="4" presetClass="entr" presetSubtype="16"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ox(in)">
                                      <p:cBhvr>
                                        <p:cTn id="18" dur="500"/>
                                        <p:tgtEl>
                                          <p:spTgt spid="6"/>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ox(in)">
                                      <p:cBhvr>
                                        <p:cTn id="21" dur="500"/>
                                        <p:tgtEl>
                                          <p:spTgt spid="1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box(in)">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3000"/>
                                        <p:tgtEl>
                                          <p:spTgt spid="10"/>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up)">
                                      <p:cBhvr>
                                        <p:cTn id="32" dur="3000"/>
                                        <p:tgtEl>
                                          <p:spTgt spid="29"/>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30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up)">
                                      <p:cBhvr>
                                        <p:cTn id="40" dur="3000"/>
                                        <p:tgtEl>
                                          <p:spTgt spid="44"/>
                                        </p:tgtEl>
                                      </p:cBhvr>
                                    </p:animEffect>
                                  </p:childTnLst>
                                </p:cTn>
                              </p:par>
                              <p:par>
                                <p:cTn id="41" presetID="22" presetClass="entr" presetSubtype="1"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up)">
                                      <p:cBhvr>
                                        <p:cTn id="43" dur="3000"/>
                                        <p:tgtEl>
                                          <p:spTgt spid="40"/>
                                        </p:tgtEl>
                                      </p:cBhvr>
                                    </p:animEffect>
                                  </p:childTnLst>
                                </p:cTn>
                              </p:par>
                              <p:par>
                                <p:cTn id="44" presetID="22" presetClass="entr" presetSubtype="1"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up)">
                                      <p:cBhvr>
                                        <p:cTn id="46" dur="3000"/>
                                        <p:tgtEl>
                                          <p:spTgt spid="19"/>
                                        </p:tgtEl>
                                      </p:cBhvr>
                                    </p:animEffect>
                                  </p:childTnLst>
                                </p:cTn>
                              </p:par>
                              <p:par>
                                <p:cTn id="47" presetID="22" presetClass="entr" presetSubtype="1" fill="hold" grpId="1"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up)">
                                      <p:cBhvr>
                                        <p:cTn id="49" dur="3000"/>
                                        <p:tgtEl>
                                          <p:spTgt spid="2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up)">
                                      <p:cBhvr>
                                        <p:cTn id="52" dur="30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up)">
                                      <p:cBhvr>
                                        <p:cTn id="57" dur="3000"/>
                                        <p:tgtEl>
                                          <p:spTgt spid="21"/>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up)">
                                      <p:cBhvr>
                                        <p:cTn id="60" dur="3000"/>
                                        <p:tgtEl>
                                          <p:spTgt spid="32"/>
                                        </p:tgtEl>
                                      </p:cBhvr>
                                    </p:animEffect>
                                  </p:childTnLst>
                                </p:cTn>
                              </p:par>
                              <p:par>
                                <p:cTn id="61" presetID="22" presetClass="entr" presetSubtype="1"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wipe(up)">
                                      <p:cBhvr>
                                        <p:cTn id="63" dur="3000"/>
                                        <p:tgtEl>
                                          <p:spTgt spid="43"/>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wipe(up)">
                                      <p:cBhvr>
                                        <p:cTn id="66" dur="3000"/>
                                        <p:tgtEl>
                                          <p:spTgt spid="4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fade">
                                      <p:cBhvr>
                                        <p:cTn id="71" dur="2000"/>
                                        <p:tgtEl>
                                          <p:spTgt spid="4"/>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box(in)">
                                      <p:cBhvr>
                                        <p:cTn id="76" dur="500"/>
                                        <p:tgtEl>
                                          <p:spTgt spid="17"/>
                                        </p:tgtEl>
                                      </p:cBhvr>
                                    </p:animEffect>
                                  </p:childTnLst>
                                </p:cTn>
                              </p:par>
                              <p:par>
                                <p:cTn id="77" presetID="4" presetClass="entr" presetSubtype="16" fill="hold" nodeType="with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box(in)">
                                      <p:cBhvr>
                                        <p:cTn id="79" dur="500"/>
                                        <p:tgtEl>
                                          <p:spTgt spid="13"/>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box(in)">
                                      <p:cBhvr>
                                        <p:cTn id="82" dur="500"/>
                                        <p:tgtEl>
                                          <p:spTgt spid="31"/>
                                        </p:tgtEl>
                                      </p:cBhvr>
                                    </p:animEffect>
                                  </p:childTnLst>
                                </p:cTn>
                              </p:par>
                              <p:par>
                                <p:cTn id="83" presetID="4" presetClass="entr" presetSubtype="16" fill="hold" nodeType="with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box(in)">
                                      <p:cBhvr>
                                        <p:cTn id="85" dur="500"/>
                                        <p:tgtEl>
                                          <p:spTgt spid="14"/>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box(in)">
                                      <p:cBhvr>
                                        <p:cTn id="88" dur="5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wipe(up)">
                                      <p:cBhvr>
                                        <p:cTn id="93" dur="3000"/>
                                        <p:tgtEl>
                                          <p:spTgt spid="25"/>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wipe(up)">
                                      <p:cBhvr>
                                        <p:cTn id="96" dur="3000"/>
                                        <p:tgtEl>
                                          <p:spTgt spid="36"/>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wipe(up)">
                                      <p:cBhvr>
                                        <p:cTn id="99" dur="3000"/>
                                        <p:tgtEl>
                                          <p:spTgt spid="35"/>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wipe(up)">
                                      <p:cBhvr>
                                        <p:cTn id="104" dur="3000"/>
                                        <p:tgtEl>
                                          <p:spTgt spid="27"/>
                                        </p:tgtEl>
                                      </p:cBhvr>
                                    </p:animEffect>
                                  </p:childTnLst>
                                </p:cTn>
                              </p:par>
                              <p:par>
                                <p:cTn id="105" presetID="22" presetClass="entr" presetSubtype="1" fill="hold" nodeType="withEffect">
                                  <p:stCondLst>
                                    <p:cond delay="0"/>
                                  </p:stCondLst>
                                  <p:childTnLst>
                                    <p:set>
                                      <p:cBhvr>
                                        <p:cTn id="106" dur="1" fill="hold">
                                          <p:stCondLst>
                                            <p:cond delay="0"/>
                                          </p:stCondLst>
                                        </p:cTn>
                                        <p:tgtEl>
                                          <p:spTgt spid="50"/>
                                        </p:tgtEl>
                                        <p:attrNameLst>
                                          <p:attrName>style.visibility</p:attrName>
                                        </p:attrNameLst>
                                      </p:cBhvr>
                                      <p:to>
                                        <p:strVal val="visible"/>
                                      </p:to>
                                    </p:set>
                                    <p:animEffect transition="in" filter="wipe(up)">
                                      <p:cBhvr>
                                        <p:cTn id="107" dur="3000"/>
                                        <p:tgtEl>
                                          <p:spTgt spid="50"/>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54"/>
                                        </p:tgtEl>
                                        <p:attrNameLst>
                                          <p:attrName>style.visibility</p:attrName>
                                        </p:attrNameLst>
                                      </p:cBhvr>
                                      <p:to>
                                        <p:strVal val="visible"/>
                                      </p:to>
                                    </p:set>
                                    <p:animEffect transition="in" filter="wipe(up)">
                                      <p:cBhvr>
                                        <p:cTn id="110" dur="3000"/>
                                        <p:tgtEl>
                                          <p:spTgt spid="54"/>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wipe(up)">
                                      <p:cBhvr>
                                        <p:cTn id="113" dur="3000"/>
                                        <p:tgtEl>
                                          <p:spTgt spid="37"/>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grpId="0" nodeType="clickEffect">
                                  <p:stCondLst>
                                    <p:cond delay="0"/>
                                  </p:stCondLst>
                                  <p:childTnLst>
                                    <p:set>
                                      <p:cBhvr>
                                        <p:cTn id="117" dur="1" fill="hold">
                                          <p:stCondLst>
                                            <p:cond delay="0"/>
                                          </p:stCondLst>
                                        </p:cTn>
                                        <p:tgtEl>
                                          <p:spTgt spid="55"/>
                                        </p:tgtEl>
                                        <p:attrNameLst>
                                          <p:attrName>style.visibility</p:attrName>
                                        </p:attrNameLst>
                                      </p:cBhvr>
                                      <p:to>
                                        <p:strVal val="visible"/>
                                      </p:to>
                                    </p:set>
                                    <p:animEffect transition="in" filter="wipe(up)">
                                      <p:cBhvr>
                                        <p:cTn id="118" dur="3000"/>
                                        <p:tgtEl>
                                          <p:spTgt spid="55"/>
                                        </p:tgtEl>
                                      </p:cBhvr>
                                    </p:animEffect>
                                  </p:childTnLst>
                                </p:cTn>
                              </p:par>
                              <p:par>
                                <p:cTn id="119" presetID="22" presetClass="entr" presetSubtype="1"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wipe(up)">
                                      <p:cBhvr>
                                        <p:cTn id="121" dur="3000"/>
                                        <p:tgtEl>
                                          <p:spTgt spid="52"/>
                                        </p:tgtEl>
                                      </p:cBhvr>
                                    </p:animEffect>
                                  </p:childTnLst>
                                </p:cTn>
                              </p:par>
                              <p:par>
                                <p:cTn id="122" presetID="22" presetClass="entr" presetSubtype="1" fill="hold" grpId="0" nodeType="withEffect">
                                  <p:stCondLst>
                                    <p:cond delay="0"/>
                                  </p:stCondLst>
                                  <p:childTnLst>
                                    <p:set>
                                      <p:cBhvr>
                                        <p:cTn id="123" dur="1" fill="hold">
                                          <p:stCondLst>
                                            <p:cond delay="0"/>
                                          </p:stCondLst>
                                        </p:cTn>
                                        <p:tgtEl>
                                          <p:spTgt spid="38"/>
                                        </p:tgtEl>
                                        <p:attrNameLst>
                                          <p:attrName>style.visibility</p:attrName>
                                        </p:attrNameLst>
                                      </p:cBhvr>
                                      <p:to>
                                        <p:strVal val="visible"/>
                                      </p:to>
                                    </p:set>
                                    <p:animEffect transition="in" filter="wipe(up)">
                                      <p:cBhvr>
                                        <p:cTn id="124" dur="3000"/>
                                        <p:tgtEl>
                                          <p:spTgt spid="38"/>
                                        </p:tgtEl>
                                      </p:cBhvr>
                                    </p:animEffect>
                                  </p:childTnLst>
                                </p:cTn>
                              </p:par>
                              <p:par>
                                <p:cTn id="125" presetID="22" presetClass="entr" presetSubtype="1" fill="hold" nodeType="withEffect">
                                  <p:stCondLst>
                                    <p:cond delay="0"/>
                                  </p:stCondLst>
                                  <p:childTnLst>
                                    <p:set>
                                      <p:cBhvr>
                                        <p:cTn id="126" dur="1" fill="hold">
                                          <p:stCondLst>
                                            <p:cond delay="0"/>
                                          </p:stCondLst>
                                        </p:cTn>
                                        <p:tgtEl>
                                          <p:spTgt spid="23"/>
                                        </p:tgtEl>
                                        <p:attrNameLst>
                                          <p:attrName>style.visibility</p:attrName>
                                        </p:attrNameLst>
                                      </p:cBhvr>
                                      <p:to>
                                        <p:strVal val="visible"/>
                                      </p:to>
                                    </p:set>
                                    <p:animEffect transition="in" filter="wipe(up)">
                                      <p:cBhvr>
                                        <p:cTn id="127" dur="3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p:bldP spid="12" grpId="0"/>
      <p:bldP spid="16" grpId="0"/>
      <p:bldP spid="17" grpId="0"/>
      <p:bldP spid="29" grpId="0"/>
      <p:bldP spid="29" grpId="1"/>
      <p:bldP spid="30" grpId="0"/>
      <p:bldP spid="31" grpId="0"/>
      <p:bldP spid="32" grpId="0"/>
      <p:bldP spid="33" grpId="0"/>
      <p:bldP spid="34" grpId="0"/>
      <p:bldP spid="35" grpId="0"/>
      <p:bldP spid="36" grpId="0"/>
      <p:bldP spid="37" grpId="0"/>
      <p:bldP spid="38" grpId="0"/>
      <p:bldP spid="44" grpId="0"/>
      <p:bldP spid="48" grpId="0"/>
      <p:bldP spid="54" grpId="0"/>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81000"/>
            <a:ext cx="8305800" cy="6172200"/>
          </a:xfrm>
        </p:spPr>
        <p:txBody>
          <a:bodyPr>
            <a:normAutofit/>
          </a:bodyPr>
          <a:lstStyle/>
          <a:p>
            <a:pPr lvl="1" algn="just"/>
            <a:r>
              <a:rPr lang="en-US" dirty="0" smtClean="0"/>
              <a:t>Modern economists had criticized the concept of cardinal measurement of utility and argued that utility is psychological thing rather than quantitative thing; therefore utility can’t be presented numerically but can be presented in order or can be ranked.</a:t>
            </a:r>
          </a:p>
          <a:p>
            <a:pPr lvl="1" algn="just"/>
            <a:r>
              <a:rPr lang="en-US" dirty="0" smtClean="0"/>
              <a:t>By consuming two units of apple, we can’t say that, I got ten </a:t>
            </a:r>
            <a:r>
              <a:rPr lang="en-US" dirty="0" err="1" smtClean="0"/>
              <a:t>utils</a:t>
            </a:r>
            <a:r>
              <a:rPr lang="en-US" dirty="0" smtClean="0"/>
              <a:t> of utility but can say that 1</a:t>
            </a:r>
            <a:r>
              <a:rPr lang="en-US" baseline="30000" dirty="0" smtClean="0"/>
              <a:t>st</a:t>
            </a:r>
            <a:r>
              <a:rPr lang="en-US" dirty="0" smtClean="0"/>
              <a:t> unit of apple had more utility than 2</a:t>
            </a:r>
            <a:r>
              <a:rPr lang="en-US" baseline="30000" dirty="0" smtClean="0"/>
              <a:t>nd</a:t>
            </a:r>
            <a:r>
              <a:rPr lang="en-US" dirty="0" smtClean="0"/>
              <a:t> unit of apple.</a:t>
            </a:r>
          </a:p>
          <a:p>
            <a:pPr lvl="1" algn="just"/>
            <a:r>
              <a:rPr lang="en-US" dirty="0" smtClean="0"/>
              <a:t>Indifference curve analysis is the example of this approach. It was first used by </a:t>
            </a:r>
            <a:r>
              <a:rPr lang="en-US" dirty="0" err="1" smtClean="0"/>
              <a:t>F.Y.Edgeworth</a:t>
            </a:r>
            <a:r>
              <a:rPr lang="en-US" dirty="0" smtClean="0"/>
              <a:t> in 1881 AD. </a:t>
            </a:r>
          </a:p>
          <a:p>
            <a:pPr lvl="1" algn="just"/>
            <a:endParaRPr lang="en-US" dirty="0" smtClean="0"/>
          </a:p>
          <a:p>
            <a:pPr lvl="1" algn="just"/>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dirty="0" smtClean="0">
                <a:solidFill>
                  <a:srgbClr val="00B0F0"/>
                </a:solidFill>
              </a:rPr>
              <a:t>Consumer’s  Equilibrium:</a:t>
            </a:r>
            <a:endParaRPr lang="en-US" dirty="0">
              <a:solidFill>
                <a:srgbClr val="00B0F0"/>
              </a:solidFill>
            </a:endParaRPr>
          </a:p>
        </p:txBody>
      </p:sp>
      <p:sp>
        <p:nvSpPr>
          <p:cNvPr id="3" name="Content Placeholder 2"/>
          <p:cNvSpPr>
            <a:spLocks noGrp="1"/>
          </p:cNvSpPr>
          <p:nvPr>
            <p:ph idx="1"/>
          </p:nvPr>
        </p:nvSpPr>
        <p:spPr>
          <a:xfrm>
            <a:off x="0" y="609600"/>
            <a:ext cx="9144000" cy="6324600"/>
          </a:xfrm>
        </p:spPr>
        <p:txBody>
          <a:bodyPr>
            <a:normAutofit fontScale="85000" lnSpcReduction="10000"/>
          </a:bodyPr>
          <a:lstStyle/>
          <a:p>
            <a:pPr algn="just">
              <a:buFont typeface="Wingdings" pitchFamily="2" charset="2"/>
              <a:buChar char="q"/>
            </a:pPr>
            <a:r>
              <a:rPr lang="en-US" dirty="0" smtClean="0"/>
              <a:t>The word equilibrium was derived from the mathematical word ‘Statics’ which means ‘Science of Rest’.</a:t>
            </a:r>
          </a:p>
          <a:p>
            <a:pPr algn="just">
              <a:buFont typeface="Wingdings" pitchFamily="2" charset="2"/>
              <a:buChar char="q"/>
            </a:pPr>
            <a:r>
              <a:rPr lang="en-US" dirty="0" smtClean="0"/>
              <a:t>Formally it was coined from </a:t>
            </a:r>
            <a:r>
              <a:rPr lang="en-US" dirty="0" err="1" smtClean="0"/>
              <a:t>latin</a:t>
            </a:r>
            <a:r>
              <a:rPr lang="en-US" dirty="0" smtClean="0"/>
              <a:t> words </a:t>
            </a:r>
            <a:r>
              <a:rPr lang="en-US" i="1" dirty="0" smtClean="0"/>
              <a:t>‘</a:t>
            </a:r>
            <a:r>
              <a:rPr lang="en-US" i="1" dirty="0" err="1" smtClean="0"/>
              <a:t>Equi</a:t>
            </a:r>
            <a:r>
              <a:rPr lang="en-US" i="1" dirty="0" smtClean="0"/>
              <a:t>’</a:t>
            </a:r>
            <a:r>
              <a:rPr lang="en-US" dirty="0" smtClean="0"/>
              <a:t> and ‘</a:t>
            </a:r>
            <a:r>
              <a:rPr lang="en-US" i="1" dirty="0" smtClean="0"/>
              <a:t>Libra’</a:t>
            </a:r>
            <a:r>
              <a:rPr lang="en-US" dirty="0" smtClean="0"/>
              <a:t> which means balancing the two sides of Libra. </a:t>
            </a:r>
          </a:p>
          <a:p>
            <a:pPr algn="just">
              <a:buFont typeface="Wingdings" pitchFamily="2" charset="2"/>
              <a:buChar char="q"/>
            </a:pPr>
            <a:r>
              <a:rPr lang="en-US" dirty="0" smtClean="0"/>
              <a:t>Equilibrium can also be defined as the state/point of rest or stability situation. If anyone achieves it, s/he don’t want to change it to get any other situation.</a:t>
            </a:r>
          </a:p>
          <a:p>
            <a:pPr algn="just">
              <a:buFont typeface="Wingdings" pitchFamily="2" charset="2"/>
              <a:buChar char="q"/>
            </a:pPr>
            <a:r>
              <a:rPr lang="en-US" dirty="0" smtClean="0"/>
              <a:t>G.J. Stigler, “</a:t>
            </a:r>
            <a:r>
              <a:rPr lang="en-US" i="1" dirty="0" smtClean="0"/>
              <a:t>An equilibrium is a position from which there is no tendency to move”.</a:t>
            </a:r>
          </a:p>
          <a:p>
            <a:pPr algn="just">
              <a:buFont typeface="Wingdings" pitchFamily="2" charset="2"/>
              <a:buChar char="q"/>
            </a:pPr>
            <a:r>
              <a:rPr lang="en-US" dirty="0" err="1" smtClean="0"/>
              <a:t>Tibor</a:t>
            </a:r>
            <a:r>
              <a:rPr lang="en-US" dirty="0" smtClean="0"/>
              <a:t> </a:t>
            </a:r>
            <a:r>
              <a:rPr lang="en-US" dirty="0" err="1" smtClean="0"/>
              <a:t>Sitovosky</a:t>
            </a:r>
            <a:r>
              <a:rPr lang="en-US" dirty="0" smtClean="0"/>
              <a:t>, “</a:t>
            </a:r>
            <a:r>
              <a:rPr lang="en-US" i="1" dirty="0" smtClean="0"/>
              <a:t>A market or an economy or any groups and firms is in equilibrium when none of its members feels impelled to change his behavior.”</a:t>
            </a:r>
          </a:p>
          <a:p>
            <a:pPr algn="just">
              <a:buFont typeface="Wingdings" pitchFamily="2" charset="2"/>
              <a:buChar char="q"/>
            </a:pPr>
            <a:r>
              <a:rPr lang="en-US" dirty="0" smtClean="0"/>
              <a:t>The producer will be in equilibrium when s/he gets highest  level of  profit from his production system.</a:t>
            </a:r>
          </a:p>
          <a:p>
            <a:pPr algn="just">
              <a:buFont typeface="Wingdings" pitchFamily="2" charset="2"/>
              <a:buChar char="q"/>
            </a:pPr>
            <a:endParaRPr lang="en-US" dirty="0" smtClean="0"/>
          </a:p>
          <a:p>
            <a:pPr algn="just">
              <a:buFont typeface="Wingdings" pitchFamily="2" charset="2"/>
              <a:buChar char="q"/>
            </a:pPr>
            <a:endParaRPr lang="en-US" dirty="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algn="just">
              <a:buFont typeface="Wingdings" pitchFamily="2" charset="2"/>
              <a:buChar char="q"/>
            </a:pPr>
            <a:r>
              <a:rPr lang="en-US" dirty="0" smtClean="0"/>
              <a:t>The consumer will be in equilibrium when s/he gets maximum satisfaction from consumption of goods and services.</a:t>
            </a:r>
          </a:p>
          <a:p>
            <a:pPr algn="just">
              <a:buFont typeface="Wingdings" pitchFamily="2" charset="2"/>
              <a:buChar char="q"/>
            </a:pPr>
            <a:r>
              <a:rPr lang="en-US" dirty="0" smtClean="0"/>
              <a:t>The rational consumer always tries to get highest level of satisfaction from consumption of maximum goods and services from his given limited budget.</a:t>
            </a:r>
          </a:p>
          <a:p>
            <a:pPr algn="just"/>
            <a:r>
              <a:rPr lang="en-US" dirty="0" smtClean="0"/>
              <a:t>As we know, indifference map shows various preference levels of the consumer, where higher IC shows higher level of satisfaction. </a:t>
            </a:r>
          </a:p>
          <a:p>
            <a:pPr algn="just"/>
            <a:r>
              <a:rPr lang="en-US" dirty="0" smtClean="0"/>
              <a:t>Hence, a rational consumer tries to achieve higher IC. </a:t>
            </a:r>
          </a:p>
          <a:p>
            <a:pPr algn="just"/>
            <a:r>
              <a:rPr lang="en-US" dirty="0" smtClean="0"/>
              <a:t>Family of Budget line shows various budget expenditures of the consumer, where lower budget line shows less expenditure of the consumer.</a:t>
            </a:r>
          </a:p>
          <a:p>
            <a:pPr algn="just"/>
            <a:r>
              <a:rPr lang="en-US" dirty="0" smtClean="0"/>
              <a:t>Hence, a rational consumer  always tries to achieve lower budget line.</a:t>
            </a:r>
          </a:p>
          <a:p>
            <a:pPr algn="just"/>
            <a:r>
              <a:rPr lang="en-US" dirty="0" smtClean="0"/>
              <a:t>The consumer will be in equilibrium when he maximizes the utility subject to the minimum limited budget.  </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1417638"/>
          </a:xfrm>
        </p:spPr>
        <p:txBody>
          <a:bodyPr/>
          <a:lstStyle/>
          <a:p>
            <a:r>
              <a:rPr lang="en-US" dirty="0" smtClean="0"/>
              <a:t>Assumptions </a:t>
            </a:r>
            <a:endParaRPr lang="en-US" dirty="0"/>
          </a:p>
        </p:txBody>
      </p:sp>
      <p:sp>
        <p:nvSpPr>
          <p:cNvPr id="3" name="Content Placeholder 2"/>
          <p:cNvSpPr>
            <a:spLocks noGrp="1"/>
          </p:cNvSpPr>
          <p:nvPr>
            <p:ph idx="1"/>
          </p:nvPr>
        </p:nvSpPr>
        <p:spPr>
          <a:xfrm>
            <a:off x="-76200" y="609600"/>
            <a:ext cx="9144000" cy="6324600"/>
          </a:xfrm>
        </p:spPr>
        <p:txBody>
          <a:bodyPr>
            <a:normAutofit lnSpcReduction="10000"/>
          </a:bodyPr>
          <a:lstStyle/>
          <a:p>
            <a:pPr algn="just"/>
            <a:r>
              <a:rPr lang="en-US" dirty="0" smtClean="0"/>
              <a:t>The consumer must be rational.</a:t>
            </a:r>
          </a:p>
          <a:p>
            <a:pPr algn="just"/>
            <a:r>
              <a:rPr lang="en-US" dirty="0" smtClean="0"/>
              <a:t>The money income of the consumer is fixed and constant.</a:t>
            </a:r>
          </a:p>
          <a:p>
            <a:pPr algn="just"/>
            <a:r>
              <a:rPr lang="en-US" dirty="0" smtClean="0"/>
              <a:t>He spends all his income in two goods X and Y.</a:t>
            </a:r>
          </a:p>
          <a:p>
            <a:pPr algn="just"/>
            <a:r>
              <a:rPr lang="en-US" dirty="0" smtClean="0"/>
              <a:t>Prices of two goods remains unchanged.</a:t>
            </a:r>
          </a:p>
          <a:p>
            <a:pPr algn="just"/>
            <a:r>
              <a:rPr lang="en-US" dirty="0" smtClean="0"/>
              <a:t>The goods are homogeneous and divisible.</a:t>
            </a:r>
          </a:p>
          <a:p>
            <a:pPr algn="just"/>
            <a:r>
              <a:rPr lang="en-US" dirty="0" smtClean="0"/>
              <a:t>The taste and preference of consumer is given and constant.</a:t>
            </a:r>
          </a:p>
          <a:p>
            <a:pPr algn="just"/>
            <a:r>
              <a:rPr lang="en-US" dirty="0" smtClean="0"/>
              <a:t>The consumer acts rationally and spends income so as to maximize the satisfaction.</a:t>
            </a:r>
          </a:p>
          <a:p>
            <a:pPr algn="just"/>
            <a:r>
              <a:rPr lang="en-US" dirty="0" smtClean="0"/>
              <a:t>The consumer has  given budget line and indifference map.</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linds(horizontal)">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467600" cy="1143000"/>
          </a:xfrm>
        </p:spPr>
        <p:txBody>
          <a:bodyPr/>
          <a:lstStyle/>
          <a:p>
            <a:r>
              <a:rPr lang="en-US" dirty="0" smtClean="0">
                <a:solidFill>
                  <a:srgbClr val="00B0F0"/>
                </a:solidFill>
              </a:rPr>
              <a:t>Conditions for equilibrium:</a:t>
            </a:r>
            <a:endParaRPr lang="en-US" dirty="0">
              <a:solidFill>
                <a:srgbClr val="00B0F0"/>
              </a:solidFill>
            </a:endParaRPr>
          </a:p>
        </p:txBody>
      </p:sp>
      <p:sp>
        <p:nvSpPr>
          <p:cNvPr id="3" name="Content Placeholder 2"/>
          <p:cNvSpPr>
            <a:spLocks noGrp="1"/>
          </p:cNvSpPr>
          <p:nvPr>
            <p:ph idx="1"/>
          </p:nvPr>
        </p:nvSpPr>
        <p:spPr>
          <a:xfrm>
            <a:off x="0" y="685800"/>
            <a:ext cx="9144000" cy="6172200"/>
          </a:xfrm>
        </p:spPr>
        <p:txBody>
          <a:bodyPr/>
          <a:lstStyle/>
          <a:p>
            <a:pPr algn="just"/>
            <a:r>
              <a:rPr lang="en-US" b="1" u="sng" dirty="0" smtClean="0">
                <a:solidFill>
                  <a:srgbClr val="FFFF00"/>
                </a:solidFill>
              </a:rPr>
              <a:t>Necessary condition (First order condition)</a:t>
            </a:r>
            <a:r>
              <a:rPr lang="en-US" dirty="0" smtClean="0">
                <a:solidFill>
                  <a:srgbClr val="FFFF00"/>
                </a:solidFill>
              </a:rPr>
              <a:t>:</a:t>
            </a:r>
            <a:r>
              <a:rPr lang="en-US" dirty="0" smtClean="0"/>
              <a:t> </a:t>
            </a:r>
            <a:r>
              <a:rPr lang="en-US" i="1" dirty="0" smtClean="0"/>
              <a:t>Budget line must be tangent to the indifference curve. i.e. Slope of IC should be equal to the slope of budget line. </a:t>
            </a:r>
          </a:p>
          <a:p>
            <a:pPr algn="just"/>
            <a:endParaRPr lang="en-US" i="1" dirty="0" smtClean="0"/>
          </a:p>
          <a:p>
            <a:pPr algn="just"/>
            <a:endParaRPr lang="en-US" i="1" dirty="0" smtClean="0"/>
          </a:p>
          <a:p>
            <a:pPr algn="just"/>
            <a:r>
              <a:rPr lang="en-US" b="1" u="sng" dirty="0" smtClean="0">
                <a:solidFill>
                  <a:srgbClr val="FFFF00"/>
                </a:solidFill>
              </a:rPr>
              <a:t>Sufficient Condition (Second Order Condition):</a:t>
            </a:r>
            <a:r>
              <a:rPr lang="en-US" b="1" u="sng" dirty="0" smtClean="0"/>
              <a:t> </a:t>
            </a:r>
            <a:r>
              <a:rPr lang="en-US" dirty="0" smtClean="0"/>
              <a:t>Indifference curve should be convex to the origin. i.e. MRS should be diminishing at the equilibrium point. </a:t>
            </a:r>
          </a:p>
          <a:p>
            <a:pPr algn="just">
              <a:buNone/>
            </a:pPr>
            <a:endParaRPr lang="en-US" b="1" u="sng" dirty="0" smtClean="0"/>
          </a:p>
        </p:txBody>
      </p:sp>
      <p:graphicFrame>
        <p:nvGraphicFramePr>
          <p:cNvPr id="4" name="Object 3"/>
          <p:cNvGraphicFramePr>
            <a:graphicFrameLocks noChangeAspect="1"/>
          </p:cNvGraphicFramePr>
          <p:nvPr/>
        </p:nvGraphicFramePr>
        <p:xfrm>
          <a:off x="3098800" y="2195513"/>
          <a:ext cx="3127375" cy="1652587"/>
        </p:xfrm>
        <a:graphic>
          <a:graphicData uri="http://schemas.openxmlformats.org/presentationml/2006/ole">
            <mc:AlternateContent xmlns:mc="http://schemas.openxmlformats.org/markup-compatibility/2006">
              <mc:Choice xmlns:v="urn:schemas-microsoft-com:vml" Requires="v">
                <p:oleObj spid="_x0000_s23562" name="Equation" r:id="rId3" imgW="1536033" imgH="723586" progId="Equation.3">
                  <p:embed/>
                </p:oleObj>
              </mc:Choice>
              <mc:Fallback>
                <p:oleObj name="Equation" r:id="rId3" imgW="1536033" imgH="723586"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8800" y="2195513"/>
                        <a:ext cx="3127375" cy="165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467600" cy="1143000"/>
          </a:xfrm>
        </p:spPr>
        <p:txBody>
          <a:bodyPr/>
          <a:lstStyle/>
          <a:p>
            <a:r>
              <a:rPr lang="en-US" dirty="0" smtClean="0"/>
              <a:t>Graphically,</a:t>
            </a:r>
            <a:endParaRPr lang="en-US" dirty="0"/>
          </a:p>
        </p:txBody>
      </p:sp>
      <p:pic>
        <p:nvPicPr>
          <p:cNvPr id="24578" name="Picture 2"/>
          <p:cNvPicPr>
            <a:picLocks noGrp="1" noChangeAspect="1" noChangeArrowheads="1"/>
          </p:cNvPicPr>
          <p:nvPr>
            <p:ph idx="1"/>
          </p:nvPr>
        </p:nvPicPr>
        <p:blipFill>
          <a:blip r:embed="rId2"/>
          <a:srcRect/>
          <a:stretch>
            <a:fillRect/>
          </a:stretch>
        </p:blipFill>
        <p:spPr bwMode="auto">
          <a:xfrm>
            <a:off x="0" y="609600"/>
            <a:ext cx="9144000" cy="6248399"/>
          </a:xfrm>
          <a:prstGeom prst="rect">
            <a:avLst/>
          </a:prstGeom>
          <a:noFill/>
          <a:ln w="9525">
            <a:noFill/>
            <a:miter lim="800000"/>
            <a:headEnd/>
            <a:tailEnd/>
          </a:ln>
          <a:effectLst/>
        </p:spPr>
      </p:pic>
      <p:sp>
        <p:nvSpPr>
          <p:cNvPr id="5" name="TextBox 4"/>
          <p:cNvSpPr txBox="1"/>
          <p:nvPr/>
        </p:nvSpPr>
        <p:spPr>
          <a:xfrm>
            <a:off x="2301240" y="3596640"/>
            <a:ext cx="338554" cy="369332"/>
          </a:xfrm>
          <a:prstGeom prst="rect">
            <a:avLst/>
          </a:prstGeom>
          <a:noFill/>
        </p:spPr>
        <p:txBody>
          <a:bodyPr wrap="none" rtlCol="0">
            <a:spAutoFit/>
          </a:bodyPr>
          <a:lstStyle/>
          <a:p>
            <a:r>
              <a:rPr lang="en-US" dirty="0" smtClean="0">
                <a:solidFill>
                  <a:schemeClr val="bg1"/>
                </a:solidFill>
              </a:rPr>
              <a:t>E</a:t>
            </a:r>
            <a:endParaRPr lang="en-US" dirty="0">
              <a:solidFill>
                <a:schemeClr val="bg1"/>
              </a:solidFill>
            </a:endParaRPr>
          </a:p>
        </p:txBody>
      </p:sp>
      <p:sp>
        <p:nvSpPr>
          <p:cNvPr id="6" name="Oval 5"/>
          <p:cNvSpPr/>
          <p:nvPr/>
        </p:nvSpPr>
        <p:spPr>
          <a:xfrm>
            <a:off x="2209800" y="377952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6" idx="2"/>
          </p:cNvCxnSpPr>
          <p:nvPr/>
        </p:nvCxnSpPr>
        <p:spPr>
          <a:xfrm>
            <a:off x="838200" y="3810000"/>
            <a:ext cx="1371600" cy="45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4"/>
          </p:cNvCxnSpPr>
          <p:nvPr/>
        </p:nvCxnSpPr>
        <p:spPr>
          <a:xfrm rot="5400000">
            <a:off x="1203960" y="5013960"/>
            <a:ext cx="216408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4478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2004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8194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04446" y="1539240"/>
            <a:ext cx="338554" cy="369332"/>
          </a:xfrm>
          <a:prstGeom prst="rect">
            <a:avLst/>
          </a:prstGeom>
          <a:noFill/>
        </p:spPr>
        <p:txBody>
          <a:bodyPr wrap="none" rtlCol="0">
            <a:spAutoFit/>
          </a:bodyPr>
          <a:lstStyle/>
          <a:p>
            <a:r>
              <a:rPr lang="en-US" dirty="0" smtClean="0">
                <a:solidFill>
                  <a:schemeClr val="bg1"/>
                </a:solidFill>
              </a:rPr>
              <a:t>A</a:t>
            </a:r>
            <a:endParaRPr lang="en-US" dirty="0">
              <a:solidFill>
                <a:schemeClr val="bg1"/>
              </a:solidFill>
            </a:endParaRPr>
          </a:p>
        </p:txBody>
      </p:sp>
      <p:sp>
        <p:nvSpPr>
          <p:cNvPr id="16" name="TextBox 15"/>
          <p:cNvSpPr txBox="1"/>
          <p:nvPr/>
        </p:nvSpPr>
        <p:spPr>
          <a:xfrm>
            <a:off x="3764280" y="5741908"/>
            <a:ext cx="338554" cy="369332"/>
          </a:xfrm>
          <a:prstGeom prst="rect">
            <a:avLst/>
          </a:prstGeom>
          <a:noFill/>
        </p:spPr>
        <p:txBody>
          <a:bodyPr wrap="none" rtlCol="0">
            <a:spAutoFit/>
          </a:bodyPr>
          <a:lstStyle/>
          <a:p>
            <a:r>
              <a:rPr lang="en-US" dirty="0" smtClean="0">
                <a:solidFill>
                  <a:schemeClr val="bg1"/>
                </a:solidFill>
              </a:rPr>
              <a:t>B</a:t>
            </a:r>
            <a:endParaRPr lang="en-US" dirty="0">
              <a:solidFill>
                <a:schemeClr val="bg1"/>
              </a:solidFill>
            </a:endParaRPr>
          </a:p>
        </p:txBody>
      </p:sp>
      <p:sp>
        <p:nvSpPr>
          <p:cNvPr id="17" name="TextBox 16"/>
          <p:cNvSpPr txBox="1"/>
          <p:nvPr/>
        </p:nvSpPr>
        <p:spPr>
          <a:xfrm>
            <a:off x="1172622" y="2667000"/>
            <a:ext cx="351378" cy="369332"/>
          </a:xfrm>
          <a:prstGeom prst="rect">
            <a:avLst/>
          </a:prstGeom>
          <a:noFill/>
        </p:spPr>
        <p:txBody>
          <a:bodyPr wrap="none" rtlCol="0">
            <a:spAutoFit/>
          </a:bodyPr>
          <a:lstStyle/>
          <a:p>
            <a:r>
              <a:rPr lang="en-US" dirty="0" smtClean="0">
                <a:solidFill>
                  <a:schemeClr val="bg1"/>
                </a:solidFill>
              </a:rPr>
              <a:t>C</a:t>
            </a:r>
            <a:endParaRPr lang="en-US" dirty="0">
              <a:solidFill>
                <a:schemeClr val="bg1"/>
              </a:solidFill>
            </a:endParaRPr>
          </a:p>
        </p:txBody>
      </p:sp>
      <p:sp>
        <p:nvSpPr>
          <p:cNvPr id="18" name="TextBox 17"/>
          <p:cNvSpPr txBox="1"/>
          <p:nvPr/>
        </p:nvSpPr>
        <p:spPr>
          <a:xfrm>
            <a:off x="3230022" y="4918948"/>
            <a:ext cx="351378" cy="369332"/>
          </a:xfrm>
          <a:prstGeom prst="rect">
            <a:avLst/>
          </a:prstGeom>
          <a:noFill/>
        </p:spPr>
        <p:txBody>
          <a:bodyPr wrap="none" rtlCol="0">
            <a:spAutoFit/>
          </a:bodyPr>
          <a:lstStyle/>
          <a:p>
            <a:r>
              <a:rPr lang="en-US" dirty="0" smtClean="0">
                <a:solidFill>
                  <a:schemeClr val="bg1"/>
                </a:solidFill>
              </a:rPr>
              <a:t>D</a:t>
            </a:r>
            <a:endParaRPr lang="en-US" dirty="0">
              <a:solidFill>
                <a:schemeClr val="bg1"/>
              </a:solidFill>
            </a:endParaRPr>
          </a:p>
        </p:txBody>
      </p:sp>
      <p:sp>
        <p:nvSpPr>
          <p:cNvPr id="19" name="TextBox 18"/>
          <p:cNvSpPr txBox="1"/>
          <p:nvPr/>
        </p:nvSpPr>
        <p:spPr>
          <a:xfrm>
            <a:off x="2925222" y="3364468"/>
            <a:ext cx="325730" cy="369332"/>
          </a:xfrm>
          <a:prstGeom prst="rect">
            <a:avLst/>
          </a:prstGeom>
          <a:noFill/>
        </p:spPr>
        <p:txBody>
          <a:bodyPr wrap="none" rtlCol="0">
            <a:spAutoFit/>
          </a:bodyPr>
          <a:lstStyle/>
          <a:p>
            <a:r>
              <a:rPr lang="en-US" dirty="0" smtClean="0">
                <a:solidFill>
                  <a:schemeClr val="bg1"/>
                </a:solidFill>
              </a:rPr>
              <a:t>F</a:t>
            </a:r>
            <a:endParaRPr lang="en-US" dirty="0">
              <a:solidFill>
                <a:schemeClr val="bg1"/>
              </a:solidFill>
            </a:endParaRPr>
          </a:p>
        </p:txBody>
      </p:sp>
      <p:sp>
        <p:nvSpPr>
          <p:cNvPr id="20" name="TextBox 19"/>
          <p:cNvSpPr txBox="1"/>
          <p:nvPr/>
        </p:nvSpPr>
        <p:spPr>
          <a:xfrm>
            <a:off x="7044660" y="6107668"/>
            <a:ext cx="1184940" cy="369332"/>
          </a:xfrm>
          <a:prstGeom prst="rect">
            <a:avLst/>
          </a:prstGeom>
          <a:noFill/>
        </p:spPr>
        <p:txBody>
          <a:bodyPr wrap="none" rtlCol="0">
            <a:spAutoFit/>
          </a:bodyPr>
          <a:lstStyle/>
          <a:p>
            <a:r>
              <a:rPr lang="en-US" dirty="0" smtClean="0">
                <a:solidFill>
                  <a:schemeClr val="bg1"/>
                </a:solidFill>
              </a:rPr>
              <a:t>Units of X</a:t>
            </a:r>
            <a:endParaRPr lang="en-US" dirty="0">
              <a:solidFill>
                <a:schemeClr val="bg1"/>
              </a:solidFill>
            </a:endParaRPr>
          </a:p>
        </p:txBody>
      </p:sp>
      <p:sp>
        <p:nvSpPr>
          <p:cNvPr id="21" name="TextBox 20"/>
          <p:cNvSpPr txBox="1"/>
          <p:nvPr/>
        </p:nvSpPr>
        <p:spPr>
          <a:xfrm>
            <a:off x="381000" y="685800"/>
            <a:ext cx="461665" cy="1088439"/>
          </a:xfrm>
          <a:prstGeom prst="rect">
            <a:avLst/>
          </a:prstGeom>
          <a:noFill/>
        </p:spPr>
        <p:txBody>
          <a:bodyPr vert="vert270" wrap="none" rtlCol="0">
            <a:spAutoFit/>
          </a:bodyPr>
          <a:lstStyle/>
          <a:p>
            <a:r>
              <a:rPr lang="en-US" dirty="0" smtClean="0">
                <a:solidFill>
                  <a:schemeClr val="bg1"/>
                </a:solidFill>
              </a:rPr>
              <a:t>Units of Y</a:t>
            </a:r>
            <a:endParaRPr lang="en-US" dirty="0">
              <a:solidFill>
                <a:schemeClr val="bg1"/>
              </a:solidFill>
            </a:endParaRPr>
          </a:p>
        </p:txBody>
      </p:sp>
      <p:sp>
        <p:nvSpPr>
          <p:cNvPr id="22" name="TextBox 21"/>
          <p:cNvSpPr txBox="1"/>
          <p:nvPr/>
        </p:nvSpPr>
        <p:spPr>
          <a:xfrm>
            <a:off x="473998" y="5943600"/>
            <a:ext cx="364202" cy="369332"/>
          </a:xfrm>
          <a:prstGeom prst="rect">
            <a:avLst/>
          </a:prstGeom>
          <a:noFill/>
        </p:spPr>
        <p:txBody>
          <a:bodyPr wrap="none" rtlCol="0">
            <a:spAutoFit/>
          </a:bodyPr>
          <a:lstStyle/>
          <a:p>
            <a:r>
              <a:rPr lang="en-US" dirty="0" smtClean="0">
                <a:solidFill>
                  <a:schemeClr val="bg1"/>
                </a:solidFill>
              </a:rPr>
              <a:t>O</a:t>
            </a:r>
            <a:endParaRPr lang="en-US" dirty="0">
              <a:solidFill>
                <a:schemeClr val="bg1"/>
              </a:solidFill>
            </a:endParaRPr>
          </a:p>
        </p:txBody>
      </p:sp>
      <p:sp>
        <p:nvSpPr>
          <p:cNvPr id="23" name="TextBox 22"/>
          <p:cNvSpPr txBox="1"/>
          <p:nvPr/>
        </p:nvSpPr>
        <p:spPr>
          <a:xfrm>
            <a:off x="4511040" y="5315188"/>
            <a:ext cx="500458" cy="369332"/>
          </a:xfrm>
          <a:prstGeom prst="rect">
            <a:avLst/>
          </a:prstGeom>
          <a:noFill/>
        </p:spPr>
        <p:txBody>
          <a:bodyPr wrap="none" rtlCol="0">
            <a:spAutoFit/>
          </a:bodyPr>
          <a:lstStyle/>
          <a:p>
            <a:r>
              <a:rPr lang="en-US" dirty="0" smtClean="0">
                <a:solidFill>
                  <a:schemeClr val="bg1"/>
                </a:solidFill>
              </a:rPr>
              <a:t>IC</a:t>
            </a:r>
            <a:r>
              <a:rPr lang="en-US" baseline="-25000" dirty="0" smtClean="0">
                <a:solidFill>
                  <a:schemeClr val="bg1"/>
                </a:solidFill>
              </a:rPr>
              <a:t>1</a:t>
            </a:r>
            <a:endParaRPr lang="en-US" dirty="0">
              <a:solidFill>
                <a:schemeClr val="bg1"/>
              </a:solidFill>
            </a:endParaRPr>
          </a:p>
        </p:txBody>
      </p:sp>
      <p:sp>
        <p:nvSpPr>
          <p:cNvPr id="24" name="TextBox 23"/>
          <p:cNvSpPr txBox="1"/>
          <p:nvPr/>
        </p:nvSpPr>
        <p:spPr>
          <a:xfrm>
            <a:off x="4848782" y="4998720"/>
            <a:ext cx="500458" cy="369332"/>
          </a:xfrm>
          <a:prstGeom prst="rect">
            <a:avLst/>
          </a:prstGeom>
          <a:noFill/>
        </p:spPr>
        <p:txBody>
          <a:bodyPr wrap="none" rtlCol="0">
            <a:spAutoFit/>
          </a:bodyPr>
          <a:lstStyle/>
          <a:p>
            <a:r>
              <a:rPr lang="en-US" dirty="0" smtClean="0">
                <a:solidFill>
                  <a:schemeClr val="bg1"/>
                </a:solidFill>
              </a:rPr>
              <a:t>IC</a:t>
            </a:r>
            <a:r>
              <a:rPr lang="en-US" baseline="-25000" dirty="0" smtClean="0">
                <a:solidFill>
                  <a:schemeClr val="bg1"/>
                </a:solidFill>
              </a:rPr>
              <a:t>2</a:t>
            </a:r>
            <a:endParaRPr lang="en-US" dirty="0">
              <a:solidFill>
                <a:schemeClr val="bg1"/>
              </a:solidFill>
            </a:endParaRPr>
          </a:p>
        </p:txBody>
      </p:sp>
      <p:sp>
        <p:nvSpPr>
          <p:cNvPr id="25" name="TextBox 24"/>
          <p:cNvSpPr txBox="1"/>
          <p:nvPr/>
        </p:nvSpPr>
        <p:spPr>
          <a:xfrm>
            <a:off x="5366942" y="4583668"/>
            <a:ext cx="500458" cy="369332"/>
          </a:xfrm>
          <a:prstGeom prst="rect">
            <a:avLst/>
          </a:prstGeom>
          <a:noFill/>
        </p:spPr>
        <p:txBody>
          <a:bodyPr wrap="none" rtlCol="0">
            <a:spAutoFit/>
          </a:bodyPr>
          <a:lstStyle/>
          <a:p>
            <a:r>
              <a:rPr lang="en-US" dirty="0" smtClean="0">
                <a:solidFill>
                  <a:schemeClr val="bg1"/>
                </a:solidFill>
              </a:rPr>
              <a:t>IC</a:t>
            </a:r>
            <a:r>
              <a:rPr lang="en-US" baseline="-25000" dirty="0" smtClean="0">
                <a:solidFill>
                  <a:schemeClr val="bg1"/>
                </a:solidFill>
              </a:rPr>
              <a:t>3</a:t>
            </a:r>
            <a:endParaRPr lang="en-US" dirty="0">
              <a:solidFill>
                <a:schemeClr val="bg1"/>
              </a:solidFill>
            </a:endParaRPr>
          </a:p>
        </p:txBody>
      </p:sp>
      <p:sp>
        <p:nvSpPr>
          <p:cNvPr id="26" name="TextBox 25"/>
          <p:cNvSpPr txBox="1"/>
          <p:nvPr/>
        </p:nvSpPr>
        <p:spPr>
          <a:xfrm>
            <a:off x="2133600" y="6107668"/>
            <a:ext cx="338554" cy="369332"/>
          </a:xfrm>
          <a:prstGeom prst="rect">
            <a:avLst/>
          </a:prstGeom>
          <a:noFill/>
        </p:spPr>
        <p:txBody>
          <a:bodyPr wrap="none" rtlCol="0">
            <a:spAutoFit/>
          </a:bodyPr>
          <a:lstStyle/>
          <a:p>
            <a:r>
              <a:rPr lang="en-US" dirty="0" smtClean="0">
                <a:solidFill>
                  <a:schemeClr val="bg1"/>
                </a:solidFill>
              </a:rPr>
              <a:t>X</a:t>
            </a:r>
            <a:endParaRPr lang="en-US" dirty="0">
              <a:solidFill>
                <a:schemeClr val="bg1"/>
              </a:solidFill>
            </a:endParaRPr>
          </a:p>
        </p:txBody>
      </p:sp>
      <p:sp>
        <p:nvSpPr>
          <p:cNvPr id="27" name="TextBox 26"/>
          <p:cNvSpPr txBox="1"/>
          <p:nvPr/>
        </p:nvSpPr>
        <p:spPr>
          <a:xfrm>
            <a:off x="423446" y="3657600"/>
            <a:ext cx="338554" cy="369332"/>
          </a:xfrm>
          <a:prstGeom prst="rect">
            <a:avLst/>
          </a:prstGeom>
          <a:noFill/>
        </p:spPr>
        <p:txBody>
          <a:bodyPr wrap="none" rtlCol="0">
            <a:spAutoFit/>
          </a:bodyPr>
          <a:lstStyle/>
          <a:p>
            <a:r>
              <a:rPr lang="en-US" dirty="0" smtClean="0">
                <a:solidFill>
                  <a:schemeClr val="bg1"/>
                </a:solidFill>
              </a:rPr>
              <a:t>Y</a:t>
            </a:r>
            <a:endParaRPr lang="en-US" dirty="0">
              <a:solidFill>
                <a:schemeClr val="bg1"/>
              </a:solidFill>
            </a:endParaRPr>
          </a:p>
        </p:txBody>
      </p:sp>
      <p:sp>
        <p:nvSpPr>
          <p:cNvPr id="28" name="TextBox 27"/>
          <p:cNvSpPr txBox="1"/>
          <p:nvPr/>
        </p:nvSpPr>
        <p:spPr>
          <a:xfrm>
            <a:off x="3352800" y="533400"/>
            <a:ext cx="5791200" cy="3416320"/>
          </a:xfrm>
          <a:prstGeom prst="rect">
            <a:avLst/>
          </a:prstGeom>
          <a:noFill/>
        </p:spPr>
        <p:txBody>
          <a:bodyPr wrap="square" rtlCol="0">
            <a:spAutoFit/>
          </a:bodyPr>
          <a:lstStyle/>
          <a:p>
            <a:pPr algn="just"/>
            <a:r>
              <a:rPr lang="en-US" dirty="0" smtClean="0">
                <a:solidFill>
                  <a:schemeClr val="bg1"/>
                </a:solidFill>
              </a:rPr>
              <a:t>Here AB is the given budget line of the consumer. In the above Indifference Map. Points C and D are the intersection points of AB and IC</a:t>
            </a:r>
            <a:r>
              <a:rPr lang="en-US" baseline="-25000" dirty="0" smtClean="0">
                <a:solidFill>
                  <a:schemeClr val="bg1"/>
                </a:solidFill>
              </a:rPr>
              <a:t>1</a:t>
            </a:r>
            <a:r>
              <a:rPr lang="en-US" dirty="0" smtClean="0">
                <a:solidFill>
                  <a:schemeClr val="bg1"/>
                </a:solidFill>
              </a:rPr>
              <a:t>, these points even can’t fulfill the necessary condition therefore they can’t be the equilibrium points or they are undesirable points. It also suggests that the consumer has possibility to increase the utility in that same given budget. Point E is the point lying on IC</a:t>
            </a:r>
            <a:r>
              <a:rPr lang="en-US" baseline="-25000" dirty="0" smtClean="0">
                <a:solidFill>
                  <a:schemeClr val="bg1"/>
                </a:solidFill>
              </a:rPr>
              <a:t>2</a:t>
            </a:r>
            <a:r>
              <a:rPr lang="en-US" dirty="0" smtClean="0">
                <a:solidFill>
                  <a:schemeClr val="bg1"/>
                </a:solidFill>
              </a:rPr>
              <a:t> and it is also tangent to the budget line AB. So it satisfies both the conditions of equilibrium. Or E is the equilibrium point of the consumer in which the consumer consumes OX units of X and OY units of Y.</a:t>
            </a:r>
            <a:endParaRPr lang="en-US" dirty="0">
              <a:solidFill>
                <a:schemeClr val="bg1"/>
              </a:solidFill>
            </a:endParaRPr>
          </a:p>
        </p:txBody>
      </p:sp>
      <p:sp>
        <p:nvSpPr>
          <p:cNvPr id="29" name="TextBox 28"/>
          <p:cNvSpPr txBox="1"/>
          <p:nvPr/>
        </p:nvSpPr>
        <p:spPr>
          <a:xfrm>
            <a:off x="6172200" y="3836075"/>
            <a:ext cx="2971800" cy="2031325"/>
          </a:xfrm>
          <a:prstGeom prst="rect">
            <a:avLst/>
          </a:prstGeom>
          <a:noFill/>
        </p:spPr>
        <p:txBody>
          <a:bodyPr wrap="square" rtlCol="0">
            <a:spAutoFit/>
          </a:bodyPr>
          <a:lstStyle/>
          <a:p>
            <a:pPr algn="just"/>
            <a:r>
              <a:rPr lang="en-US" dirty="0" smtClean="0">
                <a:solidFill>
                  <a:schemeClr val="bg1"/>
                </a:solidFill>
              </a:rPr>
              <a:t> Even though the consumer want to achieve point F of IC</a:t>
            </a:r>
            <a:r>
              <a:rPr lang="en-US" baseline="-25000" dirty="0" smtClean="0">
                <a:solidFill>
                  <a:schemeClr val="bg1"/>
                </a:solidFill>
              </a:rPr>
              <a:t>3</a:t>
            </a:r>
            <a:r>
              <a:rPr lang="en-US" dirty="0" smtClean="0">
                <a:solidFill>
                  <a:schemeClr val="bg1"/>
                </a:solidFill>
              </a:rPr>
              <a:t> but it is not possible because of limited budget. So point F is unattainable point.</a:t>
            </a:r>
          </a:p>
          <a:p>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blinds(horizontal)">
                                      <p:cBhvr>
                                        <p:cTn id="12" dur="500"/>
                                        <p:tgtEl>
                                          <p:spTgt spid="245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linds(horizontal)">
                                      <p:cBhvr>
                                        <p:cTn id="20" dur="500"/>
                                        <p:tgtEl>
                                          <p:spTgt spid="2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linds(horizontal)">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linds(horizontal)">
                                      <p:cBhvr>
                                        <p:cTn id="31" dur="500"/>
                                        <p:tgtEl>
                                          <p:spTgt spid="2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linds(horizontal)">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1"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par>
                                <p:cTn id="40" presetID="3" presetClass="entr" presetSubtype="10" fill="hold" grpId="1"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linds(horizontal)">
                                      <p:cBhvr>
                                        <p:cTn id="42" dur="500"/>
                                        <p:tgtEl>
                                          <p:spTgt spid="22"/>
                                        </p:tgtEl>
                                      </p:cBhvr>
                                    </p:animEffect>
                                  </p:childTnLst>
                                </p:cTn>
                              </p:par>
                              <p:par>
                                <p:cTn id="43" presetID="3" presetClass="entr" presetSubtype="1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linds(horizontal)">
                                      <p:cBhvr>
                                        <p:cTn id="48" dur="500"/>
                                        <p:tgtEl>
                                          <p:spTgt spid="14"/>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blinds(horizontal)">
                                      <p:cBhvr>
                                        <p:cTn id="51" dur="500"/>
                                        <p:tgtEl>
                                          <p:spTgt spid="1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blinds(horizontal)">
                                      <p:cBhvr>
                                        <p:cTn id="54" dur="500"/>
                                        <p:tgtEl>
                                          <p:spTgt spid="11"/>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linds(horizontal)">
                                      <p:cBhvr>
                                        <p:cTn id="57" dur="500"/>
                                        <p:tgtEl>
                                          <p:spTgt spid="18"/>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blinds(horizontal)">
                                      <p:cBhvr>
                                        <p:cTn id="60" dur="500"/>
                                        <p:tgtEl>
                                          <p:spTgt spid="6"/>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blinds(horizontal)">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2"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blinds(horizontal)">
                                      <p:cBhvr>
                                        <p:cTn id="68" dur="500"/>
                                        <p:tgtEl>
                                          <p:spTgt spid="21"/>
                                        </p:tgtEl>
                                      </p:cBhvr>
                                    </p:animEffect>
                                  </p:childTnLst>
                                </p:cTn>
                              </p:par>
                              <p:par>
                                <p:cTn id="69" presetID="3" presetClass="entr" presetSubtype="10" fill="hold" grpId="2"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blinds(horizontal)">
                                      <p:cBhvr>
                                        <p:cTn id="71" dur="500"/>
                                        <p:tgtEl>
                                          <p:spTgt spid="22"/>
                                        </p:tgtEl>
                                      </p:cBhvr>
                                    </p:animEffect>
                                  </p:childTnLst>
                                </p:cTn>
                              </p:par>
                              <p:par>
                                <p:cTn id="72" presetID="3" presetClass="entr" presetSubtype="10" fill="hold" grpId="2"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blinds(horizontal)">
                                      <p:cBhvr>
                                        <p:cTn id="74" dur="500"/>
                                        <p:tgtEl>
                                          <p:spTgt spid="20"/>
                                        </p:tgtEl>
                                      </p:cBhvr>
                                    </p:animEffect>
                                  </p:childTnLst>
                                </p:cTn>
                              </p:par>
                              <p:par>
                                <p:cTn id="75" presetID="3" presetClass="entr" presetSubtype="10" fill="hold" grpId="1" nodeType="with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blinds(horizontal)">
                                      <p:cBhvr>
                                        <p:cTn id="77" dur="500"/>
                                        <p:tgtEl>
                                          <p:spTgt spid="14"/>
                                        </p:tgtEl>
                                      </p:cBhvr>
                                    </p:animEffect>
                                  </p:childTnLst>
                                </p:cTn>
                              </p:par>
                              <p:par>
                                <p:cTn id="78" presetID="3" presetClass="entr" presetSubtype="10" fill="hold" grpId="1" nodeType="with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blinds(horizontal)">
                                      <p:cBhvr>
                                        <p:cTn id="80" dur="500"/>
                                        <p:tgtEl>
                                          <p:spTgt spid="16"/>
                                        </p:tgtEl>
                                      </p:cBhvr>
                                    </p:animEffect>
                                  </p:childTnLst>
                                </p:cTn>
                              </p:par>
                              <p:par>
                                <p:cTn id="81" presetID="3" presetClass="entr" presetSubtype="10" fill="hold" grpId="1" nodeType="with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blinds(horizontal)">
                                      <p:cBhvr>
                                        <p:cTn id="83" dur="500"/>
                                        <p:tgtEl>
                                          <p:spTgt spid="11"/>
                                        </p:tgtEl>
                                      </p:cBhvr>
                                    </p:animEffect>
                                  </p:childTnLst>
                                </p:cTn>
                              </p:par>
                              <p:par>
                                <p:cTn id="84" presetID="3" presetClass="entr" presetSubtype="10" fill="hold" grpId="1" nodeType="with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blinds(horizontal)">
                                      <p:cBhvr>
                                        <p:cTn id="86" dur="500"/>
                                        <p:tgtEl>
                                          <p:spTgt spid="18"/>
                                        </p:tgtEl>
                                      </p:cBhvr>
                                    </p:animEffect>
                                  </p:childTnLst>
                                </p:cTn>
                              </p:par>
                              <p:par>
                                <p:cTn id="87" presetID="3" presetClass="entr" presetSubtype="10" fill="hold" grpId="1" nodeType="withEffect">
                                  <p:stCondLst>
                                    <p:cond delay="0"/>
                                  </p:stCondLst>
                                  <p:childTnLst>
                                    <p:set>
                                      <p:cBhvr>
                                        <p:cTn id="88" dur="1" fill="hold">
                                          <p:stCondLst>
                                            <p:cond delay="0"/>
                                          </p:stCondLst>
                                        </p:cTn>
                                        <p:tgtEl>
                                          <p:spTgt spid="6"/>
                                        </p:tgtEl>
                                        <p:attrNameLst>
                                          <p:attrName>style.visibility</p:attrName>
                                        </p:attrNameLst>
                                      </p:cBhvr>
                                      <p:to>
                                        <p:strVal val="visible"/>
                                      </p:to>
                                    </p:set>
                                    <p:animEffect transition="in" filter="blinds(horizontal)">
                                      <p:cBhvr>
                                        <p:cTn id="89" dur="500"/>
                                        <p:tgtEl>
                                          <p:spTgt spid="6"/>
                                        </p:tgtEl>
                                      </p:cBhvr>
                                    </p:animEffect>
                                  </p:childTnLst>
                                </p:cTn>
                              </p:par>
                              <p:par>
                                <p:cTn id="90" presetID="3" presetClass="entr" presetSubtype="10" fill="hold" grpId="1"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blinds(horizontal)">
                                      <p:cBhvr>
                                        <p:cTn id="92" dur="500"/>
                                        <p:tgtEl>
                                          <p:spTgt spid="19"/>
                                        </p:tgtEl>
                                      </p:cBhvr>
                                    </p:animEffect>
                                  </p:childTnLst>
                                </p:cTn>
                              </p:par>
                              <p:par>
                                <p:cTn id="93" presetID="3" presetClass="entr" presetSubtype="10" fill="hold" nodeType="withEffect">
                                  <p:stCondLst>
                                    <p:cond delay="0"/>
                                  </p:stCondLst>
                                  <p:childTnLst>
                                    <p:set>
                                      <p:cBhvr>
                                        <p:cTn id="94" dur="1" fill="hold">
                                          <p:stCondLst>
                                            <p:cond delay="0"/>
                                          </p:stCondLst>
                                        </p:cTn>
                                        <p:tgtEl>
                                          <p:spTgt spid="8"/>
                                        </p:tgtEl>
                                        <p:attrNameLst>
                                          <p:attrName>style.visibility</p:attrName>
                                        </p:attrNameLst>
                                      </p:cBhvr>
                                      <p:to>
                                        <p:strVal val="visible"/>
                                      </p:to>
                                    </p:set>
                                    <p:animEffect transition="in" filter="blinds(horizontal)">
                                      <p:cBhvr>
                                        <p:cTn id="95" dur="500"/>
                                        <p:tgtEl>
                                          <p:spTgt spid="8"/>
                                        </p:tgtEl>
                                      </p:cBhvr>
                                    </p:animEffect>
                                  </p:childTnLst>
                                </p:cTn>
                              </p:par>
                              <p:par>
                                <p:cTn id="96" presetID="3" presetClass="entr" presetSubtype="10" fill="hold" nodeType="withEffect">
                                  <p:stCondLst>
                                    <p:cond delay="0"/>
                                  </p:stCondLst>
                                  <p:childTnLst>
                                    <p:set>
                                      <p:cBhvr>
                                        <p:cTn id="97" dur="1" fill="hold">
                                          <p:stCondLst>
                                            <p:cond delay="0"/>
                                          </p:stCondLst>
                                        </p:cTn>
                                        <p:tgtEl>
                                          <p:spTgt spid="10"/>
                                        </p:tgtEl>
                                        <p:attrNameLst>
                                          <p:attrName>style.visibility</p:attrName>
                                        </p:attrNameLst>
                                      </p:cBhvr>
                                      <p:to>
                                        <p:strVal val="visible"/>
                                      </p:to>
                                    </p:set>
                                    <p:animEffect transition="in" filter="blinds(horizontal)">
                                      <p:cBhvr>
                                        <p:cTn id="98" dur="500"/>
                                        <p:tgtEl>
                                          <p:spTgt spid="10"/>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blinds(horizontal)">
                                      <p:cBhvr>
                                        <p:cTn id="103" dur="500"/>
                                        <p:tgtEl>
                                          <p:spTgt spid="27"/>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blinds(horizontal)">
                                      <p:cBhvr>
                                        <p:cTn id="106" dur="500"/>
                                        <p:tgtEl>
                                          <p:spTgt spid="26"/>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17"/>
                                        </p:tgtEl>
                                        <p:attrNameLst>
                                          <p:attrName>style.visibility</p:attrName>
                                        </p:attrNameLst>
                                      </p:cBhvr>
                                      <p:to>
                                        <p:strVal val="visible"/>
                                      </p:to>
                                    </p:set>
                                    <p:animEffect transition="in" filter="blinds(horizontal)">
                                      <p:cBhvr>
                                        <p:cTn id="111" dur="500"/>
                                        <p:tgtEl>
                                          <p:spTgt spid="17"/>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5"/>
                                        </p:tgtEl>
                                        <p:attrNameLst>
                                          <p:attrName>style.visibility</p:attrName>
                                        </p:attrNameLst>
                                      </p:cBhvr>
                                      <p:to>
                                        <p:strVal val="visible"/>
                                      </p:to>
                                    </p:set>
                                    <p:animEffect transition="in" filter="blinds(horizontal)">
                                      <p:cBhvr>
                                        <p:cTn id="114" dur="500"/>
                                        <p:tgtEl>
                                          <p:spTgt spid="5"/>
                                        </p:tgtEl>
                                      </p:cBhvr>
                                    </p:animEffect>
                                  </p:childTnLst>
                                </p:cTn>
                              </p:par>
                              <p:par>
                                <p:cTn id="115" presetID="3" presetClass="entr" presetSubtype="10" fill="hold" grpId="2" nodeType="withEffect">
                                  <p:stCondLst>
                                    <p:cond delay="0"/>
                                  </p:stCondLst>
                                  <p:childTnLst>
                                    <p:set>
                                      <p:cBhvr>
                                        <p:cTn id="116" dur="1" fill="hold">
                                          <p:stCondLst>
                                            <p:cond delay="0"/>
                                          </p:stCondLst>
                                        </p:cTn>
                                        <p:tgtEl>
                                          <p:spTgt spid="18"/>
                                        </p:tgtEl>
                                        <p:attrNameLst>
                                          <p:attrName>style.visibility</p:attrName>
                                        </p:attrNameLst>
                                      </p:cBhvr>
                                      <p:to>
                                        <p:strVal val="visible"/>
                                      </p:to>
                                    </p:set>
                                    <p:animEffect transition="in" filter="blinds(horizontal)">
                                      <p:cBhvr>
                                        <p:cTn id="117" dur="500"/>
                                        <p:tgtEl>
                                          <p:spTgt spid="18"/>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blinds(horizontal)">
                                      <p:cBhvr>
                                        <p:cTn id="122" dur="500"/>
                                        <p:tgtEl>
                                          <p:spTgt spid="28"/>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blinds(horizontal)">
                                      <p:cBhvr>
                                        <p:cTn id="1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animBg="1"/>
      <p:bldP spid="6" grpId="1" animBg="1"/>
      <p:bldP spid="11" grpId="0" animBg="1"/>
      <p:bldP spid="11" grpId="1" animBg="1"/>
      <p:bldP spid="14" grpId="0"/>
      <p:bldP spid="14" grpId="1"/>
      <p:bldP spid="16" grpId="0"/>
      <p:bldP spid="16" grpId="1"/>
      <p:bldP spid="17" grpId="0"/>
      <p:bldP spid="18" grpId="0"/>
      <p:bldP spid="18" grpId="1"/>
      <p:bldP spid="18" grpId="2"/>
      <p:bldP spid="19" grpId="0"/>
      <p:bldP spid="19" grpId="1"/>
      <p:bldP spid="20" grpId="0"/>
      <p:bldP spid="20" grpId="1"/>
      <p:bldP spid="20" grpId="2"/>
      <p:bldP spid="21" grpId="0"/>
      <p:bldP spid="21" grpId="1"/>
      <p:bldP spid="21" grpId="2"/>
      <p:bldP spid="22" grpId="0"/>
      <p:bldP spid="22" grpId="1"/>
      <p:bldP spid="22" grpId="2"/>
      <p:bldP spid="23" grpId="0"/>
      <p:bldP spid="24" grpId="0"/>
      <p:bldP spid="25" grpId="0"/>
      <p:bldP spid="26" grpId="0"/>
      <p:bldP spid="27" grpId="0"/>
      <p:bldP spid="28" grpId="0"/>
      <p:bldP spid="2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91600" cy="1143000"/>
          </a:xfrm>
        </p:spPr>
        <p:txBody>
          <a:bodyPr>
            <a:noAutofit/>
          </a:bodyPr>
          <a:lstStyle/>
          <a:p>
            <a:r>
              <a:rPr lang="en-US" sz="3200" b="1" dirty="0" smtClean="0">
                <a:solidFill>
                  <a:srgbClr val="00B0F0"/>
                </a:solidFill>
              </a:rPr>
              <a:t>Income effect and Derivation of Engel Curve </a:t>
            </a:r>
            <a:endParaRPr lang="en-US" sz="3200" b="1" dirty="0">
              <a:solidFill>
                <a:srgbClr val="00B0F0"/>
              </a:solidFill>
            </a:endParaRPr>
          </a:p>
        </p:txBody>
      </p:sp>
      <p:sp>
        <p:nvSpPr>
          <p:cNvPr id="3" name="Content Placeholder 2"/>
          <p:cNvSpPr>
            <a:spLocks noGrp="1"/>
          </p:cNvSpPr>
          <p:nvPr>
            <p:ph idx="1"/>
          </p:nvPr>
        </p:nvSpPr>
        <p:spPr>
          <a:xfrm>
            <a:off x="0" y="533400"/>
            <a:ext cx="9144000" cy="6324600"/>
          </a:xfrm>
        </p:spPr>
        <p:txBody>
          <a:bodyPr>
            <a:normAutofit lnSpcReduction="10000"/>
          </a:bodyPr>
          <a:lstStyle/>
          <a:p>
            <a:pPr algn="just"/>
            <a:r>
              <a:rPr lang="en-US" sz="2400" dirty="0" smtClean="0"/>
              <a:t>We know that, change in income leads to change in quantity demanded of commodities which also changes the equilibrium point of the consumer. The shift of consumer’s equilibrium point due to change in income is called income effect.</a:t>
            </a:r>
          </a:p>
          <a:p>
            <a:pPr algn="just"/>
            <a:r>
              <a:rPr lang="en-US" sz="2400" dirty="0" smtClean="0"/>
              <a:t>German statistician and economist </a:t>
            </a:r>
            <a:r>
              <a:rPr lang="en-US" sz="2800" b="1" dirty="0" smtClean="0">
                <a:solidFill>
                  <a:srgbClr val="FFFF00"/>
                </a:solidFill>
              </a:rPr>
              <a:t>Ernst Engel</a:t>
            </a:r>
            <a:r>
              <a:rPr lang="en-US" sz="2400" dirty="0" smtClean="0"/>
              <a:t> derived the graphical relationship between money income and money expenditure on a particular good. Which is called as Engel’s curve.</a:t>
            </a:r>
          </a:p>
          <a:p>
            <a:pPr algn="just"/>
            <a:r>
              <a:rPr lang="en-US" sz="2400" dirty="0" smtClean="0"/>
              <a:t>Edwin Mansfield, “</a:t>
            </a:r>
            <a:r>
              <a:rPr lang="en-US" sz="2400" i="1" dirty="0" smtClean="0">
                <a:solidFill>
                  <a:srgbClr val="FFFF00"/>
                </a:solidFill>
                <a:latin typeface="+mj-lt"/>
              </a:rPr>
              <a:t>An Engel curve is the relationship between the equilibrium quantity purchased of a good and the level of income.</a:t>
            </a:r>
            <a:r>
              <a:rPr lang="en-US" sz="2400" i="1" dirty="0" smtClean="0">
                <a:latin typeface="+mj-lt"/>
              </a:rPr>
              <a:t>”</a:t>
            </a:r>
          </a:p>
          <a:p>
            <a:pPr algn="just"/>
            <a:r>
              <a:rPr lang="en-US" sz="2400" dirty="0" smtClean="0"/>
              <a:t>Engel curve is derived from income consumption curve (ICC).where ICC is a curve derived from joining different equilibrium points of Income effect.</a:t>
            </a:r>
          </a:p>
          <a:p>
            <a:pPr algn="just"/>
            <a:r>
              <a:rPr lang="en-US" sz="2400" dirty="0" smtClean="0"/>
              <a:t>Engel curve is useful to make study of the expenditure pattern of households towards a commodity.</a:t>
            </a:r>
          </a:p>
          <a:p>
            <a:pPr algn="just"/>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096000"/>
          </a:xfrm>
        </p:spPr>
        <p:txBody>
          <a:bodyPr/>
          <a:lstStyle/>
          <a:p>
            <a:pPr algn="just"/>
            <a:endParaRPr lang="en-US" dirty="0" smtClean="0"/>
          </a:p>
          <a:p>
            <a:pPr algn="just"/>
            <a:r>
              <a:rPr lang="en-US" dirty="0" smtClean="0"/>
              <a:t>Income effect may change according to the type of commodities as following:</a:t>
            </a:r>
          </a:p>
          <a:p>
            <a:pPr algn="just"/>
            <a:r>
              <a:rPr lang="en-US" b="1" u="sng" dirty="0" smtClean="0">
                <a:solidFill>
                  <a:srgbClr val="FFFF00"/>
                </a:solidFill>
              </a:rPr>
              <a:t>Positive Income effect</a:t>
            </a:r>
            <a:r>
              <a:rPr lang="en-US" dirty="0" smtClean="0">
                <a:solidFill>
                  <a:srgbClr val="FFFF00"/>
                </a:solidFill>
              </a:rPr>
              <a:t>: </a:t>
            </a:r>
          </a:p>
          <a:p>
            <a:pPr algn="just"/>
            <a:r>
              <a:rPr lang="en-US" dirty="0" smtClean="0"/>
              <a:t>other things remaining constant if consumption of commodity increases with increase in income and vice versa, it is called as positive income effect. It is the case of normal goods.</a:t>
            </a:r>
          </a:p>
          <a:p>
            <a:pPr algn="just"/>
            <a:r>
              <a:rPr lang="en-US" dirty="0" smtClean="0"/>
              <a:t>In case of normal goods, income elasticity of demand is positive and Engel curve is also positively sloped. </a:t>
            </a:r>
          </a:p>
          <a:p>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467600" cy="1143000"/>
          </a:xfrm>
        </p:spPr>
        <p:txBody>
          <a:bodyPr/>
          <a:lstStyle/>
          <a:p>
            <a:r>
              <a:rPr lang="en-US" dirty="0" smtClean="0"/>
              <a:t>Graphically </a:t>
            </a:r>
            <a:endParaRPr lang="en-US" dirty="0"/>
          </a:p>
        </p:txBody>
      </p:sp>
      <p:pic>
        <p:nvPicPr>
          <p:cNvPr id="4" name="Content Placeholder 3"/>
          <p:cNvPicPr>
            <a:picLocks noGrp="1" noChangeAspect="1" noChangeArrowheads="1"/>
          </p:cNvPicPr>
          <p:nvPr>
            <p:ph idx="1"/>
          </p:nvPr>
        </p:nvPicPr>
        <p:blipFill>
          <a:blip r:embed="rId2"/>
          <a:srcRect/>
          <a:stretch>
            <a:fillRect/>
          </a:stretch>
        </p:blipFill>
        <p:spPr bwMode="auto">
          <a:xfrm>
            <a:off x="0" y="685800"/>
            <a:ext cx="9144000" cy="6172200"/>
          </a:xfrm>
          <a:prstGeom prst="rect">
            <a:avLst/>
          </a:prstGeom>
          <a:noFill/>
          <a:ln w="9525">
            <a:noFill/>
            <a:miter lim="800000"/>
            <a:headEnd/>
            <a:tailEnd/>
          </a:ln>
          <a:effectLst/>
        </p:spPr>
      </p:pic>
      <p:sp>
        <p:nvSpPr>
          <p:cNvPr id="5" name="TextBox 4"/>
          <p:cNvSpPr txBox="1"/>
          <p:nvPr/>
        </p:nvSpPr>
        <p:spPr>
          <a:xfrm>
            <a:off x="6477000" y="3657600"/>
            <a:ext cx="1184940" cy="369332"/>
          </a:xfrm>
          <a:prstGeom prst="rect">
            <a:avLst/>
          </a:prstGeom>
          <a:noFill/>
        </p:spPr>
        <p:txBody>
          <a:bodyPr wrap="none" rtlCol="0">
            <a:spAutoFit/>
          </a:bodyPr>
          <a:lstStyle/>
          <a:p>
            <a:r>
              <a:rPr lang="en-US" dirty="0" smtClean="0">
                <a:solidFill>
                  <a:schemeClr val="bg1"/>
                </a:solidFill>
              </a:rPr>
              <a:t>Units of X</a:t>
            </a:r>
            <a:endParaRPr lang="en-US" dirty="0">
              <a:solidFill>
                <a:schemeClr val="bg1"/>
              </a:solidFill>
            </a:endParaRPr>
          </a:p>
        </p:txBody>
      </p:sp>
      <p:sp>
        <p:nvSpPr>
          <p:cNvPr id="6" name="TextBox 5"/>
          <p:cNvSpPr txBox="1"/>
          <p:nvPr/>
        </p:nvSpPr>
        <p:spPr>
          <a:xfrm>
            <a:off x="6968460" y="6412468"/>
            <a:ext cx="1184940" cy="369332"/>
          </a:xfrm>
          <a:prstGeom prst="rect">
            <a:avLst/>
          </a:prstGeom>
          <a:noFill/>
        </p:spPr>
        <p:txBody>
          <a:bodyPr wrap="none" rtlCol="0">
            <a:spAutoFit/>
          </a:bodyPr>
          <a:lstStyle/>
          <a:p>
            <a:r>
              <a:rPr lang="en-US" dirty="0" smtClean="0">
                <a:solidFill>
                  <a:schemeClr val="bg1"/>
                </a:solidFill>
              </a:rPr>
              <a:t>Units of X</a:t>
            </a:r>
            <a:endParaRPr lang="en-US" dirty="0">
              <a:solidFill>
                <a:schemeClr val="bg1"/>
              </a:solidFill>
            </a:endParaRPr>
          </a:p>
        </p:txBody>
      </p:sp>
      <p:sp>
        <p:nvSpPr>
          <p:cNvPr id="7" name="TextBox 6"/>
          <p:cNvSpPr txBox="1"/>
          <p:nvPr/>
        </p:nvSpPr>
        <p:spPr>
          <a:xfrm>
            <a:off x="640080" y="3566160"/>
            <a:ext cx="364202" cy="369332"/>
          </a:xfrm>
          <a:prstGeom prst="rect">
            <a:avLst/>
          </a:prstGeom>
          <a:noFill/>
        </p:spPr>
        <p:txBody>
          <a:bodyPr wrap="none" rtlCol="0">
            <a:spAutoFit/>
          </a:bodyPr>
          <a:lstStyle/>
          <a:p>
            <a:r>
              <a:rPr lang="en-US" dirty="0" smtClean="0">
                <a:solidFill>
                  <a:schemeClr val="bg1"/>
                </a:solidFill>
              </a:rPr>
              <a:t>O</a:t>
            </a:r>
            <a:endParaRPr lang="en-US" dirty="0">
              <a:solidFill>
                <a:schemeClr val="bg1"/>
              </a:solidFill>
            </a:endParaRPr>
          </a:p>
        </p:txBody>
      </p:sp>
      <p:sp>
        <p:nvSpPr>
          <p:cNvPr id="8" name="TextBox 7"/>
          <p:cNvSpPr txBox="1"/>
          <p:nvPr/>
        </p:nvSpPr>
        <p:spPr>
          <a:xfrm>
            <a:off x="595918" y="6260068"/>
            <a:ext cx="364202" cy="369332"/>
          </a:xfrm>
          <a:prstGeom prst="rect">
            <a:avLst/>
          </a:prstGeom>
          <a:noFill/>
        </p:spPr>
        <p:txBody>
          <a:bodyPr wrap="none" rtlCol="0">
            <a:spAutoFit/>
          </a:bodyPr>
          <a:lstStyle/>
          <a:p>
            <a:r>
              <a:rPr lang="en-US" dirty="0" smtClean="0">
                <a:solidFill>
                  <a:schemeClr val="bg1"/>
                </a:solidFill>
              </a:rPr>
              <a:t>O</a:t>
            </a:r>
            <a:endParaRPr lang="en-US" dirty="0">
              <a:solidFill>
                <a:schemeClr val="bg1"/>
              </a:solidFill>
            </a:endParaRPr>
          </a:p>
        </p:txBody>
      </p:sp>
      <p:sp>
        <p:nvSpPr>
          <p:cNvPr id="9" name="TextBox 8"/>
          <p:cNvSpPr txBox="1"/>
          <p:nvPr/>
        </p:nvSpPr>
        <p:spPr>
          <a:xfrm>
            <a:off x="152400" y="838200"/>
            <a:ext cx="461665" cy="1088439"/>
          </a:xfrm>
          <a:prstGeom prst="rect">
            <a:avLst/>
          </a:prstGeom>
          <a:noFill/>
        </p:spPr>
        <p:txBody>
          <a:bodyPr vert="vert270" wrap="none" rtlCol="0">
            <a:spAutoFit/>
          </a:bodyPr>
          <a:lstStyle/>
          <a:p>
            <a:r>
              <a:rPr lang="en-US" dirty="0" smtClean="0">
                <a:solidFill>
                  <a:schemeClr val="bg1"/>
                </a:solidFill>
              </a:rPr>
              <a:t>Units of Y</a:t>
            </a:r>
            <a:endParaRPr lang="en-US" dirty="0">
              <a:solidFill>
                <a:schemeClr val="bg1"/>
              </a:solidFill>
            </a:endParaRPr>
          </a:p>
        </p:txBody>
      </p:sp>
      <p:sp>
        <p:nvSpPr>
          <p:cNvPr id="10" name="TextBox 9"/>
          <p:cNvSpPr txBox="1"/>
          <p:nvPr/>
        </p:nvSpPr>
        <p:spPr>
          <a:xfrm>
            <a:off x="224135" y="3733800"/>
            <a:ext cx="461665" cy="913070"/>
          </a:xfrm>
          <a:prstGeom prst="rect">
            <a:avLst/>
          </a:prstGeom>
          <a:noFill/>
        </p:spPr>
        <p:txBody>
          <a:bodyPr vert="vert270" wrap="none" rtlCol="0">
            <a:spAutoFit/>
          </a:bodyPr>
          <a:lstStyle/>
          <a:p>
            <a:r>
              <a:rPr lang="en-US" dirty="0" smtClean="0">
                <a:solidFill>
                  <a:schemeClr val="bg1"/>
                </a:solidFill>
              </a:rPr>
              <a:t>Income </a:t>
            </a:r>
            <a:endParaRPr lang="en-US" dirty="0">
              <a:solidFill>
                <a:schemeClr val="bg1"/>
              </a:solidFill>
            </a:endParaRPr>
          </a:p>
        </p:txBody>
      </p:sp>
      <p:sp>
        <p:nvSpPr>
          <p:cNvPr id="11" name="TextBox 10"/>
          <p:cNvSpPr txBox="1"/>
          <p:nvPr/>
        </p:nvSpPr>
        <p:spPr>
          <a:xfrm>
            <a:off x="1447800" y="914400"/>
            <a:ext cx="500458" cy="369332"/>
          </a:xfrm>
          <a:prstGeom prst="rect">
            <a:avLst/>
          </a:prstGeom>
          <a:noFill/>
        </p:spPr>
        <p:txBody>
          <a:bodyPr wrap="none" rtlCol="0">
            <a:spAutoFit/>
          </a:bodyPr>
          <a:lstStyle/>
          <a:p>
            <a:r>
              <a:rPr lang="en-US" dirty="0" smtClean="0">
                <a:solidFill>
                  <a:schemeClr val="bg1"/>
                </a:solidFill>
              </a:rPr>
              <a:t>IC</a:t>
            </a:r>
            <a:r>
              <a:rPr lang="en-US" baseline="-25000" dirty="0" smtClean="0">
                <a:solidFill>
                  <a:schemeClr val="bg1"/>
                </a:solidFill>
              </a:rPr>
              <a:t>1</a:t>
            </a:r>
            <a:endParaRPr lang="en-US" dirty="0">
              <a:solidFill>
                <a:schemeClr val="bg1"/>
              </a:solidFill>
            </a:endParaRPr>
          </a:p>
        </p:txBody>
      </p:sp>
      <p:sp>
        <p:nvSpPr>
          <p:cNvPr id="12" name="TextBox 11"/>
          <p:cNvSpPr txBox="1"/>
          <p:nvPr/>
        </p:nvSpPr>
        <p:spPr>
          <a:xfrm>
            <a:off x="1937942" y="838200"/>
            <a:ext cx="500458" cy="369332"/>
          </a:xfrm>
          <a:prstGeom prst="rect">
            <a:avLst/>
          </a:prstGeom>
          <a:noFill/>
        </p:spPr>
        <p:txBody>
          <a:bodyPr wrap="none" rtlCol="0">
            <a:spAutoFit/>
          </a:bodyPr>
          <a:lstStyle/>
          <a:p>
            <a:r>
              <a:rPr lang="en-US" dirty="0" smtClean="0">
                <a:solidFill>
                  <a:schemeClr val="bg1"/>
                </a:solidFill>
              </a:rPr>
              <a:t>IC</a:t>
            </a:r>
            <a:r>
              <a:rPr lang="en-US" baseline="-25000" dirty="0" smtClean="0">
                <a:solidFill>
                  <a:schemeClr val="bg1"/>
                </a:solidFill>
              </a:rPr>
              <a:t>2</a:t>
            </a:r>
            <a:endParaRPr lang="en-US" dirty="0">
              <a:solidFill>
                <a:schemeClr val="bg1"/>
              </a:solidFill>
            </a:endParaRPr>
          </a:p>
        </p:txBody>
      </p:sp>
      <p:sp>
        <p:nvSpPr>
          <p:cNvPr id="13" name="TextBox 12"/>
          <p:cNvSpPr txBox="1"/>
          <p:nvPr/>
        </p:nvSpPr>
        <p:spPr>
          <a:xfrm>
            <a:off x="2395142" y="838200"/>
            <a:ext cx="500458" cy="369332"/>
          </a:xfrm>
          <a:prstGeom prst="rect">
            <a:avLst/>
          </a:prstGeom>
          <a:noFill/>
        </p:spPr>
        <p:txBody>
          <a:bodyPr wrap="none" rtlCol="0">
            <a:spAutoFit/>
          </a:bodyPr>
          <a:lstStyle/>
          <a:p>
            <a:r>
              <a:rPr lang="en-US" dirty="0" smtClean="0">
                <a:solidFill>
                  <a:schemeClr val="bg1"/>
                </a:solidFill>
              </a:rPr>
              <a:t>IC</a:t>
            </a:r>
            <a:r>
              <a:rPr lang="en-US" baseline="-25000" dirty="0" smtClean="0">
                <a:solidFill>
                  <a:schemeClr val="bg1"/>
                </a:solidFill>
              </a:rPr>
              <a:t>3</a:t>
            </a:r>
            <a:endParaRPr lang="en-US" dirty="0">
              <a:solidFill>
                <a:schemeClr val="bg1"/>
              </a:solidFill>
            </a:endParaRPr>
          </a:p>
        </p:txBody>
      </p:sp>
      <p:sp>
        <p:nvSpPr>
          <p:cNvPr id="14" name="TextBox 13"/>
          <p:cNvSpPr txBox="1"/>
          <p:nvPr/>
        </p:nvSpPr>
        <p:spPr>
          <a:xfrm>
            <a:off x="3810000" y="1535668"/>
            <a:ext cx="582211" cy="369332"/>
          </a:xfrm>
          <a:prstGeom prst="rect">
            <a:avLst/>
          </a:prstGeom>
          <a:noFill/>
        </p:spPr>
        <p:txBody>
          <a:bodyPr wrap="none" rtlCol="0">
            <a:spAutoFit/>
          </a:bodyPr>
          <a:lstStyle/>
          <a:p>
            <a:r>
              <a:rPr lang="en-US" dirty="0" smtClean="0">
                <a:solidFill>
                  <a:srgbClr val="FF0000"/>
                </a:solidFill>
              </a:rPr>
              <a:t>ICC</a:t>
            </a:r>
            <a:endParaRPr lang="en-US" dirty="0">
              <a:solidFill>
                <a:srgbClr val="FF0000"/>
              </a:solidFill>
            </a:endParaRPr>
          </a:p>
        </p:txBody>
      </p:sp>
      <p:sp>
        <p:nvSpPr>
          <p:cNvPr id="15" name="TextBox 14"/>
          <p:cNvSpPr txBox="1"/>
          <p:nvPr/>
        </p:nvSpPr>
        <p:spPr>
          <a:xfrm>
            <a:off x="3688080" y="4008120"/>
            <a:ext cx="1402948" cy="369332"/>
          </a:xfrm>
          <a:prstGeom prst="rect">
            <a:avLst/>
          </a:prstGeom>
          <a:noFill/>
        </p:spPr>
        <p:txBody>
          <a:bodyPr wrap="none" rtlCol="0">
            <a:spAutoFit/>
          </a:bodyPr>
          <a:lstStyle/>
          <a:p>
            <a:r>
              <a:rPr lang="en-US" dirty="0" smtClean="0">
                <a:solidFill>
                  <a:srgbClr val="FF0000"/>
                </a:solidFill>
              </a:rPr>
              <a:t>Engel curve</a:t>
            </a:r>
            <a:endParaRPr lang="en-US" dirty="0">
              <a:solidFill>
                <a:srgbClr val="FF0000"/>
              </a:solidFill>
            </a:endParaRPr>
          </a:p>
        </p:txBody>
      </p:sp>
      <p:sp>
        <p:nvSpPr>
          <p:cNvPr id="16" name="TextBox 15"/>
          <p:cNvSpPr txBox="1"/>
          <p:nvPr/>
        </p:nvSpPr>
        <p:spPr>
          <a:xfrm>
            <a:off x="2294782" y="3657600"/>
            <a:ext cx="372218" cy="307777"/>
          </a:xfrm>
          <a:prstGeom prst="rect">
            <a:avLst/>
          </a:prstGeom>
          <a:noFill/>
        </p:spPr>
        <p:txBody>
          <a:bodyPr wrap="none" rtlCol="0">
            <a:spAutoFit/>
          </a:bodyPr>
          <a:lstStyle/>
          <a:p>
            <a:r>
              <a:rPr lang="en-US" sz="1400" dirty="0" smtClean="0">
                <a:solidFill>
                  <a:schemeClr val="bg1"/>
                </a:solidFill>
              </a:rPr>
              <a:t>X</a:t>
            </a:r>
            <a:r>
              <a:rPr lang="en-US" sz="1400" baseline="-25000" dirty="0" smtClean="0">
                <a:solidFill>
                  <a:schemeClr val="bg1"/>
                </a:solidFill>
              </a:rPr>
              <a:t>1</a:t>
            </a:r>
            <a:endParaRPr lang="en-US" sz="1400" baseline="-25000" dirty="0">
              <a:solidFill>
                <a:schemeClr val="bg1"/>
              </a:solidFill>
            </a:endParaRPr>
          </a:p>
        </p:txBody>
      </p:sp>
      <p:sp>
        <p:nvSpPr>
          <p:cNvPr id="17" name="TextBox 16"/>
          <p:cNvSpPr txBox="1"/>
          <p:nvPr/>
        </p:nvSpPr>
        <p:spPr>
          <a:xfrm>
            <a:off x="2751982" y="3657600"/>
            <a:ext cx="372218" cy="307777"/>
          </a:xfrm>
          <a:prstGeom prst="rect">
            <a:avLst/>
          </a:prstGeom>
          <a:noFill/>
        </p:spPr>
        <p:txBody>
          <a:bodyPr wrap="none" rtlCol="0">
            <a:spAutoFit/>
          </a:bodyPr>
          <a:lstStyle/>
          <a:p>
            <a:r>
              <a:rPr lang="en-US" sz="1400" dirty="0" smtClean="0">
                <a:solidFill>
                  <a:schemeClr val="bg1"/>
                </a:solidFill>
              </a:rPr>
              <a:t>X</a:t>
            </a:r>
            <a:r>
              <a:rPr lang="en-US" sz="1400" baseline="-25000" dirty="0" smtClean="0">
                <a:solidFill>
                  <a:schemeClr val="bg1"/>
                </a:solidFill>
              </a:rPr>
              <a:t>2</a:t>
            </a:r>
            <a:endParaRPr lang="en-US" sz="1400" baseline="-25000" dirty="0">
              <a:solidFill>
                <a:schemeClr val="bg1"/>
              </a:solidFill>
            </a:endParaRPr>
          </a:p>
        </p:txBody>
      </p:sp>
      <p:sp>
        <p:nvSpPr>
          <p:cNvPr id="18" name="TextBox 17"/>
          <p:cNvSpPr txBox="1"/>
          <p:nvPr/>
        </p:nvSpPr>
        <p:spPr>
          <a:xfrm>
            <a:off x="3048000" y="3657600"/>
            <a:ext cx="372218" cy="307777"/>
          </a:xfrm>
          <a:prstGeom prst="rect">
            <a:avLst/>
          </a:prstGeom>
          <a:noFill/>
        </p:spPr>
        <p:txBody>
          <a:bodyPr wrap="none" rtlCol="0">
            <a:spAutoFit/>
          </a:bodyPr>
          <a:lstStyle/>
          <a:p>
            <a:r>
              <a:rPr lang="en-US" sz="1400" dirty="0" smtClean="0">
                <a:solidFill>
                  <a:schemeClr val="bg1"/>
                </a:solidFill>
              </a:rPr>
              <a:t>X</a:t>
            </a:r>
            <a:r>
              <a:rPr lang="en-US" sz="1400" baseline="-25000" dirty="0" smtClean="0">
                <a:solidFill>
                  <a:schemeClr val="bg1"/>
                </a:solidFill>
              </a:rPr>
              <a:t>3</a:t>
            </a:r>
            <a:endParaRPr lang="en-US" sz="1400" baseline="-25000" dirty="0">
              <a:solidFill>
                <a:schemeClr val="bg1"/>
              </a:solidFill>
            </a:endParaRPr>
          </a:p>
        </p:txBody>
      </p:sp>
      <p:sp>
        <p:nvSpPr>
          <p:cNvPr id="19" name="TextBox 18"/>
          <p:cNvSpPr txBox="1"/>
          <p:nvPr/>
        </p:nvSpPr>
        <p:spPr>
          <a:xfrm>
            <a:off x="2325262" y="6352103"/>
            <a:ext cx="372218" cy="307777"/>
          </a:xfrm>
          <a:prstGeom prst="rect">
            <a:avLst/>
          </a:prstGeom>
          <a:noFill/>
        </p:spPr>
        <p:txBody>
          <a:bodyPr wrap="none" rtlCol="0">
            <a:spAutoFit/>
          </a:bodyPr>
          <a:lstStyle/>
          <a:p>
            <a:r>
              <a:rPr lang="en-US" sz="1400" dirty="0" smtClean="0">
                <a:solidFill>
                  <a:schemeClr val="bg1"/>
                </a:solidFill>
              </a:rPr>
              <a:t>X</a:t>
            </a:r>
            <a:r>
              <a:rPr lang="en-US" sz="1400" baseline="-25000" dirty="0" smtClean="0">
                <a:solidFill>
                  <a:schemeClr val="bg1"/>
                </a:solidFill>
              </a:rPr>
              <a:t>1</a:t>
            </a:r>
            <a:endParaRPr lang="en-US" sz="1400" baseline="-25000" dirty="0">
              <a:solidFill>
                <a:schemeClr val="bg1"/>
              </a:solidFill>
            </a:endParaRPr>
          </a:p>
        </p:txBody>
      </p:sp>
      <p:sp>
        <p:nvSpPr>
          <p:cNvPr id="20" name="TextBox 19"/>
          <p:cNvSpPr txBox="1"/>
          <p:nvPr/>
        </p:nvSpPr>
        <p:spPr>
          <a:xfrm>
            <a:off x="2751982" y="6339840"/>
            <a:ext cx="372218" cy="307777"/>
          </a:xfrm>
          <a:prstGeom prst="rect">
            <a:avLst/>
          </a:prstGeom>
          <a:noFill/>
        </p:spPr>
        <p:txBody>
          <a:bodyPr wrap="none" rtlCol="0">
            <a:spAutoFit/>
          </a:bodyPr>
          <a:lstStyle/>
          <a:p>
            <a:r>
              <a:rPr lang="en-US" sz="1400" dirty="0" smtClean="0">
                <a:solidFill>
                  <a:schemeClr val="bg1"/>
                </a:solidFill>
              </a:rPr>
              <a:t>X</a:t>
            </a:r>
            <a:r>
              <a:rPr lang="en-US" sz="1400" baseline="-25000" dirty="0" smtClean="0">
                <a:solidFill>
                  <a:schemeClr val="bg1"/>
                </a:solidFill>
              </a:rPr>
              <a:t>2</a:t>
            </a:r>
            <a:endParaRPr lang="en-US" sz="1400" baseline="-25000" dirty="0">
              <a:solidFill>
                <a:schemeClr val="bg1"/>
              </a:solidFill>
            </a:endParaRPr>
          </a:p>
        </p:txBody>
      </p:sp>
      <p:sp>
        <p:nvSpPr>
          <p:cNvPr id="21" name="TextBox 20"/>
          <p:cNvSpPr txBox="1"/>
          <p:nvPr/>
        </p:nvSpPr>
        <p:spPr>
          <a:xfrm>
            <a:off x="3102502" y="6355080"/>
            <a:ext cx="372218" cy="307777"/>
          </a:xfrm>
          <a:prstGeom prst="rect">
            <a:avLst/>
          </a:prstGeom>
          <a:noFill/>
        </p:spPr>
        <p:txBody>
          <a:bodyPr wrap="none" rtlCol="0">
            <a:spAutoFit/>
          </a:bodyPr>
          <a:lstStyle/>
          <a:p>
            <a:r>
              <a:rPr lang="en-US" sz="1400" dirty="0" smtClean="0">
                <a:solidFill>
                  <a:schemeClr val="bg1"/>
                </a:solidFill>
              </a:rPr>
              <a:t>X</a:t>
            </a:r>
            <a:r>
              <a:rPr lang="en-US" sz="1400" baseline="-25000" dirty="0" smtClean="0">
                <a:solidFill>
                  <a:schemeClr val="bg1"/>
                </a:solidFill>
              </a:rPr>
              <a:t>3</a:t>
            </a:r>
            <a:endParaRPr lang="en-US" sz="1400" baseline="-25000" dirty="0">
              <a:solidFill>
                <a:schemeClr val="bg1"/>
              </a:solidFill>
            </a:endParaRPr>
          </a:p>
        </p:txBody>
      </p:sp>
      <p:sp>
        <p:nvSpPr>
          <p:cNvPr id="22" name="TextBox 21"/>
          <p:cNvSpPr txBox="1"/>
          <p:nvPr/>
        </p:nvSpPr>
        <p:spPr>
          <a:xfrm>
            <a:off x="557422" y="4919543"/>
            <a:ext cx="372218" cy="307777"/>
          </a:xfrm>
          <a:prstGeom prst="rect">
            <a:avLst/>
          </a:prstGeom>
          <a:noFill/>
        </p:spPr>
        <p:txBody>
          <a:bodyPr wrap="none" rtlCol="0">
            <a:spAutoFit/>
          </a:bodyPr>
          <a:lstStyle/>
          <a:p>
            <a:r>
              <a:rPr lang="en-US" sz="1400" dirty="0" smtClean="0">
                <a:solidFill>
                  <a:schemeClr val="bg1"/>
                </a:solidFill>
              </a:rPr>
              <a:t>Y</a:t>
            </a:r>
            <a:r>
              <a:rPr lang="en-US" sz="1400" baseline="-25000" dirty="0" smtClean="0">
                <a:solidFill>
                  <a:schemeClr val="bg1"/>
                </a:solidFill>
              </a:rPr>
              <a:t>1</a:t>
            </a:r>
            <a:endParaRPr lang="en-US" sz="1400" baseline="-25000" dirty="0">
              <a:solidFill>
                <a:schemeClr val="bg1"/>
              </a:solidFill>
            </a:endParaRPr>
          </a:p>
        </p:txBody>
      </p:sp>
      <p:sp>
        <p:nvSpPr>
          <p:cNvPr id="23" name="TextBox 22"/>
          <p:cNvSpPr txBox="1"/>
          <p:nvPr/>
        </p:nvSpPr>
        <p:spPr>
          <a:xfrm>
            <a:off x="563880" y="4632960"/>
            <a:ext cx="372218" cy="307777"/>
          </a:xfrm>
          <a:prstGeom prst="rect">
            <a:avLst/>
          </a:prstGeom>
          <a:noFill/>
        </p:spPr>
        <p:txBody>
          <a:bodyPr wrap="none" rtlCol="0">
            <a:spAutoFit/>
          </a:bodyPr>
          <a:lstStyle/>
          <a:p>
            <a:r>
              <a:rPr lang="en-US" sz="1400" dirty="0" smtClean="0">
                <a:solidFill>
                  <a:schemeClr val="bg1"/>
                </a:solidFill>
              </a:rPr>
              <a:t>Y</a:t>
            </a:r>
            <a:r>
              <a:rPr lang="en-US" sz="1400" baseline="-25000" dirty="0" smtClean="0">
                <a:solidFill>
                  <a:schemeClr val="bg1"/>
                </a:solidFill>
              </a:rPr>
              <a:t>2</a:t>
            </a:r>
            <a:endParaRPr lang="en-US" sz="1400" baseline="-25000" dirty="0">
              <a:solidFill>
                <a:schemeClr val="bg1"/>
              </a:solidFill>
            </a:endParaRPr>
          </a:p>
        </p:txBody>
      </p:sp>
      <p:sp>
        <p:nvSpPr>
          <p:cNvPr id="24" name="TextBox 23"/>
          <p:cNvSpPr txBox="1"/>
          <p:nvPr/>
        </p:nvSpPr>
        <p:spPr>
          <a:xfrm>
            <a:off x="557422" y="4416623"/>
            <a:ext cx="372218" cy="307777"/>
          </a:xfrm>
          <a:prstGeom prst="rect">
            <a:avLst/>
          </a:prstGeom>
          <a:noFill/>
        </p:spPr>
        <p:txBody>
          <a:bodyPr wrap="none" rtlCol="0">
            <a:spAutoFit/>
          </a:bodyPr>
          <a:lstStyle/>
          <a:p>
            <a:r>
              <a:rPr lang="en-US" sz="1400" dirty="0" smtClean="0">
                <a:solidFill>
                  <a:schemeClr val="bg1"/>
                </a:solidFill>
              </a:rPr>
              <a:t>Y</a:t>
            </a:r>
            <a:r>
              <a:rPr lang="en-US" sz="1400" baseline="-25000" dirty="0" smtClean="0">
                <a:solidFill>
                  <a:schemeClr val="bg1"/>
                </a:solidFill>
              </a:rPr>
              <a:t>3</a:t>
            </a:r>
            <a:endParaRPr lang="en-US" sz="1400" baseline="-25000" dirty="0">
              <a:solidFill>
                <a:schemeClr val="bg1"/>
              </a:solidFill>
            </a:endParaRPr>
          </a:p>
        </p:txBody>
      </p:sp>
      <p:sp>
        <p:nvSpPr>
          <p:cNvPr id="25" name="TextBox 24"/>
          <p:cNvSpPr txBox="1"/>
          <p:nvPr/>
        </p:nvSpPr>
        <p:spPr>
          <a:xfrm>
            <a:off x="533400" y="1828800"/>
            <a:ext cx="338554" cy="369332"/>
          </a:xfrm>
          <a:prstGeom prst="rect">
            <a:avLst/>
          </a:prstGeom>
          <a:noFill/>
        </p:spPr>
        <p:txBody>
          <a:bodyPr wrap="none" rtlCol="0">
            <a:spAutoFit/>
          </a:bodyPr>
          <a:lstStyle/>
          <a:p>
            <a:r>
              <a:rPr lang="en-US" dirty="0" smtClean="0">
                <a:solidFill>
                  <a:schemeClr val="bg1"/>
                </a:solidFill>
              </a:rPr>
              <a:t>A</a:t>
            </a:r>
            <a:endParaRPr lang="en-US" dirty="0">
              <a:solidFill>
                <a:schemeClr val="bg1"/>
              </a:solidFill>
            </a:endParaRPr>
          </a:p>
        </p:txBody>
      </p:sp>
      <p:sp>
        <p:nvSpPr>
          <p:cNvPr id="26" name="TextBox 25"/>
          <p:cNvSpPr txBox="1"/>
          <p:nvPr/>
        </p:nvSpPr>
        <p:spPr>
          <a:xfrm>
            <a:off x="4191000" y="3669268"/>
            <a:ext cx="338554" cy="369332"/>
          </a:xfrm>
          <a:prstGeom prst="rect">
            <a:avLst/>
          </a:prstGeom>
          <a:noFill/>
        </p:spPr>
        <p:txBody>
          <a:bodyPr wrap="none" rtlCol="0">
            <a:spAutoFit/>
          </a:bodyPr>
          <a:lstStyle/>
          <a:p>
            <a:r>
              <a:rPr lang="en-US" dirty="0" smtClean="0">
                <a:solidFill>
                  <a:schemeClr val="bg1"/>
                </a:solidFill>
              </a:rPr>
              <a:t>B</a:t>
            </a:r>
            <a:endParaRPr lang="en-US" dirty="0">
              <a:solidFill>
                <a:schemeClr val="bg1"/>
              </a:solidFill>
            </a:endParaRPr>
          </a:p>
        </p:txBody>
      </p:sp>
      <p:sp>
        <p:nvSpPr>
          <p:cNvPr id="27" name="TextBox 26"/>
          <p:cNvSpPr txBox="1"/>
          <p:nvPr/>
        </p:nvSpPr>
        <p:spPr>
          <a:xfrm>
            <a:off x="5147846" y="3657600"/>
            <a:ext cx="423514" cy="369332"/>
          </a:xfrm>
          <a:prstGeom prst="rect">
            <a:avLst/>
          </a:prstGeom>
          <a:noFill/>
        </p:spPr>
        <p:txBody>
          <a:bodyPr wrap="none" rtlCol="0">
            <a:spAutoFit/>
          </a:bodyPr>
          <a:lstStyle/>
          <a:p>
            <a:r>
              <a:rPr lang="en-US" dirty="0" smtClean="0">
                <a:solidFill>
                  <a:schemeClr val="bg1"/>
                </a:solidFill>
              </a:rPr>
              <a:t>B</a:t>
            </a:r>
            <a:r>
              <a:rPr lang="en-US" baseline="-25000" dirty="0" smtClean="0">
                <a:solidFill>
                  <a:schemeClr val="bg1"/>
                </a:solidFill>
              </a:rPr>
              <a:t>1</a:t>
            </a:r>
            <a:endParaRPr lang="en-US" baseline="-25000" dirty="0">
              <a:solidFill>
                <a:schemeClr val="bg1"/>
              </a:solidFill>
            </a:endParaRPr>
          </a:p>
        </p:txBody>
      </p:sp>
      <p:sp>
        <p:nvSpPr>
          <p:cNvPr id="28" name="TextBox 27"/>
          <p:cNvSpPr txBox="1"/>
          <p:nvPr/>
        </p:nvSpPr>
        <p:spPr>
          <a:xfrm>
            <a:off x="6214646" y="3669268"/>
            <a:ext cx="423514" cy="369332"/>
          </a:xfrm>
          <a:prstGeom prst="rect">
            <a:avLst/>
          </a:prstGeom>
          <a:noFill/>
        </p:spPr>
        <p:txBody>
          <a:bodyPr wrap="none" rtlCol="0">
            <a:spAutoFit/>
          </a:bodyPr>
          <a:lstStyle/>
          <a:p>
            <a:r>
              <a:rPr lang="en-US" dirty="0" smtClean="0">
                <a:solidFill>
                  <a:schemeClr val="bg1"/>
                </a:solidFill>
              </a:rPr>
              <a:t>B</a:t>
            </a:r>
            <a:r>
              <a:rPr lang="en-US" baseline="-25000" dirty="0" smtClean="0">
                <a:solidFill>
                  <a:schemeClr val="bg1"/>
                </a:solidFill>
              </a:rPr>
              <a:t>2</a:t>
            </a:r>
            <a:endParaRPr lang="en-US" baseline="-25000" dirty="0">
              <a:solidFill>
                <a:schemeClr val="bg1"/>
              </a:solidFill>
            </a:endParaRPr>
          </a:p>
        </p:txBody>
      </p:sp>
      <p:sp>
        <p:nvSpPr>
          <p:cNvPr id="29" name="TextBox 28"/>
          <p:cNvSpPr txBox="1"/>
          <p:nvPr/>
        </p:nvSpPr>
        <p:spPr>
          <a:xfrm>
            <a:off x="533400" y="1383268"/>
            <a:ext cx="423514" cy="369332"/>
          </a:xfrm>
          <a:prstGeom prst="rect">
            <a:avLst/>
          </a:prstGeom>
          <a:noFill/>
        </p:spPr>
        <p:txBody>
          <a:bodyPr wrap="none" rtlCol="0">
            <a:spAutoFit/>
          </a:bodyPr>
          <a:lstStyle/>
          <a:p>
            <a:r>
              <a:rPr lang="en-US" dirty="0" smtClean="0">
                <a:solidFill>
                  <a:schemeClr val="bg1"/>
                </a:solidFill>
              </a:rPr>
              <a:t>A</a:t>
            </a:r>
            <a:r>
              <a:rPr lang="en-US" baseline="-25000" dirty="0" smtClean="0">
                <a:solidFill>
                  <a:schemeClr val="bg1"/>
                </a:solidFill>
              </a:rPr>
              <a:t>1</a:t>
            </a:r>
            <a:endParaRPr lang="en-US" baseline="-25000" dirty="0">
              <a:solidFill>
                <a:schemeClr val="bg1"/>
              </a:solidFill>
            </a:endParaRPr>
          </a:p>
        </p:txBody>
      </p:sp>
      <p:sp>
        <p:nvSpPr>
          <p:cNvPr id="30" name="TextBox 29"/>
          <p:cNvSpPr txBox="1"/>
          <p:nvPr/>
        </p:nvSpPr>
        <p:spPr>
          <a:xfrm>
            <a:off x="533400" y="914400"/>
            <a:ext cx="423514" cy="369332"/>
          </a:xfrm>
          <a:prstGeom prst="rect">
            <a:avLst/>
          </a:prstGeom>
          <a:noFill/>
        </p:spPr>
        <p:txBody>
          <a:bodyPr wrap="none" rtlCol="0">
            <a:spAutoFit/>
          </a:bodyPr>
          <a:lstStyle/>
          <a:p>
            <a:r>
              <a:rPr lang="en-US" dirty="0" smtClean="0">
                <a:solidFill>
                  <a:schemeClr val="bg1"/>
                </a:solidFill>
              </a:rPr>
              <a:t>A</a:t>
            </a:r>
            <a:r>
              <a:rPr lang="en-US" baseline="-25000" dirty="0" smtClean="0">
                <a:solidFill>
                  <a:schemeClr val="bg1"/>
                </a:solidFill>
              </a:rPr>
              <a:t>2</a:t>
            </a:r>
            <a:endParaRPr lang="en-US" baseline="-25000" dirty="0">
              <a:solidFill>
                <a:schemeClr val="bg1"/>
              </a:solidFill>
            </a:endParaRPr>
          </a:p>
        </p:txBody>
      </p:sp>
      <p:sp>
        <p:nvSpPr>
          <p:cNvPr id="31" name="TextBox 30"/>
          <p:cNvSpPr txBox="1"/>
          <p:nvPr/>
        </p:nvSpPr>
        <p:spPr>
          <a:xfrm>
            <a:off x="2362200" y="2435423"/>
            <a:ext cx="304892" cy="307777"/>
          </a:xfrm>
          <a:prstGeom prst="rect">
            <a:avLst/>
          </a:prstGeom>
          <a:noFill/>
        </p:spPr>
        <p:txBody>
          <a:bodyPr wrap="none" rtlCol="0">
            <a:spAutoFit/>
          </a:bodyPr>
          <a:lstStyle/>
          <a:p>
            <a:r>
              <a:rPr lang="en-US" sz="1400" dirty="0" smtClean="0">
                <a:solidFill>
                  <a:schemeClr val="bg1"/>
                </a:solidFill>
              </a:rPr>
              <a:t>E</a:t>
            </a:r>
            <a:endParaRPr lang="en-US" sz="1400" dirty="0">
              <a:solidFill>
                <a:schemeClr val="bg1"/>
              </a:solidFill>
            </a:endParaRPr>
          </a:p>
        </p:txBody>
      </p:sp>
      <p:sp>
        <p:nvSpPr>
          <p:cNvPr id="32" name="TextBox 31"/>
          <p:cNvSpPr txBox="1"/>
          <p:nvPr/>
        </p:nvSpPr>
        <p:spPr>
          <a:xfrm>
            <a:off x="2743108" y="2133600"/>
            <a:ext cx="372218" cy="307777"/>
          </a:xfrm>
          <a:prstGeom prst="rect">
            <a:avLst/>
          </a:prstGeom>
          <a:noFill/>
        </p:spPr>
        <p:txBody>
          <a:bodyPr wrap="none" rtlCol="0">
            <a:spAutoFit/>
          </a:bodyPr>
          <a:lstStyle/>
          <a:p>
            <a:r>
              <a:rPr lang="en-US" sz="1400" dirty="0" smtClean="0">
                <a:solidFill>
                  <a:schemeClr val="bg1"/>
                </a:solidFill>
              </a:rPr>
              <a:t>E</a:t>
            </a:r>
            <a:r>
              <a:rPr lang="en-US" sz="1400" baseline="-25000" dirty="0" smtClean="0">
                <a:solidFill>
                  <a:schemeClr val="bg1"/>
                </a:solidFill>
              </a:rPr>
              <a:t>1</a:t>
            </a:r>
            <a:endParaRPr lang="en-US" sz="1400" baseline="-25000" dirty="0">
              <a:solidFill>
                <a:schemeClr val="bg1"/>
              </a:solidFill>
            </a:endParaRPr>
          </a:p>
        </p:txBody>
      </p:sp>
      <p:sp>
        <p:nvSpPr>
          <p:cNvPr id="33" name="TextBox 32"/>
          <p:cNvSpPr txBox="1"/>
          <p:nvPr/>
        </p:nvSpPr>
        <p:spPr>
          <a:xfrm>
            <a:off x="3124108" y="1825823"/>
            <a:ext cx="372218" cy="307777"/>
          </a:xfrm>
          <a:prstGeom prst="rect">
            <a:avLst/>
          </a:prstGeom>
          <a:noFill/>
        </p:spPr>
        <p:txBody>
          <a:bodyPr wrap="none" rtlCol="0">
            <a:spAutoFit/>
          </a:bodyPr>
          <a:lstStyle/>
          <a:p>
            <a:r>
              <a:rPr lang="en-US" sz="1400" dirty="0" smtClean="0">
                <a:solidFill>
                  <a:schemeClr val="bg1"/>
                </a:solidFill>
              </a:rPr>
              <a:t>E</a:t>
            </a:r>
            <a:r>
              <a:rPr lang="en-US" sz="1400" baseline="-25000" dirty="0" smtClean="0">
                <a:solidFill>
                  <a:schemeClr val="bg1"/>
                </a:solidFill>
              </a:rPr>
              <a:t>2</a:t>
            </a:r>
            <a:endParaRPr lang="en-US" sz="1400" baseline="-25000" dirty="0">
              <a:solidFill>
                <a:schemeClr val="bg1"/>
              </a:solidFill>
            </a:endParaRPr>
          </a:p>
        </p:txBody>
      </p:sp>
      <p:sp>
        <p:nvSpPr>
          <p:cNvPr id="34" name="TextBox 33"/>
          <p:cNvSpPr txBox="1"/>
          <p:nvPr/>
        </p:nvSpPr>
        <p:spPr>
          <a:xfrm>
            <a:off x="2743108" y="2133600"/>
            <a:ext cx="304892" cy="307777"/>
          </a:xfrm>
          <a:prstGeom prst="rect">
            <a:avLst/>
          </a:prstGeom>
          <a:noFill/>
        </p:spPr>
        <p:txBody>
          <a:bodyPr wrap="none" rtlCol="0">
            <a:spAutoFit/>
          </a:bodyPr>
          <a:lstStyle/>
          <a:p>
            <a:r>
              <a:rPr lang="en-US" sz="1400" dirty="0" smtClean="0">
                <a:solidFill>
                  <a:schemeClr val="bg1"/>
                </a:solidFill>
              </a:rPr>
              <a:t>E</a:t>
            </a:r>
            <a:endParaRPr lang="en-US" sz="1400" dirty="0">
              <a:solidFill>
                <a:schemeClr val="bg1"/>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blinds(horizontal)">
                                      <p:cBhvr>
                                        <p:cTn id="36" dur="500"/>
                                        <p:tgtEl>
                                          <p:spTgt spid="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linds(horizontal)">
                                      <p:cBhvr>
                                        <p:cTn id="39" dur="500"/>
                                        <p:tgtEl>
                                          <p:spTgt spid="8"/>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blinds(horizontal)">
                                      <p:cBhvr>
                                        <p:cTn id="50" dur="500"/>
                                        <p:tgtEl>
                                          <p:spTgt spid="18"/>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blinds(horizontal)">
                                      <p:cBhvr>
                                        <p:cTn id="53" dur="500"/>
                                        <p:tgtEl>
                                          <p:spTgt spid="17"/>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blinds(horizontal)">
                                      <p:cBhvr>
                                        <p:cTn id="56" dur="500"/>
                                        <p:tgtEl>
                                          <p:spTgt spid="24"/>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blinds(horizontal)">
                                      <p:cBhvr>
                                        <p:cTn id="59" dur="500"/>
                                        <p:tgtEl>
                                          <p:spTgt spid="23"/>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linds(horizontal)">
                                      <p:cBhvr>
                                        <p:cTn id="62" dur="500"/>
                                        <p:tgtEl>
                                          <p:spTgt spid="22"/>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blinds(horizontal)">
                                      <p:cBhvr>
                                        <p:cTn id="65" dur="500"/>
                                        <p:tgtEl>
                                          <p:spTgt spid="19"/>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blinds(horizontal)">
                                      <p:cBhvr>
                                        <p:cTn id="68" dur="500"/>
                                        <p:tgtEl>
                                          <p:spTgt spid="20"/>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blinds(horizontal)">
                                      <p:cBhvr>
                                        <p:cTn id="7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7467600" cy="1143000"/>
          </a:xfrm>
        </p:spPr>
        <p:txBody>
          <a:bodyPr>
            <a:normAutofit/>
          </a:bodyPr>
          <a:lstStyle/>
          <a:p>
            <a:r>
              <a:rPr lang="en-US" sz="4000" b="1" u="sng" dirty="0" smtClean="0">
                <a:solidFill>
                  <a:srgbClr val="FFFF00"/>
                </a:solidFill>
              </a:rPr>
              <a:t>Negative Income effect:</a:t>
            </a:r>
            <a:endParaRPr lang="en-US" sz="4000" b="1" u="sng" dirty="0">
              <a:solidFill>
                <a:srgbClr val="FFFF00"/>
              </a:solidFill>
            </a:endParaRPr>
          </a:p>
        </p:txBody>
      </p:sp>
      <p:sp>
        <p:nvSpPr>
          <p:cNvPr id="3" name="Content Placeholder 2"/>
          <p:cNvSpPr>
            <a:spLocks noGrp="1"/>
          </p:cNvSpPr>
          <p:nvPr>
            <p:ph idx="1"/>
          </p:nvPr>
        </p:nvSpPr>
        <p:spPr>
          <a:xfrm>
            <a:off x="0" y="838200"/>
            <a:ext cx="9144000" cy="6019800"/>
          </a:xfrm>
        </p:spPr>
        <p:txBody>
          <a:bodyPr/>
          <a:lstStyle/>
          <a:p>
            <a:pPr algn="just"/>
            <a:r>
              <a:rPr lang="en-US" dirty="0" smtClean="0"/>
              <a:t>Other things remaining constant if increase in income of the consumer reduces the consumption of commodity it is called as negative income effect. Income effect is negative in case of inferior goods.</a:t>
            </a:r>
          </a:p>
          <a:p>
            <a:pPr algn="just"/>
            <a:r>
              <a:rPr lang="en-US" dirty="0" smtClean="0"/>
              <a:t>In case of inferior goods, income elasticity of demand is negative and Engel’s curve is also negatively sloped. </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7467600" cy="1143000"/>
          </a:xfrm>
        </p:spPr>
        <p:txBody>
          <a:bodyPr>
            <a:normAutofit/>
          </a:bodyPr>
          <a:lstStyle/>
          <a:p>
            <a:r>
              <a:rPr lang="en-US" sz="4000" dirty="0" smtClean="0"/>
              <a:t>Graphically,</a:t>
            </a:r>
            <a:endParaRPr lang="en-US" sz="4000" dirty="0"/>
          </a:p>
        </p:txBody>
      </p:sp>
      <p:sp>
        <p:nvSpPr>
          <p:cNvPr id="3" name="Content Placeholder 2"/>
          <p:cNvSpPr>
            <a:spLocks noGrp="1"/>
          </p:cNvSpPr>
          <p:nvPr>
            <p:ph idx="1"/>
          </p:nvPr>
        </p:nvSpPr>
        <p:spPr>
          <a:xfrm>
            <a:off x="0" y="533400"/>
            <a:ext cx="9144000" cy="6324600"/>
          </a:xfrm>
          <a:solidFill>
            <a:schemeClr val="tx1"/>
          </a:solidFill>
        </p:spPr>
        <p:txBody>
          <a:bodyPr/>
          <a:lstStyle/>
          <a:p>
            <a:endParaRPr lang="en-US" dirty="0"/>
          </a:p>
        </p:txBody>
      </p:sp>
      <p:pic>
        <p:nvPicPr>
          <p:cNvPr id="47107" name="Picture 3"/>
          <p:cNvPicPr>
            <a:picLocks noChangeAspect="1" noChangeArrowheads="1"/>
          </p:cNvPicPr>
          <p:nvPr/>
        </p:nvPicPr>
        <p:blipFill>
          <a:blip r:embed="rId2"/>
          <a:srcRect/>
          <a:stretch>
            <a:fillRect/>
          </a:stretch>
        </p:blipFill>
        <p:spPr bwMode="auto">
          <a:xfrm>
            <a:off x="381000" y="609600"/>
            <a:ext cx="7924800" cy="5943600"/>
          </a:xfrm>
          <a:prstGeom prst="rect">
            <a:avLst/>
          </a:prstGeom>
          <a:noFill/>
          <a:ln w="9525">
            <a:noFill/>
            <a:miter lim="800000"/>
            <a:headEnd/>
            <a:tailEnd/>
          </a:ln>
          <a:effectLst/>
        </p:spPr>
      </p:pic>
      <p:cxnSp>
        <p:nvCxnSpPr>
          <p:cNvPr id="7" name="Straight Connector 6"/>
          <p:cNvCxnSpPr/>
          <p:nvPr/>
        </p:nvCxnSpPr>
        <p:spPr>
          <a:xfrm rot="16200000" flipV="1">
            <a:off x="1333500" y="2019300"/>
            <a:ext cx="1752600" cy="457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28800" y="1066800"/>
            <a:ext cx="582211" cy="369332"/>
          </a:xfrm>
          <a:prstGeom prst="rect">
            <a:avLst/>
          </a:prstGeom>
          <a:noFill/>
        </p:spPr>
        <p:txBody>
          <a:bodyPr wrap="none" rtlCol="0">
            <a:spAutoFit/>
          </a:bodyPr>
          <a:lstStyle/>
          <a:p>
            <a:r>
              <a:rPr lang="en-US" dirty="0" smtClean="0">
                <a:solidFill>
                  <a:srgbClr val="FF0000"/>
                </a:solidFill>
              </a:rPr>
              <a:t>ICC</a:t>
            </a:r>
            <a:endParaRPr lang="en-US" dirty="0">
              <a:solidFill>
                <a:srgbClr val="FF0000"/>
              </a:solidFill>
            </a:endParaRPr>
          </a:p>
        </p:txBody>
      </p:sp>
      <p:cxnSp>
        <p:nvCxnSpPr>
          <p:cNvPr id="11" name="Straight Connector 10"/>
          <p:cNvCxnSpPr/>
          <p:nvPr/>
        </p:nvCxnSpPr>
        <p:spPr>
          <a:xfrm rot="16200000" flipH="1">
            <a:off x="1600200" y="4038600"/>
            <a:ext cx="1066800" cy="762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38400" y="4724400"/>
            <a:ext cx="1454244" cy="369332"/>
          </a:xfrm>
          <a:prstGeom prst="rect">
            <a:avLst/>
          </a:prstGeom>
          <a:noFill/>
        </p:spPr>
        <p:txBody>
          <a:bodyPr wrap="none" rtlCol="0">
            <a:spAutoFit/>
          </a:bodyPr>
          <a:lstStyle/>
          <a:p>
            <a:r>
              <a:rPr lang="en-US" dirty="0" smtClean="0">
                <a:solidFill>
                  <a:srgbClr val="FF0000"/>
                </a:solidFill>
              </a:rPr>
              <a:t>Engel Curve</a:t>
            </a:r>
            <a:endParaRPr lang="en-US" dirty="0">
              <a:solidFill>
                <a:srgbClr val="FF0000"/>
              </a:solidFill>
            </a:endParaRPr>
          </a:p>
        </p:txBody>
      </p:sp>
      <p:sp>
        <p:nvSpPr>
          <p:cNvPr id="13" name="TextBox 12"/>
          <p:cNvSpPr txBox="1"/>
          <p:nvPr/>
        </p:nvSpPr>
        <p:spPr>
          <a:xfrm>
            <a:off x="2240280" y="2377440"/>
            <a:ext cx="338554" cy="369332"/>
          </a:xfrm>
          <a:prstGeom prst="rect">
            <a:avLst/>
          </a:prstGeom>
          <a:noFill/>
        </p:spPr>
        <p:txBody>
          <a:bodyPr wrap="none" rtlCol="0">
            <a:spAutoFit/>
          </a:bodyPr>
          <a:lstStyle/>
          <a:p>
            <a:r>
              <a:rPr lang="en-US" dirty="0" smtClean="0">
                <a:solidFill>
                  <a:schemeClr val="bg1"/>
                </a:solidFill>
              </a:rPr>
              <a:t>E</a:t>
            </a:r>
            <a:endParaRPr lang="en-US" dirty="0">
              <a:solidFill>
                <a:schemeClr val="bg1"/>
              </a:solidFill>
            </a:endParaRPr>
          </a:p>
        </p:txBody>
      </p:sp>
      <p:sp>
        <p:nvSpPr>
          <p:cNvPr id="14" name="TextBox 13"/>
          <p:cNvSpPr txBox="1"/>
          <p:nvPr/>
        </p:nvSpPr>
        <p:spPr>
          <a:xfrm>
            <a:off x="1996440" y="1402080"/>
            <a:ext cx="423514" cy="369332"/>
          </a:xfrm>
          <a:prstGeom prst="rect">
            <a:avLst/>
          </a:prstGeom>
          <a:noFill/>
        </p:spPr>
        <p:txBody>
          <a:bodyPr wrap="none" rtlCol="0">
            <a:spAutoFit/>
          </a:bodyPr>
          <a:lstStyle/>
          <a:p>
            <a:r>
              <a:rPr lang="en-US" dirty="0" smtClean="0">
                <a:solidFill>
                  <a:schemeClr val="bg1"/>
                </a:solidFill>
              </a:rPr>
              <a:t>E</a:t>
            </a:r>
            <a:r>
              <a:rPr lang="en-US" baseline="-25000" dirty="0" smtClean="0">
                <a:solidFill>
                  <a:schemeClr val="bg1"/>
                </a:solidFill>
              </a:rPr>
              <a:t>1</a:t>
            </a:r>
            <a:endParaRPr lang="en-US" baseline="-25000" dirty="0">
              <a:solidFill>
                <a:schemeClr val="bg1"/>
              </a:solidFill>
            </a:endParaRPr>
          </a:p>
        </p:txBody>
      </p:sp>
      <p:sp>
        <p:nvSpPr>
          <p:cNvPr id="15" name="TextBox 14"/>
          <p:cNvSpPr txBox="1"/>
          <p:nvPr/>
        </p:nvSpPr>
        <p:spPr>
          <a:xfrm>
            <a:off x="2142382" y="3398520"/>
            <a:ext cx="372218" cy="307777"/>
          </a:xfrm>
          <a:prstGeom prst="rect">
            <a:avLst/>
          </a:prstGeom>
          <a:noFill/>
        </p:spPr>
        <p:txBody>
          <a:bodyPr wrap="none" rtlCol="0">
            <a:spAutoFit/>
          </a:bodyPr>
          <a:lstStyle/>
          <a:p>
            <a:r>
              <a:rPr lang="en-US" sz="1400" dirty="0" smtClean="0">
                <a:solidFill>
                  <a:schemeClr val="bg1"/>
                </a:solidFill>
              </a:rPr>
              <a:t>X</a:t>
            </a:r>
            <a:r>
              <a:rPr lang="en-US" sz="1400" baseline="-25000" dirty="0" smtClean="0">
                <a:solidFill>
                  <a:schemeClr val="bg1"/>
                </a:solidFill>
              </a:rPr>
              <a:t>1</a:t>
            </a:r>
            <a:endParaRPr lang="en-US" sz="1400" baseline="-25000" dirty="0">
              <a:solidFill>
                <a:schemeClr val="bg1"/>
              </a:solidFill>
            </a:endParaRPr>
          </a:p>
        </p:txBody>
      </p:sp>
      <p:sp>
        <p:nvSpPr>
          <p:cNvPr id="16" name="TextBox 15"/>
          <p:cNvSpPr txBox="1"/>
          <p:nvPr/>
        </p:nvSpPr>
        <p:spPr>
          <a:xfrm>
            <a:off x="1837582" y="3398520"/>
            <a:ext cx="372218" cy="307777"/>
          </a:xfrm>
          <a:prstGeom prst="rect">
            <a:avLst/>
          </a:prstGeom>
          <a:noFill/>
        </p:spPr>
        <p:txBody>
          <a:bodyPr wrap="none" rtlCol="0">
            <a:spAutoFit/>
          </a:bodyPr>
          <a:lstStyle/>
          <a:p>
            <a:r>
              <a:rPr lang="en-US" sz="1400" dirty="0" smtClean="0">
                <a:solidFill>
                  <a:schemeClr val="bg1"/>
                </a:solidFill>
              </a:rPr>
              <a:t>X</a:t>
            </a:r>
            <a:r>
              <a:rPr lang="en-US" sz="1400" baseline="-25000" dirty="0" smtClean="0">
                <a:solidFill>
                  <a:schemeClr val="bg1"/>
                </a:solidFill>
              </a:rPr>
              <a:t>2</a:t>
            </a:r>
            <a:endParaRPr lang="en-US" sz="1400" baseline="-25000" dirty="0">
              <a:solidFill>
                <a:schemeClr val="bg1"/>
              </a:solidFill>
            </a:endParaRPr>
          </a:p>
        </p:txBody>
      </p:sp>
      <p:sp>
        <p:nvSpPr>
          <p:cNvPr id="17" name="TextBox 16"/>
          <p:cNvSpPr txBox="1"/>
          <p:nvPr/>
        </p:nvSpPr>
        <p:spPr>
          <a:xfrm>
            <a:off x="2133600" y="5715000"/>
            <a:ext cx="372218" cy="307777"/>
          </a:xfrm>
          <a:prstGeom prst="rect">
            <a:avLst/>
          </a:prstGeom>
          <a:noFill/>
        </p:spPr>
        <p:txBody>
          <a:bodyPr wrap="none" rtlCol="0">
            <a:spAutoFit/>
          </a:bodyPr>
          <a:lstStyle/>
          <a:p>
            <a:r>
              <a:rPr lang="en-US" sz="1400" dirty="0" smtClean="0">
                <a:solidFill>
                  <a:schemeClr val="bg1"/>
                </a:solidFill>
              </a:rPr>
              <a:t>X</a:t>
            </a:r>
            <a:r>
              <a:rPr lang="en-US" sz="1400" baseline="-25000" dirty="0" smtClean="0">
                <a:solidFill>
                  <a:schemeClr val="bg1"/>
                </a:solidFill>
              </a:rPr>
              <a:t>1</a:t>
            </a:r>
            <a:endParaRPr lang="en-US" sz="1400" baseline="-25000" dirty="0">
              <a:solidFill>
                <a:schemeClr val="bg1"/>
              </a:solidFill>
            </a:endParaRPr>
          </a:p>
        </p:txBody>
      </p:sp>
      <p:sp>
        <p:nvSpPr>
          <p:cNvPr id="18" name="TextBox 17"/>
          <p:cNvSpPr txBox="1"/>
          <p:nvPr/>
        </p:nvSpPr>
        <p:spPr>
          <a:xfrm>
            <a:off x="1828800" y="5712023"/>
            <a:ext cx="372218" cy="307777"/>
          </a:xfrm>
          <a:prstGeom prst="rect">
            <a:avLst/>
          </a:prstGeom>
          <a:noFill/>
        </p:spPr>
        <p:txBody>
          <a:bodyPr wrap="none" rtlCol="0">
            <a:spAutoFit/>
          </a:bodyPr>
          <a:lstStyle/>
          <a:p>
            <a:r>
              <a:rPr lang="en-US" sz="1400" dirty="0" smtClean="0">
                <a:solidFill>
                  <a:schemeClr val="bg1"/>
                </a:solidFill>
              </a:rPr>
              <a:t>X</a:t>
            </a:r>
            <a:r>
              <a:rPr lang="en-US" sz="1400" baseline="-25000" dirty="0" smtClean="0">
                <a:solidFill>
                  <a:schemeClr val="bg1"/>
                </a:solidFill>
              </a:rPr>
              <a:t>2</a:t>
            </a:r>
            <a:endParaRPr lang="en-US" sz="1400" baseline="-25000" dirty="0">
              <a:solidFill>
                <a:schemeClr val="bg1"/>
              </a:solidFill>
            </a:endParaRPr>
          </a:p>
        </p:txBody>
      </p:sp>
      <p:sp>
        <p:nvSpPr>
          <p:cNvPr id="19" name="TextBox 18"/>
          <p:cNvSpPr txBox="1"/>
          <p:nvPr/>
        </p:nvSpPr>
        <p:spPr>
          <a:xfrm>
            <a:off x="999382" y="4114800"/>
            <a:ext cx="372218" cy="307777"/>
          </a:xfrm>
          <a:prstGeom prst="rect">
            <a:avLst/>
          </a:prstGeom>
          <a:noFill/>
        </p:spPr>
        <p:txBody>
          <a:bodyPr wrap="none" rtlCol="0">
            <a:spAutoFit/>
          </a:bodyPr>
          <a:lstStyle/>
          <a:p>
            <a:r>
              <a:rPr lang="en-US" sz="1400" dirty="0" smtClean="0">
                <a:solidFill>
                  <a:schemeClr val="bg1"/>
                </a:solidFill>
              </a:rPr>
              <a:t>Y</a:t>
            </a:r>
            <a:r>
              <a:rPr lang="en-US" sz="1400" baseline="-25000" dirty="0" smtClean="0">
                <a:solidFill>
                  <a:schemeClr val="bg1"/>
                </a:solidFill>
              </a:rPr>
              <a:t>2</a:t>
            </a:r>
            <a:endParaRPr lang="en-US" sz="1400" baseline="-25000" dirty="0">
              <a:solidFill>
                <a:schemeClr val="bg1"/>
              </a:solidFill>
            </a:endParaRPr>
          </a:p>
        </p:txBody>
      </p:sp>
      <p:sp>
        <p:nvSpPr>
          <p:cNvPr id="20" name="TextBox 19"/>
          <p:cNvSpPr txBox="1"/>
          <p:nvPr/>
        </p:nvSpPr>
        <p:spPr>
          <a:xfrm>
            <a:off x="990600" y="4492823"/>
            <a:ext cx="372218" cy="307777"/>
          </a:xfrm>
          <a:prstGeom prst="rect">
            <a:avLst/>
          </a:prstGeom>
          <a:noFill/>
        </p:spPr>
        <p:txBody>
          <a:bodyPr wrap="none" rtlCol="0">
            <a:spAutoFit/>
          </a:bodyPr>
          <a:lstStyle/>
          <a:p>
            <a:r>
              <a:rPr lang="en-US" sz="1400" dirty="0" smtClean="0">
                <a:solidFill>
                  <a:schemeClr val="bg1"/>
                </a:solidFill>
              </a:rPr>
              <a:t>Y</a:t>
            </a:r>
            <a:r>
              <a:rPr lang="en-US" sz="1400" baseline="-25000" dirty="0" smtClean="0">
                <a:solidFill>
                  <a:schemeClr val="bg1"/>
                </a:solidFill>
              </a:rPr>
              <a:t>1</a:t>
            </a:r>
            <a:endParaRPr lang="en-US" sz="1400" baseline="-25000" dirty="0">
              <a:solidFill>
                <a:schemeClr val="bg1"/>
              </a:solidFill>
            </a:endParaRPr>
          </a:p>
        </p:txBody>
      </p:sp>
      <p:sp>
        <p:nvSpPr>
          <p:cNvPr id="21" name="TextBox 20"/>
          <p:cNvSpPr txBox="1"/>
          <p:nvPr/>
        </p:nvSpPr>
        <p:spPr>
          <a:xfrm>
            <a:off x="3642360" y="2648188"/>
            <a:ext cx="500458" cy="369332"/>
          </a:xfrm>
          <a:prstGeom prst="rect">
            <a:avLst/>
          </a:prstGeom>
          <a:noFill/>
        </p:spPr>
        <p:txBody>
          <a:bodyPr wrap="none" rtlCol="0">
            <a:spAutoFit/>
          </a:bodyPr>
          <a:lstStyle/>
          <a:p>
            <a:r>
              <a:rPr lang="en-US" dirty="0" smtClean="0">
                <a:solidFill>
                  <a:schemeClr val="bg1"/>
                </a:solidFill>
              </a:rPr>
              <a:t>IC</a:t>
            </a:r>
            <a:r>
              <a:rPr lang="en-US" baseline="-25000" dirty="0" smtClean="0">
                <a:solidFill>
                  <a:schemeClr val="bg1"/>
                </a:solidFill>
              </a:rPr>
              <a:t>1</a:t>
            </a:r>
            <a:endParaRPr lang="en-US" baseline="-25000" dirty="0">
              <a:solidFill>
                <a:schemeClr val="bg1"/>
              </a:solidFill>
            </a:endParaRPr>
          </a:p>
        </p:txBody>
      </p:sp>
      <p:sp>
        <p:nvSpPr>
          <p:cNvPr id="22" name="TextBox 21"/>
          <p:cNvSpPr txBox="1"/>
          <p:nvPr/>
        </p:nvSpPr>
        <p:spPr>
          <a:xfrm>
            <a:off x="3794760" y="2133600"/>
            <a:ext cx="500458" cy="369332"/>
          </a:xfrm>
          <a:prstGeom prst="rect">
            <a:avLst/>
          </a:prstGeom>
          <a:noFill/>
        </p:spPr>
        <p:txBody>
          <a:bodyPr wrap="none" rtlCol="0">
            <a:spAutoFit/>
          </a:bodyPr>
          <a:lstStyle/>
          <a:p>
            <a:r>
              <a:rPr lang="en-US" dirty="0" smtClean="0">
                <a:solidFill>
                  <a:schemeClr val="bg1"/>
                </a:solidFill>
              </a:rPr>
              <a:t>IC</a:t>
            </a:r>
            <a:r>
              <a:rPr lang="en-US" baseline="-25000" dirty="0" smtClean="0">
                <a:solidFill>
                  <a:schemeClr val="bg1"/>
                </a:solidFill>
              </a:rPr>
              <a:t>2</a:t>
            </a:r>
            <a:endParaRPr lang="en-US" baseline="-25000" dirty="0">
              <a:solidFill>
                <a:schemeClr val="bg1"/>
              </a:solidFill>
            </a:endParaRPr>
          </a:p>
        </p:txBody>
      </p:sp>
      <p:sp>
        <p:nvSpPr>
          <p:cNvPr id="23" name="TextBox 22"/>
          <p:cNvSpPr txBox="1"/>
          <p:nvPr/>
        </p:nvSpPr>
        <p:spPr>
          <a:xfrm>
            <a:off x="4937760" y="3368040"/>
            <a:ext cx="1184940" cy="369332"/>
          </a:xfrm>
          <a:prstGeom prst="rect">
            <a:avLst/>
          </a:prstGeom>
          <a:noFill/>
        </p:spPr>
        <p:txBody>
          <a:bodyPr wrap="none" rtlCol="0">
            <a:spAutoFit/>
          </a:bodyPr>
          <a:lstStyle/>
          <a:p>
            <a:r>
              <a:rPr lang="en-US" dirty="0" smtClean="0">
                <a:solidFill>
                  <a:schemeClr val="bg1"/>
                </a:solidFill>
              </a:rPr>
              <a:t>Units of X</a:t>
            </a:r>
            <a:endParaRPr lang="en-US" dirty="0">
              <a:solidFill>
                <a:schemeClr val="bg1"/>
              </a:solidFill>
            </a:endParaRPr>
          </a:p>
        </p:txBody>
      </p:sp>
      <p:sp>
        <p:nvSpPr>
          <p:cNvPr id="24" name="TextBox 23"/>
          <p:cNvSpPr txBox="1"/>
          <p:nvPr/>
        </p:nvSpPr>
        <p:spPr>
          <a:xfrm>
            <a:off x="5215860" y="5726668"/>
            <a:ext cx="1184940" cy="369332"/>
          </a:xfrm>
          <a:prstGeom prst="rect">
            <a:avLst/>
          </a:prstGeom>
          <a:noFill/>
        </p:spPr>
        <p:txBody>
          <a:bodyPr wrap="none" rtlCol="0">
            <a:spAutoFit/>
          </a:bodyPr>
          <a:lstStyle/>
          <a:p>
            <a:r>
              <a:rPr lang="en-US" dirty="0" smtClean="0">
                <a:solidFill>
                  <a:schemeClr val="bg1"/>
                </a:solidFill>
              </a:rPr>
              <a:t>Units of X</a:t>
            </a:r>
            <a:endParaRPr lang="en-US" dirty="0">
              <a:solidFill>
                <a:schemeClr val="bg1"/>
              </a:solidFill>
            </a:endParaRPr>
          </a:p>
        </p:txBody>
      </p:sp>
      <p:sp>
        <p:nvSpPr>
          <p:cNvPr id="25" name="TextBox 24"/>
          <p:cNvSpPr txBox="1"/>
          <p:nvPr/>
        </p:nvSpPr>
        <p:spPr>
          <a:xfrm>
            <a:off x="609600" y="762000"/>
            <a:ext cx="461665" cy="1088439"/>
          </a:xfrm>
          <a:prstGeom prst="rect">
            <a:avLst/>
          </a:prstGeom>
          <a:noFill/>
        </p:spPr>
        <p:txBody>
          <a:bodyPr vert="vert270" wrap="none" rtlCol="0">
            <a:spAutoFit/>
          </a:bodyPr>
          <a:lstStyle/>
          <a:p>
            <a:r>
              <a:rPr lang="en-US" dirty="0" smtClean="0">
                <a:solidFill>
                  <a:schemeClr val="bg1"/>
                </a:solidFill>
              </a:rPr>
              <a:t>Units of Y</a:t>
            </a:r>
            <a:endParaRPr lang="en-US" dirty="0">
              <a:solidFill>
                <a:schemeClr val="bg1"/>
              </a:solidFill>
            </a:endParaRPr>
          </a:p>
        </p:txBody>
      </p:sp>
      <p:sp>
        <p:nvSpPr>
          <p:cNvPr id="26" name="TextBox 25"/>
          <p:cNvSpPr txBox="1"/>
          <p:nvPr/>
        </p:nvSpPr>
        <p:spPr>
          <a:xfrm>
            <a:off x="528935" y="3799250"/>
            <a:ext cx="461665" cy="848950"/>
          </a:xfrm>
          <a:prstGeom prst="rect">
            <a:avLst/>
          </a:prstGeom>
          <a:noFill/>
        </p:spPr>
        <p:txBody>
          <a:bodyPr vert="vert270" wrap="none" rtlCol="0">
            <a:spAutoFit/>
          </a:bodyPr>
          <a:lstStyle/>
          <a:p>
            <a:r>
              <a:rPr lang="en-US" dirty="0" smtClean="0">
                <a:solidFill>
                  <a:schemeClr val="bg1"/>
                </a:solidFill>
              </a:rPr>
              <a:t>Income</a:t>
            </a:r>
            <a:endParaRPr lang="en-US" dirty="0">
              <a:solidFill>
                <a:schemeClr val="bg1"/>
              </a:solidFill>
            </a:endParaRPr>
          </a:p>
        </p:txBody>
      </p:sp>
      <p:sp>
        <p:nvSpPr>
          <p:cNvPr id="27" name="TextBox 26"/>
          <p:cNvSpPr txBox="1"/>
          <p:nvPr/>
        </p:nvSpPr>
        <p:spPr>
          <a:xfrm>
            <a:off x="1066800" y="3288268"/>
            <a:ext cx="364202" cy="369332"/>
          </a:xfrm>
          <a:prstGeom prst="rect">
            <a:avLst/>
          </a:prstGeom>
          <a:noFill/>
        </p:spPr>
        <p:txBody>
          <a:bodyPr wrap="none" rtlCol="0">
            <a:spAutoFit/>
          </a:bodyPr>
          <a:lstStyle/>
          <a:p>
            <a:r>
              <a:rPr lang="en-US" dirty="0" smtClean="0">
                <a:solidFill>
                  <a:schemeClr val="bg1"/>
                </a:solidFill>
              </a:rPr>
              <a:t>O</a:t>
            </a:r>
            <a:endParaRPr lang="en-US" dirty="0">
              <a:solidFill>
                <a:schemeClr val="bg1"/>
              </a:solidFill>
            </a:endParaRPr>
          </a:p>
        </p:txBody>
      </p:sp>
      <p:sp>
        <p:nvSpPr>
          <p:cNvPr id="28" name="TextBox 27"/>
          <p:cNvSpPr txBox="1"/>
          <p:nvPr/>
        </p:nvSpPr>
        <p:spPr>
          <a:xfrm>
            <a:off x="1066800" y="5638800"/>
            <a:ext cx="364202" cy="369332"/>
          </a:xfrm>
          <a:prstGeom prst="rect">
            <a:avLst/>
          </a:prstGeom>
          <a:noFill/>
        </p:spPr>
        <p:txBody>
          <a:bodyPr wrap="none" rtlCol="0">
            <a:spAutoFit/>
          </a:bodyPr>
          <a:lstStyle/>
          <a:p>
            <a:r>
              <a:rPr lang="en-US" dirty="0" smtClean="0">
                <a:solidFill>
                  <a:schemeClr val="bg1"/>
                </a:solidFill>
              </a:rPr>
              <a:t>O</a:t>
            </a:r>
            <a:endParaRPr lang="en-US" dirty="0">
              <a:solidFill>
                <a:schemeClr val="bg1"/>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 calcmode="lin" valueType="num">
                                      <p:cBhvr additive="base">
                                        <p:cTn id="12"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nodePh="1">
                                  <p:stCondLst>
                                    <p:cond delay="0"/>
                                  </p:stCondLst>
                                  <p:endCondLst>
                                    <p:cond evt="begin" delay="0">
                                      <p:tn val="16"/>
                                    </p:cond>
                                  </p:end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7107"/>
                                        </p:tgtEl>
                                        <p:attrNameLst>
                                          <p:attrName>style.visibility</p:attrName>
                                        </p:attrNameLst>
                                      </p:cBhvr>
                                      <p:to>
                                        <p:strVal val="visible"/>
                                      </p:to>
                                    </p:set>
                                    <p:anim calcmode="lin" valueType="num">
                                      <p:cBhvr additive="base">
                                        <p:cTn id="22" dur="500" fill="hold"/>
                                        <p:tgtEl>
                                          <p:spTgt spid="47107"/>
                                        </p:tgtEl>
                                        <p:attrNameLst>
                                          <p:attrName>ppt_x</p:attrName>
                                        </p:attrNameLst>
                                      </p:cBhvr>
                                      <p:tavLst>
                                        <p:tav tm="0">
                                          <p:val>
                                            <p:strVal val="#ppt_x"/>
                                          </p:val>
                                        </p:tav>
                                        <p:tav tm="100000">
                                          <p:val>
                                            <p:strVal val="#ppt_x"/>
                                          </p:val>
                                        </p:tav>
                                      </p:tavLst>
                                    </p:anim>
                                    <p:anim calcmode="lin" valueType="num">
                                      <p:cBhvr additive="base">
                                        <p:cTn id="23" dur="500" fill="hold"/>
                                        <p:tgtEl>
                                          <p:spTgt spid="4710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ppt_x"/>
                                          </p:val>
                                        </p:tav>
                                        <p:tav tm="100000">
                                          <p:val>
                                            <p:strVal val="#ppt_x"/>
                                          </p:val>
                                        </p:tav>
                                      </p:tavLst>
                                    </p:anim>
                                    <p:anim calcmode="lin" valueType="num">
                                      <p:cBhvr additive="base">
                                        <p:cTn id="43" dur="500" fill="hold"/>
                                        <p:tgtEl>
                                          <p:spTgt spid="1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ppt_x"/>
                                          </p:val>
                                        </p:tav>
                                        <p:tav tm="100000">
                                          <p:val>
                                            <p:strVal val="#ppt_x"/>
                                          </p:val>
                                        </p:tav>
                                      </p:tavLst>
                                    </p:anim>
                                    <p:anim calcmode="lin" valueType="num">
                                      <p:cBhvr additive="base">
                                        <p:cTn id="55" dur="500" fill="hold"/>
                                        <p:tgtEl>
                                          <p:spTgt spid="16"/>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additive="base">
                                        <p:cTn id="58" dur="500" fill="hold"/>
                                        <p:tgtEl>
                                          <p:spTgt spid="17"/>
                                        </p:tgtEl>
                                        <p:attrNameLst>
                                          <p:attrName>ppt_x</p:attrName>
                                        </p:attrNameLst>
                                      </p:cBhvr>
                                      <p:tavLst>
                                        <p:tav tm="0">
                                          <p:val>
                                            <p:strVal val="#ppt_x"/>
                                          </p:val>
                                        </p:tav>
                                        <p:tav tm="100000">
                                          <p:val>
                                            <p:strVal val="#ppt_x"/>
                                          </p:val>
                                        </p:tav>
                                      </p:tavLst>
                                    </p:anim>
                                    <p:anim calcmode="lin" valueType="num">
                                      <p:cBhvr additive="base">
                                        <p:cTn id="59" dur="500" fill="hold"/>
                                        <p:tgtEl>
                                          <p:spTgt spid="17"/>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additive="base">
                                        <p:cTn id="62" dur="500" fill="hold"/>
                                        <p:tgtEl>
                                          <p:spTgt spid="18"/>
                                        </p:tgtEl>
                                        <p:attrNameLst>
                                          <p:attrName>ppt_x</p:attrName>
                                        </p:attrNameLst>
                                      </p:cBhvr>
                                      <p:tavLst>
                                        <p:tav tm="0">
                                          <p:val>
                                            <p:strVal val="#ppt_x"/>
                                          </p:val>
                                        </p:tav>
                                        <p:tav tm="100000">
                                          <p:val>
                                            <p:strVal val="#ppt_x"/>
                                          </p:val>
                                        </p:tav>
                                      </p:tavLst>
                                    </p:anim>
                                    <p:anim calcmode="lin" valueType="num">
                                      <p:cBhvr additive="base">
                                        <p:cTn id="63" dur="500" fill="hold"/>
                                        <p:tgtEl>
                                          <p:spTgt spid="18"/>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 calcmode="lin" valueType="num">
                                      <p:cBhvr additive="base">
                                        <p:cTn id="66" dur="500" fill="hold"/>
                                        <p:tgtEl>
                                          <p:spTgt spid="19"/>
                                        </p:tgtEl>
                                        <p:attrNameLst>
                                          <p:attrName>ppt_x</p:attrName>
                                        </p:attrNameLst>
                                      </p:cBhvr>
                                      <p:tavLst>
                                        <p:tav tm="0">
                                          <p:val>
                                            <p:strVal val="#ppt_x"/>
                                          </p:val>
                                        </p:tav>
                                        <p:tav tm="100000">
                                          <p:val>
                                            <p:strVal val="#ppt_x"/>
                                          </p:val>
                                        </p:tav>
                                      </p:tavLst>
                                    </p:anim>
                                    <p:anim calcmode="lin" valueType="num">
                                      <p:cBhvr additive="base">
                                        <p:cTn id="67" dur="500" fill="hold"/>
                                        <p:tgtEl>
                                          <p:spTgt spid="19"/>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additive="base">
                                        <p:cTn id="70" dur="500" fill="hold"/>
                                        <p:tgtEl>
                                          <p:spTgt spid="20"/>
                                        </p:tgtEl>
                                        <p:attrNameLst>
                                          <p:attrName>ppt_x</p:attrName>
                                        </p:attrNameLst>
                                      </p:cBhvr>
                                      <p:tavLst>
                                        <p:tav tm="0">
                                          <p:val>
                                            <p:strVal val="#ppt_x"/>
                                          </p:val>
                                        </p:tav>
                                        <p:tav tm="100000">
                                          <p:val>
                                            <p:strVal val="#ppt_x"/>
                                          </p:val>
                                        </p:tav>
                                      </p:tavLst>
                                    </p:anim>
                                    <p:anim calcmode="lin" valueType="num">
                                      <p:cBhvr additive="base">
                                        <p:cTn id="71" dur="500" fill="hold"/>
                                        <p:tgtEl>
                                          <p:spTgt spid="20"/>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ppt_x"/>
                                          </p:val>
                                        </p:tav>
                                        <p:tav tm="100000">
                                          <p:val>
                                            <p:strVal val="#ppt_x"/>
                                          </p:val>
                                        </p:tav>
                                      </p:tavLst>
                                    </p:anim>
                                    <p:anim calcmode="lin" valueType="num">
                                      <p:cBhvr additive="base">
                                        <p:cTn id="75" dur="500" fill="hold"/>
                                        <p:tgtEl>
                                          <p:spTgt spid="21"/>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ppt_x"/>
                                          </p:val>
                                        </p:tav>
                                        <p:tav tm="100000">
                                          <p:val>
                                            <p:strVal val="#ppt_x"/>
                                          </p:val>
                                        </p:tav>
                                      </p:tavLst>
                                    </p:anim>
                                    <p:anim calcmode="lin" valueType="num">
                                      <p:cBhvr additive="base">
                                        <p:cTn id="79" dur="500" fill="hold"/>
                                        <p:tgtEl>
                                          <p:spTgt spid="22"/>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25"/>
                                        </p:tgtEl>
                                        <p:attrNameLst>
                                          <p:attrName>style.visibility</p:attrName>
                                        </p:attrNameLst>
                                      </p:cBhvr>
                                      <p:to>
                                        <p:strVal val="visible"/>
                                      </p:to>
                                    </p:set>
                                    <p:anim calcmode="lin" valueType="num">
                                      <p:cBhvr additive="base">
                                        <p:cTn id="90" dur="500" fill="hold"/>
                                        <p:tgtEl>
                                          <p:spTgt spid="25"/>
                                        </p:tgtEl>
                                        <p:attrNameLst>
                                          <p:attrName>ppt_x</p:attrName>
                                        </p:attrNameLst>
                                      </p:cBhvr>
                                      <p:tavLst>
                                        <p:tav tm="0">
                                          <p:val>
                                            <p:strVal val="#ppt_x"/>
                                          </p:val>
                                        </p:tav>
                                        <p:tav tm="100000">
                                          <p:val>
                                            <p:strVal val="#ppt_x"/>
                                          </p:val>
                                        </p:tav>
                                      </p:tavLst>
                                    </p:anim>
                                    <p:anim calcmode="lin" valueType="num">
                                      <p:cBhvr additive="base">
                                        <p:cTn id="91" dur="500" fill="hold"/>
                                        <p:tgtEl>
                                          <p:spTgt spid="25"/>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 calcmode="lin" valueType="num">
                                      <p:cBhvr additive="base">
                                        <p:cTn id="94" dur="500" fill="hold"/>
                                        <p:tgtEl>
                                          <p:spTgt spid="26"/>
                                        </p:tgtEl>
                                        <p:attrNameLst>
                                          <p:attrName>ppt_x</p:attrName>
                                        </p:attrNameLst>
                                      </p:cBhvr>
                                      <p:tavLst>
                                        <p:tav tm="0">
                                          <p:val>
                                            <p:strVal val="#ppt_x"/>
                                          </p:val>
                                        </p:tav>
                                        <p:tav tm="100000">
                                          <p:val>
                                            <p:strVal val="#ppt_x"/>
                                          </p:val>
                                        </p:tav>
                                      </p:tavLst>
                                    </p:anim>
                                    <p:anim calcmode="lin" valueType="num">
                                      <p:cBhvr additive="base">
                                        <p:cTn id="95" dur="500" fill="hold"/>
                                        <p:tgtEl>
                                          <p:spTgt spid="26"/>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 calcmode="lin" valueType="num">
                                      <p:cBhvr additive="base">
                                        <p:cTn id="98" dur="500" fill="hold"/>
                                        <p:tgtEl>
                                          <p:spTgt spid="27"/>
                                        </p:tgtEl>
                                        <p:attrNameLst>
                                          <p:attrName>ppt_x</p:attrName>
                                        </p:attrNameLst>
                                      </p:cBhvr>
                                      <p:tavLst>
                                        <p:tav tm="0">
                                          <p:val>
                                            <p:strVal val="#ppt_x"/>
                                          </p:val>
                                        </p:tav>
                                        <p:tav tm="100000">
                                          <p:val>
                                            <p:strVal val="#ppt_x"/>
                                          </p:val>
                                        </p:tav>
                                      </p:tavLst>
                                    </p:anim>
                                    <p:anim calcmode="lin" valueType="num">
                                      <p:cBhvr additive="base">
                                        <p:cTn id="99" dur="500" fill="hold"/>
                                        <p:tgtEl>
                                          <p:spTgt spid="27"/>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28"/>
                                        </p:tgtEl>
                                        <p:attrNameLst>
                                          <p:attrName>style.visibility</p:attrName>
                                        </p:attrNameLst>
                                      </p:cBhvr>
                                      <p:to>
                                        <p:strVal val="visible"/>
                                      </p:to>
                                    </p:set>
                                    <p:anim calcmode="lin" valueType="num">
                                      <p:cBhvr additive="base">
                                        <p:cTn id="102" dur="500" fill="hold"/>
                                        <p:tgtEl>
                                          <p:spTgt spid="28"/>
                                        </p:tgtEl>
                                        <p:attrNameLst>
                                          <p:attrName>ppt_x</p:attrName>
                                        </p:attrNameLst>
                                      </p:cBhvr>
                                      <p:tavLst>
                                        <p:tav tm="0">
                                          <p:val>
                                            <p:strVal val="#ppt_x"/>
                                          </p:val>
                                        </p:tav>
                                        <p:tav tm="100000">
                                          <p:val>
                                            <p:strVal val="#ppt_x"/>
                                          </p:val>
                                        </p:tav>
                                      </p:tavLst>
                                    </p:anim>
                                    <p:anim calcmode="lin" valueType="num">
                                      <p:cBhvr additive="base">
                                        <p:cTn id="10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P spid="9"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305800" cy="1143000"/>
          </a:xfrm>
        </p:spPr>
        <p:txBody>
          <a:bodyPr>
            <a:normAutofit fontScale="90000"/>
          </a:bodyPr>
          <a:lstStyle/>
          <a:p>
            <a:r>
              <a:rPr b="1" smtClean="0">
                <a:solidFill>
                  <a:srgbClr val="00B0F0"/>
                </a:solidFill>
              </a:rPr>
              <a:t>Cardinal and Ordinal Utility approach </a:t>
            </a:r>
            <a:endParaRPr lang="en-US" b="1" dirty="0">
              <a:solidFill>
                <a:srgbClr val="00B0F0"/>
              </a:solidFill>
            </a:endParaRPr>
          </a:p>
        </p:txBody>
      </p:sp>
      <p:sp>
        <p:nvSpPr>
          <p:cNvPr id="2" name="Content Placeholder 1"/>
          <p:cNvSpPr>
            <a:spLocks noGrp="1"/>
          </p:cNvSpPr>
          <p:nvPr>
            <p:ph idx="1"/>
          </p:nvPr>
        </p:nvSpPr>
        <p:spPr>
          <a:xfrm>
            <a:off x="457200" y="1524000"/>
            <a:ext cx="8229600" cy="5029200"/>
          </a:xfrm>
        </p:spPr>
        <p:txBody>
          <a:bodyPr>
            <a:normAutofit fontScale="85000" lnSpcReduction="10000"/>
          </a:bodyPr>
          <a:lstStyle/>
          <a:p>
            <a:pPr lvl="1" algn="just"/>
            <a:r>
              <a:rPr lang="en-US" dirty="0" smtClean="0"/>
              <a:t>Classical and neo-classical economists like </a:t>
            </a:r>
            <a:r>
              <a:rPr lang="en-US" i="1" dirty="0" err="1" smtClean="0"/>
              <a:t>H.H.Gossen</a:t>
            </a:r>
            <a:r>
              <a:rPr lang="en-US" dirty="0" smtClean="0"/>
              <a:t>, </a:t>
            </a:r>
            <a:r>
              <a:rPr lang="en-US" i="1" dirty="0" smtClean="0"/>
              <a:t>A. Marshall</a:t>
            </a:r>
            <a:r>
              <a:rPr lang="en-US" dirty="0" smtClean="0"/>
              <a:t>, </a:t>
            </a:r>
            <a:r>
              <a:rPr lang="en-US" i="1" dirty="0" smtClean="0"/>
              <a:t>L. </a:t>
            </a:r>
            <a:r>
              <a:rPr lang="en-US" i="1" dirty="0" err="1" smtClean="0"/>
              <a:t>Walaras</a:t>
            </a:r>
            <a:r>
              <a:rPr lang="en-US" dirty="0" smtClean="0"/>
              <a:t> etc. believed that utility is quantitative thing and can be measured numerically and its unit of measurement is </a:t>
            </a:r>
            <a:r>
              <a:rPr lang="en-US" i="1" dirty="0" err="1" smtClean="0"/>
              <a:t>utils</a:t>
            </a:r>
            <a:r>
              <a:rPr lang="en-US" i="1" dirty="0" smtClean="0"/>
              <a:t>.</a:t>
            </a:r>
          </a:p>
          <a:p>
            <a:pPr lvl="1" algn="just"/>
            <a:r>
              <a:rPr lang="en-US" dirty="0" smtClean="0"/>
              <a:t>The initial contributor of the cardinal approach was </a:t>
            </a:r>
            <a:r>
              <a:rPr lang="en-US" dirty="0" err="1" smtClean="0"/>
              <a:t>H.H.Gossen</a:t>
            </a:r>
            <a:r>
              <a:rPr lang="en-US" dirty="0" smtClean="0"/>
              <a:t>, because he propounded the laws like law of diminishing marginal utility, law of substitution etc. in 1854 AD.</a:t>
            </a:r>
          </a:p>
          <a:p>
            <a:pPr lvl="1" algn="just"/>
            <a:r>
              <a:rPr lang="en-US" dirty="0" smtClean="0"/>
              <a:t>Another main contributor of this approach was A. Marshall because he further popularized those laws as well as this cardinal measurement approach of utility.</a:t>
            </a:r>
          </a:p>
          <a:p>
            <a:pPr lvl="1" algn="just"/>
            <a:r>
              <a:rPr lang="en-US" dirty="0" smtClean="0"/>
              <a:t>Cardinal approach is based on the assumptions like: rationality, numerical measurement of utility, budget constraint, constant marginal utility of money etc.</a:t>
            </a:r>
          </a:p>
          <a:p>
            <a:pPr lvl="1" algn="just"/>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108" y="2133600"/>
            <a:ext cx="304892" cy="307777"/>
          </a:xfrm>
          <a:prstGeom prst="rect">
            <a:avLst/>
          </a:prstGeom>
          <a:noFill/>
        </p:spPr>
        <p:txBody>
          <a:bodyPr wrap="none" rtlCol="0">
            <a:spAutoFit/>
          </a:bodyPr>
          <a:lstStyle/>
          <a:p>
            <a:r>
              <a:rPr lang="en-US" sz="1400" dirty="0" smtClean="0">
                <a:solidFill>
                  <a:schemeClr val="bg1"/>
                </a:solidFill>
              </a:rPr>
              <a:t>E</a:t>
            </a:r>
            <a:endParaRPr lang="en-US" sz="1400" dirty="0">
              <a:solidFill>
                <a:schemeClr val="bg1"/>
              </a:solidFill>
            </a:endParaRPr>
          </a:p>
        </p:txBody>
      </p:sp>
      <p:sp>
        <p:nvSpPr>
          <p:cNvPr id="5" name="Title 1"/>
          <p:cNvSpPr txBox="1">
            <a:spLocks/>
          </p:cNvSpPr>
          <p:nvPr/>
        </p:nvSpPr>
        <p:spPr>
          <a:xfrm>
            <a:off x="76200" y="-228600"/>
            <a:ext cx="7467600" cy="1143000"/>
          </a:xfrm>
          <a:prstGeom prst="rect">
            <a:avLst/>
          </a:prstGeom>
        </p:spPr>
        <p:txBody>
          <a:bodyPr vert="horz" lIns="45720" rIns="4572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sng" strike="noStrike" kern="1200" cap="none" spc="0" normalizeH="0" baseline="0" noProof="0" dirty="0" smtClean="0">
                <a:ln>
                  <a:noFill/>
                </a:ln>
                <a:solidFill>
                  <a:srgbClr val="FFFF00"/>
                </a:solidFill>
                <a:effectLst/>
                <a:uLnTx/>
                <a:uFillTx/>
                <a:latin typeface="+mj-lt"/>
                <a:ea typeface="+mj-ea"/>
                <a:cs typeface="+mj-cs"/>
              </a:rPr>
              <a:t>Zero Income effect:</a:t>
            </a:r>
            <a:endParaRPr kumimoji="0" lang="en-US" sz="4000" b="1" i="0" u="sng" strike="noStrike" kern="1200" cap="none" spc="0" normalizeH="0" baseline="0" noProof="0" dirty="0">
              <a:ln>
                <a:noFill/>
              </a:ln>
              <a:solidFill>
                <a:srgbClr val="FFFF00"/>
              </a:solidFill>
              <a:effectLst/>
              <a:uLnTx/>
              <a:uFillTx/>
              <a:latin typeface="+mj-lt"/>
              <a:ea typeface="+mj-ea"/>
              <a:cs typeface="+mj-cs"/>
            </a:endParaRPr>
          </a:p>
        </p:txBody>
      </p:sp>
      <p:sp>
        <p:nvSpPr>
          <p:cNvPr id="6" name="Content Placeholder 2"/>
          <p:cNvSpPr txBox="1">
            <a:spLocks/>
          </p:cNvSpPr>
          <p:nvPr/>
        </p:nvSpPr>
        <p:spPr>
          <a:xfrm>
            <a:off x="0" y="1066800"/>
            <a:ext cx="9144000" cy="6019800"/>
          </a:xfrm>
          <a:prstGeom prst="rect">
            <a:avLst/>
          </a:prstGeom>
        </p:spPr>
        <p:txBody>
          <a:bodyPr vert="horz">
            <a:normAutofit/>
          </a:bodyPr>
          <a:lstStyle/>
          <a:p>
            <a:pPr marL="420624"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Other things remaining constant if increase/decrease  in income of the consumer has</a:t>
            </a:r>
            <a:r>
              <a:rPr kumimoji="0" lang="en-US" sz="3000" b="0" i="0" u="none" strike="noStrike" kern="1200" cap="none" spc="0" normalizeH="0" noProof="0" dirty="0" smtClean="0">
                <a:ln>
                  <a:noFill/>
                </a:ln>
                <a:solidFill>
                  <a:schemeClr val="tx1"/>
                </a:solidFill>
                <a:effectLst/>
                <a:uLnTx/>
                <a:uFillTx/>
                <a:latin typeface="+mn-lt"/>
                <a:ea typeface="+mn-ea"/>
                <a:cs typeface="+mn-cs"/>
              </a:rPr>
              <a:t> no effect on </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consumption of commodity it is called as zero income effect. Income effect </a:t>
            </a:r>
            <a:r>
              <a:rPr kumimoji="0" lang="en-US" sz="3000" b="0" i="0" u="none" strike="noStrike" kern="1200" cap="none" spc="0" normalizeH="0" baseline="0" noProof="0" smtClean="0">
                <a:ln>
                  <a:noFill/>
                </a:ln>
                <a:solidFill>
                  <a:schemeClr val="tx1"/>
                </a:solidFill>
                <a:effectLst/>
                <a:uLnTx/>
                <a:uFillTx/>
                <a:latin typeface="+mn-lt"/>
                <a:ea typeface="+mn-ea"/>
                <a:cs typeface="+mn-cs"/>
              </a:rPr>
              <a:t>is zero </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in case of Neutral</a:t>
            </a:r>
            <a:r>
              <a:rPr kumimoji="0" lang="en-US" sz="3000" b="0" i="0" u="none" strike="noStrike" kern="1200" cap="none" spc="0" normalizeH="0" noProof="0" dirty="0" smtClean="0">
                <a:ln>
                  <a:noFill/>
                </a:ln>
                <a:solidFill>
                  <a:schemeClr val="tx1"/>
                </a:solidFill>
                <a:effectLst/>
                <a:uLnTx/>
                <a:uFillTx/>
                <a:latin typeface="+mn-lt"/>
                <a:ea typeface="+mn-ea"/>
                <a:cs typeface="+mn-cs"/>
              </a:rPr>
              <a:t> </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goods.</a:t>
            </a:r>
          </a:p>
          <a:p>
            <a:pPr marL="420624"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In case of neutral goods, income elasticity of demand is zero and Engel’s curve is parallel to    y-axis. </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467600" cy="1143000"/>
          </a:xfrm>
        </p:spPr>
        <p:txBody>
          <a:bodyPr>
            <a:normAutofit/>
          </a:bodyPr>
          <a:lstStyle/>
          <a:p>
            <a:r>
              <a:rPr lang="en-US" sz="3600" dirty="0" smtClean="0"/>
              <a:t>Graphically,</a:t>
            </a:r>
            <a:endParaRPr lang="en-US" sz="3600" dirty="0"/>
          </a:p>
        </p:txBody>
      </p:sp>
      <p:cxnSp>
        <p:nvCxnSpPr>
          <p:cNvPr id="4" name="Straight Connector 3"/>
          <p:cNvCxnSpPr/>
          <p:nvPr/>
        </p:nvCxnSpPr>
        <p:spPr>
          <a:xfrm rot="5400000">
            <a:off x="228600" y="2590800"/>
            <a:ext cx="28956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676400" y="4038600"/>
            <a:ext cx="42672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762000" y="5257800"/>
            <a:ext cx="18288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76400" y="6172200"/>
            <a:ext cx="4343400" cy="15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71600" y="3962400"/>
            <a:ext cx="364202" cy="369332"/>
          </a:xfrm>
          <a:prstGeom prst="rect">
            <a:avLst/>
          </a:prstGeom>
          <a:noFill/>
        </p:spPr>
        <p:txBody>
          <a:bodyPr wrap="none" rtlCol="0">
            <a:spAutoFit/>
          </a:bodyPr>
          <a:lstStyle/>
          <a:p>
            <a:r>
              <a:rPr lang="en-US" dirty="0" smtClean="0"/>
              <a:t>O</a:t>
            </a:r>
            <a:endParaRPr lang="en-US" dirty="0"/>
          </a:p>
        </p:txBody>
      </p:sp>
      <p:sp>
        <p:nvSpPr>
          <p:cNvPr id="12" name="TextBox 11"/>
          <p:cNvSpPr txBox="1"/>
          <p:nvPr/>
        </p:nvSpPr>
        <p:spPr>
          <a:xfrm>
            <a:off x="1421056" y="6096000"/>
            <a:ext cx="364202" cy="369332"/>
          </a:xfrm>
          <a:prstGeom prst="rect">
            <a:avLst/>
          </a:prstGeom>
          <a:noFill/>
        </p:spPr>
        <p:txBody>
          <a:bodyPr wrap="none" rtlCol="0">
            <a:spAutoFit/>
          </a:bodyPr>
          <a:lstStyle/>
          <a:p>
            <a:r>
              <a:rPr lang="en-US" dirty="0" smtClean="0"/>
              <a:t>O</a:t>
            </a:r>
            <a:endParaRPr lang="en-US" dirty="0"/>
          </a:p>
        </p:txBody>
      </p:sp>
      <p:sp>
        <p:nvSpPr>
          <p:cNvPr id="13" name="TextBox 12"/>
          <p:cNvSpPr txBox="1"/>
          <p:nvPr/>
        </p:nvSpPr>
        <p:spPr>
          <a:xfrm>
            <a:off x="5867400" y="3886200"/>
            <a:ext cx="1184940" cy="369332"/>
          </a:xfrm>
          <a:prstGeom prst="rect">
            <a:avLst/>
          </a:prstGeom>
          <a:noFill/>
        </p:spPr>
        <p:txBody>
          <a:bodyPr wrap="none" rtlCol="0">
            <a:spAutoFit/>
          </a:bodyPr>
          <a:lstStyle/>
          <a:p>
            <a:r>
              <a:rPr lang="en-US" dirty="0" smtClean="0"/>
              <a:t>Units of X</a:t>
            </a:r>
            <a:endParaRPr lang="en-US" dirty="0"/>
          </a:p>
        </p:txBody>
      </p:sp>
      <p:sp>
        <p:nvSpPr>
          <p:cNvPr id="14" name="TextBox 13"/>
          <p:cNvSpPr txBox="1"/>
          <p:nvPr/>
        </p:nvSpPr>
        <p:spPr>
          <a:xfrm>
            <a:off x="5977860" y="6019800"/>
            <a:ext cx="1184940" cy="369332"/>
          </a:xfrm>
          <a:prstGeom prst="rect">
            <a:avLst/>
          </a:prstGeom>
          <a:noFill/>
        </p:spPr>
        <p:txBody>
          <a:bodyPr wrap="none" rtlCol="0">
            <a:spAutoFit/>
          </a:bodyPr>
          <a:lstStyle/>
          <a:p>
            <a:r>
              <a:rPr lang="en-US" dirty="0" smtClean="0"/>
              <a:t>Units of X</a:t>
            </a:r>
            <a:endParaRPr lang="en-US" dirty="0"/>
          </a:p>
        </p:txBody>
      </p:sp>
      <p:sp>
        <p:nvSpPr>
          <p:cNvPr id="15" name="TextBox 14"/>
          <p:cNvSpPr txBox="1"/>
          <p:nvPr/>
        </p:nvSpPr>
        <p:spPr>
          <a:xfrm>
            <a:off x="986135" y="990600"/>
            <a:ext cx="461665" cy="1088439"/>
          </a:xfrm>
          <a:prstGeom prst="rect">
            <a:avLst/>
          </a:prstGeom>
          <a:noFill/>
        </p:spPr>
        <p:txBody>
          <a:bodyPr vert="vert270" wrap="none" rtlCol="0">
            <a:spAutoFit/>
          </a:bodyPr>
          <a:lstStyle/>
          <a:p>
            <a:r>
              <a:rPr lang="en-US" dirty="0" smtClean="0"/>
              <a:t>Units of Y</a:t>
            </a:r>
            <a:endParaRPr lang="en-US" dirty="0"/>
          </a:p>
        </p:txBody>
      </p:sp>
      <p:sp>
        <p:nvSpPr>
          <p:cNvPr id="16" name="TextBox 15"/>
          <p:cNvSpPr txBox="1"/>
          <p:nvPr/>
        </p:nvSpPr>
        <p:spPr>
          <a:xfrm>
            <a:off x="990600" y="4321761"/>
            <a:ext cx="461665" cy="848950"/>
          </a:xfrm>
          <a:prstGeom prst="rect">
            <a:avLst/>
          </a:prstGeom>
          <a:noFill/>
        </p:spPr>
        <p:txBody>
          <a:bodyPr vert="vert270" wrap="none" rtlCol="0">
            <a:spAutoFit/>
          </a:bodyPr>
          <a:lstStyle/>
          <a:p>
            <a:r>
              <a:rPr lang="en-US" dirty="0" smtClean="0"/>
              <a:t>Income</a:t>
            </a:r>
            <a:endParaRPr lang="en-US" dirty="0"/>
          </a:p>
        </p:txBody>
      </p:sp>
      <p:cxnSp>
        <p:nvCxnSpPr>
          <p:cNvPr id="18" name="Straight Connector 17"/>
          <p:cNvCxnSpPr/>
          <p:nvPr/>
        </p:nvCxnSpPr>
        <p:spPr>
          <a:xfrm rot="16200000" flipH="1">
            <a:off x="1638300" y="2476500"/>
            <a:ext cx="1600200" cy="1524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82484" y="2260602"/>
            <a:ext cx="338554" cy="369332"/>
          </a:xfrm>
          <a:prstGeom prst="rect">
            <a:avLst/>
          </a:prstGeom>
          <a:noFill/>
        </p:spPr>
        <p:txBody>
          <a:bodyPr wrap="none" rtlCol="0">
            <a:spAutoFit/>
          </a:bodyPr>
          <a:lstStyle/>
          <a:p>
            <a:r>
              <a:rPr lang="en-US" dirty="0" smtClean="0"/>
              <a:t>A</a:t>
            </a:r>
            <a:endParaRPr lang="en-US" dirty="0"/>
          </a:p>
        </p:txBody>
      </p:sp>
      <p:sp>
        <p:nvSpPr>
          <p:cNvPr id="20" name="TextBox 19"/>
          <p:cNvSpPr txBox="1"/>
          <p:nvPr/>
        </p:nvSpPr>
        <p:spPr>
          <a:xfrm>
            <a:off x="3095172" y="4005942"/>
            <a:ext cx="338554" cy="369332"/>
          </a:xfrm>
          <a:prstGeom prst="rect">
            <a:avLst/>
          </a:prstGeom>
          <a:noFill/>
        </p:spPr>
        <p:txBody>
          <a:bodyPr wrap="none" rtlCol="0">
            <a:spAutoFit/>
          </a:bodyPr>
          <a:lstStyle/>
          <a:p>
            <a:r>
              <a:rPr lang="en-US" dirty="0" smtClean="0"/>
              <a:t>B</a:t>
            </a:r>
            <a:endParaRPr lang="en-US" dirty="0"/>
          </a:p>
        </p:txBody>
      </p:sp>
      <p:sp>
        <p:nvSpPr>
          <p:cNvPr id="21" name="Freeform 20"/>
          <p:cNvSpPr/>
          <p:nvPr/>
        </p:nvSpPr>
        <p:spPr>
          <a:xfrm rot="20647073">
            <a:off x="2070705" y="1985772"/>
            <a:ext cx="1695753" cy="1451429"/>
          </a:xfrm>
          <a:custGeom>
            <a:avLst/>
            <a:gdLst>
              <a:gd name="connsiteX0" fmla="*/ 142724 w 1695753"/>
              <a:gd name="connsiteY0" fmla="*/ 0 h 1451429"/>
              <a:gd name="connsiteX1" fmla="*/ 258838 w 1695753"/>
              <a:gd name="connsiteY1" fmla="*/ 1059543 h 1451429"/>
              <a:gd name="connsiteX2" fmla="*/ 1695753 w 1695753"/>
              <a:gd name="connsiteY2" fmla="*/ 1451429 h 1451429"/>
              <a:gd name="connsiteX3" fmla="*/ 1695753 w 1695753"/>
              <a:gd name="connsiteY3" fmla="*/ 1451429 h 1451429"/>
            </a:gdLst>
            <a:ahLst/>
            <a:cxnLst>
              <a:cxn ang="0">
                <a:pos x="connsiteX0" y="connsiteY0"/>
              </a:cxn>
              <a:cxn ang="0">
                <a:pos x="connsiteX1" y="connsiteY1"/>
              </a:cxn>
              <a:cxn ang="0">
                <a:pos x="connsiteX2" y="connsiteY2"/>
              </a:cxn>
              <a:cxn ang="0">
                <a:pos x="connsiteX3" y="connsiteY3"/>
              </a:cxn>
            </a:cxnLst>
            <a:rect l="l" t="t" r="r" b="b"/>
            <a:pathLst>
              <a:path w="1695753" h="1451429">
                <a:moveTo>
                  <a:pt x="142724" y="0"/>
                </a:moveTo>
                <a:cubicBezTo>
                  <a:pt x="71362" y="408819"/>
                  <a:pt x="0" y="817638"/>
                  <a:pt x="258838" y="1059543"/>
                </a:cubicBezTo>
                <a:cubicBezTo>
                  <a:pt x="517676" y="1301448"/>
                  <a:pt x="1695753" y="1451429"/>
                  <a:pt x="1695753" y="1451429"/>
                </a:cubicBezTo>
                <a:lnTo>
                  <a:pt x="1695753" y="1451429"/>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3835672" y="3048000"/>
            <a:ext cx="431528" cy="307777"/>
          </a:xfrm>
          <a:prstGeom prst="rect">
            <a:avLst/>
          </a:prstGeom>
          <a:noFill/>
        </p:spPr>
        <p:txBody>
          <a:bodyPr wrap="none" rtlCol="0">
            <a:spAutoFit/>
          </a:bodyPr>
          <a:lstStyle/>
          <a:p>
            <a:r>
              <a:rPr lang="en-US" sz="1400" dirty="0" smtClean="0"/>
              <a:t>IC</a:t>
            </a:r>
            <a:r>
              <a:rPr lang="en-US" sz="1400" baseline="-25000" dirty="0" smtClean="0"/>
              <a:t>1</a:t>
            </a:r>
            <a:endParaRPr lang="en-US" sz="1400" baseline="-25000" dirty="0"/>
          </a:p>
        </p:txBody>
      </p:sp>
      <p:sp>
        <p:nvSpPr>
          <p:cNvPr id="23" name="TextBox 22"/>
          <p:cNvSpPr txBox="1"/>
          <p:nvPr/>
        </p:nvSpPr>
        <p:spPr>
          <a:xfrm>
            <a:off x="2294782" y="2892623"/>
            <a:ext cx="372218" cy="307777"/>
          </a:xfrm>
          <a:prstGeom prst="rect">
            <a:avLst/>
          </a:prstGeom>
          <a:noFill/>
        </p:spPr>
        <p:txBody>
          <a:bodyPr wrap="none" rtlCol="0">
            <a:spAutoFit/>
          </a:bodyPr>
          <a:lstStyle/>
          <a:p>
            <a:r>
              <a:rPr lang="en-US" sz="1400" dirty="0" smtClean="0"/>
              <a:t>E</a:t>
            </a:r>
            <a:r>
              <a:rPr lang="en-US" sz="1400" baseline="-25000" dirty="0" smtClean="0"/>
              <a:t>1</a:t>
            </a:r>
            <a:endParaRPr lang="en-US" sz="1400" baseline="-25000" dirty="0"/>
          </a:p>
        </p:txBody>
      </p:sp>
      <p:cxnSp>
        <p:nvCxnSpPr>
          <p:cNvPr id="25" name="Straight Connector 24"/>
          <p:cNvCxnSpPr/>
          <p:nvPr/>
        </p:nvCxnSpPr>
        <p:spPr>
          <a:xfrm rot="16200000" flipH="1">
            <a:off x="1676400" y="1752600"/>
            <a:ext cx="2286000" cy="2286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0953776">
            <a:off x="2055252" y="1283995"/>
            <a:ext cx="1695753" cy="1451429"/>
          </a:xfrm>
          <a:custGeom>
            <a:avLst/>
            <a:gdLst>
              <a:gd name="connsiteX0" fmla="*/ 142724 w 1695753"/>
              <a:gd name="connsiteY0" fmla="*/ 0 h 1451429"/>
              <a:gd name="connsiteX1" fmla="*/ 258838 w 1695753"/>
              <a:gd name="connsiteY1" fmla="*/ 1059543 h 1451429"/>
              <a:gd name="connsiteX2" fmla="*/ 1695753 w 1695753"/>
              <a:gd name="connsiteY2" fmla="*/ 1451429 h 1451429"/>
              <a:gd name="connsiteX3" fmla="*/ 1695753 w 1695753"/>
              <a:gd name="connsiteY3" fmla="*/ 1451429 h 1451429"/>
            </a:gdLst>
            <a:ahLst/>
            <a:cxnLst>
              <a:cxn ang="0">
                <a:pos x="connsiteX0" y="connsiteY0"/>
              </a:cxn>
              <a:cxn ang="0">
                <a:pos x="connsiteX1" y="connsiteY1"/>
              </a:cxn>
              <a:cxn ang="0">
                <a:pos x="connsiteX2" y="connsiteY2"/>
              </a:cxn>
              <a:cxn ang="0">
                <a:pos x="connsiteX3" y="connsiteY3"/>
              </a:cxn>
            </a:cxnLst>
            <a:rect l="l" t="t" r="r" b="b"/>
            <a:pathLst>
              <a:path w="1695753" h="1451429">
                <a:moveTo>
                  <a:pt x="142724" y="0"/>
                </a:moveTo>
                <a:cubicBezTo>
                  <a:pt x="71362" y="408819"/>
                  <a:pt x="0" y="817638"/>
                  <a:pt x="258838" y="1059543"/>
                </a:cubicBezTo>
                <a:cubicBezTo>
                  <a:pt x="517676" y="1301448"/>
                  <a:pt x="1695753" y="1451429"/>
                  <a:pt x="1695753" y="1451429"/>
                </a:cubicBezTo>
                <a:lnTo>
                  <a:pt x="1695753" y="1451429"/>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3810000" y="2362200"/>
            <a:ext cx="431528" cy="307777"/>
          </a:xfrm>
          <a:prstGeom prst="rect">
            <a:avLst/>
          </a:prstGeom>
          <a:noFill/>
        </p:spPr>
        <p:txBody>
          <a:bodyPr wrap="none" rtlCol="0">
            <a:spAutoFit/>
          </a:bodyPr>
          <a:lstStyle/>
          <a:p>
            <a:r>
              <a:rPr lang="en-US" sz="1400" dirty="0" smtClean="0"/>
              <a:t>IC</a:t>
            </a:r>
            <a:r>
              <a:rPr lang="en-US" sz="1400" baseline="-25000" dirty="0" smtClean="0"/>
              <a:t>2</a:t>
            </a:r>
            <a:endParaRPr lang="en-US" sz="1400" baseline="-25000" dirty="0"/>
          </a:p>
        </p:txBody>
      </p:sp>
      <p:sp>
        <p:nvSpPr>
          <p:cNvPr id="28" name="TextBox 27"/>
          <p:cNvSpPr txBox="1"/>
          <p:nvPr/>
        </p:nvSpPr>
        <p:spPr>
          <a:xfrm>
            <a:off x="2286000" y="2209800"/>
            <a:ext cx="372218" cy="307777"/>
          </a:xfrm>
          <a:prstGeom prst="rect">
            <a:avLst/>
          </a:prstGeom>
          <a:noFill/>
        </p:spPr>
        <p:txBody>
          <a:bodyPr wrap="none" rtlCol="0">
            <a:spAutoFit/>
          </a:bodyPr>
          <a:lstStyle/>
          <a:p>
            <a:r>
              <a:rPr lang="en-US" sz="1400" dirty="0" smtClean="0"/>
              <a:t>E</a:t>
            </a:r>
            <a:r>
              <a:rPr lang="en-US" sz="1400" baseline="-25000" dirty="0" smtClean="0"/>
              <a:t>2</a:t>
            </a:r>
            <a:endParaRPr lang="en-US" sz="1400" baseline="-25000" dirty="0"/>
          </a:p>
        </p:txBody>
      </p:sp>
      <p:cxnSp>
        <p:nvCxnSpPr>
          <p:cNvPr id="30" name="Straight Connector 29"/>
          <p:cNvCxnSpPr/>
          <p:nvPr/>
        </p:nvCxnSpPr>
        <p:spPr>
          <a:xfrm rot="16200000" flipV="1">
            <a:off x="1569357" y="2621643"/>
            <a:ext cx="1447800" cy="145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133600" y="1673423"/>
            <a:ext cx="494046" cy="307777"/>
          </a:xfrm>
          <a:prstGeom prst="rect">
            <a:avLst/>
          </a:prstGeom>
          <a:noFill/>
        </p:spPr>
        <p:txBody>
          <a:bodyPr wrap="none" rtlCol="0">
            <a:spAutoFit/>
          </a:bodyPr>
          <a:lstStyle/>
          <a:p>
            <a:r>
              <a:rPr lang="en-US" sz="1400" dirty="0" smtClean="0"/>
              <a:t>ICC</a:t>
            </a:r>
            <a:endParaRPr lang="en-US" sz="1400" dirty="0"/>
          </a:p>
        </p:txBody>
      </p:sp>
      <p:cxnSp>
        <p:nvCxnSpPr>
          <p:cNvPr id="35" name="Straight Connector 34"/>
          <p:cNvCxnSpPr>
            <a:stCxn id="23" idx="1"/>
          </p:cNvCxnSpPr>
          <p:nvPr/>
        </p:nvCxnSpPr>
        <p:spPr>
          <a:xfrm rot="10800000" flipH="1" flipV="1">
            <a:off x="2294782" y="3046512"/>
            <a:ext cx="19452" cy="992882"/>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1359864" y="5289605"/>
            <a:ext cx="1902023" cy="15565"/>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60526" y="4038600"/>
            <a:ext cx="372218" cy="307777"/>
          </a:xfrm>
          <a:prstGeom prst="rect">
            <a:avLst/>
          </a:prstGeom>
          <a:noFill/>
        </p:spPr>
        <p:txBody>
          <a:bodyPr wrap="none" rtlCol="0">
            <a:spAutoFit/>
          </a:bodyPr>
          <a:lstStyle/>
          <a:p>
            <a:r>
              <a:rPr lang="en-US" sz="1400" dirty="0" smtClean="0"/>
              <a:t>X</a:t>
            </a:r>
            <a:r>
              <a:rPr lang="en-US" sz="1400" baseline="-25000" dirty="0" smtClean="0"/>
              <a:t>1</a:t>
            </a:r>
            <a:endParaRPr lang="en-US" sz="1400" baseline="-25000" dirty="0"/>
          </a:p>
        </p:txBody>
      </p:sp>
      <p:sp>
        <p:nvSpPr>
          <p:cNvPr id="40" name="TextBox 39"/>
          <p:cNvSpPr txBox="1"/>
          <p:nvPr/>
        </p:nvSpPr>
        <p:spPr>
          <a:xfrm>
            <a:off x="2189554" y="6158339"/>
            <a:ext cx="372218" cy="307777"/>
          </a:xfrm>
          <a:prstGeom prst="rect">
            <a:avLst/>
          </a:prstGeom>
          <a:noFill/>
        </p:spPr>
        <p:txBody>
          <a:bodyPr wrap="none" rtlCol="0">
            <a:spAutoFit/>
          </a:bodyPr>
          <a:lstStyle/>
          <a:p>
            <a:r>
              <a:rPr lang="en-US" sz="1400" dirty="0" smtClean="0"/>
              <a:t>X</a:t>
            </a:r>
            <a:r>
              <a:rPr lang="en-US" sz="1400" baseline="-25000" dirty="0" smtClean="0"/>
              <a:t>1</a:t>
            </a:r>
            <a:endParaRPr lang="en-US" sz="1400" baseline="-25000" dirty="0"/>
          </a:p>
        </p:txBody>
      </p:sp>
      <p:cxnSp>
        <p:nvCxnSpPr>
          <p:cNvPr id="42" name="Straight Connector 41"/>
          <p:cNvCxnSpPr/>
          <p:nvPr/>
        </p:nvCxnSpPr>
        <p:spPr>
          <a:xfrm>
            <a:off x="1676400" y="5257800"/>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676400" y="4800600"/>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1788886" y="5021944"/>
            <a:ext cx="1066798" cy="145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57086" y="5105400"/>
            <a:ext cx="372218" cy="307777"/>
          </a:xfrm>
          <a:prstGeom prst="rect">
            <a:avLst/>
          </a:prstGeom>
          <a:noFill/>
        </p:spPr>
        <p:txBody>
          <a:bodyPr wrap="none" rtlCol="0">
            <a:spAutoFit/>
          </a:bodyPr>
          <a:lstStyle/>
          <a:p>
            <a:r>
              <a:rPr lang="en-US" sz="1400" dirty="0" smtClean="0"/>
              <a:t>Y</a:t>
            </a:r>
            <a:r>
              <a:rPr lang="en-US" sz="1400" baseline="-25000" dirty="0" smtClean="0"/>
              <a:t>1</a:t>
            </a:r>
            <a:endParaRPr lang="en-US" sz="1400" baseline="-25000" dirty="0"/>
          </a:p>
        </p:txBody>
      </p:sp>
      <p:sp>
        <p:nvSpPr>
          <p:cNvPr id="49" name="TextBox 48"/>
          <p:cNvSpPr txBox="1"/>
          <p:nvPr/>
        </p:nvSpPr>
        <p:spPr>
          <a:xfrm>
            <a:off x="1380382" y="4645223"/>
            <a:ext cx="372218" cy="307777"/>
          </a:xfrm>
          <a:prstGeom prst="rect">
            <a:avLst/>
          </a:prstGeom>
          <a:noFill/>
        </p:spPr>
        <p:txBody>
          <a:bodyPr wrap="none" rtlCol="0">
            <a:spAutoFit/>
          </a:bodyPr>
          <a:lstStyle/>
          <a:p>
            <a:r>
              <a:rPr lang="en-US" sz="1400" dirty="0" smtClean="0"/>
              <a:t>Y</a:t>
            </a:r>
            <a:r>
              <a:rPr lang="en-US" sz="1400" baseline="-25000" dirty="0" smtClean="0"/>
              <a:t>2</a:t>
            </a:r>
            <a:endParaRPr lang="en-US" sz="1400" baseline="-25000" dirty="0"/>
          </a:p>
        </p:txBody>
      </p:sp>
      <p:cxnSp>
        <p:nvCxnSpPr>
          <p:cNvPr id="51" name="Straight Arrow Connector 50"/>
          <p:cNvCxnSpPr/>
          <p:nvPr/>
        </p:nvCxnSpPr>
        <p:spPr>
          <a:xfrm rot="10800000">
            <a:off x="2362200" y="5105400"/>
            <a:ext cx="1295400" cy="1588"/>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657600" y="4876800"/>
            <a:ext cx="3506088" cy="369332"/>
          </a:xfrm>
          <a:prstGeom prst="rect">
            <a:avLst/>
          </a:prstGeom>
          <a:noFill/>
          <a:ln>
            <a:solidFill>
              <a:srgbClr val="FFFF00"/>
            </a:solidFill>
          </a:ln>
        </p:spPr>
        <p:txBody>
          <a:bodyPr wrap="none" rtlCol="0">
            <a:spAutoFit/>
          </a:bodyPr>
          <a:lstStyle/>
          <a:p>
            <a:r>
              <a:rPr lang="en-US" dirty="0" smtClean="0"/>
              <a:t>Engel Curve for Neutral goods X</a:t>
            </a:r>
            <a:endParaRPr lang="en-US" dirty="0"/>
          </a:p>
        </p:txBody>
      </p:sp>
      <p:sp>
        <p:nvSpPr>
          <p:cNvPr id="53" name="TextBox 52"/>
          <p:cNvSpPr txBox="1"/>
          <p:nvPr/>
        </p:nvSpPr>
        <p:spPr>
          <a:xfrm>
            <a:off x="1295400" y="1524000"/>
            <a:ext cx="423514" cy="369332"/>
          </a:xfrm>
          <a:prstGeom prst="rect">
            <a:avLst/>
          </a:prstGeom>
          <a:noFill/>
        </p:spPr>
        <p:txBody>
          <a:bodyPr wrap="none" rtlCol="0">
            <a:spAutoFit/>
          </a:bodyPr>
          <a:lstStyle/>
          <a:p>
            <a:r>
              <a:rPr lang="en-US" dirty="0" smtClean="0"/>
              <a:t>A</a:t>
            </a:r>
            <a:r>
              <a:rPr lang="en-US" baseline="-25000" dirty="0" smtClean="0"/>
              <a:t>1</a:t>
            </a:r>
            <a:endParaRPr lang="en-US" baseline="-25000" dirty="0"/>
          </a:p>
        </p:txBody>
      </p:sp>
      <p:sp>
        <p:nvSpPr>
          <p:cNvPr id="54" name="TextBox 53"/>
          <p:cNvSpPr txBox="1"/>
          <p:nvPr/>
        </p:nvSpPr>
        <p:spPr>
          <a:xfrm>
            <a:off x="3810000" y="4038600"/>
            <a:ext cx="423514" cy="369332"/>
          </a:xfrm>
          <a:prstGeom prst="rect">
            <a:avLst/>
          </a:prstGeom>
          <a:noFill/>
        </p:spPr>
        <p:txBody>
          <a:bodyPr wrap="none" rtlCol="0">
            <a:spAutoFit/>
          </a:bodyPr>
          <a:lstStyle/>
          <a:p>
            <a:r>
              <a:rPr lang="en-US" dirty="0" smtClean="0"/>
              <a:t>B</a:t>
            </a:r>
            <a:r>
              <a:rPr lang="en-US" baseline="-25000" dirty="0" smtClean="0"/>
              <a:t>1</a:t>
            </a:r>
            <a:endParaRPr lang="en-US" baseline="-250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in)">
                                      <p:cBhvr>
                                        <p:cTn id="10" dur="500"/>
                                        <p:tgtEl>
                                          <p:spTgt spid="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ox(in)">
                                      <p:cBhvr>
                                        <p:cTn id="13" dur="500"/>
                                        <p:tgtEl>
                                          <p:spTgt spid="11"/>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ox(in)">
                                      <p:cBhvr>
                                        <p:cTn id="16" dur="500"/>
                                        <p:tgtEl>
                                          <p:spTgt spid="15"/>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ox(in)">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checkerboard(across)">
                                      <p:cBhvr>
                                        <p:cTn id="24" dur="500"/>
                                        <p:tgtEl>
                                          <p:spTgt spid="18"/>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checkerboard(across)">
                                      <p:cBhvr>
                                        <p:cTn id="27" dur="500"/>
                                        <p:tgtEl>
                                          <p:spTgt spid="19"/>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checkerboard(across)">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checkerboard(across)">
                                      <p:cBhvr>
                                        <p:cTn id="35" dur="500"/>
                                        <p:tgtEl>
                                          <p:spTgt spid="21"/>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checkerboard(across)">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checkerboard(across)">
                                      <p:cBhvr>
                                        <p:cTn id="43" dur="500"/>
                                        <p:tgtEl>
                                          <p:spTgt spid="23"/>
                                        </p:tgtEl>
                                      </p:cBhvr>
                                    </p:animEffect>
                                  </p:childTnLst>
                                </p:cTn>
                              </p:par>
                              <p:par>
                                <p:cTn id="44" presetID="5" presetClass="entr" presetSubtype="1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checkerboard(across)">
                                      <p:cBhvr>
                                        <p:cTn id="46" dur="500"/>
                                        <p:tgtEl>
                                          <p:spTgt spid="35"/>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checkerboard(across)">
                                      <p:cBhvr>
                                        <p:cTn id="49" dur="500"/>
                                        <p:tgtEl>
                                          <p:spTgt spid="39"/>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checkerboard(across)">
                                      <p:cBhvr>
                                        <p:cTn id="54" dur="500"/>
                                        <p:tgtEl>
                                          <p:spTgt spid="54"/>
                                        </p:tgtEl>
                                      </p:cBhvr>
                                    </p:animEffect>
                                  </p:childTnLst>
                                </p:cTn>
                              </p:par>
                              <p:par>
                                <p:cTn id="55" presetID="5" presetClass="entr" presetSubtype="1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checkerboard(across)">
                                      <p:cBhvr>
                                        <p:cTn id="57" dur="500"/>
                                        <p:tgtEl>
                                          <p:spTgt spid="25"/>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checkerboard(across)">
                                      <p:cBhvr>
                                        <p:cTn id="60" dur="500"/>
                                        <p:tgtEl>
                                          <p:spTgt spid="53"/>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checkerboard(across)">
                                      <p:cBhvr>
                                        <p:cTn id="65" dur="500"/>
                                        <p:tgtEl>
                                          <p:spTgt spid="26"/>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checkerboard(across)">
                                      <p:cBhvr>
                                        <p:cTn id="68" dur="500"/>
                                        <p:tgtEl>
                                          <p:spTgt spid="27"/>
                                        </p:tgtEl>
                                      </p:cBhvr>
                                    </p:animEffect>
                                  </p:childTnLst>
                                </p:cTn>
                              </p:par>
                              <p:par>
                                <p:cTn id="69" presetID="5" presetClass="entr" presetSubtype="1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checkerboard(across)">
                                      <p:cBhvr>
                                        <p:cTn id="71" dur="500"/>
                                        <p:tgtEl>
                                          <p:spTgt spid="28"/>
                                        </p:tgtEl>
                                      </p:cBhvr>
                                    </p:animEffec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nodeType="click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checkerboard(across)">
                                      <p:cBhvr>
                                        <p:cTn id="76" dur="500"/>
                                        <p:tgtEl>
                                          <p:spTgt spid="30"/>
                                        </p:tgtEl>
                                      </p:cBhvr>
                                    </p:animEffect>
                                  </p:childTnLst>
                                </p:cTn>
                              </p:par>
                              <p:par>
                                <p:cTn id="77" presetID="5" presetClass="entr" presetSubtype="1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checkerboard(across)">
                                      <p:cBhvr>
                                        <p:cTn id="79" dur="500"/>
                                        <p:tgtEl>
                                          <p:spTgt spid="31"/>
                                        </p:tgtEl>
                                      </p:cBhvr>
                                    </p:animEffect>
                                  </p:childTnLst>
                                </p:cTn>
                              </p:par>
                            </p:childTnLst>
                          </p:cTn>
                        </p:par>
                      </p:childTnLst>
                    </p:cTn>
                  </p:par>
                  <p:par>
                    <p:cTn id="80" fill="hold">
                      <p:stCondLst>
                        <p:cond delay="indefinite"/>
                      </p:stCondLst>
                      <p:childTnLst>
                        <p:par>
                          <p:cTn id="81" fill="hold">
                            <p:stCondLst>
                              <p:cond delay="0"/>
                            </p:stCondLst>
                            <p:childTnLst>
                              <p:par>
                                <p:cTn id="82" presetID="5" presetClass="entr" presetSubtype="10"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checkerboard(across)">
                                      <p:cBhvr>
                                        <p:cTn id="84" dur="500"/>
                                        <p:tgtEl>
                                          <p:spTgt spid="16"/>
                                        </p:tgtEl>
                                      </p:cBhvr>
                                    </p:animEffect>
                                  </p:childTnLst>
                                </p:cTn>
                              </p:par>
                              <p:par>
                                <p:cTn id="85" presetID="5" presetClass="entr" presetSubtype="10" fill="hold" nodeType="with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checkerboard(across)">
                                      <p:cBhvr>
                                        <p:cTn id="87" dur="500"/>
                                        <p:tgtEl>
                                          <p:spTgt spid="8"/>
                                        </p:tgtEl>
                                      </p:cBhvr>
                                    </p:animEffect>
                                  </p:childTnLst>
                                </p:cTn>
                              </p:par>
                              <p:par>
                                <p:cTn id="88" presetID="5" presetClass="entr" presetSubtype="10" fill="hold" grpId="0" nodeType="with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checkerboard(across)">
                                      <p:cBhvr>
                                        <p:cTn id="90" dur="500"/>
                                        <p:tgtEl>
                                          <p:spTgt spid="12"/>
                                        </p:tgtEl>
                                      </p:cBhvr>
                                    </p:animEffect>
                                  </p:childTnLst>
                                </p:cTn>
                              </p:par>
                              <p:par>
                                <p:cTn id="91" presetID="5" presetClass="entr" presetSubtype="10" fill="hold" nodeType="with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checkerboard(across)">
                                      <p:cBhvr>
                                        <p:cTn id="93" dur="500"/>
                                        <p:tgtEl>
                                          <p:spTgt spid="10"/>
                                        </p:tgtEl>
                                      </p:cBhvr>
                                    </p:animEffect>
                                  </p:childTnLst>
                                </p:cTn>
                              </p:par>
                              <p:par>
                                <p:cTn id="94" presetID="5" presetClass="entr" presetSubtype="10" fill="hold" grpId="0" nodeType="withEffect">
                                  <p:stCondLst>
                                    <p:cond delay="0"/>
                                  </p:stCondLst>
                                  <p:childTnLst>
                                    <p:set>
                                      <p:cBhvr>
                                        <p:cTn id="95" dur="1" fill="hold">
                                          <p:stCondLst>
                                            <p:cond delay="0"/>
                                          </p:stCondLst>
                                        </p:cTn>
                                        <p:tgtEl>
                                          <p:spTgt spid="14"/>
                                        </p:tgtEl>
                                        <p:attrNameLst>
                                          <p:attrName>style.visibility</p:attrName>
                                        </p:attrNameLst>
                                      </p:cBhvr>
                                      <p:to>
                                        <p:strVal val="visible"/>
                                      </p:to>
                                    </p:set>
                                    <p:animEffect transition="in" filter="checkerboard(across)">
                                      <p:cBhvr>
                                        <p:cTn id="96" dur="500"/>
                                        <p:tgtEl>
                                          <p:spTgt spid="14"/>
                                        </p:tgtEl>
                                      </p:cBhvr>
                                    </p:animEffect>
                                  </p:childTnLst>
                                </p:cTn>
                              </p:par>
                            </p:childTnLst>
                          </p:cTn>
                        </p:par>
                      </p:childTnLst>
                    </p:cTn>
                  </p:par>
                  <p:par>
                    <p:cTn id="97" fill="hold">
                      <p:stCondLst>
                        <p:cond delay="indefinite"/>
                      </p:stCondLst>
                      <p:childTnLst>
                        <p:par>
                          <p:cTn id="98" fill="hold">
                            <p:stCondLst>
                              <p:cond delay="0"/>
                            </p:stCondLst>
                            <p:childTnLst>
                              <p:par>
                                <p:cTn id="99" presetID="5" presetClass="entr" presetSubtype="10" fill="hold" nodeType="click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checkerboard(across)">
                                      <p:cBhvr>
                                        <p:cTn id="101" dur="500"/>
                                        <p:tgtEl>
                                          <p:spTgt spid="38"/>
                                        </p:tgtEl>
                                      </p:cBhvr>
                                    </p:animEffect>
                                  </p:childTnLst>
                                </p:cTn>
                              </p:par>
                            </p:childTnLst>
                          </p:cTn>
                        </p:par>
                      </p:childTnLst>
                    </p:cTn>
                  </p:par>
                  <p:par>
                    <p:cTn id="102" fill="hold">
                      <p:stCondLst>
                        <p:cond delay="indefinite"/>
                      </p:stCondLst>
                      <p:childTnLst>
                        <p:par>
                          <p:cTn id="103" fill="hold">
                            <p:stCondLst>
                              <p:cond delay="0"/>
                            </p:stCondLst>
                            <p:childTnLst>
                              <p:par>
                                <p:cTn id="104" presetID="5" presetClass="entr" presetSubtype="10" fill="hold" grpId="0" nodeType="click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checkerboard(across)">
                                      <p:cBhvr>
                                        <p:cTn id="106" dur="500"/>
                                        <p:tgtEl>
                                          <p:spTgt spid="40"/>
                                        </p:tgtEl>
                                      </p:cBhvr>
                                    </p:animEffect>
                                  </p:childTnLst>
                                </p:cTn>
                              </p:par>
                            </p:childTnLst>
                          </p:cTn>
                        </p:par>
                      </p:childTnLst>
                    </p:cTn>
                  </p:par>
                  <p:par>
                    <p:cTn id="107" fill="hold">
                      <p:stCondLst>
                        <p:cond delay="indefinite"/>
                      </p:stCondLst>
                      <p:childTnLst>
                        <p:par>
                          <p:cTn id="108" fill="hold">
                            <p:stCondLst>
                              <p:cond delay="0"/>
                            </p:stCondLst>
                            <p:childTnLst>
                              <p:par>
                                <p:cTn id="109" presetID="5" presetClass="entr" presetSubtype="10" fill="hold" nodeType="click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checkerboard(across)">
                                      <p:cBhvr>
                                        <p:cTn id="111" dur="500"/>
                                        <p:tgtEl>
                                          <p:spTgt spid="42"/>
                                        </p:tgtEl>
                                      </p:cBhvr>
                                    </p:animEffect>
                                  </p:childTnLst>
                                </p:cTn>
                              </p:par>
                              <p:par>
                                <p:cTn id="112" presetID="5" presetClass="entr" presetSubtype="10"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checkerboard(across)">
                                      <p:cBhvr>
                                        <p:cTn id="114" dur="500"/>
                                        <p:tgtEl>
                                          <p:spTgt spid="48"/>
                                        </p:tgtEl>
                                      </p:cBhvr>
                                    </p:animEffect>
                                  </p:childTnLst>
                                </p:cTn>
                              </p:par>
                              <p:par>
                                <p:cTn id="115" presetID="5" presetClass="entr" presetSubtype="10" fill="hold" nodeType="with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checkerboard(across)">
                                      <p:cBhvr>
                                        <p:cTn id="117" dur="500"/>
                                        <p:tgtEl>
                                          <p:spTgt spid="43"/>
                                        </p:tgtEl>
                                      </p:cBhvr>
                                    </p:animEffect>
                                  </p:childTnLst>
                                </p:cTn>
                              </p:par>
                              <p:par>
                                <p:cTn id="118" presetID="5" presetClass="entr" presetSubtype="10" fill="hold" grpId="0" nodeType="withEffect">
                                  <p:stCondLst>
                                    <p:cond delay="0"/>
                                  </p:stCondLst>
                                  <p:childTnLst>
                                    <p:set>
                                      <p:cBhvr>
                                        <p:cTn id="119" dur="1" fill="hold">
                                          <p:stCondLst>
                                            <p:cond delay="0"/>
                                          </p:stCondLst>
                                        </p:cTn>
                                        <p:tgtEl>
                                          <p:spTgt spid="49"/>
                                        </p:tgtEl>
                                        <p:attrNameLst>
                                          <p:attrName>style.visibility</p:attrName>
                                        </p:attrNameLst>
                                      </p:cBhvr>
                                      <p:to>
                                        <p:strVal val="visible"/>
                                      </p:to>
                                    </p:set>
                                    <p:animEffect transition="in" filter="checkerboard(across)">
                                      <p:cBhvr>
                                        <p:cTn id="120" dur="500"/>
                                        <p:tgtEl>
                                          <p:spTgt spid="49"/>
                                        </p:tgtEl>
                                      </p:cBhvr>
                                    </p:animEffect>
                                  </p:childTnLst>
                                </p:cTn>
                              </p:par>
                            </p:childTnLst>
                          </p:cTn>
                        </p:par>
                      </p:childTnLst>
                    </p:cTn>
                  </p:par>
                  <p:par>
                    <p:cTn id="121" fill="hold">
                      <p:stCondLst>
                        <p:cond delay="indefinite"/>
                      </p:stCondLst>
                      <p:childTnLst>
                        <p:par>
                          <p:cTn id="122" fill="hold">
                            <p:stCondLst>
                              <p:cond delay="0"/>
                            </p:stCondLst>
                            <p:childTnLst>
                              <p:par>
                                <p:cTn id="123" presetID="5" presetClass="entr" presetSubtype="10" fill="hold" nodeType="clickEffect">
                                  <p:stCondLst>
                                    <p:cond delay="0"/>
                                  </p:stCondLst>
                                  <p:childTnLst>
                                    <p:set>
                                      <p:cBhvr>
                                        <p:cTn id="124" dur="1" fill="hold">
                                          <p:stCondLst>
                                            <p:cond delay="0"/>
                                          </p:stCondLst>
                                        </p:cTn>
                                        <p:tgtEl>
                                          <p:spTgt spid="51"/>
                                        </p:tgtEl>
                                        <p:attrNameLst>
                                          <p:attrName>style.visibility</p:attrName>
                                        </p:attrNameLst>
                                      </p:cBhvr>
                                      <p:to>
                                        <p:strVal val="visible"/>
                                      </p:to>
                                    </p:set>
                                    <p:animEffect transition="in" filter="checkerboard(across)">
                                      <p:cBhvr>
                                        <p:cTn id="125" dur="500"/>
                                        <p:tgtEl>
                                          <p:spTgt spid="51"/>
                                        </p:tgtEl>
                                      </p:cBhvr>
                                    </p:animEffect>
                                  </p:childTnLst>
                                </p:cTn>
                              </p:par>
                              <p:par>
                                <p:cTn id="126" presetID="5" presetClass="entr" presetSubtype="10" fill="hold" nodeType="with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checkerboard(across)">
                                      <p:cBhvr>
                                        <p:cTn id="128" dur="500"/>
                                        <p:tgtEl>
                                          <p:spTgt spid="44"/>
                                        </p:tgtEl>
                                      </p:cBhvr>
                                    </p:animEffect>
                                  </p:childTnLst>
                                </p:cTn>
                              </p:par>
                              <p:par>
                                <p:cTn id="129" presetID="5" presetClass="entr" presetSubtype="10" fill="hold" grpId="0" nodeType="withEffect">
                                  <p:stCondLst>
                                    <p:cond delay="0"/>
                                  </p:stCondLst>
                                  <p:childTnLst>
                                    <p:set>
                                      <p:cBhvr>
                                        <p:cTn id="130" dur="1" fill="hold">
                                          <p:stCondLst>
                                            <p:cond delay="0"/>
                                          </p:stCondLst>
                                        </p:cTn>
                                        <p:tgtEl>
                                          <p:spTgt spid="52"/>
                                        </p:tgtEl>
                                        <p:attrNameLst>
                                          <p:attrName>style.visibility</p:attrName>
                                        </p:attrNameLst>
                                      </p:cBhvr>
                                      <p:to>
                                        <p:strVal val="visible"/>
                                      </p:to>
                                    </p:set>
                                    <p:animEffect transition="in" filter="checkerboard(across)">
                                      <p:cBhvr>
                                        <p:cTn id="13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9" grpId="0"/>
      <p:bldP spid="20" grpId="0"/>
      <p:bldP spid="21" grpId="0" animBg="1"/>
      <p:bldP spid="22" grpId="0"/>
      <p:bldP spid="23" grpId="0"/>
      <p:bldP spid="26" grpId="0" animBg="1"/>
      <p:bldP spid="27" grpId="0"/>
      <p:bldP spid="28" grpId="0"/>
      <p:bldP spid="31" grpId="0"/>
      <p:bldP spid="39" grpId="0"/>
      <p:bldP spid="40" grpId="0"/>
      <p:bldP spid="48" grpId="0"/>
      <p:bldP spid="49" grpId="0"/>
      <p:bldP spid="52" grpId="0" animBg="1"/>
      <p:bldP spid="53" grpId="0"/>
      <p:bldP spid="5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Autofit/>
          </a:bodyPr>
          <a:lstStyle/>
          <a:p>
            <a:r>
              <a:rPr lang="en-US" sz="3200" b="1" dirty="0" smtClean="0">
                <a:solidFill>
                  <a:srgbClr val="00B0F0"/>
                </a:solidFill>
              </a:rPr>
              <a:t>Price effect and derivation of demand curve</a:t>
            </a:r>
            <a:endParaRPr lang="en-US" sz="3200" b="1" dirty="0">
              <a:solidFill>
                <a:srgbClr val="00B0F0"/>
              </a:solidFill>
            </a:endParaRPr>
          </a:p>
        </p:txBody>
      </p:sp>
      <p:sp>
        <p:nvSpPr>
          <p:cNvPr id="3" name="Content Placeholder 2"/>
          <p:cNvSpPr>
            <a:spLocks noGrp="1"/>
          </p:cNvSpPr>
          <p:nvPr>
            <p:ph idx="1"/>
          </p:nvPr>
        </p:nvSpPr>
        <p:spPr>
          <a:xfrm>
            <a:off x="0" y="762000"/>
            <a:ext cx="9144000" cy="6096000"/>
          </a:xfrm>
        </p:spPr>
        <p:txBody>
          <a:bodyPr>
            <a:normAutofit fontScale="92500" lnSpcReduction="20000"/>
          </a:bodyPr>
          <a:lstStyle/>
          <a:p>
            <a:pPr algn="just"/>
            <a:r>
              <a:rPr lang="en-US" dirty="0" smtClean="0"/>
              <a:t>Similarly as income, consumer’s equilibrium point also shifts from one to another due to change in price of commodity, it is called as price effect.</a:t>
            </a:r>
          </a:p>
          <a:p>
            <a:pPr algn="just"/>
            <a:r>
              <a:rPr lang="en-US" dirty="0" smtClean="0"/>
              <a:t>The consumer gets equilibrium in higher IC when there is decrease in price and in lower IC if there is increase in price.</a:t>
            </a:r>
          </a:p>
          <a:p>
            <a:pPr algn="just"/>
            <a:r>
              <a:rPr lang="en-US" dirty="0" smtClean="0"/>
              <a:t>If we join the different equilibrium points of price effect we get a curve, which is called as Price Consumption Curve (PCC). </a:t>
            </a:r>
          </a:p>
          <a:p>
            <a:pPr algn="just"/>
            <a:r>
              <a:rPr lang="en-US" dirty="0" smtClean="0"/>
              <a:t>The relationship between change in price and quantity demanded of the commodity gives demand curve, so  we can derive demand curve from price effect also.</a:t>
            </a:r>
          </a:p>
          <a:p>
            <a:pPr algn="just"/>
            <a:r>
              <a:rPr lang="en-US" dirty="0" smtClean="0"/>
              <a:t>Price effect is negative in case of normal goods and positive in case of </a:t>
            </a:r>
            <a:r>
              <a:rPr lang="en-US" dirty="0" err="1" smtClean="0"/>
              <a:t>giffen</a:t>
            </a:r>
            <a:r>
              <a:rPr lang="en-US" dirty="0" smtClean="0"/>
              <a:t> goods.</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9144000" cy="1143000"/>
          </a:xfrm>
        </p:spPr>
        <p:txBody>
          <a:bodyPr>
            <a:normAutofit fontScale="90000"/>
          </a:bodyPr>
          <a:lstStyle/>
          <a:p>
            <a:pPr algn="ctr"/>
            <a:r>
              <a:rPr lang="en-US" b="1" dirty="0" smtClean="0">
                <a:solidFill>
                  <a:srgbClr val="00B0F0"/>
                </a:solidFill>
              </a:rPr>
              <a:t>Price effect on normal goods/ if X and Y are substitutes.</a:t>
            </a:r>
            <a:endParaRPr lang="en-US" b="1" dirty="0">
              <a:solidFill>
                <a:srgbClr val="00B0F0"/>
              </a:solidFill>
            </a:endParaRPr>
          </a:p>
        </p:txBody>
      </p:sp>
      <p:pic>
        <p:nvPicPr>
          <p:cNvPr id="47107" name="Picture 3"/>
          <p:cNvPicPr>
            <a:picLocks noGrp="1" noChangeAspect="1" noChangeArrowheads="1"/>
          </p:cNvPicPr>
          <p:nvPr>
            <p:ph idx="1"/>
          </p:nvPr>
        </p:nvPicPr>
        <p:blipFill>
          <a:blip r:embed="rId2"/>
          <a:stretch>
            <a:fillRect/>
          </a:stretch>
        </p:blipFill>
        <p:spPr bwMode="auto">
          <a:xfrm>
            <a:off x="2338028" y="1882775"/>
            <a:ext cx="4467943" cy="4572000"/>
          </a:xfrm>
          <a:prstGeom prst="rect">
            <a:avLst/>
          </a:prstGeom>
          <a:noFill/>
          <a:ln w="9525">
            <a:noFill/>
            <a:miter lim="800000"/>
            <a:headEnd/>
            <a:tailEnd/>
          </a:ln>
          <a:effectLst/>
        </p:spPr>
      </p:pic>
      <p:cxnSp>
        <p:nvCxnSpPr>
          <p:cNvPr id="7" name="Straight Connector 6"/>
          <p:cNvCxnSpPr/>
          <p:nvPr/>
        </p:nvCxnSpPr>
        <p:spPr>
          <a:xfrm rot="5400000">
            <a:off x="875903" y="3086497"/>
            <a:ext cx="144859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1219200" y="23622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019300" y="32385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219200" y="26670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276600" y="33528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1219200" y="2895600"/>
            <a:ext cx="2514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495300" y="5295900"/>
            <a:ext cx="2209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1485106" y="5295900"/>
            <a:ext cx="22105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628106" y="5295900"/>
            <a:ext cx="22105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371600" y="4404360"/>
            <a:ext cx="2743200" cy="914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1219200" y="44958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a:off x="1219200" y="48006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a:off x="1219200" y="5181600"/>
            <a:ext cx="2514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4" name="Freeform 43"/>
          <p:cNvSpPr/>
          <p:nvPr/>
        </p:nvSpPr>
        <p:spPr>
          <a:xfrm>
            <a:off x="1371600" y="2255520"/>
            <a:ext cx="3406140" cy="777240"/>
          </a:xfrm>
          <a:custGeom>
            <a:avLst/>
            <a:gdLst>
              <a:gd name="connsiteX0" fmla="*/ 0 w 3406140"/>
              <a:gd name="connsiteY0" fmla="*/ 0 h 777240"/>
              <a:gd name="connsiteX1" fmla="*/ 1203960 w 3406140"/>
              <a:gd name="connsiteY1" fmla="*/ 441960 h 777240"/>
              <a:gd name="connsiteX2" fmla="*/ 3078480 w 3406140"/>
              <a:gd name="connsiteY2" fmla="*/ 731520 h 777240"/>
              <a:gd name="connsiteX3" fmla="*/ 3169920 w 3406140"/>
              <a:gd name="connsiteY3" fmla="*/ 716280 h 777240"/>
              <a:gd name="connsiteX4" fmla="*/ 3169920 w 3406140"/>
              <a:gd name="connsiteY4" fmla="*/ 731520 h 777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6140" h="777240">
                <a:moveTo>
                  <a:pt x="0" y="0"/>
                </a:moveTo>
                <a:cubicBezTo>
                  <a:pt x="345440" y="160020"/>
                  <a:pt x="690880" y="320040"/>
                  <a:pt x="1203960" y="441960"/>
                </a:cubicBezTo>
                <a:cubicBezTo>
                  <a:pt x="1717040" y="563880"/>
                  <a:pt x="2750820" y="685800"/>
                  <a:pt x="3078480" y="731520"/>
                </a:cubicBezTo>
                <a:cubicBezTo>
                  <a:pt x="3406140" y="777240"/>
                  <a:pt x="3154680" y="716280"/>
                  <a:pt x="3169920" y="716280"/>
                </a:cubicBezTo>
                <a:cubicBezTo>
                  <a:pt x="3185160" y="716280"/>
                  <a:pt x="3177540" y="723900"/>
                  <a:pt x="3169920" y="731520"/>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3276600" y="2145268"/>
            <a:ext cx="1219200" cy="369332"/>
          </a:xfrm>
          <a:prstGeom prst="rect">
            <a:avLst/>
          </a:prstGeom>
          <a:noFill/>
        </p:spPr>
        <p:txBody>
          <a:bodyPr wrap="square" rtlCol="0">
            <a:spAutoFit/>
          </a:bodyPr>
          <a:lstStyle/>
          <a:p>
            <a:r>
              <a:rPr lang="en-US" dirty="0" smtClean="0">
                <a:solidFill>
                  <a:schemeClr val="bg1"/>
                </a:solidFill>
              </a:rPr>
              <a:t>IC</a:t>
            </a:r>
            <a:r>
              <a:rPr lang="en-US" baseline="-25000" dirty="0" smtClean="0">
                <a:solidFill>
                  <a:schemeClr val="bg1"/>
                </a:solidFill>
              </a:rPr>
              <a:t>1</a:t>
            </a:r>
            <a:endParaRPr lang="en-US" baseline="-25000" dirty="0">
              <a:solidFill>
                <a:schemeClr val="bg1"/>
              </a:solidFill>
            </a:endParaRPr>
          </a:p>
        </p:txBody>
      </p:sp>
      <p:sp>
        <p:nvSpPr>
          <p:cNvPr id="46" name="TextBox 45"/>
          <p:cNvSpPr txBox="1"/>
          <p:nvPr/>
        </p:nvSpPr>
        <p:spPr>
          <a:xfrm>
            <a:off x="2286000" y="1840468"/>
            <a:ext cx="1219200" cy="369332"/>
          </a:xfrm>
          <a:prstGeom prst="rect">
            <a:avLst/>
          </a:prstGeom>
          <a:noFill/>
        </p:spPr>
        <p:txBody>
          <a:bodyPr wrap="square" rtlCol="0">
            <a:spAutoFit/>
          </a:bodyPr>
          <a:lstStyle/>
          <a:p>
            <a:r>
              <a:rPr lang="en-US" dirty="0" smtClean="0">
                <a:solidFill>
                  <a:schemeClr val="bg1"/>
                </a:solidFill>
              </a:rPr>
              <a:t>IC</a:t>
            </a:r>
            <a:r>
              <a:rPr lang="en-US" baseline="-25000" dirty="0" smtClean="0">
                <a:solidFill>
                  <a:schemeClr val="bg1"/>
                </a:solidFill>
              </a:rPr>
              <a:t>2</a:t>
            </a:r>
            <a:endParaRPr lang="en-US" baseline="-25000" dirty="0">
              <a:solidFill>
                <a:schemeClr val="bg1"/>
              </a:solidFill>
            </a:endParaRPr>
          </a:p>
        </p:txBody>
      </p:sp>
      <p:sp>
        <p:nvSpPr>
          <p:cNvPr id="47" name="TextBox 46"/>
          <p:cNvSpPr txBox="1"/>
          <p:nvPr/>
        </p:nvSpPr>
        <p:spPr>
          <a:xfrm>
            <a:off x="1600200" y="1611868"/>
            <a:ext cx="1219200" cy="369332"/>
          </a:xfrm>
          <a:prstGeom prst="rect">
            <a:avLst/>
          </a:prstGeom>
          <a:noFill/>
        </p:spPr>
        <p:txBody>
          <a:bodyPr wrap="square" rtlCol="0">
            <a:spAutoFit/>
          </a:bodyPr>
          <a:lstStyle/>
          <a:p>
            <a:r>
              <a:rPr lang="en-US" dirty="0" smtClean="0">
                <a:solidFill>
                  <a:schemeClr val="bg1"/>
                </a:solidFill>
              </a:rPr>
              <a:t>IC</a:t>
            </a:r>
            <a:r>
              <a:rPr lang="en-US" baseline="-25000" dirty="0" smtClean="0">
                <a:solidFill>
                  <a:schemeClr val="bg1"/>
                </a:solidFill>
              </a:rPr>
              <a:t>3</a:t>
            </a:r>
            <a:endParaRPr lang="en-US" baseline="-25000" dirty="0">
              <a:solidFill>
                <a:schemeClr val="bg1"/>
              </a:solidFill>
            </a:endParaRPr>
          </a:p>
        </p:txBody>
      </p:sp>
      <p:sp>
        <p:nvSpPr>
          <p:cNvPr id="48" name="TextBox 47"/>
          <p:cNvSpPr txBox="1"/>
          <p:nvPr/>
        </p:nvSpPr>
        <p:spPr>
          <a:xfrm>
            <a:off x="4343400" y="2667000"/>
            <a:ext cx="671979" cy="369332"/>
          </a:xfrm>
          <a:prstGeom prst="rect">
            <a:avLst/>
          </a:prstGeom>
          <a:noFill/>
        </p:spPr>
        <p:txBody>
          <a:bodyPr wrap="none" rtlCol="0">
            <a:spAutoFit/>
          </a:bodyPr>
          <a:lstStyle/>
          <a:p>
            <a:r>
              <a:rPr lang="en-US" dirty="0" smtClean="0">
                <a:solidFill>
                  <a:srgbClr val="FF0000"/>
                </a:solidFill>
              </a:rPr>
              <a:t>PCC</a:t>
            </a:r>
            <a:endParaRPr lang="en-US" dirty="0">
              <a:solidFill>
                <a:srgbClr val="FF0000"/>
              </a:solidFill>
            </a:endParaRPr>
          </a:p>
        </p:txBody>
      </p:sp>
      <p:sp>
        <p:nvSpPr>
          <p:cNvPr id="49" name="TextBox 48"/>
          <p:cNvSpPr txBox="1"/>
          <p:nvPr/>
        </p:nvSpPr>
        <p:spPr>
          <a:xfrm>
            <a:off x="1371600" y="3810000"/>
            <a:ext cx="423514" cy="369332"/>
          </a:xfrm>
          <a:prstGeom prst="rect">
            <a:avLst/>
          </a:prstGeom>
          <a:noFill/>
        </p:spPr>
        <p:txBody>
          <a:bodyPr wrap="none" rtlCol="0">
            <a:spAutoFit/>
          </a:bodyPr>
          <a:lstStyle/>
          <a:p>
            <a:r>
              <a:rPr lang="en-US" dirty="0" smtClean="0">
                <a:solidFill>
                  <a:schemeClr val="bg1"/>
                </a:solidFill>
              </a:rPr>
              <a:t>X</a:t>
            </a:r>
            <a:r>
              <a:rPr lang="en-US" baseline="-25000" dirty="0" smtClean="0">
                <a:solidFill>
                  <a:schemeClr val="bg1"/>
                </a:solidFill>
              </a:rPr>
              <a:t>1</a:t>
            </a:r>
            <a:endParaRPr lang="en-US" baseline="-25000" dirty="0">
              <a:solidFill>
                <a:schemeClr val="bg1"/>
              </a:solidFill>
            </a:endParaRPr>
          </a:p>
        </p:txBody>
      </p:sp>
      <p:sp>
        <p:nvSpPr>
          <p:cNvPr id="50" name="TextBox 49"/>
          <p:cNvSpPr txBox="1"/>
          <p:nvPr/>
        </p:nvSpPr>
        <p:spPr>
          <a:xfrm>
            <a:off x="2472086" y="3779520"/>
            <a:ext cx="423514" cy="369332"/>
          </a:xfrm>
          <a:prstGeom prst="rect">
            <a:avLst/>
          </a:prstGeom>
          <a:noFill/>
        </p:spPr>
        <p:txBody>
          <a:bodyPr wrap="none" rtlCol="0">
            <a:spAutoFit/>
          </a:bodyPr>
          <a:lstStyle/>
          <a:p>
            <a:r>
              <a:rPr lang="en-US" dirty="0" smtClean="0">
                <a:solidFill>
                  <a:schemeClr val="bg1"/>
                </a:solidFill>
              </a:rPr>
              <a:t>X</a:t>
            </a:r>
            <a:r>
              <a:rPr lang="en-US" baseline="-25000" dirty="0" smtClean="0">
                <a:solidFill>
                  <a:schemeClr val="bg1"/>
                </a:solidFill>
              </a:rPr>
              <a:t>2</a:t>
            </a:r>
            <a:endParaRPr lang="en-US" baseline="-25000" dirty="0">
              <a:solidFill>
                <a:schemeClr val="bg1"/>
              </a:solidFill>
            </a:endParaRPr>
          </a:p>
        </p:txBody>
      </p:sp>
      <p:sp>
        <p:nvSpPr>
          <p:cNvPr id="51" name="TextBox 50"/>
          <p:cNvSpPr txBox="1"/>
          <p:nvPr/>
        </p:nvSpPr>
        <p:spPr>
          <a:xfrm>
            <a:off x="3538886" y="3779520"/>
            <a:ext cx="423514" cy="369332"/>
          </a:xfrm>
          <a:prstGeom prst="rect">
            <a:avLst/>
          </a:prstGeom>
          <a:noFill/>
        </p:spPr>
        <p:txBody>
          <a:bodyPr wrap="none" rtlCol="0">
            <a:spAutoFit/>
          </a:bodyPr>
          <a:lstStyle/>
          <a:p>
            <a:r>
              <a:rPr lang="en-US" dirty="0" smtClean="0">
                <a:solidFill>
                  <a:schemeClr val="bg1"/>
                </a:solidFill>
              </a:rPr>
              <a:t>X</a:t>
            </a:r>
            <a:r>
              <a:rPr lang="en-US" baseline="-25000" dirty="0" smtClean="0">
                <a:solidFill>
                  <a:schemeClr val="bg1"/>
                </a:solidFill>
              </a:rPr>
              <a:t>3</a:t>
            </a:r>
            <a:endParaRPr lang="en-US" baseline="-25000" dirty="0">
              <a:solidFill>
                <a:schemeClr val="bg1"/>
              </a:solidFill>
            </a:endParaRPr>
          </a:p>
        </p:txBody>
      </p:sp>
      <p:sp>
        <p:nvSpPr>
          <p:cNvPr id="52" name="TextBox 51"/>
          <p:cNvSpPr txBox="1"/>
          <p:nvPr/>
        </p:nvSpPr>
        <p:spPr>
          <a:xfrm>
            <a:off x="1603406" y="2103120"/>
            <a:ext cx="423514" cy="369332"/>
          </a:xfrm>
          <a:prstGeom prst="rect">
            <a:avLst/>
          </a:prstGeom>
          <a:noFill/>
        </p:spPr>
        <p:txBody>
          <a:bodyPr wrap="none" rtlCol="0">
            <a:spAutoFit/>
          </a:bodyPr>
          <a:lstStyle/>
          <a:p>
            <a:r>
              <a:rPr lang="en-US" dirty="0" smtClean="0">
                <a:solidFill>
                  <a:schemeClr val="bg1"/>
                </a:solidFill>
              </a:rPr>
              <a:t>E</a:t>
            </a:r>
            <a:r>
              <a:rPr lang="en-US" baseline="-25000" dirty="0" smtClean="0">
                <a:solidFill>
                  <a:schemeClr val="bg1"/>
                </a:solidFill>
              </a:rPr>
              <a:t>1</a:t>
            </a:r>
            <a:endParaRPr lang="en-US" baseline="-25000" dirty="0">
              <a:solidFill>
                <a:schemeClr val="bg1"/>
              </a:solidFill>
            </a:endParaRPr>
          </a:p>
        </p:txBody>
      </p:sp>
      <p:sp>
        <p:nvSpPr>
          <p:cNvPr id="54" name="TextBox 53"/>
          <p:cNvSpPr txBox="1"/>
          <p:nvPr/>
        </p:nvSpPr>
        <p:spPr>
          <a:xfrm>
            <a:off x="2499360" y="2373868"/>
            <a:ext cx="423514" cy="369332"/>
          </a:xfrm>
          <a:prstGeom prst="rect">
            <a:avLst/>
          </a:prstGeom>
          <a:noFill/>
        </p:spPr>
        <p:txBody>
          <a:bodyPr wrap="none" rtlCol="0">
            <a:spAutoFit/>
          </a:bodyPr>
          <a:lstStyle/>
          <a:p>
            <a:r>
              <a:rPr lang="en-US" dirty="0" smtClean="0">
                <a:solidFill>
                  <a:schemeClr val="bg1"/>
                </a:solidFill>
              </a:rPr>
              <a:t>E</a:t>
            </a:r>
            <a:r>
              <a:rPr lang="en-US" baseline="-25000" dirty="0" smtClean="0">
                <a:solidFill>
                  <a:schemeClr val="bg1"/>
                </a:solidFill>
              </a:rPr>
              <a:t>2</a:t>
            </a:r>
            <a:endParaRPr lang="en-US" baseline="-25000" dirty="0">
              <a:solidFill>
                <a:schemeClr val="bg1"/>
              </a:solidFill>
            </a:endParaRPr>
          </a:p>
        </p:txBody>
      </p:sp>
      <p:sp>
        <p:nvSpPr>
          <p:cNvPr id="55" name="TextBox 54"/>
          <p:cNvSpPr txBox="1"/>
          <p:nvPr/>
        </p:nvSpPr>
        <p:spPr>
          <a:xfrm>
            <a:off x="3584606" y="2571988"/>
            <a:ext cx="423514" cy="369332"/>
          </a:xfrm>
          <a:prstGeom prst="rect">
            <a:avLst/>
          </a:prstGeom>
          <a:noFill/>
        </p:spPr>
        <p:txBody>
          <a:bodyPr wrap="none" rtlCol="0">
            <a:spAutoFit/>
          </a:bodyPr>
          <a:lstStyle/>
          <a:p>
            <a:r>
              <a:rPr lang="en-US" dirty="0" smtClean="0">
                <a:solidFill>
                  <a:schemeClr val="bg1"/>
                </a:solidFill>
              </a:rPr>
              <a:t>E</a:t>
            </a:r>
            <a:r>
              <a:rPr lang="en-US" baseline="-25000" dirty="0" smtClean="0">
                <a:solidFill>
                  <a:schemeClr val="bg1"/>
                </a:solidFill>
              </a:rPr>
              <a:t>3</a:t>
            </a:r>
            <a:endParaRPr lang="en-US" baseline="-25000" dirty="0">
              <a:solidFill>
                <a:schemeClr val="bg1"/>
              </a:solidFill>
            </a:endParaRPr>
          </a:p>
        </p:txBody>
      </p:sp>
      <p:sp>
        <p:nvSpPr>
          <p:cNvPr id="56" name="TextBox 55"/>
          <p:cNvSpPr txBox="1"/>
          <p:nvPr/>
        </p:nvSpPr>
        <p:spPr>
          <a:xfrm>
            <a:off x="846982" y="2209800"/>
            <a:ext cx="372218" cy="307777"/>
          </a:xfrm>
          <a:prstGeom prst="rect">
            <a:avLst/>
          </a:prstGeom>
          <a:noFill/>
        </p:spPr>
        <p:txBody>
          <a:bodyPr wrap="none" rtlCol="0">
            <a:spAutoFit/>
          </a:bodyPr>
          <a:lstStyle/>
          <a:p>
            <a:r>
              <a:rPr lang="en-US" sz="1400" dirty="0" smtClean="0">
                <a:solidFill>
                  <a:schemeClr val="bg1"/>
                </a:solidFill>
              </a:rPr>
              <a:t>Y</a:t>
            </a:r>
            <a:r>
              <a:rPr lang="en-US" sz="1400" baseline="-25000" dirty="0" smtClean="0">
                <a:solidFill>
                  <a:schemeClr val="bg1"/>
                </a:solidFill>
              </a:rPr>
              <a:t>1</a:t>
            </a:r>
            <a:endParaRPr lang="en-US" sz="1400" baseline="-25000" dirty="0">
              <a:solidFill>
                <a:schemeClr val="bg1"/>
              </a:solidFill>
            </a:endParaRPr>
          </a:p>
        </p:txBody>
      </p:sp>
      <p:sp>
        <p:nvSpPr>
          <p:cNvPr id="57" name="TextBox 56"/>
          <p:cNvSpPr txBox="1"/>
          <p:nvPr/>
        </p:nvSpPr>
        <p:spPr>
          <a:xfrm>
            <a:off x="853440" y="2514600"/>
            <a:ext cx="372218" cy="307777"/>
          </a:xfrm>
          <a:prstGeom prst="rect">
            <a:avLst/>
          </a:prstGeom>
          <a:noFill/>
        </p:spPr>
        <p:txBody>
          <a:bodyPr wrap="none" rtlCol="0">
            <a:spAutoFit/>
          </a:bodyPr>
          <a:lstStyle/>
          <a:p>
            <a:r>
              <a:rPr lang="en-US" sz="1400" dirty="0" smtClean="0">
                <a:solidFill>
                  <a:schemeClr val="bg1"/>
                </a:solidFill>
              </a:rPr>
              <a:t>Y</a:t>
            </a:r>
            <a:r>
              <a:rPr lang="en-US" sz="1400" baseline="-25000" dirty="0" smtClean="0">
                <a:solidFill>
                  <a:schemeClr val="bg1"/>
                </a:solidFill>
              </a:rPr>
              <a:t>2</a:t>
            </a:r>
            <a:endParaRPr lang="en-US" sz="1400" baseline="-25000" dirty="0">
              <a:solidFill>
                <a:schemeClr val="bg1"/>
              </a:solidFill>
            </a:endParaRPr>
          </a:p>
        </p:txBody>
      </p:sp>
      <p:sp>
        <p:nvSpPr>
          <p:cNvPr id="58" name="TextBox 57"/>
          <p:cNvSpPr txBox="1"/>
          <p:nvPr/>
        </p:nvSpPr>
        <p:spPr>
          <a:xfrm>
            <a:off x="838200" y="2740223"/>
            <a:ext cx="372218" cy="307777"/>
          </a:xfrm>
          <a:prstGeom prst="rect">
            <a:avLst/>
          </a:prstGeom>
          <a:noFill/>
        </p:spPr>
        <p:txBody>
          <a:bodyPr wrap="none" rtlCol="0">
            <a:spAutoFit/>
          </a:bodyPr>
          <a:lstStyle/>
          <a:p>
            <a:r>
              <a:rPr lang="en-US" sz="1400" dirty="0" smtClean="0">
                <a:solidFill>
                  <a:schemeClr val="bg1"/>
                </a:solidFill>
              </a:rPr>
              <a:t>Y</a:t>
            </a:r>
            <a:r>
              <a:rPr lang="en-US" sz="1400" baseline="-25000" dirty="0" smtClean="0">
                <a:solidFill>
                  <a:schemeClr val="bg1"/>
                </a:solidFill>
              </a:rPr>
              <a:t>3</a:t>
            </a:r>
            <a:endParaRPr lang="en-US" sz="1400" baseline="-25000" dirty="0">
              <a:solidFill>
                <a:schemeClr val="bg1"/>
              </a:solidFill>
            </a:endParaRPr>
          </a:p>
        </p:txBody>
      </p:sp>
      <p:sp>
        <p:nvSpPr>
          <p:cNvPr id="59" name="TextBox 58"/>
          <p:cNvSpPr txBox="1"/>
          <p:nvPr/>
        </p:nvSpPr>
        <p:spPr>
          <a:xfrm>
            <a:off x="870238" y="3733800"/>
            <a:ext cx="364202" cy="369332"/>
          </a:xfrm>
          <a:prstGeom prst="rect">
            <a:avLst/>
          </a:prstGeom>
          <a:noFill/>
        </p:spPr>
        <p:txBody>
          <a:bodyPr wrap="none" rtlCol="0">
            <a:spAutoFit/>
          </a:bodyPr>
          <a:lstStyle/>
          <a:p>
            <a:r>
              <a:rPr lang="en-US" dirty="0" smtClean="0">
                <a:solidFill>
                  <a:schemeClr val="bg1"/>
                </a:solidFill>
              </a:rPr>
              <a:t>O</a:t>
            </a:r>
            <a:endParaRPr lang="en-US" dirty="0">
              <a:solidFill>
                <a:schemeClr val="bg1"/>
              </a:solidFill>
            </a:endParaRPr>
          </a:p>
        </p:txBody>
      </p:sp>
      <p:sp>
        <p:nvSpPr>
          <p:cNvPr id="60" name="TextBox 59"/>
          <p:cNvSpPr txBox="1"/>
          <p:nvPr/>
        </p:nvSpPr>
        <p:spPr>
          <a:xfrm>
            <a:off x="854998" y="6263640"/>
            <a:ext cx="364202" cy="369332"/>
          </a:xfrm>
          <a:prstGeom prst="rect">
            <a:avLst/>
          </a:prstGeom>
          <a:noFill/>
        </p:spPr>
        <p:txBody>
          <a:bodyPr wrap="none" rtlCol="0">
            <a:spAutoFit/>
          </a:bodyPr>
          <a:lstStyle/>
          <a:p>
            <a:r>
              <a:rPr lang="en-US" dirty="0" smtClean="0">
                <a:solidFill>
                  <a:schemeClr val="bg1"/>
                </a:solidFill>
              </a:rPr>
              <a:t>O</a:t>
            </a:r>
            <a:endParaRPr lang="en-US" dirty="0">
              <a:solidFill>
                <a:schemeClr val="bg1"/>
              </a:solidFill>
            </a:endParaRPr>
          </a:p>
        </p:txBody>
      </p:sp>
      <p:sp>
        <p:nvSpPr>
          <p:cNvPr id="61" name="TextBox 60"/>
          <p:cNvSpPr txBox="1"/>
          <p:nvPr/>
        </p:nvSpPr>
        <p:spPr>
          <a:xfrm>
            <a:off x="5596860" y="3810000"/>
            <a:ext cx="1184940" cy="369332"/>
          </a:xfrm>
          <a:prstGeom prst="rect">
            <a:avLst/>
          </a:prstGeom>
          <a:noFill/>
        </p:spPr>
        <p:txBody>
          <a:bodyPr wrap="none" rtlCol="0">
            <a:spAutoFit/>
          </a:bodyPr>
          <a:lstStyle/>
          <a:p>
            <a:r>
              <a:rPr lang="en-US" dirty="0" smtClean="0">
                <a:solidFill>
                  <a:schemeClr val="bg1"/>
                </a:solidFill>
              </a:rPr>
              <a:t>Units of X</a:t>
            </a:r>
            <a:endParaRPr lang="en-US" dirty="0">
              <a:solidFill>
                <a:schemeClr val="bg1"/>
              </a:solidFill>
            </a:endParaRPr>
          </a:p>
        </p:txBody>
      </p:sp>
      <p:sp>
        <p:nvSpPr>
          <p:cNvPr id="62" name="TextBox 61"/>
          <p:cNvSpPr txBox="1"/>
          <p:nvPr/>
        </p:nvSpPr>
        <p:spPr>
          <a:xfrm>
            <a:off x="5673060" y="6355080"/>
            <a:ext cx="1184940" cy="369332"/>
          </a:xfrm>
          <a:prstGeom prst="rect">
            <a:avLst/>
          </a:prstGeom>
          <a:noFill/>
        </p:spPr>
        <p:txBody>
          <a:bodyPr wrap="none" rtlCol="0">
            <a:spAutoFit/>
          </a:bodyPr>
          <a:lstStyle/>
          <a:p>
            <a:r>
              <a:rPr lang="en-US" dirty="0" smtClean="0">
                <a:solidFill>
                  <a:schemeClr val="bg1"/>
                </a:solidFill>
              </a:rPr>
              <a:t>Units of X</a:t>
            </a:r>
            <a:endParaRPr lang="en-US" dirty="0">
              <a:solidFill>
                <a:schemeClr val="bg1"/>
              </a:solidFill>
            </a:endParaRPr>
          </a:p>
        </p:txBody>
      </p:sp>
      <p:sp>
        <p:nvSpPr>
          <p:cNvPr id="63" name="TextBox 62"/>
          <p:cNvSpPr txBox="1"/>
          <p:nvPr/>
        </p:nvSpPr>
        <p:spPr>
          <a:xfrm>
            <a:off x="457200" y="4093161"/>
            <a:ext cx="461665" cy="618118"/>
          </a:xfrm>
          <a:prstGeom prst="rect">
            <a:avLst/>
          </a:prstGeom>
          <a:noFill/>
        </p:spPr>
        <p:txBody>
          <a:bodyPr vert="vert270" wrap="none" rtlCol="0">
            <a:spAutoFit/>
          </a:bodyPr>
          <a:lstStyle/>
          <a:p>
            <a:r>
              <a:rPr lang="en-US" dirty="0" smtClean="0">
                <a:solidFill>
                  <a:schemeClr val="bg1"/>
                </a:solidFill>
              </a:rPr>
              <a:t>Price</a:t>
            </a:r>
            <a:endParaRPr lang="en-US" dirty="0">
              <a:solidFill>
                <a:schemeClr val="bg1"/>
              </a:solidFill>
            </a:endParaRPr>
          </a:p>
        </p:txBody>
      </p:sp>
      <p:sp>
        <p:nvSpPr>
          <p:cNvPr id="64" name="TextBox 63"/>
          <p:cNvSpPr txBox="1"/>
          <p:nvPr/>
        </p:nvSpPr>
        <p:spPr>
          <a:xfrm>
            <a:off x="457200" y="1143000"/>
            <a:ext cx="461665" cy="1088439"/>
          </a:xfrm>
          <a:prstGeom prst="rect">
            <a:avLst/>
          </a:prstGeom>
          <a:noFill/>
        </p:spPr>
        <p:txBody>
          <a:bodyPr vert="vert270" wrap="none" rtlCol="0">
            <a:spAutoFit/>
          </a:bodyPr>
          <a:lstStyle/>
          <a:p>
            <a:r>
              <a:rPr lang="en-US" dirty="0" smtClean="0">
                <a:solidFill>
                  <a:schemeClr val="bg1"/>
                </a:solidFill>
              </a:rPr>
              <a:t>Units of Y</a:t>
            </a:r>
            <a:endParaRPr lang="en-US" dirty="0">
              <a:solidFill>
                <a:schemeClr val="bg1"/>
              </a:solidFill>
            </a:endParaRPr>
          </a:p>
        </p:txBody>
      </p:sp>
      <p:sp>
        <p:nvSpPr>
          <p:cNvPr id="65" name="TextBox 64"/>
          <p:cNvSpPr txBox="1"/>
          <p:nvPr/>
        </p:nvSpPr>
        <p:spPr>
          <a:xfrm>
            <a:off x="1447800" y="6336268"/>
            <a:ext cx="423514" cy="369332"/>
          </a:xfrm>
          <a:prstGeom prst="rect">
            <a:avLst/>
          </a:prstGeom>
          <a:noFill/>
        </p:spPr>
        <p:txBody>
          <a:bodyPr wrap="none" rtlCol="0">
            <a:spAutoFit/>
          </a:bodyPr>
          <a:lstStyle/>
          <a:p>
            <a:r>
              <a:rPr lang="en-US" dirty="0" smtClean="0">
                <a:solidFill>
                  <a:schemeClr val="bg1"/>
                </a:solidFill>
              </a:rPr>
              <a:t>X</a:t>
            </a:r>
            <a:r>
              <a:rPr lang="en-US" baseline="-25000" dirty="0" smtClean="0">
                <a:solidFill>
                  <a:schemeClr val="bg1"/>
                </a:solidFill>
              </a:rPr>
              <a:t>1</a:t>
            </a:r>
            <a:endParaRPr lang="en-US" baseline="-25000" dirty="0">
              <a:solidFill>
                <a:schemeClr val="bg1"/>
              </a:solidFill>
            </a:endParaRPr>
          </a:p>
        </p:txBody>
      </p:sp>
      <p:sp>
        <p:nvSpPr>
          <p:cNvPr id="66" name="TextBox 65"/>
          <p:cNvSpPr txBox="1"/>
          <p:nvPr/>
        </p:nvSpPr>
        <p:spPr>
          <a:xfrm>
            <a:off x="2438400" y="6336268"/>
            <a:ext cx="423514" cy="369332"/>
          </a:xfrm>
          <a:prstGeom prst="rect">
            <a:avLst/>
          </a:prstGeom>
          <a:noFill/>
        </p:spPr>
        <p:txBody>
          <a:bodyPr wrap="none" rtlCol="0">
            <a:spAutoFit/>
          </a:bodyPr>
          <a:lstStyle/>
          <a:p>
            <a:r>
              <a:rPr lang="en-US" dirty="0" smtClean="0">
                <a:solidFill>
                  <a:schemeClr val="bg1"/>
                </a:solidFill>
              </a:rPr>
              <a:t>X</a:t>
            </a:r>
            <a:r>
              <a:rPr lang="en-US" baseline="-25000" dirty="0" smtClean="0">
                <a:solidFill>
                  <a:schemeClr val="bg1"/>
                </a:solidFill>
              </a:rPr>
              <a:t>2</a:t>
            </a:r>
            <a:endParaRPr lang="en-US" baseline="-25000" dirty="0">
              <a:solidFill>
                <a:schemeClr val="bg1"/>
              </a:solidFill>
            </a:endParaRPr>
          </a:p>
        </p:txBody>
      </p:sp>
      <p:sp>
        <p:nvSpPr>
          <p:cNvPr id="67" name="TextBox 66"/>
          <p:cNvSpPr txBox="1"/>
          <p:nvPr/>
        </p:nvSpPr>
        <p:spPr>
          <a:xfrm>
            <a:off x="3538886" y="6339840"/>
            <a:ext cx="423514" cy="369332"/>
          </a:xfrm>
          <a:prstGeom prst="rect">
            <a:avLst/>
          </a:prstGeom>
          <a:noFill/>
        </p:spPr>
        <p:txBody>
          <a:bodyPr wrap="none" rtlCol="0">
            <a:spAutoFit/>
          </a:bodyPr>
          <a:lstStyle/>
          <a:p>
            <a:r>
              <a:rPr lang="en-US" dirty="0" smtClean="0">
                <a:solidFill>
                  <a:schemeClr val="bg1"/>
                </a:solidFill>
              </a:rPr>
              <a:t>X</a:t>
            </a:r>
            <a:r>
              <a:rPr lang="en-US" baseline="-25000" dirty="0" smtClean="0">
                <a:solidFill>
                  <a:schemeClr val="bg1"/>
                </a:solidFill>
              </a:rPr>
              <a:t>3</a:t>
            </a:r>
            <a:endParaRPr lang="en-US" baseline="-25000" dirty="0">
              <a:solidFill>
                <a:schemeClr val="bg1"/>
              </a:solidFill>
            </a:endParaRPr>
          </a:p>
        </p:txBody>
      </p:sp>
      <p:sp>
        <p:nvSpPr>
          <p:cNvPr id="68" name="TextBox 67"/>
          <p:cNvSpPr txBox="1"/>
          <p:nvPr/>
        </p:nvSpPr>
        <p:spPr>
          <a:xfrm>
            <a:off x="4038600" y="5181600"/>
            <a:ext cx="351378" cy="369332"/>
          </a:xfrm>
          <a:prstGeom prst="rect">
            <a:avLst/>
          </a:prstGeom>
          <a:noFill/>
        </p:spPr>
        <p:txBody>
          <a:bodyPr wrap="none" rtlCol="0">
            <a:spAutoFit/>
          </a:bodyPr>
          <a:lstStyle/>
          <a:p>
            <a:r>
              <a:rPr lang="en-US" dirty="0" smtClean="0">
                <a:solidFill>
                  <a:srgbClr val="FF0000"/>
                </a:solidFill>
              </a:rPr>
              <a:t>D</a:t>
            </a:r>
            <a:endParaRPr lang="en-US" dirty="0">
              <a:solidFill>
                <a:srgbClr val="FF0000"/>
              </a:solidFill>
            </a:endParaRPr>
          </a:p>
        </p:txBody>
      </p:sp>
      <p:sp>
        <p:nvSpPr>
          <p:cNvPr id="69" name="TextBox 68"/>
          <p:cNvSpPr txBox="1"/>
          <p:nvPr/>
        </p:nvSpPr>
        <p:spPr>
          <a:xfrm>
            <a:off x="1219200" y="4114800"/>
            <a:ext cx="351378" cy="369332"/>
          </a:xfrm>
          <a:prstGeom prst="rect">
            <a:avLst/>
          </a:prstGeom>
          <a:noFill/>
        </p:spPr>
        <p:txBody>
          <a:bodyPr wrap="none" rtlCol="0">
            <a:spAutoFit/>
          </a:bodyPr>
          <a:lstStyle/>
          <a:p>
            <a:r>
              <a:rPr lang="en-US" dirty="0" smtClean="0">
                <a:solidFill>
                  <a:srgbClr val="FF0000"/>
                </a:solidFill>
              </a:rPr>
              <a:t>D</a:t>
            </a:r>
            <a:endParaRPr lang="en-US" dirty="0">
              <a:solidFill>
                <a:srgbClr val="FF0000"/>
              </a:solidFill>
            </a:endParaRPr>
          </a:p>
        </p:txBody>
      </p:sp>
      <p:sp>
        <p:nvSpPr>
          <p:cNvPr id="70" name="TextBox 69"/>
          <p:cNvSpPr txBox="1"/>
          <p:nvPr/>
        </p:nvSpPr>
        <p:spPr>
          <a:xfrm>
            <a:off x="826166" y="4267200"/>
            <a:ext cx="423514" cy="369332"/>
          </a:xfrm>
          <a:prstGeom prst="rect">
            <a:avLst/>
          </a:prstGeom>
          <a:noFill/>
        </p:spPr>
        <p:txBody>
          <a:bodyPr wrap="none" rtlCol="0">
            <a:spAutoFit/>
          </a:bodyPr>
          <a:lstStyle/>
          <a:p>
            <a:r>
              <a:rPr lang="en-US" dirty="0" smtClean="0">
                <a:solidFill>
                  <a:schemeClr val="bg1"/>
                </a:solidFill>
              </a:rPr>
              <a:t>P</a:t>
            </a:r>
            <a:r>
              <a:rPr lang="en-US" baseline="-25000" dirty="0" smtClean="0">
                <a:solidFill>
                  <a:schemeClr val="bg1"/>
                </a:solidFill>
              </a:rPr>
              <a:t>1</a:t>
            </a:r>
            <a:endParaRPr lang="en-US" baseline="-25000" dirty="0">
              <a:solidFill>
                <a:schemeClr val="bg1"/>
              </a:solidFill>
            </a:endParaRPr>
          </a:p>
        </p:txBody>
      </p:sp>
      <p:sp>
        <p:nvSpPr>
          <p:cNvPr id="71" name="TextBox 70"/>
          <p:cNvSpPr txBox="1"/>
          <p:nvPr/>
        </p:nvSpPr>
        <p:spPr>
          <a:xfrm>
            <a:off x="795686" y="4583668"/>
            <a:ext cx="423514" cy="369332"/>
          </a:xfrm>
          <a:prstGeom prst="rect">
            <a:avLst/>
          </a:prstGeom>
          <a:noFill/>
        </p:spPr>
        <p:txBody>
          <a:bodyPr wrap="none" rtlCol="0">
            <a:spAutoFit/>
          </a:bodyPr>
          <a:lstStyle/>
          <a:p>
            <a:r>
              <a:rPr lang="en-US" dirty="0" smtClean="0">
                <a:solidFill>
                  <a:schemeClr val="bg1"/>
                </a:solidFill>
              </a:rPr>
              <a:t>P</a:t>
            </a:r>
            <a:r>
              <a:rPr lang="en-US" baseline="-25000" dirty="0" smtClean="0">
                <a:solidFill>
                  <a:schemeClr val="bg1"/>
                </a:solidFill>
              </a:rPr>
              <a:t>2</a:t>
            </a:r>
            <a:endParaRPr lang="en-US" baseline="-25000" dirty="0">
              <a:solidFill>
                <a:schemeClr val="bg1"/>
              </a:solidFill>
            </a:endParaRPr>
          </a:p>
        </p:txBody>
      </p:sp>
      <p:sp>
        <p:nvSpPr>
          <p:cNvPr id="72" name="TextBox 71"/>
          <p:cNvSpPr txBox="1"/>
          <p:nvPr/>
        </p:nvSpPr>
        <p:spPr>
          <a:xfrm>
            <a:off x="792480" y="4953000"/>
            <a:ext cx="423514" cy="369332"/>
          </a:xfrm>
          <a:prstGeom prst="rect">
            <a:avLst/>
          </a:prstGeom>
          <a:noFill/>
        </p:spPr>
        <p:txBody>
          <a:bodyPr wrap="none" rtlCol="0">
            <a:spAutoFit/>
          </a:bodyPr>
          <a:lstStyle/>
          <a:p>
            <a:r>
              <a:rPr lang="en-US" dirty="0" smtClean="0">
                <a:solidFill>
                  <a:schemeClr val="bg1"/>
                </a:solidFill>
              </a:rPr>
              <a:t>P</a:t>
            </a:r>
            <a:r>
              <a:rPr lang="en-US" baseline="-25000" dirty="0" smtClean="0">
                <a:solidFill>
                  <a:schemeClr val="bg1"/>
                </a:solidFill>
              </a:rPr>
              <a:t>3</a:t>
            </a:r>
            <a:endParaRPr lang="en-US" baseline="-25000" dirty="0">
              <a:solidFill>
                <a:schemeClr val="bg1"/>
              </a:solidFill>
            </a:endParaRPr>
          </a:p>
        </p:txBody>
      </p:sp>
      <p:sp>
        <p:nvSpPr>
          <p:cNvPr id="73" name="TextBox 72"/>
          <p:cNvSpPr txBox="1"/>
          <p:nvPr/>
        </p:nvSpPr>
        <p:spPr>
          <a:xfrm>
            <a:off x="1600200" y="4191000"/>
            <a:ext cx="338554" cy="369332"/>
          </a:xfrm>
          <a:prstGeom prst="rect">
            <a:avLst/>
          </a:prstGeom>
          <a:noFill/>
        </p:spPr>
        <p:txBody>
          <a:bodyPr wrap="none" rtlCol="0">
            <a:spAutoFit/>
          </a:bodyPr>
          <a:lstStyle/>
          <a:p>
            <a:r>
              <a:rPr lang="en-US" dirty="0" smtClean="0">
                <a:solidFill>
                  <a:schemeClr val="bg1"/>
                </a:solidFill>
              </a:rPr>
              <a:t>A</a:t>
            </a:r>
            <a:endParaRPr lang="en-US" dirty="0">
              <a:solidFill>
                <a:schemeClr val="bg1"/>
              </a:solidFill>
            </a:endParaRPr>
          </a:p>
        </p:txBody>
      </p:sp>
      <p:sp>
        <p:nvSpPr>
          <p:cNvPr id="74" name="TextBox 73"/>
          <p:cNvSpPr txBox="1"/>
          <p:nvPr/>
        </p:nvSpPr>
        <p:spPr>
          <a:xfrm>
            <a:off x="2545080" y="4511040"/>
            <a:ext cx="351378" cy="369332"/>
          </a:xfrm>
          <a:prstGeom prst="rect">
            <a:avLst/>
          </a:prstGeom>
          <a:noFill/>
        </p:spPr>
        <p:txBody>
          <a:bodyPr wrap="none" rtlCol="0">
            <a:spAutoFit/>
          </a:bodyPr>
          <a:lstStyle/>
          <a:p>
            <a:r>
              <a:rPr lang="en-US" dirty="0" smtClean="0">
                <a:solidFill>
                  <a:schemeClr val="bg1"/>
                </a:solidFill>
              </a:rPr>
              <a:t>B</a:t>
            </a:r>
            <a:endParaRPr lang="en-US" dirty="0">
              <a:solidFill>
                <a:schemeClr val="bg1"/>
              </a:solidFill>
            </a:endParaRPr>
          </a:p>
        </p:txBody>
      </p:sp>
      <p:sp>
        <p:nvSpPr>
          <p:cNvPr id="75" name="TextBox 74"/>
          <p:cNvSpPr txBox="1"/>
          <p:nvPr/>
        </p:nvSpPr>
        <p:spPr>
          <a:xfrm>
            <a:off x="3672840" y="4903708"/>
            <a:ext cx="351378" cy="369332"/>
          </a:xfrm>
          <a:prstGeom prst="rect">
            <a:avLst/>
          </a:prstGeom>
          <a:noFill/>
        </p:spPr>
        <p:txBody>
          <a:bodyPr wrap="none" rtlCol="0">
            <a:spAutoFit/>
          </a:bodyPr>
          <a:lstStyle/>
          <a:p>
            <a:r>
              <a:rPr lang="en-US" dirty="0" smtClean="0">
                <a:solidFill>
                  <a:schemeClr val="bg1"/>
                </a:solidFill>
              </a:rPr>
              <a:t>C</a:t>
            </a:r>
            <a:endParaRPr lang="en-US" dirty="0">
              <a:solidFill>
                <a:schemeClr val="bg1"/>
              </a:solidFill>
            </a:endParaRPr>
          </a:p>
        </p:txBody>
      </p:sp>
      <p:sp>
        <p:nvSpPr>
          <p:cNvPr id="76" name="TextBox 75"/>
          <p:cNvSpPr txBox="1"/>
          <p:nvPr/>
        </p:nvSpPr>
        <p:spPr>
          <a:xfrm>
            <a:off x="1143000" y="1402080"/>
            <a:ext cx="338554" cy="369332"/>
          </a:xfrm>
          <a:prstGeom prst="rect">
            <a:avLst/>
          </a:prstGeom>
          <a:noFill/>
        </p:spPr>
        <p:txBody>
          <a:bodyPr wrap="none" rtlCol="0">
            <a:spAutoFit/>
          </a:bodyPr>
          <a:lstStyle/>
          <a:p>
            <a:r>
              <a:rPr lang="en-US" dirty="0" smtClean="0">
                <a:solidFill>
                  <a:schemeClr val="bg1"/>
                </a:solidFill>
              </a:rPr>
              <a:t>A</a:t>
            </a:r>
            <a:endParaRPr lang="en-US" dirty="0">
              <a:solidFill>
                <a:schemeClr val="bg1"/>
              </a:solidFill>
            </a:endParaRPr>
          </a:p>
        </p:txBody>
      </p:sp>
      <p:sp>
        <p:nvSpPr>
          <p:cNvPr id="77" name="TextBox 76"/>
          <p:cNvSpPr txBox="1"/>
          <p:nvPr/>
        </p:nvSpPr>
        <p:spPr>
          <a:xfrm>
            <a:off x="2164080" y="3535680"/>
            <a:ext cx="338554" cy="369332"/>
          </a:xfrm>
          <a:prstGeom prst="rect">
            <a:avLst/>
          </a:prstGeom>
          <a:noFill/>
        </p:spPr>
        <p:txBody>
          <a:bodyPr wrap="none" rtlCol="0">
            <a:spAutoFit/>
          </a:bodyPr>
          <a:lstStyle/>
          <a:p>
            <a:r>
              <a:rPr lang="en-US" dirty="0" smtClean="0">
                <a:solidFill>
                  <a:schemeClr val="bg1"/>
                </a:solidFill>
              </a:rPr>
              <a:t>B</a:t>
            </a:r>
            <a:endParaRPr lang="en-US" dirty="0">
              <a:solidFill>
                <a:schemeClr val="bg1"/>
              </a:solidFill>
            </a:endParaRPr>
          </a:p>
        </p:txBody>
      </p:sp>
      <p:sp>
        <p:nvSpPr>
          <p:cNvPr id="78" name="TextBox 77"/>
          <p:cNvSpPr txBox="1"/>
          <p:nvPr/>
        </p:nvSpPr>
        <p:spPr>
          <a:xfrm>
            <a:off x="4008120" y="3520440"/>
            <a:ext cx="389850" cy="369332"/>
          </a:xfrm>
          <a:prstGeom prst="rect">
            <a:avLst/>
          </a:prstGeom>
          <a:noFill/>
        </p:spPr>
        <p:txBody>
          <a:bodyPr wrap="none" rtlCol="0">
            <a:spAutoFit/>
          </a:bodyPr>
          <a:lstStyle/>
          <a:p>
            <a:r>
              <a:rPr lang="en-US" dirty="0" smtClean="0">
                <a:solidFill>
                  <a:schemeClr val="bg1"/>
                </a:solidFill>
              </a:rPr>
              <a:t>B’</a:t>
            </a:r>
            <a:endParaRPr lang="en-US" dirty="0">
              <a:solidFill>
                <a:schemeClr val="bg1"/>
              </a:solidFill>
            </a:endParaRPr>
          </a:p>
        </p:txBody>
      </p:sp>
      <p:sp>
        <p:nvSpPr>
          <p:cNvPr id="79" name="TextBox 78"/>
          <p:cNvSpPr txBox="1"/>
          <p:nvPr/>
        </p:nvSpPr>
        <p:spPr>
          <a:xfrm>
            <a:off x="5516880" y="3516868"/>
            <a:ext cx="433132" cy="369332"/>
          </a:xfrm>
          <a:prstGeom prst="rect">
            <a:avLst/>
          </a:prstGeom>
          <a:noFill/>
        </p:spPr>
        <p:txBody>
          <a:bodyPr wrap="none" rtlCol="0">
            <a:spAutoFit/>
          </a:bodyPr>
          <a:lstStyle/>
          <a:p>
            <a:r>
              <a:rPr lang="en-US" dirty="0" smtClean="0">
                <a:solidFill>
                  <a:schemeClr val="bg1"/>
                </a:solidFill>
              </a:rPr>
              <a:t>B’’</a:t>
            </a:r>
            <a:endParaRPr lang="en-US" dirty="0">
              <a:solidFill>
                <a:schemeClr val="bg1"/>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blinds(horizontal)">
                                      <p:cBhvr>
                                        <p:cTn id="12" dur="500"/>
                                        <p:tgtEl>
                                          <p:spTgt spid="47107"/>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par>
                                <p:cTn id="25" presetID="3" presetClass="entr" presetSubtype="1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par>
                                <p:cTn id="28" presetID="3" presetClass="entr" presetSubtype="1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par>
                                <p:cTn id="31" presetID="3" presetClass="entr" presetSubtype="1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linds(horizontal)">
                                      <p:cBhvr>
                                        <p:cTn id="33" dur="500"/>
                                        <p:tgtEl>
                                          <p:spTgt spid="20"/>
                                        </p:tgtEl>
                                      </p:cBhvr>
                                    </p:animEffect>
                                  </p:childTnLst>
                                </p:cTn>
                              </p:par>
                              <p:par>
                                <p:cTn id="34" presetID="3" presetClass="entr" presetSubtype="1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linds(horizontal)">
                                      <p:cBhvr>
                                        <p:cTn id="36" dur="500"/>
                                        <p:tgtEl>
                                          <p:spTgt spid="22"/>
                                        </p:tgtEl>
                                      </p:cBhvr>
                                    </p:animEffect>
                                  </p:childTnLst>
                                </p:cTn>
                              </p:par>
                              <p:par>
                                <p:cTn id="37" presetID="3" presetClass="entr" presetSubtype="1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par>
                                <p:cTn id="40" presetID="3" presetClass="entr" presetSubtype="10" fill="hold"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blinds(horizontal)">
                                      <p:cBhvr>
                                        <p:cTn id="42" dur="500"/>
                                        <p:tgtEl>
                                          <p:spTgt spid="31"/>
                                        </p:tgtEl>
                                      </p:cBhvr>
                                    </p:animEffect>
                                  </p:childTnLst>
                                </p:cTn>
                              </p:par>
                              <p:par>
                                <p:cTn id="43" presetID="3" presetClass="entr" presetSubtype="1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blinds(horizontal)">
                                      <p:cBhvr>
                                        <p:cTn id="45" dur="500"/>
                                        <p:tgtEl>
                                          <p:spTgt spid="33"/>
                                        </p:tgtEl>
                                      </p:cBhvr>
                                    </p:animEffect>
                                  </p:childTnLst>
                                </p:cTn>
                              </p:par>
                              <p:par>
                                <p:cTn id="46" presetID="3" presetClass="entr" presetSubtype="10" fill="hold"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linds(horizontal)">
                                      <p:cBhvr>
                                        <p:cTn id="48" dur="500"/>
                                        <p:tgtEl>
                                          <p:spTgt spid="35"/>
                                        </p:tgtEl>
                                      </p:cBhvr>
                                    </p:animEffect>
                                  </p:childTnLst>
                                </p:cTn>
                              </p:par>
                              <p:par>
                                <p:cTn id="49" presetID="3" presetClass="entr" presetSubtype="1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blinds(horizontal)">
                                      <p:cBhvr>
                                        <p:cTn id="51" dur="500"/>
                                        <p:tgtEl>
                                          <p:spTgt spid="37"/>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blinds(horizontal)">
                                      <p:cBhvr>
                                        <p:cTn id="54" dur="500"/>
                                        <p:tgtEl>
                                          <p:spTgt spid="4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blinds(horizontal)">
                                      <p:cBhvr>
                                        <p:cTn id="57" dur="500"/>
                                        <p:tgtEl>
                                          <p:spTgt spid="45"/>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blinds(horizontal)">
                                      <p:cBhvr>
                                        <p:cTn id="60" dur="500"/>
                                        <p:tgtEl>
                                          <p:spTgt spid="46"/>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blinds(horizontal)">
                                      <p:cBhvr>
                                        <p:cTn id="63" dur="500"/>
                                        <p:tgtEl>
                                          <p:spTgt spid="47"/>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blinds(horizontal)">
                                      <p:cBhvr>
                                        <p:cTn id="66" dur="500"/>
                                        <p:tgtEl>
                                          <p:spTgt spid="48"/>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blinds(horizontal)">
                                      <p:cBhvr>
                                        <p:cTn id="69" dur="500"/>
                                        <p:tgtEl>
                                          <p:spTgt spid="49"/>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blinds(horizontal)">
                                      <p:cBhvr>
                                        <p:cTn id="72" dur="500"/>
                                        <p:tgtEl>
                                          <p:spTgt spid="50"/>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blinds(horizontal)">
                                      <p:cBhvr>
                                        <p:cTn id="75" dur="500"/>
                                        <p:tgtEl>
                                          <p:spTgt spid="51"/>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52"/>
                                        </p:tgtEl>
                                        <p:attrNameLst>
                                          <p:attrName>style.visibility</p:attrName>
                                        </p:attrNameLst>
                                      </p:cBhvr>
                                      <p:to>
                                        <p:strVal val="visible"/>
                                      </p:to>
                                    </p:set>
                                    <p:animEffect transition="in" filter="blinds(horizontal)">
                                      <p:cBhvr>
                                        <p:cTn id="78" dur="500"/>
                                        <p:tgtEl>
                                          <p:spTgt spid="52"/>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blinds(horizontal)">
                                      <p:cBhvr>
                                        <p:cTn id="81" dur="500"/>
                                        <p:tgtEl>
                                          <p:spTgt spid="54"/>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blinds(horizontal)">
                                      <p:cBhvr>
                                        <p:cTn id="84" dur="500"/>
                                        <p:tgtEl>
                                          <p:spTgt spid="55"/>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blinds(horizontal)">
                                      <p:cBhvr>
                                        <p:cTn id="87" dur="500"/>
                                        <p:tgtEl>
                                          <p:spTgt spid="56"/>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blinds(horizontal)">
                                      <p:cBhvr>
                                        <p:cTn id="90" dur="500"/>
                                        <p:tgtEl>
                                          <p:spTgt spid="57"/>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58"/>
                                        </p:tgtEl>
                                        <p:attrNameLst>
                                          <p:attrName>style.visibility</p:attrName>
                                        </p:attrNameLst>
                                      </p:cBhvr>
                                      <p:to>
                                        <p:strVal val="visible"/>
                                      </p:to>
                                    </p:set>
                                    <p:animEffect transition="in" filter="blinds(horizontal)">
                                      <p:cBhvr>
                                        <p:cTn id="93" dur="500"/>
                                        <p:tgtEl>
                                          <p:spTgt spid="58"/>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59"/>
                                        </p:tgtEl>
                                        <p:attrNameLst>
                                          <p:attrName>style.visibility</p:attrName>
                                        </p:attrNameLst>
                                      </p:cBhvr>
                                      <p:to>
                                        <p:strVal val="visible"/>
                                      </p:to>
                                    </p:set>
                                    <p:animEffect transition="in" filter="blinds(horizontal)">
                                      <p:cBhvr>
                                        <p:cTn id="96" dur="500"/>
                                        <p:tgtEl>
                                          <p:spTgt spid="59"/>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Effect transition="in" filter="blinds(horizontal)">
                                      <p:cBhvr>
                                        <p:cTn id="99" dur="500"/>
                                        <p:tgtEl>
                                          <p:spTgt spid="60"/>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blinds(horizontal)">
                                      <p:cBhvr>
                                        <p:cTn id="102" dur="500"/>
                                        <p:tgtEl>
                                          <p:spTgt spid="61"/>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blinds(horizontal)">
                                      <p:cBhvr>
                                        <p:cTn id="105" dur="500"/>
                                        <p:tgtEl>
                                          <p:spTgt spid="62"/>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63"/>
                                        </p:tgtEl>
                                        <p:attrNameLst>
                                          <p:attrName>style.visibility</p:attrName>
                                        </p:attrNameLst>
                                      </p:cBhvr>
                                      <p:to>
                                        <p:strVal val="visible"/>
                                      </p:to>
                                    </p:set>
                                    <p:animEffect transition="in" filter="blinds(horizontal)">
                                      <p:cBhvr>
                                        <p:cTn id="108" dur="500"/>
                                        <p:tgtEl>
                                          <p:spTgt spid="63"/>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64"/>
                                        </p:tgtEl>
                                        <p:attrNameLst>
                                          <p:attrName>style.visibility</p:attrName>
                                        </p:attrNameLst>
                                      </p:cBhvr>
                                      <p:to>
                                        <p:strVal val="visible"/>
                                      </p:to>
                                    </p:set>
                                    <p:animEffect transition="in" filter="blinds(horizontal)">
                                      <p:cBhvr>
                                        <p:cTn id="111" dur="500"/>
                                        <p:tgtEl>
                                          <p:spTgt spid="64"/>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65"/>
                                        </p:tgtEl>
                                        <p:attrNameLst>
                                          <p:attrName>style.visibility</p:attrName>
                                        </p:attrNameLst>
                                      </p:cBhvr>
                                      <p:to>
                                        <p:strVal val="visible"/>
                                      </p:to>
                                    </p:set>
                                    <p:animEffect transition="in" filter="blinds(horizontal)">
                                      <p:cBhvr>
                                        <p:cTn id="114" dur="500"/>
                                        <p:tgtEl>
                                          <p:spTgt spid="65"/>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66"/>
                                        </p:tgtEl>
                                        <p:attrNameLst>
                                          <p:attrName>style.visibility</p:attrName>
                                        </p:attrNameLst>
                                      </p:cBhvr>
                                      <p:to>
                                        <p:strVal val="visible"/>
                                      </p:to>
                                    </p:set>
                                    <p:animEffect transition="in" filter="blinds(horizontal)">
                                      <p:cBhvr>
                                        <p:cTn id="117" dur="500"/>
                                        <p:tgtEl>
                                          <p:spTgt spid="66"/>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67"/>
                                        </p:tgtEl>
                                        <p:attrNameLst>
                                          <p:attrName>style.visibility</p:attrName>
                                        </p:attrNameLst>
                                      </p:cBhvr>
                                      <p:to>
                                        <p:strVal val="visible"/>
                                      </p:to>
                                    </p:set>
                                    <p:animEffect transition="in" filter="blinds(horizontal)">
                                      <p:cBhvr>
                                        <p:cTn id="120" dur="500"/>
                                        <p:tgtEl>
                                          <p:spTgt spid="67"/>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68"/>
                                        </p:tgtEl>
                                        <p:attrNameLst>
                                          <p:attrName>style.visibility</p:attrName>
                                        </p:attrNameLst>
                                      </p:cBhvr>
                                      <p:to>
                                        <p:strVal val="visible"/>
                                      </p:to>
                                    </p:set>
                                    <p:animEffect transition="in" filter="blinds(horizontal)">
                                      <p:cBhvr>
                                        <p:cTn id="123" dur="500"/>
                                        <p:tgtEl>
                                          <p:spTgt spid="68"/>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69"/>
                                        </p:tgtEl>
                                        <p:attrNameLst>
                                          <p:attrName>style.visibility</p:attrName>
                                        </p:attrNameLst>
                                      </p:cBhvr>
                                      <p:to>
                                        <p:strVal val="visible"/>
                                      </p:to>
                                    </p:set>
                                    <p:animEffect transition="in" filter="blinds(horizontal)">
                                      <p:cBhvr>
                                        <p:cTn id="126" dur="500"/>
                                        <p:tgtEl>
                                          <p:spTgt spid="69"/>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70"/>
                                        </p:tgtEl>
                                        <p:attrNameLst>
                                          <p:attrName>style.visibility</p:attrName>
                                        </p:attrNameLst>
                                      </p:cBhvr>
                                      <p:to>
                                        <p:strVal val="visible"/>
                                      </p:to>
                                    </p:set>
                                    <p:animEffect transition="in" filter="blinds(horizontal)">
                                      <p:cBhvr>
                                        <p:cTn id="129" dur="500"/>
                                        <p:tgtEl>
                                          <p:spTgt spid="70"/>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71"/>
                                        </p:tgtEl>
                                        <p:attrNameLst>
                                          <p:attrName>style.visibility</p:attrName>
                                        </p:attrNameLst>
                                      </p:cBhvr>
                                      <p:to>
                                        <p:strVal val="visible"/>
                                      </p:to>
                                    </p:set>
                                    <p:animEffect transition="in" filter="blinds(horizontal)">
                                      <p:cBhvr>
                                        <p:cTn id="132" dur="500"/>
                                        <p:tgtEl>
                                          <p:spTgt spid="71"/>
                                        </p:tgtEl>
                                      </p:cBhvr>
                                    </p:animEffect>
                                  </p:childTnLst>
                                </p:cTn>
                              </p:par>
                              <p:par>
                                <p:cTn id="133" presetID="3" presetClass="entr" presetSubtype="10" fill="hold" grpId="0" nodeType="withEffect">
                                  <p:stCondLst>
                                    <p:cond delay="0"/>
                                  </p:stCondLst>
                                  <p:childTnLst>
                                    <p:set>
                                      <p:cBhvr>
                                        <p:cTn id="134" dur="1" fill="hold">
                                          <p:stCondLst>
                                            <p:cond delay="0"/>
                                          </p:stCondLst>
                                        </p:cTn>
                                        <p:tgtEl>
                                          <p:spTgt spid="72"/>
                                        </p:tgtEl>
                                        <p:attrNameLst>
                                          <p:attrName>style.visibility</p:attrName>
                                        </p:attrNameLst>
                                      </p:cBhvr>
                                      <p:to>
                                        <p:strVal val="visible"/>
                                      </p:to>
                                    </p:set>
                                    <p:animEffect transition="in" filter="blinds(horizontal)">
                                      <p:cBhvr>
                                        <p:cTn id="135" dur="500"/>
                                        <p:tgtEl>
                                          <p:spTgt spid="72"/>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73"/>
                                        </p:tgtEl>
                                        <p:attrNameLst>
                                          <p:attrName>style.visibility</p:attrName>
                                        </p:attrNameLst>
                                      </p:cBhvr>
                                      <p:to>
                                        <p:strVal val="visible"/>
                                      </p:to>
                                    </p:set>
                                    <p:animEffect transition="in" filter="blinds(horizontal)">
                                      <p:cBhvr>
                                        <p:cTn id="138" dur="500"/>
                                        <p:tgtEl>
                                          <p:spTgt spid="73"/>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74"/>
                                        </p:tgtEl>
                                        <p:attrNameLst>
                                          <p:attrName>style.visibility</p:attrName>
                                        </p:attrNameLst>
                                      </p:cBhvr>
                                      <p:to>
                                        <p:strVal val="visible"/>
                                      </p:to>
                                    </p:set>
                                    <p:animEffect transition="in" filter="blinds(horizontal)">
                                      <p:cBhvr>
                                        <p:cTn id="141" dur="500"/>
                                        <p:tgtEl>
                                          <p:spTgt spid="74"/>
                                        </p:tgtEl>
                                      </p:cBhvr>
                                    </p:animEffect>
                                  </p:childTnLst>
                                </p:cTn>
                              </p:par>
                              <p:par>
                                <p:cTn id="142" presetID="3" presetClass="entr" presetSubtype="10" fill="hold" grpId="0" nodeType="withEffect">
                                  <p:stCondLst>
                                    <p:cond delay="0"/>
                                  </p:stCondLst>
                                  <p:childTnLst>
                                    <p:set>
                                      <p:cBhvr>
                                        <p:cTn id="143" dur="1" fill="hold">
                                          <p:stCondLst>
                                            <p:cond delay="0"/>
                                          </p:stCondLst>
                                        </p:cTn>
                                        <p:tgtEl>
                                          <p:spTgt spid="75"/>
                                        </p:tgtEl>
                                        <p:attrNameLst>
                                          <p:attrName>style.visibility</p:attrName>
                                        </p:attrNameLst>
                                      </p:cBhvr>
                                      <p:to>
                                        <p:strVal val="visible"/>
                                      </p:to>
                                    </p:set>
                                    <p:animEffect transition="in" filter="blinds(horizontal)">
                                      <p:cBhvr>
                                        <p:cTn id="144" dur="500"/>
                                        <p:tgtEl>
                                          <p:spTgt spid="75"/>
                                        </p:tgtEl>
                                      </p:cBhvr>
                                    </p:animEffect>
                                  </p:childTnLst>
                                </p:cTn>
                              </p:par>
                              <p:par>
                                <p:cTn id="145" presetID="3" presetClass="entr" presetSubtype="10" fill="hold" grpId="0" nodeType="withEffect">
                                  <p:stCondLst>
                                    <p:cond delay="0"/>
                                  </p:stCondLst>
                                  <p:childTnLst>
                                    <p:set>
                                      <p:cBhvr>
                                        <p:cTn id="146" dur="1" fill="hold">
                                          <p:stCondLst>
                                            <p:cond delay="0"/>
                                          </p:stCondLst>
                                        </p:cTn>
                                        <p:tgtEl>
                                          <p:spTgt spid="76"/>
                                        </p:tgtEl>
                                        <p:attrNameLst>
                                          <p:attrName>style.visibility</p:attrName>
                                        </p:attrNameLst>
                                      </p:cBhvr>
                                      <p:to>
                                        <p:strVal val="visible"/>
                                      </p:to>
                                    </p:set>
                                    <p:animEffect transition="in" filter="blinds(horizontal)">
                                      <p:cBhvr>
                                        <p:cTn id="147" dur="500"/>
                                        <p:tgtEl>
                                          <p:spTgt spid="76"/>
                                        </p:tgtEl>
                                      </p:cBhvr>
                                    </p:animEffect>
                                  </p:childTnLst>
                                </p:cTn>
                              </p:par>
                              <p:par>
                                <p:cTn id="148" presetID="3" presetClass="entr" presetSubtype="10" fill="hold" grpId="0" nodeType="withEffect">
                                  <p:stCondLst>
                                    <p:cond delay="0"/>
                                  </p:stCondLst>
                                  <p:childTnLst>
                                    <p:set>
                                      <p:cBhvr>
                                        <p:cTn id="149" dur="1" fill="hold">
                                          <p:stCondLst>
                                            <p:cond delay="0"/>
                                          </p:stCondLst>
                                        </p:cTn>
                                        <p:tgtEl>
                                          <p:spTgt spid="77"/>
                                        </p:tgtEl>
                                        <p:attrNameLst>
                                          <p:attrName>style.visibility</p:attrName>
                                        </p:attrNameLst>
                                      </p:cBhvr>
                                      <p:to>
                                        <p:strVal val="visible"/>
                                      </p:to>
                                    </p:set>
                                    <p:animEffect transition="in" filter="blinds(horizontal)">
                                      <p:cBhvr>
                                        <p:cTn id="150" dur="500"/>
                                        <p:tgtEl>
                                          <p:spTgt spid="77"/>
                                        </p:tgtEl>
                                      </p:cBhvr>
                                    </p:animEffect>
                                  </p:childTnLst>
                                </p:cTn>
                              </p:par>
                              <p:par>
                                <p:cTn id="151" presetID="3" presetClass="entr" presetSubtype="10" fill="hold" grpId="0" nodeType="withEffect">
                                  <p:stCondLst>
                                    <p:cond delay="0"/>
                                  </p:stCondLst>
                                  <p:childTnLst>
                                    <p:set>
                                      <p:cBhvr>
                                        <p:cTn id="152" dur="1" fill="hold">
                                          <p:stCondLst>
                                            <p:cond delay="0"/>
                                          </p:stCondLst>
                                        </p:cTn>
                                        <p:tgtEl>
                                          <p:spTgt spid="78"/>
                                        </p:tgtEl>
                                        <p:attrNameLst>
                                          <p:attrName>style.visibility</p:attrName>
                                        </p:attrNameLst>
                                      </p:cBhvr>
                                      <p:to>
                                        <p:strVal val="visible"/>
                                      </p:to>
                                    </p:set>
                                    <p:animEffect transition="in" filter="blinds(horizontal)">
                                      <p:cBhvr>
                                        <p:cTn id="153" dur="500"/>
                                        <p:tgtEl>
                                          <p:spTgt spid="78"/>
                                        </p:tgtEl>
                                      </p:cBhvr>
                                    </p:animEffect>
                                  </p:childTnLst>
                                </p:cTn>
                              </p:par>
                              <p:par>
                                <p:cTn id="154" presetID="3" presetClass="entr" presetSubtype="10" fill="hold" grpId="0" nodeType="withEffect">
                                  <p:stCondLst>
                                    <p:cond delay="0"/>
                                  </p:stCondLst>
                                  <p:childTnLst>
                                    <p:set>
                                      <p:cBhvr>
                                        <p:cTn id="155" dur="1" fill="hold">
                                          <p:stCondLst>
                                            <p:cond delay="0"/>
                                          </p:stCondLst>
                                        </p:cTn>
                                        <p:tgtEl>
                                          <p:spTgt spid="79"/>
                                        </p:tgtEl>
                                        <p:attrNameLst>
                                          <p:attrName>style.visibility</p:attrName>
                                        </p:attrNameLst>
                                      </p:cBhvr>
                                      <p:to>
                                        <p:strVal val="visible"/>
                                      </p:to>
                                    </p:set>
                                    <p:animEffect transition="in" filter="blinds(horizontal)">
                                      <p:cBhvr>
                                        <p:cTn id="15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4" grpId="0" animBg="1"/>
      <p:bldP spid="45" grpId="0"/>
      <p:bldP spid="46" grpId="0"/>
      <p:bldP spid="47" grpId="0"/>
      <p:bldP spid="48" grpId="0"/>
      <p:bldP spid="49" grpId="0"/>
      <p:bldP spid="50" grpId="0"/>
      <p:bldP spid="51" grpId="0"/>
      <p:bldP spid="52"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143000"/>
          </a:xfrm>
          <a:prstGeom prst="rect">
            <a:avLst/>
          </a:prstGeom>
        </p:spPr>
        <p:txBody>
          <a:bodyPr vert="horz" lIns="45720" rIns="4572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600" b="1" i="0" u="none" strike="noStrike" kern="1200" cap="none" spc="0" normalizeH="0" baseline="0" noProof="0" dirty="0" smtClean="0">
                <a:ln>
                  <a:noFill/>
                </a:ln>
                <a:solidFill>
                  <a:srgbClr val="00B0F0"/>
                </a:solidFill>
                <a:effectLst/>
                <a:uLnTx/>
                <a:uFillTx/>
                <a:latin typeface="+mj-lt"/>
                <a:ea typeface="+mj-ea"/>
                <a:cs typeface="+mj-cs"/>
              </a:rPr>
              <a:t>Price effect on normal goods/ if X and Y are Complements</a:t>
            </a:r>
            <a:r>
              <a:rPr kumimoji="0" lang="en-US" sz="4600" b="1" i="0" u="none" strike="noStrike" kern="1200" cap="none" spc="0" normalizeH="0" noProof="0" dirty="0" smtClean="0">
                <a:ln>
                  <a:noFill/>
                </a:ln>
                <a:solidFill>
                  <a:srgbClr val="00B0F0"/>
                </a:solidFill>
                <a:effectLst/>
                <a:uLnTx/>
                <a:uFillTx/>
                <a:latin typeface="+mj-lt"/>
                <a:ea typeface="+mj-ea"/>
                <a:cs typeface="+mj-cs"/>
              </a:rPr>
              <a:t> </a:t>
            </a:r>
            <a:r>
              <a:rPr kumimoji="0" lang="en-US" sz="4600" b="1" i="0" u="none" strike="noStrike" kern="1200" cap="none" spc="0" normalizeH="0" baseline="0" noProof="0" dirty="0" smtClean="0">
                <a:ln>
                  <a:noFill/>
                </a:ln>
                <a:solidFill>
                  <a:srgbClr val="00B0F0"/>
                </a:solidFill>
                <a:effectLst/>
                <a:uLnTx/>
                <a:uFillTx/>
                <a:latin typeface="+mj-lt"/>
                <a:ea typeface="+mj-ea"/>
                <a:cs typeface="+mj-cs"/>
              </a:rPr>
              <a:t>.</a:t>
            </a:r>
            <a:endParaRPr kumimoji="0" lang="en-US" sz="4600" b="1" i="0" u="none" strike="noStrike" kern="1200" cap="none" spc="0" normalizeH="0" baseline="0" noProof="0" dirty="0">
              <a:ln>
                <a:noFill/>
              </a:ln>
              <a:solidFill>
                <a:srgbClr val="00B0F0"/>
              </a:solidFill>
              <a:effectLst/>
              <a:uLnTx/>
              <a:uFillTx/>
              <a:latin typeface="+mj-lt"/>
              <a:ea typeface="+mj-ea"/>
              <a:cs typeface="+mj-cs"/>
            </a:endParaRPr>
          </a:p>
        </p:txBody>
      </p:sp>
      <p:pic>
        <p:nvPicPr>
          <p:cNvPr id="48130" name="Picture 2"/>
          <p:cNvPicPr>
            <a:picLocks noChangeAspect="1" noChangeArrowheads="1"/>
          </p:cNvPicPr>
          <p:nvPr/>
        </p:nvPicPr>
        <p:blipFill>
          <a:blip r:embed="rId2"/>
          <a:srcRect/>
          <a:stretch>
            <a:fillRect/>
          </a:stretch>
        </p:blipFill>
        <p:spPr bwMode="auto">
          <a:xfrm>
            <a:off x="0" y="1143001"/>
            <a:ext cx="9144000" cy="5714999"/>
          </a:xfrm>
          <a:prstGeom prst="rect">
            <a:avLst/>
          </a:prstGeom>
          <a:noFill/>
          <a:ln w="9525">
            <a:noFill/>
            <a:miter lim="800000"/>
            <a:headEnd/>
            <a:tailEnd/>
          </a:ln>
          <a:effectLst/>
        </p:spPr>
      </p:pic>
      <p:sp>
        <p:nvSpPr>
          <p:cNvPr id="55" name="TextBox 54"/>
          <p:cNvSpPr txBox="1"/>
          <p:nvPr/>
        </p:nvSpPr>
        <p:spPr>
          <a:xfrm>
            <a:off x="6816060" y="3657600"/>
            <a:ext cx="1184940" cy="369332"/>
          </a:xfrm>
          <a:prstGeom prst="rect">
            <a:avLst/>
          </a:prstGeom>
          <a:noFill/>
        </p:spPr>
        <p:txBody>
          <a:bodyPr wrap="none" rtlCol="0">
            <a:spAutoFit/>
          </a:bodyPr>
          <a:lstStyle/>
          <a:p>
            <a:r>
              <a:rPr lang="en-US" dirty="0" smtClean="0">
                <a:solidFill>
                  <a:schemeClr val="bg1"/>
                </a:solidFill>
              </a:rPr>
              <a:t>Units of X</a:t>
            </a:r>
            <a:endParaRPr lang="en-US" dirty="0">
              <a:solidFill>
                <a:schemeClr val="bg1"/>
              </a:solidFill>
            </a:endParaRPr>
          </a:p>
        </p:txBody>
      </p:sp>
      <p:sp>
        <p:nvSpPr>
          <p:cNvPr id="56" name="TextBox 55"/>
          <p:cNvSpPr txBox="1"/>
          <p:nvPr/>
        </p:nvSpPr>
        <p:spPr>
          <a:xfrm>
            <a:off x="7105620" y="6381988"/>
            <a:ext cx="1184940" cy="369332"/>
          </a:xfrm>
          <a:prstGeom prst="rect">
            <a:avLst/>
          </a:prstGeom>
          <a:noFill/>
        </p:spPr>
        <p:txBody>
          <a:bodyPr wrap="none" rtlCol="0">
            <a:spAutoFit/>
          </a:bodyPr>
          <a:lstStyle/>
          <a:p>
            <a:r>
              <a:rPr lang="en-US" dirty="0" smtClean="0">
                <a:solidFill>
                  <a:schemeClr val="bg1"/>
                </a:solidFill>
              </a:rPr>
              <a:t>Units of X</a:t>
            </a:r>
            <a:endParaRPr lang="en-US" dirty="0">
              <a:solidFill>
                <a:schemeClr val="bg1"/>
              </a:solidFill>
            </a:endParaRPr>
          </a:p>
        </p:txBody>
      </p:sp>
      <p:sp>
        <p:nvSpPr>
          <p:cNvPr id="57" name="TextBox 56"/>
          <p:cNvSpPr txBox="1"/>
          <p:nvPr/>
        </p:nvSpPr>
        <p:spPr>
          <a:xfrm>
            <a:off x="304800" y="1219200"/>
            <a:ext cx="461665" cy="1139736"/>
          </a:xfrm>
          <a:prstGeom prst="rect">
            <a:avLst/>
          </a:prstGeom>
          <a:noFill/>
        </p:spPr>
        <p:txBody>
          <a:bodyPr vert="vert270" wrap="none" rtlCol="0">
            <a:spAutoFit/>
          </a:bodyPr>
          <a:lstStyle/>
          <a:p>
            <a:r>
              <a:rPr lang="en-US" dirty="0" smtClean="0">
                <a:solidFill>
                  <a:schemeClr val="bg1"/>
                </a:solidFill>
              </a:rPr>
              <a:t>Units Of Y</a:t>
            </a:r>
            <a:endParaRPr lang="en-US" dirty="0">
              <a:solidFill>
                <a:schemeClr val="bg1"/>
              </a:solidFill>
            </a:endParaRPr>
          </a:p>
        </p:txBody>
      </p:sp>
      <p:sp>
        <p:nvSpPr>
          <p:cNvPr id="58" name="TextBox 57"/>
          <p:cNvSpPr txBox="1"/>
          <p:nvPr/>
        </p:nvSpPr>
        <p:spPr>
          <a:xfrm>
            <a:off x="304800" y="3962400"/>
            <a:ext cx="461665" cy="618118"/>
          </a:xfrm>
          <a:prstGeom prst="rect">
            <a:avLst/>
          </a:prstGeom>
          <a:noFill/>
        </p:spPr>
        <p:txBody>
          <a:bodyPr vert="vert270" wrap="none" rtlCol="0">
            <a:spAutoFit/>
          </a:bodyPr>
          <a:lstStyle/>
          <a:p>
            <a:r>
              <a:rPr lang="en-US" dirty="0" smtClean="0">
                <a:solidFill>
                  <a:schemeClr val="bg1"/>
                </a:solidFill>
              </a:rPr>
              <a:t>Price</a:t>
            </a:r>
            <a:endParaRPr lang="en-US" dirty="0">
              <a:solidFill>
                <a:schemeClr val="bg1"/>
              </a:solidFill>
            </a:endParaRPr>
          </a:p>
        </p:txBody>
      </p:sp>
      <p:sp>
        <p:nvSpPr>
          <p:cNvPr id="59" name="TextBox 58"/>
          <p:cNvSpPr txBox="1"/>
          <p:nvPr/>
        </p:nvSpPr>
        <p:spPr>
          <a:xfrm flipH="1">
            <a:off x="3779520" y="1855708"/>
            <a:ext cx="838200" cy="369332"/>
          </a:xfrm>
          <a:prstGeom prst="rect">
            <a:avLst/>
          </a:prstGeom>
          <a:noFill/>
        </p:spPr>
        <p:txBody>
          <a:bodyPr wrap="square" rtlCol="0">
            <a:spAutoFit/>
          </a:bodyPr>
          <a:lstStyle/>
          <a:p>
            <a:r>
              <a:rPr lang="en-US" dirty="0" smtClean="0">
                <a:solidFill>
                  <a:srgbClr val="FF0000"/>
                </a:solidFill>
              </a:rPr>
              <a:t>PCC</a:t>
            </a:r>
            <a:endParaRPr lang="en-US" dirty="0">
              <a:solidFill>
                <a:srgbClr val="FF0000"/>
              </a:solidFill>
            </a:endParaRPr>
          </a:p>
        </p:txBody>
      </p:sp>
      <p:sp>
        <p:nvSpPr>
          <p:cNvPr id="60" name="TextBox 59"/>
          <p:cNvSpPr txBox="1"/>
          <p:nvPr/>
        </p:nvSpPr>
        <p:spPr>
          <a:xfrm>
            <a:off x="4038600" y="5791200"/>
            <a:ext cx="351378" cy="369332"/>
          </a:xfrm>
          <a:prstGeom prst="rect">
            <a:avLst/>
          </a:prstGeom>
          <a:noFill/>
        </p:spPr>
        <p:txBody>
          <a:bodyPr wrap="none" rtlCol="0">
            <a:spAutoFit/>
          </a:bodyPr>
          <a:lstStyle/>
          <a:p>
            <a:r>
              <a:rPr lang="en-US" dirty="0" smtClean="0">
                <a:solidFill>
                  <a:srgbClr val="FF0000"/>
                </a:solidFill>
              </a:rPr>
              <a:t>D</a:t>
            </a:r>
            <a:endParaRPr lang="en-US" dirty="0">
              <a:solidFill>
                <a:srgbClr val="FF0000"/>
              </a:solidFill>
            </a:endParaRPr>
          </a:p>
        </p:txBody>
      </p:sp>
      <p:sp>
        <p:nvSpPr>
          <p:cNvPr id="61" name="TextBox 60"/>
          <p:cNvSpPr txBox="1"/>
          <p:nvPr/>
        </p:nvSpPr>
        <p:spPr>
          <a:xfrm>
            <a:off x="1325880" y="4160520"/>
            <a:ext cx="351378" cy="369332"/>
          </a:xfrm>
          <a:prstGeom prst="rect">
            <a:avLst/>
          </a:prstGeom>
          <a:noFill/>
        </p:spPr>
        <p:txBody>
          <a:bodyPr wrap="none" rtlCol="0">
            <a:spAutoFit/>
          </a:bodyPr>
          <a:lstStyle/>
          <a:p>
            <a:r>
              <a:rPr lang="en-US" dirty="0" smtClean="0">
                <a:solidFill>
                  <a:srgbClr val="FF0000"/>
                </a:solidFill>
              </a:rPr>
              <a:t>D</a:t>
            </a:r>
            <a:endParaRPr lang="en-US" dirty="0">
              <a:solidFill>
                <a:srgbClr val="FF0000"/>
              </a:solidFill>
            </a:endParaRPr>
          </a:p>
        </p:txBody>
      </p:sp>
      <p:sp>
        <p:nvSpPr>
          <p:cNvPr id="63" name="TextBox 62"/>
          <p:cNvSpPr txBox="1"/>
          <p:nvPr/>
        </p:nvSpPr>
        <p:spPr>
          <a:xfrm>
            <a:off x="1447800" y="1463040"/>
            <a:ext cx="609600" cy="369332"/>
          </a:xfrm>
          <a:prstGeom prst="rect">
            <a:avLst/>
          </a:prstGeom>
          <a:noFill/>
        </p:spPr>
        <p:txBody>
          <a:bodyPr wrap="square" rtlCol="0">
            <a:spAutoFit/>
          </a:bodyPr>
          <a:lstStyle/>
          <a:p>
            <a:r>
              <a:rPr lang="en-US" dirty="0" smtClean="0">
                <a:solidFill>
                  <a:schemeClr val="bg1"/>
                </a:solidFill>
              </a:rPr>
              <a:t>IC</a:t>
            </a:r>
            <a:r>
              <a:rPr lang="en-US" baseline="-25000" dirty="0" smtClean="0">
                <a:solidFill>
                  <a:schemeClr val="bg1"/>
                </a:solidFill>
              </a:rPr>
              <a:t>1</a:t>
            </a:r>
            <a:endParaRPr lang="en-US" baseline="-25000" dirty="0">
              <a:solidFill>
                <a:schemeClr val="bg1"/>
              </a:solidFill>
            </a:endParaRPr>
          </a:p>
        </p:txBody>
      </p:sp>
      <p:sp>
        <p:nvSpPr>
          <p:cNvPr id="64" name="TextBox 63"/>
          <p:cNvSpPr txBox="1"/>
          <p:nvPr/>
        </p:nvSpPr>
        <p:spPr>
          <a:xfrm>
            <a:off x="2209800" y="1447800"/>
            <a:ext cx="609600" cy="369332"/>
          </a:xfrm>
          <a:prstGeom prst="rect">
            <a:avLst/>
          </a:prstGeom>
          <a:noFill/>
        </p:spPr>
        <p:txBody>
          <a:bodyPr wrap="square" rtlCol="0">
            <a:spAutoFit/>
          </a:bodyPr>
          <a:lstStyle/>
          <a:p>
            <a:r>
              <a:rPr lang="en-US" dirty="0" smtClean="0">
                <a:solidFill>
                  <a:schemeClr val="bg1"/>
                </a:solidFill>
              </a:rPr>
              <a:t>IC</a:t>
            </a:r>
            <a:r>
              <a:rPr lang="en-US" baseline="-25000" dirty="0" smtClean="0">
                <a:solidFill>
                  <a:schemeClr val="bg1"/>
                </a:solidFill>
              </a:rPr>
              <a:t>2</a:t>
            </a:r>
            <a:endParaRPr lang="en-US" baseline="-25000" dirty="0">
              <a:solidFill>
                <a:schemeClr val="bg1"/>
              </a:solidFill>
            </a:endParaRPr>
          </a:p>
        </p:txBody>
      </p:sp>
      <p:sp>
        <p:nvSpPr>
          <p:cNvPr id="65" name="TextBox 64"/>
          <p:cNvSpPr txBox="1"/>
          <p:nvPr/>
        </p:nvSpPr>
        <p:spPr>
          <a:xfrm>
            <a:off x="582326" y="2606040"/>
            <a:ext cx="423514" cy="369332"/>
          </a:xfrm>
          <a:prstGeom prst="rect">
            <a:avLst/>
          </a:prstGeom>
          <a:noFill/>
        </p:spPr>
        <p:txBody>
          <a:bodyPr wrap="none" rtlCol="0">
            <a:spAutoFit/>
          </a:bodyPr>
          <a:lstStyle/>
          <a:p>
            <a:r>
              <a:rPr lang="en-US" dirty="0" smtClean="0">
                <a:solidFill>
                  <a:schemeClr val="bg1"/>
                </a:solidFill>
              </a:rPr>
              <a:t>Y</a:t>
            </a:r>
            <a:r>
              <a:rPr lang="en-US" baseline="-25000" dirty="0" smtClean="0">
                <a:solidFill>
                  <a:schemeClr val="bg1"/>
                </a:solidFill>
              </a:rPr>
              <a:t>1</a:t>
            </a:r>
            <a:endParaRPr lang="en-US" baseline="-25000" dirty="0">
              <a:solidFill>
                <a:schemeClr val="bg1"/>
              </a:solidFill>
            </a:endParaRPr>
          </a:p>
        </p:txBody>
      </p:sp>
      <p:sp>
        <p:nvSpPr>
          <p:cNvPr id="66" name="TextBox 65"/>
          <p:cNvSpPr txBox="1"/>
          <p:nvPr/>
        </p:nvSpPr>
        <p:spPr>
          <a:xfrm>
            <a:off x="567086" y="2286000"/>
            <a:ext cx="423514" cy="369332"/>
          </a:xfrm>
          <a:prstGeom prst="rect">
            <a:avLst/>
          </a:prstGeom>
          <a:noFill/>
        </p:spPr>
        <p:txBody>
          <a:bodyPr wrap="none" rtlCol="0">
            <a:spAutoFit/>
          </a:bodyPr>
          <a:lstStyle/>
          <a:p>
            <a:r>
              <a:rPr lang="en-US" dirty="0" smtClean="0">
                <a:solidFill>
                  <a:schemeClr val="bg1"/>
                </a:solidFill>
              </a:rPr>
              <a:t>Y</a:t>
            </a:r>
            <a:r>
              <a:rPr lang="en-US" baseline="-25000" dirty="0" smtClean="0">
                <a:solidFill>
                  <a:schemeClr val="bg1"/>
                </a:solidFill>
              </a:rPr>
              <a:t>2</a:t>
            </a:r>
            <a:endParaRPr lang="en-US" baseline="-25000" dirty="0">
              <a:solidFill>
                <a:schemeClr val="bg1"/>
              </a:solidFill>
            </a:endParaRPr>
          </a:p>
        </p:txBody>
      </p:sp>
      <p:sp>
        <p:nvSpPr>
          <p:cNvPr id="67" name="TextBox 66"/>
          <p:cNvSpPr txBox="1"/>
          <p:nvPr/>
        </p:nvSpPr>
        <p:spPr>
          <a:xfrm>
            <a:off x="2209800" y="3684508"/>
            <a:ext cx="423514" cy="369332"/>
          </a:xfrm>
          <a:prstGeom prst="rect">
            <a:avLst/>
          </a:prstGeom>
          <a:noFill/>
        </p:spPr>
        <p:txBody>
          <a:bodyPr wrap="none" rtlCol="0">
            <a:spAutoFit/>
          </a:bodyPr>
          <a:lstStyle/>
          <a:p>
            <a:r>
              <a:rPr lang="en-US" dirty="0" smtClean="0">
                <a:solidFill>
                  <a:schemeClr val="bg1"/>
                </a:solidFill>
              </a:rPr>
              <a:t>X</a:t>
            </a:r>
            <a:r>
              <a:rPr lang="en-US" baseline="-25000" dirty="0" smtClean="0">
                <a:solidFill>
                  <a:schemeClr val="bg1"/>
                </a:solidFill>
              </a:rPr>
              <a:t>1</a:t>
            </a:r>
            <a:endParaRPr lang="en-US" baseline="-25000" dirty="0">
              <a:solidFill>
                <a:schemeClr val="bg1"/>
              </a:solidFill>
            </a:endParaRPr>
          </a:p>
        </p:txBody>
      </p:sp>
      <p:sp>
        <p:nvSpPr>
          <p:cNvPr id="68" name="TextBox 67"/>
          <p:cNvSpPr txBox="1"/>
          <p:nvPr/>
        </p:nvSpPr>
        <p:spPr>
          <a:xfrm>
            <a:off x="2853086" y="3688080"/>
            <a:ext cx="423514" cy="369332"/>
          </a:xfrm>
          <a:prstGeom prst="rect">
            <a:avLst/>
          </a:prstGeom>
          <a:noFill/>
        </p:spPr>
        <p:txBody>
          <a:bodyPr wrap="none" rtlCol="0">
            <a:spAutoFit/>
          </a:bodyPr>
          <a:lstStyle/>
          <a:p>
            <a:r>
              <a:rPr lang="en-US" dirty="0" smtClean="0">
                <a:solidFill>
                  <a:schemeClr val="bg1"/>
                </a:solidFill>
              </a:rPr>
              <a:t>X</a:t>
            </a:r>
            <a:r>
              <a:rPr lang="en-US" baseline="-25000" dirty="0" smtClean="0">
                <a:solidFill>
                  <a:schemeClr val="bg1"/>
                </a:solidFill>
              </a:rPr>
              <a:t>2</a:t>
            </a:r>
            <a:endParaRPr lang="en-US" baseline="-25000" dirty="0">
              <a:solidFill>
                <a:schemeClr val="bg1"/>
              </a:solidFill>
            </a:endParaRPr>
          </a:p>
        </p:txBody>
      </p:sp>
      <p:sp>
        <p:nvSpPr>
          <p:cNvPr id="69" name="TextBox 68"/>
          <p:cNvSpPr txBox="1"/>
          <p:nvPr/>
        </p:nvSpPr>
        <p:spPr>
          <a:xfrm>
            <a:off x="2194560" y="6363176"/>
            <a:ext cx="423514" cy="369332"/>
          </a:xfrm>
          <a:prstGeom prst="rect">
            <a:avLst/>
          </a:prstGeom>
          <a:noFill/>
        </p:spPr>
        <p:txBody>
          <a:bodyPr wrap="none" rtlCol="0">
            <a:spAutoFit/>
          </a:bodyPr>
          <a:lstStyle/>
          <a:p>
            <a:r>
              <a:rPr lang="en-US" dirty="0" smtClean="0">
                <a:solidFill>
                  <a:schemeClr val="bg1"/>
                </a:solidFill>
              </a:rPr>
              <a:t>X</a:t>
            </a:r>
            <a:r>
              <a:rPr lang="en-US" baseline="-25000" dirty="0" smtClean="0">
                <a:solidFill>
                  <a:schemeClr val="bg1"/>
                </a:solidFill>
              </a:rPr>
              <a:t>1</a:t>
            </a:r>
            <a:endParaRPr lang="en-US" baseline="-25000" dirty="0">
              <a:solidFill>
                <a:schemeClr val="bg1"/>
              </a:solidFill>
            </a:endParaRPr>
          </a:p>
        </p:txBody>
      </p:sp>
      <p:sp>
        <p:nvSpPr>
          <p:cNvPr id="70" name="TextBox 69"/>
          <p:cNvSpPr txBox="1"/>
          <p:nvPr/>
        </p:nvSpPr>
        <p:spPr>
          <a:xfrm>
            <a:off x="2837846" y="6366748"/>
            <a:ext cx="423514" cy="369332"/>
          </a:xfrm>
          <a:prstGeom prst="rect">
            <a:avLst/>
          </a:prstGeom>
          <a:noFill/>
        </p:spPr>
        <p:txBody>
          <a:bodyPr wrap="none" rtlCol="0">
            <a:spAutoFit/>
          </a:bodyPr>
          <a:lstStyle/>
          <a:p>
            <a:r>
              <a:rPr lang="en-US" dirty="0" smtClean="0">
                <a:solidFill>
                  <a:schemeClr val="bg1"/>
                </a:solidFill>
              </a:rPr>
              <a:t>X</a:t>
            </a:r>
            <a:r>
              <a:rPr lang="en-US" baseline="-25000" dirty="0" smtClean="0">
                <a:solidFill>
                  <a:schemeClr val="bg1"/>
                </a:solidFill>
              </a:rPr>
              <a:t>2</a:t>
            </a:r>
            <a:endParaRPr lang="en-US" baseline="-25000" dirty="0">
              <a:solidFill>
                <a:schemeClr val="bg1"/>
              </a:solidFill>
            </a:endParaRPr>
          </a:p>
        </p:txBody>
      </p:sp>
      <p:sp>
        <p:nvSpPr>
          <p:cNvPr id="71" name="TextBox 70"/>
          <p:cNvSpPr txBox="1"/>
          <p:nvPr/>
        </p:nvSpPr>
        <p:spPr>
          <a:xfrm>
            <a:off x="702598" y="3657600"/>
            <a:ext cx="364202" cy="369332"/>
          </a:xfrm>
          <a:prstGeom prst="rect">
            <a:avLst/>
          </a:prstGeom>
          <a:noFill/>
        </p:spPr>
        <p:txBody>
          <a:bodyPr wrap="none" rtlCol="0">
            <a:spAutoFit/>
          </a:bodyPr>
          <a:lstStyle/>
          <a:p>
            <a:r>
              <a:rPr lang="en-US" dirty="0" smtClean="0">
                <a:solidFill>
                  <a:schemeClr val="bg1"/>
                </a:solidFill>
              </a:rPr>
              <a:t>O</a:t>
            </a:r>
            <a:endParaRPr lang="en-US" dirty="0">
              <a:solidFill>
                <a:schemeClr val="bg1"/>
              </a:solidFill>
            </a:endParaRPr>
          </a:p>
        </p:txBody>
      </p:sp>
      <p:sp>
        <p:nvSpPr>
          <p:cNvPr id="72" name="TextBox 71"/>
          <p:cNvSpPr txBox="1"/>
          <p:nvPr/>
        </p:nvSpPr>
        <p:spPr>
          <a:xfrm>
            <a:off x="609600" y="6248400"/>
            <a:ext cx="364202" cy="369332"/>
          </a:xfrm>
          <a:prstGeom prst="rect">
            <a:avLst/>
          </a:prstGeom>
          <a:noFill/>
        </p:spPr>
        <p:txBody>
          <a:bodyPr wrap="none" rtlCol="0">
            <a:spAutoFit/>
          </a:bodyPr>
          <a:lstStyle/>
          <a:p>
            <a:r>
              <a:rPr lang="en-US" dirty="0" smtClean="0">
                <a:solidFill>
                  <a:schemeClr val="bg1"/>
                </a:solidFill>
              </a:rPr>
              <a:t>O</a:t>
            </a:r>
            <a:endParaRPr lang="en-US" dirty="0">
              <a:solidFill>
                <a:schemeClr val="bg1"/>
              </a:solidFill>
            </a:endParaRPr>
          </a:p>
        </p:txBody>
      </p:sp>
      <p:sp>
        <p:nvSpPr>
          <p:cNvPr id="73" name="TextBox 72"/>
          <p:cNvSpPr txBox="1"/>
          <p:nvPr/>
        </p:nvSpPr>
        <p:spPr>
          <a:xfrm>
            <a:off x="2286000" y="2514600"/>
            <a:ext cx="344966" cy="276999"/>
          </a:xfrm>
          <a:prstGeom prst="rect">
            <a:avLst/>
          </a:prstGeom>
          <a:noFill/>
        </p:spPr>
        <p:txBody>
          <a:bodyPr wrap="none" rtlCol="0">
            <a:spAutoFit/>
          </a:bodyPr>
          <a:lstStyle/>
          <a:p>
            <a:r>
              <a:rPr lang="en-US" sz="1200" dirty="0" smtClean="0">
                <a:solidFill>
                  <a:srgbClr val="FF0000"/>
                </a:solidFill>
              </a:rPr>
              <a:t>E</a:t>
            </a:r>
            <a:r>
              <a:rPr lang="en-US" sz="1200" baseline="-25000" dirty="0" smtClean="0">
                <a:solidFill>
                  <a:srgbClr val="FF0000"/>
                </a:solidFill>
              </a:rPr>
              <a:t>1</a:t>
            </a:r>
            <a:endParaRPr lang="en-US" sz="1200" baseline="-25000" dirty="0">
              <a:solidFill>
                <a:srgbClr val="FF0000"/>
              </a:solidFill>
            </a:endParaRPr>
          </a:p>
        </p:txBody>
      </p:sp>
      <p:sp>
        <p:nvSpPr>
          <p:cNvPr id="74" name="TextBox 73"/>
          <p:cNvSpPr txBox="1"/>
          <p:nvPr/>
        </p:nvSpPr>
        <p:spPr>
          <a:xfrm>
            <a:off x="2870674" y="2240280"/>
            <a:ext cx="344966" cy="276999"/>
          </a:xfrm>
          <a:prstGeom prst="rect">
            <a:avLst/>
          </a:prstGeom>
          <a:noFill/>
        </p:spPr>
        <p:txBody>
          <a:bodyPr wrap="none" rtlCol="0">
            <a:spAutoFit/>
          </a:bodyPr>
          <a:lstStyle/>
          <a:p>
            <a:r>
              <a:rPr lang="en-US" sz="1200" dirty="0" smtClean="0">
                <a:solidFill>
                  <a:srgbClr val="FF0000"/>
                </a:solidFill>
              </a:rPr>
              <a:t>E</a:t>
            </a:r>
            <a:r>
              <a:rPr lang="en-US" sz="1200" baseline="-25000" dirty="0" smtClean="0">
                <a:solidFill>
                  <a:srgbClr val="FF0000"/>
                </a:solidFill>
              </a:rPr>
              <a:t>2</a:t>
            </a:r>
            <a:endParaRPr lang="en-US" sz="1200" baseline="-25000" dirty="0">
              <a:solidFill>
                <a:srgbClr val="FF0000"/>
              </a:solidFill>
            </a:endParaRPr>
          </a:p>
        </p:txBody>
      </p:sp>
      <p:sp>
        <p:nvSpPr>
          <p:cNvPr id="75" name="TextBox 74"/>
          <p:cNvSpPr txBox="1"/>
          <p:nvPr/>
        </p:nvSpPr>
        <p:spPr>
          <a:xfrm>
            <a:off x="2316480" y="4587240"/>
            <a:ext cx="457200" cy="381000"/>
          </a:xfrm>
          <a:prstGeom prst="rect">
            <a:avLst/>
          </a:prstGeom>
          <a:noFill/>
        </p:spPr>
        <p:txBody>
          <a:bodyPr wrap="square" rtlCol="0">
            <a:spAutoFit/>
          </a:bodyPr>
          <a:lstStyle/>
          <a:p>
            <a:r>
              <a:rPr lang="en-US" dirty="0" smtClean="0">
                <a:solidFill>
                  <a:schemeClr val="bg1"/>
                </a:solidFill>
              </a:rPr>
              <a:t>A</a:t>
            </a:r>
            <a:endParaRPr lang="en-US" dirty="0">
              <a:solidFill>
                <a:schemeClr val="bg1"/>
              </a:solidFill>
            </a:endParaRPr>
          </a:p>
        </p:txBody>
      </p:sp>
      <p:sp>
        <p:nvSpPr>
          <p:cNvPr id="76" name="TextBox 75"/>
          <p:cNvSpPr txBox="1"/>
          <p:nvPr/>
        </p:nvSpPr>
        <p:spPr>
          <a:xfrm>
            <a:off x="3048000" y="5029200"/>
            <a:ext cx="457200" cy="381000"/>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77" name="TextBox 76"/>
          <p:cNvSpPr txBox="1"/>
          <p:nvPr/>
        </p:nvSpPr>
        <p:spPr>
          <a:xfrm>
            <a:off x="551846" y="4693920"/>
            <a:ext cx="423514" cy="369332"/>
          </a:xfrm>
          <a:prstGeom prst="rect">
            <a:avLst/>
          </a:prstGeom>
          <a:noFill/>
        </p:spPr>
        <p:txBody>
          <a:bodyPr wrap="none" rtlCol="0">
            <a:spAutoFit/>
          </a:bodyPr>
          <a:lstStyle/>
          <a:p>
            <a:r>
              <a:rPr lang="en-US" dirty="0" smtClean="0">
                <a:solidFill>
                  <a:schemeClr val="bg1"/>
                </a:solidFill>
              </a:rPr>
              <a:t>P</a:t>
            </a:r>
            <a:r>
              <a:rPr lang="en-US" baseline="-25000" dirty="0" smtClean="0">
                <a:solidFill>
                  <a:schemeClr val="bg1"/>
                </a:solidFill>
              </a:rPr>
              <a:t>1</a:t>
            </a:r>
            <a:endParaRPr lang="en-US" baseline="-25000" dirty="0">
              <a:solidFill>
                <a:schemeClr val="bg1"/>
              </a:solidFill>
            </a:endParaRPr>
          </a:p>
        </p:txBody>
      </p:sp>
      <p:sp>
        <p:nvSpPr>
          <p:cNvPr id="78" name="TextBox 77"/>
          <p:cNvSpPr txBox="1"/>
          <p:nvPr/>
        </p:nvSpPr>
        <p:spPr>
          <a:xfrm>
            <a:off x="548640" y="5059680"/>
            <a:ext cx="423514" cy="369332"/>
          </a:xfrm>
          <a:prstGeom prst="rect">
            <a:avLst/>
          </a:prstGeom>
          <a:noFill/>
        </p:spPr>
        <p:txBody>
          <a:bodyPr wrap="none" rtlCol="0">
            <a:spAutoFit/>
          </a:bodyPr>
          <a:lstStyle/>
          <a:p>
            <a:r>
              <a:rPr lang="en-US" dirty="0" smtClean="0">
                <a:solidFill>
                  <a:schemeClr val="bg1"/>
                </a:solidFill>
              </a:rPr>
              <a:t>P</a:t>
            </a:r>
            <a:r>
              <a:rPr lang="en-US" baseline="-25000" dirty="0" smtClean="0">
                <a:solidFill>
                  <a:schemeClr val="bg1"/>
                </a:solidFill>
              </a:rPr>
              <a:t>2</a:t>
            </a:r>
            <a:endParaRPr lang="en-US" baseline="-25000" dirty="0">
              <a:solidFill>
                <a:schemeClr val="bg1"/>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130"/>
                                        </p:tgtEl>
                                        <p:attrNameLst>
                                          <p:attrName>style.visibility</p:attrName>
                                        </p:attrNameLst>
                                      </p:cBhvr>
                                      <p:to>
                                        <p:strVal val="visible"/>
                                      </p:to>
                                    </p:set>
                                    <p:animEffect transition="in" filter="blinds(horizontal)">
                                      <p:cBhvr>
                                        <p:cTn id="12" dur="500"/>
                                        <p:tgtEl>
                                          <p:spTgt spid="4813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blinds(horizontal)">
                                      <p:cBhvr>
                                        <p:cTn id="15" dur="500"/>
                                        <p:tgtEl>
                                          <p:spTgt spid="5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blinds(horizontal)">
                                      <p:cBhvr>
                                        <p:cTn id="18" dur="500"/>
                                        <p:tgtEl>
                                          <p:spTgt spid="5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blinds(horizontal)">
                                      <p:cBhvr>
                                        <p:cTn id="21" dur="500"/>
                                        <p:tgtEl>
                                          <p:spTgt spid="5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blinds(horizontal)">
                                      <p:cBhvr>
                                        <p:cTn id="24" dur="500"/>
                                        <p:tgtEl>
                                          <p:spTgt spid="5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blinds(horizontal)">
                                      <p:cBhvr>
                                        <p:cTn id="27" dur="500"/>
                                        <p:tgtEl>
                                          <p:spTgt spid="5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blinds(horizontal)">
                                      <p:cBhvr>
                                        <p:cTn id="30" dur="500"/>
                                        <p:tgtEl>
                                          <p:spTgt spid="6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blinds(horizontal)">
                                      <p:cBhvr>
                                        <p:cTn id="33" dur="500"/>
                                        <p:tgtEl>
                                          <p:spTgt spid="6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blinds(horizontal)">
                                      <p:cBhvr>
                                        <p:cTn id="36" dur="500"/>
                                        <p:tgtEl>
                                          <p:spTgt spid="6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blinds(horizontal)">
                                      <p:cBhvr>
                                        <p:cTn id="39" dur="500"/>
                                        <p:tgtEl>
                                          <p:spTgt spid="6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blinds(horizontal)">
                                      <p:cBhvr>
                                        <p:cTn id="42" dur="500"/>
                                        <p:tgtEl>
                                          <p:spTgt spid="6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blinds(horizontal)">
                                      <p:cBhvr>
                                        <p:cTn id="45" dur="500"/>
                                        <p:tgtEl>
                                          <p:spTgt spid="66"/>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blinds(horizontal)">
                                      <p:cBhvr>
                                        <p:cTn id="48" dur="500"/>
                                        <p:tgtEl>
                                          <p:spTgt spid="67"/>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blinds(horizontal)">
                                      <p:cBhvr>
                                        <p:cTn id="51" dur="500"/>
                                        <p:tgtEl>
                                          <p:spTgt spid="68"/>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blinds(horizontal)">
                                      <p:cBhvr>
                                        <p:cTn id="54" dur="500"/>
                                        <p:tgtEl>
                                          <p:spTgt spid="69"/>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blinds(horizontal)">
                                      <p:cBhvr>
                                        <p:cTn id="57" dur="500"/>
                                        <p:tgtEl>
                                          <p:spTgt spid="70"/>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71"/>
                                        </p:tgtEl>
                                        <p:attrNameLst>
                                          <p:attrName>style.visibility</p:attrName>
                                        </p:attrNameLst>
                                      </p:cBhvr>
                                      <p:to>
                                        <p:strVal val="visible"/>
                                      </p:to>
                                    </p:set>
                                    <p:animEffect transition="in" filter="blinds(horizontal)">
                                      <p:cBhvr>
                                        <p:cTn id="60" dur="500"/>
                                        <p:tgtEl>
                                          <p:spTgt spid="71"/>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blinds(horizontal)">
                                      <p:cBhvr>
                                        <p:cTn id="63" dur="500"/>
                                        <p:tgtEl>
                                          <p:spTgt spid="72"/>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73"/>
                                        </p:tgtEl>
                                        <p:attrNameLst>
                                          <p:attrName>style.visibility</p:attrName>
                                        </p:attrNameLst>
                                      </p:cBhvr>
                                      <p:to>
                                        <p:strVal val="visible"/>
                                      </p:to>
                                    </p:set>
                                    <p:animEffect transition="in" filter="blinds(horizontal)">
                                      <p:cBhvr>
                                        <p:cTn id="66" dur="500"/>
                                        <p:tgtEl>
                                          <p:spTgt spid="73"/>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74"/>
                                        </p:tgtEl>
                                        <p:attrNameLst>
                                          <p:attrName>style.visibility</p:attrName>
                                        </p:attrNameLst>
                                      </p:cBhvr>
                                      <p:to>
                                        <p:strVal val="visible"/>
                                      </p:to>
                                    </p:set>
                                    <p:animEffect transition="in" filter="blinds(horizontal)">
                                      <p:cBhvr>
                                        <p:cTn id="69" dur="500"/>
                                        <p:tgtEl>
                                          <p:spTgt spid="74"/>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blinds(horizontal)">
                                      <p:cBhvr>
                                        <p:cTn id="72" dur="500"/>
                                        <p:tgtEl>
                                          <p:spTgt spid="75"/>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blinds(horizontal)">
                                      <p:cBhvr>
                                        <p:cTn id="75" dur="500"/>
                                        <p:tgtEl>
                                          <p:spTgt spid="76"/>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77"/>
                                        </p:tgtEl>
                                        <p:attrNameLst>
                                          <p:attrName>style.visibility</p:attrName>
                                        </p:attrNameLst>
                                      </p:cBhvr>
                                      <p:to>
                                        <p:strVal val="visible"/>
                                      </p:to>
                                    </p:set>
                                    <p:animEffect transition="in" filter="blinds(horizontal)">
                                      <p:cBhvr>
                                        <p:cTn id="78" dur="500"/>
                                        <p:tgtEl>
                                          <p:spTgt spid="77"/>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78"/>
                                        </p:tgtEl>
                                        <p:attrNameLst>
                                          <p:attrName>style.visibility</p:attrName>
                                        </p:attrNameLst>
                                      </p:cBhvr>
                                      <p:to>
                                        <p:strVal val="visible"/>
                                      </p:to>
                                    </p:set>
                                    <p:animEffect transition="in" filter="blinds(horizontal)">
                                      <p:cBhvr>
                                        <p:cTn id="8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5" grpId="0"/>
      <p:bldP spid="56" grpId="0"/>
      <p:bldP spid="57" grpId="0"/>
      <p:bldP spid="58" grpId="0"/>
      <p:bldP spid="59" grpId="0"/>
      <p:bldP spid="60" grpId="0"/>
      <p:bldP spid="61"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ctr"/>
            <a:r>
              <a:rPr lang="en-US" sz="3200" b="1" dirty="0" smtClean="0">
                <a:solidFill>
                  <a:srgbClr val="00B0F0"/>
                </a:solidFill>
              </a:rPr>
              <a:t>Price effect on normal goods/ if X and Y are non-related goods .</a:t>
            </a:r>
            <a:br>
              <a:rPr lang="en-US" sz="3200" b="1" dirty="0" smtClean="0">
                <a:solidFill>
                  <a:srgbClr val="00B0F0"/>
                </a:solidFill>
              </a:rPr>
            </a:br>
            <a:endParaRPr lang="en-US" sz="3200" dirty="0"/>
          </a:p>
        </p:txBody>
      </p:sp>
      <p:pic>
        <p:nvPicPr>
          <p:cNvPr id="49154" name="Picture 2"/>
          <p:cNvPicPr>
            <a:picLocks noGrp="1" noChangeAspect="1" noChangeArrowheads="1"/>
          </p:cNvPicPr>
          <p:nvPr>
            <p:ph idx="1"/>
          </p:nvPr>
        </p:nvPicPr>
        <p:blipFill>
          <a:blip r:embed="rId2"/>
          <a:stretch>
            <a:fillRect/>
          </a:stretch>
        </p:blipFill>
        <p:spPr bwMode="auto">
          <a:xfrm>
            <a:off x="2647950" y="1925637"/>
            <a:ext cx="3848100" cy="4486275"/>
          </a:xfrm>
          <a:prstGeom prst="rect">
            <a:avLst/>
          </a:prstGeom>
          <a:noFill/>
          <a:ln w="9525">
            <a:noFill/>
            <a:miter lim="800000"/>
            <a:headEnd/>
            <a:tailEnd/>
          </a:ln>
          <a:effectLst/>
        </p:spPr>
      </p:pic>
      <p:sp>
        <p:nvSpPr>
          <p:cNvPr id="5" name="TextBox 4"/>
          <p:cNvSpPr txBox="1"/>
          <p:nvPr/>
        </p:nvSpPr>
        <p:spPr>
          <a:xfrm>
            <a:off x="6231741" y="2865120"/>
            <a:ext cx="671979" cy="369332"/>
          </a:xfrm>
          <a:prstGeom prst="rect">
            <a:avLst/>
          </a:prstGeom>
          <a:noFill/>
        </p:spPr>
        <p:txBody>
          <a:bodyPr wrap="none" rtlCol="0">
            <a:spAutoFit/>
          </a:bodyPr>
          <a:lstStyle/>
          <a:p>
            <a:r>
              <a:rPr lang="en-US" dirty="0" smtClean="0">
                <a:solidFill>
                  <a:srgbClr val="FF0000"/>
                </a:solidFill>
              </a:rPr>
              <a:t>PCC</a:t>
            </a:r>
            <a:endParaRPr lang="en-US" dirty="0">
              <a:solidFill>
                <a:srgbClr val="FF0000"/>
              </a:solidFill>
            </a:endParaRPr>
          </a:p>
        </p:txBody>
      </p:sp>
      <p:sp>
        <p:nvSpPr>
          <p:cNvPr id="8" name="Rectangle 7"/>
          <p:cNvSpPr/>
          <p:nvPr/>
        </p:nvSpPr>
        <p:spPr>
          <a:xfrm>
            <a:off x="2590800" y="4282440"/>
            <a:ext cx="609600"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X</a:t>
            </a:r>
            <a:r>
              <a:rPr lang="en-US" baseline="-25000" dirty="0" smtClean="0">
                <a:solidFill>
                  <a:schemeClr val="bg1"/>
                </a:solidFill>
              </a:rPr>
              <a:t>1</a:t>
            </a:r>
            <a:endParaRPr lang="en-US" dirty="0">
              <a:solidFill>
                <a:schemeClr val="bg1"/>
              </a:solidFill>
            </a:endParaRPr>
          </a:p>
        </p:txBody>
      </p:sp>
      <p:sp>
        <p:nvSpPr>
          <p:cNvPr id="9" name="Rectangle 8"/>
          <p:cNvSpPr/>
          <p:nvPr/>
        </p:nvSpPr>
        <p:spPr>
          <a:xfrm>
            <a:off x="3688080" y="4282440"/>
            <a:ext cx="609600"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X</a:t>
            </a:r>
            <a:r>
              <a:rPr lang="en-US" baseline="-25000" dirty="0" smtClean="0">
                <a:solidFill>
                  <a:schemeClr val="bg1"/>
                </a:solidFill>
              </a:rPr>
              <a:t>2</a:t>
            </a:r>
            <a:endParaRPr lang="en-US" dirty="0">
              <a:solidFill>
                <a:schemeClr val="bg1"/>
              </a:solidFill>
            </a:endParaRPr>
          </a:p>
        </p:txBody>
      </p:sp>
      <p:sp>
        <p:nvSpPr>
          <p:cNvPr id="10" name="Rectangle 9"/>
          <p:cNvSpPr/>
          <p:nvPr/>
        </p:nvSpPr>
        <p:spPr>
          <a:xfrm>
            <a:off x="2590800" y="6537960"/>
            <a:ext cx="609600"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X</a:t>
            </a:r>
            <a:r>
              <a:rPr lang="en-US" baseline="-25000" dirty="0" smtClean="0">
                <a:solidFill>
                  <a:schemeClr val="bg1"/>
                </a:solidFill>
              </a:rPr>
              <a:t>1</a:t>
            </a:r>
            <a:endParaRPr lang="en-US" dirty="0">
              <a:solidFill>
                <a:schemeClr val="bg1"/>
              </a:solidFill>
            </a:endParaRPr>
          </a:p>
        </p:txBody>
      </p:sp>
      <p:sp>
        <p:nvSpPr>
          <p:cNvPr id="11" name="Rectangle 10"/>
          <p:cNvSpPr/>
          <p:nvPr/>
        </p:nvSpPr>
        <p:spPr>
          <a:xfrm>
            <a:off x="3688080" y="6537960"/>
            <a:ext cx="609600"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X</a:t>
            </a:r>
            <a:r>
              <a:rPr lang="en-US" baseline="-25000" dirty="0" smtClean="0">
                <a:solidFill>
                  <a:schemeClr val="bg1"/>
                </a:solidFill>
              </a:rPr>
              <a:t>2</a:t>
            </a:r>
            <a:endParaRPr lang="en-US" dirty="0">
              <a:solidFill>
                <a:schemeClr val="bg1"/>
              </a:solidFill>
            </a:endParaRPr>
          </a:p>
        </p:txBody>
      </p:sp>
      <p:sp>
        <p:nvSpPr>
          <p:cNvPr id="12" name="TextBox 11"/>
          <p:cNvSpPr txBox="1"/>
          <p:nvPr/>
        </p:nvSpPr>
        <p:spPr>
          <a:xfrm>
            <a:off x="5867400" y="5879068"/>
            <a:ext cx="381000" cy="369332"/>
          </a:xfrm>
          <a:prstGeom prst="rect">
            <a:avLst/>
          </a:prstGeom>
          <a:noFill/>
        </p:spPr>
        <p:txBody>
          <a:bodyPr wrap="square" rtlCol="0">
            <a:spAutoFit/>
          </a:bodyPr>
          <a:lstStyle/>
          <a:p>
            <a:r>
              <a:rPr lang="en-US" dirty="0" smtClean="0">
                <a:solidFill>
                  <a:srgbClr val="FF0000"/>
                </a:solidFill>
              </a:rPr>
              <a:t>D</a:t>
            </a:r>
            <a:endParaRPr lang="en-US" dirty="0">
              <a:solidFill>
                <a:srgbClr val="FF0000"/>
              </a:solidFill>
            </a:endParaRPr>
          </a:p>
        </p:txBody>
      </p:sp>
      <p:sp>
        <p:nvSpPr>
          <p:cNvPr id="13" name="TextBox 12"/>
          <p:cNvSpPr txBox="1"/>
          <p:nvPr/>
        </p:nvSpPr>
        <p:spPr>
          <a:xfrm>
            <a:off x="1600200" y="4572000"/>
            <a:ext cx="381000" cy="369332"/>
          </a:xfrm>
          <a:prstGeom prst="rect">
            <a:avLst/>
          </a:prstGeom>
          <a:noFill/>
        </p:spPr>
        <p:txBody>
          <a:bodyPr wrap="square" rtlCol="0">
            <a:spAutoFit/>
          </a:bodyPr>
          <a:lstStyle/>
          <a:p>
            <a:r>
              <a:rPr lang="en-US" dirty="0" smtClean="0">
                <a:solidFill>
                  <a:srgbClr val="FF0000"/>
                </a:solidFill>
              </a:rPr>
              <a:t>D</a:t>
            </a:r>
            <a:endParaRPr lang="en-US" dirty="0">
              <a:solidFill>
                <a:srgbClr val="FF0000"/>
              </a:solidFill>
            </a:endParaRPr>
          </a:p>
        </p:txBody>
      </p:sp>
      <p:sp>
        <p:nvSpPr>
          <p:cNvPr id="14" name="TextBox 13"/>
          <p:cNvSpPr txBox="1"/>
          <p:nvPr/>
        </p:nvSpPr>
        <p:spPr>
          <a:xfrm>
            <a:off x="502920" y="4175760"/>
            <a:ext cx="381000" cy="369332"/>
          </a:xfrm>
          <a:prstGeom prst="rect">
            <a:avLst/>
          </a:prstGeom>
          <a:noFill/>
        </p:spPr>
        <p:txBody>
          <a:bodyPr wrap="square" rtlCol="0">
            <a:spAutoFit/>
          </a:bodyPr>
          <a:lstStyle/>
          <a:p>
            <a:r>
              <a:rPr lang="en-US" dirty="0" smtClean="0">
                <a:solidFill>
                  <a:schemeClr val="bg1"/>
                </a:solidFill>
              </a:rPr>
              <a:t>O</a:t>
            </a:r>
            <a:endParaRPr lang="en-US" dirty="0">
              <a:solidFill>
                <a:schemeClr val="bg1"/>
              </a:solidFill>
            </a:endParaRPr>
          </a:p>
        </p:txBody>
      </p:sp>
      <p:sp>
        <p:nvSpPr>
          <p:cNvPr id="15" name="TextBox 14"/>
          <p:cNvSpPr txBox="1"/>
          <p:nvPr/>
        </p:nvSpPr>
        <p:spPr>
          <a:xfrm>
            <a:off x="533400" y="6412468"/>
            <a:ext cx="381000" cy="369332"/>
          </a:xfrm>
          <a:prstGeom prst="rect">
            <a:avLst/>
          </a:prstGeom>
          <a:noFill/>
        </p:spPr>
        <p:txBody>
          <a:bodyPr wrap="square" rtlCol="0">
            <a:spAutoFit/>
          </a:bodyPr>
          <a:lstStyle/>
          <a:p>
            <a:r>
              <a:rPr lang="en-US" dirty="0" smtClean="0">
                <a:solidFill>
                  <a:schemeClr val="bg1"/>
                </a:solidFill>
              </a:rPr>
              <a:t>O</a:t>
            </a:r>
            <a:endParaRPr lang="en-US" dirty="0">
              <a:solidFill>
                <a:schemeClr val="bg1"/>
              </a:solidFill>
            </a:endParaRPr>
          </a:p>
        </p:txBody>
      </p:sp>
      <p:sp>
        <p:nvSpPr>
          <p:cNvPr id="16" name="TextBox 15"/>
          <p:cNvSpPr txBox="1"/>
          <p:nvPr/>
        </p:nvSpPr>
        <p:spPr>
          <a:xfrm>
            <a:off x="472440" y="1722120"/>
            <a:ext cx="381000" cy="381000"/>
          </a:xfrm>
          <a:prstGeom prst="rect">
            <a:avLst/>
          </a:prstGeom>
          <a:noFill/>
        </p:spPr>
        <p:txBody>
          <a:bodyPr wrap="square" rtlCol="0">
            <a:spAutoFit/>
          </a:bodyPr>
          <a:lstStyle/>
          <a:p>
            <a:r>
              <a:rPr lang="en-US" dirty="0" smtClean="0">
                <a:solidFill>
                  <a:schemeClr val="bg1"/>
                </a:solidFill>
              </a:rPr>
              <a:t>A</a:t>
            </a:r>
            <a:endParaRPr lang="en-US" dirty="0">
              <a:solidFill>
                <a:schemeClr val="bg1"/>
              </a:solidFill>
            </a:endParaRPr>
          </a:p>
        </p:txBody>
      </p:sp>
      <p:sp>
        <p:nvSpPr>
          <p:cNvPr id="17" name="TextBox 16"/>
          <p:cNvSpPr txBox="1"/>
          <p:nvPr/>
        </p:nvSpPr>
        <p:spPr>
          <a:xfrm>
            <a:off x="5166360" y="3958828"/>
            <a:ext cx="338554" cy="369332"/>
          </a:xfrm>
          <a:prstGeom prst="rect">
            <a:avLst/>
          </a:prstGeom>
          <a:noFill/>
        </p:spPr>
        <p:txBody>
          <a:bodyPr wrap="none" rtlCol="0">
            <a:spAutoFit/>
          </a:bodyPr>
          <a:lstStyle/>
          <a:p>
            <a:r>
              <a:rPr lang="en-US" dirty="0" smtClean="0">
                <a:solidFill>
                  <a:schemeClr val="bg1"/>
                </a:solidFill>
              </a:rPr>
              <a:t>B</a:t>
            </a:r>
            <a:endParaRPr lang="en-US" dirty="0">
              <a:solidFill>
                <a:schemeClr val="bg1"/>
              </a:solidFill>
            </a:endParaRPr>
          </a:p>
        </p:txBody>
      </p:sp>
      <p:sp>
        <p:nvSpPr>
          <p:cNvPr id="18" name="TextBox 17"/>
          <p:cNvSpPr txBox="1"/>
          <p:nvPr/>
        </p:nvSpPr>
        <p:spPr>
          <a:xfrm>
            <a:off x="7239000" y="3886200"/>
            <a:ext cx="389850" cy="369332"/>
          </a:xfrm>
          <a:prstGeom prst="rect">
            <a:avLst/>
          </a:prstGeom>
          <a:noFill/>
        </p:spPr>
        <p:txBody>
          <a:bodyPr wrap="none" rtlCol="0">
            <a:spAutoFit/>
          </a:bodyPr>
          <a:lstStyle/>
          <a:p>
            <a:r>
              <a:rPr lang="en-US" dirty="0" smtClean="0">
                <a:solidFill>
                  <a:schemeClr val="bg1"/>
                </a:solidFill>
              </a:rPr>
              <a:t>B’</a:t>
            </a:r>
            <a:endParaRPr lang="en-US" dirty="0">
              <a:solidFill>
                <a:schemeClr val="bg1"/>
              </a:solidFill>
            </a:endParaRPr>
          </a:p>
        </p:txBody>
      </p:sp>
      <p:sp>
        <p:nvSpPr>
          <p:cNvPr id="19" name="TextBox 18"/>
          <p:cNvSpPr txBox="1"/>
          <p:nvPr/>
        </p:nvSpPr>
        <p:spPr>
          <a:xfrm>
            <a:off x="1905000" y="1535668"/>
            <a:ext cx="762000" cy="369332"/>
          </a:xfrm>
          <a:prstGeom prst="rect">
            <a:avLst/>
          </a:prstGeom>
          <a:noFill/>
        </p:spPr>
        <p:txBody>
          <a:bodyPr wrap="square" rtlCol="0">
            <a:spAutoFit/>
          </a:bodyPr>
          <a:lstStyle/>
          <a:p>
            <a:r>
              <a:rPr lang="en-US" dirty="0" smtClean="0">
                <a:solidFill>
                  <a:schemeClr val="bg1"/>
                </a:solidFill>
              </a:rPr>
              <a:t>IC</a:t>
            </a:r>
            <a:r>
              <a:rPr lang="en-US" baseline="-25000" dirty="0" smtClean="0">
                <a:solidFill>
                  <a:schemeClr val="bg1"/>
                </a:solidFill>
              </a:rPr>
              <a:t>1</a:t>
            </a:r>
            <a:endParaRPr lang="en-US" dirty="0">
              <a:solidFill>
                <a:schemeClr val="bg1"/>
              </a:solidFill>
            </a:endParaRPr>
          </a:p>
        </p:txBody>
      </p:sp>
      <p:sp>
        <p:nvSpPr>
          <p:cNvPr id="20" name="TextBox 19"/>
          <p:cNvSpPr txBox="1"/>
          <p:nvPr/>
        </p:nvSpPr>
        <p:spPr>
          <a:xfrm>
            <a:off x="2971800" y="1828800"/>
            <a:ext cx="685800" cy="381000"/>
          </a:xfrm>
          <a:prstGeom prst="rect">
            <a:avLst/>
          </a:prstGeom>
          <a:noFill/>
        </p:spPr>
        <p:txBody>
          <a:bodyPr wrap="square" rtlCol="0">
            <a:spAutoFit/>
          </a:bodyPr>
          <a:lstStyle/>
          <a:p>
            <a:r>
              <a:rPr lang="en-US" dirty="0" smtClean="0">
                <a:solidFill>
                  <a:schemeClr val="bg1"/>
                </a:solidFill>
              </a:rPr>
              <a:t>IC</a:t>
            </a:r>
            <a:r>
              <a:rPr lang="en-US" baseline="-25000" dirty="0" smtClean="0">
                <a:solidFill>
                  <a:schemeClr val="bg1"/>
                </a:solidFill>
              </a:rPr>
              <a:t>2</a:t>
            </a:r>
            <a:endParaRPr lang="en-US" dirty="0">
              <a:solidFill>
                <a:schemeClr val="bg1"/>
              </a:solidFill>
            </a:endParaRPr>
          </a:p>
        </p:txBody>
      </p:sp>
      <p:sp>
        <p:nvSpPr>
          <p:cNvPr id="21" name="TextBox 20"/>
          <p:cNvSpPr txBox="1"/>
          <p:nvPr/>
        </p:nvSpPr>
        <p:spPr>
          <a:xfrm>
            <a:off x="2834640" y="2770703"/>
            <a:ext cx="685800" cy="307777"/>
          </a:xfrm>
          <a:prstGeom prst="rect">
            <a:avLst/>
          </a:prstGeom>
          <a:noFill/>
        </p:spPr>
        <p:txBody>
          <a:bodyPr wrap="square" rtlCol="0">
            <a:spAutoFit/>
          </a:bodyPr>
          <a:lstStyle/>
          <a:p>
            <a:r>
              <a:rPr lang="en-US" sz="1400" dirty="0" smtClean="0">
                <a:solidFill>
                  <a:srgbClr val="FF0000"/>
                </a:solidFill>
              </a:rPr>
              <a:t>E</a:t>
            </a:r>
            <a:r>
              <a:rPr lang="en-US" sz="1400" baseline="-25000" dirty="0" smtClean="0">
                <a:solidFill>
                  <a:srgbClr val="FF0000"/>
                </a:solidFill>
              </a:rPr>
              <a:t>1</a:t>
            </a:r>
            <a:endParaRPr lang="en-US" sz="1400" dirty="0">
              <a:solidFill>
                <a:srgbClr val="FF0000"/>
              </a:solidFill>
            </a:endParaRPr>
          </a:p>
        </p:txBody>
      </p:sp>
      <p:sp>
        <p:nvSpPr>
          <p:cNvPr id="22" name="TextBox 21"/>
          <p:cNvSpPr txBox="1"/>
          <p:nvPr/>
        </p:nvSpPr>
        <p:spPr>
          <a:xfrm>
            <a:off x="3901440" y="2743200"/>
            <a:ext cx="685800" cy="307777"/>
          </a:xfrm>
          <a:prstGeom prst="rect">
            <a:avLst/>
          </a:prstGeom>
          <a:noFill/>
        </p:spPr>
        <p:txBody>
          <a:bodyPr wrap="square" rtlCol="0">
            <a:spAutoFit/>
          </a:bodyPr>
          <a:lstStyle/>
          <a:p>
            <a:r>
              <a:rPr lang="en-US" sz="1400" dirty="0" smtClean="0">
                <a:solidFill>
                  <a:srgbClr val="FF0000"/>
                </a:solidFill>
              </a:rPr>
              <a:t>E</a:t>
            </a:r>
            <a:r>
              <a:rPr lang="en-US" sz="1400" baseline="-25000" dirty="0" smtClean="0">
                <a:solidFill>
                  <a:srgbClr val="FF0000"/>
                </a:solidFill>
              </a:rPr>
              <a:t>2</a:t>
            </a:r>
            <a:endParaRPr lang="en-US" sz="1400" dirty="0">
              <a:solidFill>
                <a:srgbClr val="FF0000"/>
              </a:solidFill>
            </a:endParaRPr>
          </a:p>
        </p:txBody>
      </p:sp>
      <p:sp>
        <p:nvSpPr>
          <p:cNvPr id="23" name="TextBox 22"/>
          <p:cNvSpPr txBox="1"/>
          <p:nvPr/>
        </p:nvSpPr>
        <p:spPr>
          <a:xfrm>
            <a:off x="457200" y="2895600"/>
            <a:ext cx="533400" cy="369332"/>
          </a:xfrm>
          <a:prstGeom prst="rect">
            <a:avLst/>
          </a:prstGeom>
          <a:noFill/>
        </p:spPr>
        <p:txBody>
          <a:bodyPr wrap="square" rtlCol="0">
            <a:spAutoFit/>
          </a:bodyPr>
          <a:lstStyle/>
          <a:p>
            <a:r>
              <a:rPr lang="en-US" dirty="0" smtClean="0">
                <a:solidFill>
                  <a:schemeClr val="bg1"/>
                </a:solidFill>
              </a:rPr>
              <a:t>Y</a:t>
            </a:r>
            <a:endParaRPr lang="en-US" dirty="0">
              <a:solidFill>
                <a:schemeClr val="bg1"/>
              </a:solidFill>
            </a:endParaRPr>
          </a:p>
        </p:txBody>
      </p:sp>
      <p:sp>
        <p:nvSpPr>
          <p:cNvPr id="24" name="TextBox 23"/>
          <p:cNvSpPr txBox="1"/>
          <p:nvPr/>
        </p:nvSpPr>
        <p:spPr>
          <a:xfrm>
            <a:off x="411480" y="4922520"/>
            <a:ext cx="533400" cy="369332"/>
          </a:xfrm>
          <a:prstGeom prst="rect">
            <a:avLst/>
          </a:prstGeom>
          <a:noFill/>
        </p:spPr>
        <p:txBody>
          <a:bodyPr wrap="square" rtlCol="0">
            <a:spAutoFit/>
          </a:bodyPr>
          <a:lstStyle/>
          <a:p>
            <a:r>
              <a:rPr lang="en-US" dirty="0" smtClean="0">
                <a:solidFill>
                  <a:schemeClr val="bg1"/>
                </a:solidFill>
              </a:rPr>
              <a:t>P</a:t>
            </a:r>
            <a:r>
              <a:rPr lang="en-US" baseline="-25000" dirty="0" smtClean="0">
                <a:solidFill>
                  <a:schemeClr val="bg1"/>
                </a:solidFill>
              </a:rPr>
              <a:t>1</a:t>
            </a:r>
            <a:endParaRPr lang="en-US" dirty="0">
              <a:solidFill>
                <a:schemeClr val="bg1"/>
              </a:solidFill>
            </a:endParaRPr>
          </a:p>
        </p:txBody>
      </p:sp>
      <p:sp>
        <p:nvSpPr>
          <p:cNvPr id="25" name="TextBox 24"/>
          <p:cNvSpPr txBox="1"/>
          <p:nvPr/>
        </p:nvSpPr>
        <p:spPr>
          <a:xfrm>
            <a:off x="426720" y="5223748"/>
            <a:ext cx="533400" cy="369332"/>
          </a:xfrm>
          <a:prstGeom prst="rect">
            <a:avLst/>
          </a:prstGeom>
          <a:noFill/>
        </p:spPr>
        <p:txBody>
          <a:bodyPr wrap="square" rtlCol="0">
            <a:spAutoFit/>
          </a:bodyPr>
          <a:lstStyle/>
          <a:p>
            <a:r>
              <a:rPr lang="en-US" dirty="0" smtClean="0">
                <a:solidFill>
                  <a:schemeClr val="bg1"/>
                </a:solidFill>
              </a:rPr>
              <a:t>P</a:t>
            </a:r>
            <a:r>
              <a:rPr lang="en-US" baseline="-25000" dirty="0" smtClean="0">
                <a:solidFill>
                  <a:schemeClr val="bg1"/>
                </a:solidFill>
              </a:rPr>
              <a:t>2</a:t>
            </a:r>
            <a:endParaRPr lang="en-US" dirty="0">
              <a:solidFill>
                <a:schemeClr val="bg1"/>
              </a:solidFill>
            </a:endParaRPr>
          </a:p>
        </p:txBody>
      </p:sp>
      <p:sp>
        <p:nvSpPr>
          <p:cNvPr id="26" name="TextBox 25"/>
          <p:cNvSpPr txBox="1"/>
          <p:nvPr/>
        </p:nvSpPr>
        <p:spPr>
          <a:xfrm>
            <a:off x="2865120" y="4785360"/>
            <a:ext cx="609600" cy="369332"/>
          </a:xfrm>
          <a:prstGeom prst="rect">
            <a:avLst/>
          </a:prstGeom>
          <a:noFill/>
        </p:spPr>
        <p:txBody>
          <a:bodyPr wrap="square" rtlCol="0">
            <a:spAutoFit/>
          </a:bodyPr>
          <a:lstStyle/>
          <a:p>
            <a:r>
              <a:rPr lang="en-US" dirty="0" smtClean="0">
                <a:solidFill>
                  <a:schemeClr val="bg1"/>
                </a:solidFill>
              </a:rPr>
              <a:t>A</a:t>
            </a:r>
            <a:endParaRPr lang="en-US" dirty="0">
              <a:solidFill>
                <a:schemeClr val="bg1"/>
              </a:solidFill>
            </a:endParaRPr>
          </a:p>
        </p:txBody>
      </p:sp>
      <p:sp>
        <p:nvSpPr>
          <p:cNvPr id="27" name="TextBox 26"/>
          <p:cNvSpPr txBox="1"/>
          <p:nvPr/>
        </p:nvSpPr>
        <p:spPr>
          <a:xfrm>
            <a:off x="3947160" y="5151120"/>
            <a:ext cx="685800" cy="369332"/>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28" name="TextBox 27"/>
          <p:cNvSpPr txBox="1"/>
          <p:nvPr/>
        </p:nvSpPr>
        <p:spPr>
          <a:xfrm>
            <a:off x="7010400" y="4251960"/>
            <a:ext cx="1219200" cy="369332"/>
          </a:xfrm>
          <a:prstGeom prst="rect">
            <a:avLst/>
          </a:prstGeom>
          <a:noFill/>
        </p:spPr>
        <p:txBody>
          <a:bodyPr wrap="square" rtlCol="0">
            <a:spAutoFit/>
          </a:bodyPr>
          <a:lstStyle/>
          <a:p>
            <a:r>
              <a:rPr lang="en-US" dirty="0" smtClean="0">
                <a:solidFill>
                  <a:schemeClr val="bg1"/>
                </a:solidFill>
              </a:rPr>
              <a:t>Units of X</a:t>
            </a:r>
            <a:endParaRPr lang="en-US" dirty="0">
              <a:solidFill>
                <a:schemeClr val="bg1"/>
              </a:solidFill>
            </a:endParaRPr>
          </a:p>
        </p:txBody>
      </p:sp>
      <p:sp>
        <p:nvSpPr>
          <p:cNvPr id="29" name="TextBox 28"/>
          <p:cNvSpPr txBox="1"/>
          <p:nvPr/>
        </p:nvSpPr>
        <p:spPr>
          <a:xfrm>
            <a:off x="7162800" y="6458188"/>
            <a:ext cx="1219200" cy="369332"/>
          </a:xfrm>
          <a:prstGeom prst="rect">
            <a:avLst/>
          </a:prstGeom>
          <a:noFill/>
        </p:spPr>
        <p:txBody>
          <a:bodyPr wrap="square" rtlCol="0">
            <a:spAutoFit/>
          </a:bodyPr>
          <a:lstStyle/>
          <a:p>
            <a:r>
              <a:rPr lang="en-US" dirty="0" smtClean="0">
                <a:solidFill>
                  <a:schemeClr val="bg1"/>
                </a:solidFill>
              </a:rPr>
              <a:t>Units of X</a:t>
            </a:r>
            <a:endParaRPr lang="en-US" dirty="0">
              <a:solidFill>
                <a:schemeClr val="bg1"/>
              </a:solidFill>
            </a:endParaRPr>
          </a:p>
        </p:txBody>
      </p:sp>
      <p:sp>
        <p:nvSpPr>
          <p:cNvPr id="30" name="TextBox 29"/>
          <p:cNvSpPr txBox="1"/>
          <p:nvPr/>
        </p:nvSpPr>
        <p:spPr>
          <a:xfrm>
            <a:off x="76200" y="1219200"/>
            <a:ext cx="461665" cy="1219200"/>
          </a:xfrm>
          <a:prstGeom prst="rect">
            <a:avLst/>
          </a:prstGeom>
          <a:noFill/>
        </p:spPr>
        <p:txBody>
          <a:bodyPr vert="vert270" wrap="square" rtlCol="0">
            <a:spAutoFit/>
          </a:bodyPr>
          <a:lstStyle/>
          <a:p>
            <a:r>
              <a:rPr lang="en-US" dirty="0" smtClean="0">
                <a:solidFill>
                  <a:schemeClr val="bg1"/>
                </a:solidFill>
              </a:rPr>
              <a:t>Units of Y</a:t>
            </a:r>
            <a:endParaRPr lang="en-US" dirty="0">
              <a:solidFill>
                <a:schemeClr val="bg1"/>
              </a:solidFill>
            </a:endParaRPr>
          </a:p>
        </p:txBody>
      </p:sp>
      <p:sp>
        <p:nvSpPr>
          <p:cNvPr id="31" name="TextBox 30"/>
          <p:cNvSpPr txBox="1"/>
          <p:nvPr/>
        </p:nvSpPr>
        <p:spPr>
          <a:xfrm>
            <a:off x="76200" y="4191000"/>
            <a:ext cx="461665" cy="838200"/>
          </a:xfrm>
          <a:prstGeom prst="rect">
            <a:avLst/>
          </a:prstGeom>
          <a:noFill/>
        </p:spPr>
        <p:txBody>
          <a:bodyPr vert="vert270" wrap="square" rtlCol="0">
            <a:spAutoFit/>
          </a:bodyPr>
          <a:lstStyle/>
          <a:p>
            <a:r>
              <a:rPr lang="en-US" dirty="0" smtClean="0">
                <a:solidFill>
                  <a:schemeClr val="bg1"/>
                </a:solidFill>
              </a:rPr>
              <a:t>Price</a:t>
            </a:r>
            <a:endParaRPr lang="en-US" dirty="0">
              <a:solidFill>
                <a:schemeClr val="bg1"/>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154"/>
                                        </p:tgtEl>
                                        <p:attrNameLst>
                                          <p:attrName>style.visibility</p:attrName>
                                        </p:attrNameLst>
                                      </p:cBhvr>
                                      <p:to>
                                        <p:strVal val="visible"/>
                                      </p:to>
                                    </p:set>
                                    <p:animEffect transition="in" filter="blinds(horizontal)">
                                      <p:cBhvr>
                                        <p:cTn id="12" dur="500"/>
                                        <p:tgtEl>
                                          <p:spTgt spid="4915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linds(horizontal)">
                                      <p:cBhvr>
                                        <p:cTn id="45" dur="500"/>
                                        <p:tgtEl>
                                          <p:spTgt spid="1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linds(horizontal)">
                                      <p:cBhvr>
                                        <p:cTn id="48" dur="500"/>
                                        <p:tgtEl>
                                          <p:spTgt spid="18"/>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linds(horizontal)">
                                      <p:cBhvr>
                                        <p:cTn id="51" dur="500"/>
                                        <p:tgtEl>
                                          <p:spTgt spid="19"/>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linds(horizontal)">
                                      <p:cBhvr>
                                        <p:cTn id="54" dur="500"/>
                                        <p:tgtEl>
                                          <p:spTgt spid="20"/>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linds(horizontal)">
                                      <p:cBhvr>
                                        <p:cTn id="57" dur="500"/>
                                        <p:tgtEl>
                                          <p:spTgt spid="21"/>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blinds(horizontal)">
                                      <p:cBhvr>
                                        <p:cTn id="60" dur="500"/>
                                        <p:tgtEl>
                                          <p:spTgt spid="22"/>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blinds(horizontal)">
                                      <p:cBhvr>
                                        <p:cTn id="63" dur="500"/>
                                        <p:tgtEl>
                                          <p:spTgt spid="2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blinds(horizontal)">
                                      <p:cBhvr>
                                        <p:cTn id="66" dur="500"/>
                                        <p:tgtEl>
                                          <p:spTgt spid="24"/>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blinds(horizontal)">
                                      <p:cBhvr>
                                        <p:cTn id="69" dur="500"/>
                                        <p:tgtEl>
                                          <p:spTgt spid="25"/>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blinds(horizontal)">
                                      <p:cBhvr>
                                        <p:cTn id="72" dur="500"/>
                                        <p:tgtEl>
                                          <p:spTgt spid="26"/>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blinds(horizontal)">
                                      <p:cBhvr>
                                        <p:cTn id="75" dur="500"/>
                                        <p:tgtEl>
                                          <p:spTgt spid="27"/>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blinds(horizontal)">
                                      <p:cBhvr>
                                        <p:cTn id="78" dur="500"/>
                                        <p:tgtEl>
                                          <p:spTgt spid="28"/>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blinds(horizontal)">
                                      <p:cBhvr>
                                        <p:cTn id="81" dur="500"/>
                                        <p:tgtEl>
                                          <p:spTgt spid="29"/>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blinds(horizontal)">
                                      <p:cBhvr>
                                        <p:cTn id="84" dur="500"/>
                                        <p:tgtEl>
                                          <p:spTgt spid="30"/>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blinds(horizontal)">
                                      <p:cBhvr>
                                        <p:cTn id="8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animBg="1"/>
      <p:bldP spid="9" grpId="0" animBg="1"/>
      <p:bldP spid="10" grpId="0" animBg="1"/>
      <p:bldP spid="11" grpId="0" animBg="1"/>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43000"/>
          </a:xfrm>
        </p:spPr>
        <p:txBody>
          <a:bodyPr>
            <a:noAutofit/>
          </a:bodyPr>
          <a:lstStyle/>
          <a:p>
            <a:r>
              <a:rPr lang="en-US" sz="3600" b="1" dirty="0" smtClean="0">
                <a:solidFill>
                  <a:srgbClr val="00B0F0"/>
                </a:solidFill>
              </a:rPr>
              <a:t>Price effect on Giffen /Veblen goods:</a:t>
            </a:r>
            <a:br>
              <a:rPr lang="en-US" sz="3600" b="1" dirty="0" smtClean="0">
                <a:solidFill>
                  <a:srgbClr val="00B0F0"/>
                </a:solidFill>
              </a:rPr>
            </a:br>
            <a:endParaRPr lang="en-US" sz="3600" dirty="0"/>
          </a:p>
        </p:txBody>
      </p:sp>
      <p:pic>
        <p:nvPicPr>
          <p:cNvPr id="50178" name="Picture 2"/>
          <p:cNvPicPr>
            <a:picLocks noGrp="1" noChangeAspect="1" noChangeArrowheads="1"/>
          </p:cNvPicPr>
          <p:nvPr>
            <p:ph idx="1"/>
          </p:nvPr>
        </p:nvPicPr>
        <p:blipFill>
          <a:blip r:embed="rId2"/>
          <a:srcRect/>
          <a:stretch>
            <a:fillRect/>
          </a:stretch>
        </p:blipFill>
        <p:spPr bwMode="auto">
          <a:xfrm>
            <a:off x="0" y="609600"/>
            <a:ext cx="9144000" cy="6248400"/>
          </a:xfrm>
          <a:prstGeom prst="rect">
            <a:avLst/>
          </a:prstGeom>
          <a:noFill/>
          <a:ln w="9525">
            <a:noFill/>
            <a:miter lim="800000"/>
            <a:headEnd/>
            <a:tailEnd/>
          </a:ln>
          <a:effectLst/>
        </p:spPr>
      </p:pic>
      <p:cxnSp>
        <p:nvCxnSpPr>
          <p:cNvPr id="6" name="Straight Connector 5"/>
          <p:cNvCxnSpPr/>
          <p:nvPr/>
        </p:nvCxnSpPr>
        <p:spPr>
          <a:xfrm>
            <a:off x="2667000" y="1752600"/>
            <a:ext cx="1524000" cy="1143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90800" y="4038600"/>
            <a:ext cx="1600200" cy="1143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1295400" y="48768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1295400" y="4267200"/>
            <a:ext cx="2590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953000" y="2667000"/>
            <a:ext cx="533400" cy="381000"/>
          </a:xfrm>
          <a:prstGeom prst="rect">
            <a:avLst/>
          </a:prstGeom>
          <a:noFill/>
        </p:spPr>
        <p:txBody>
          <a:bodyPr wrap="square" rtlCol="0">
            <a:spAutoFit/>
          </a:bodyPr>
          <a:lstStyle/>
          <a:p>
            <a:r>
              <a:rPr lang="en-US" dirty="0" smtClean="0">
                <a:solidFill>
                  <a:schemeClr val="bg1"/>
                </a:solidFill>
              </a:rPr>
              <a:t>IC</a:t>
            </a:r>
            <a:r>
              <a:rPr lang="en-US" baseline="-25000" dirty="0" smtClean="0">
                <a:solidFill>
                  <a:schemeClr val="bg1"/>
                </a:solidFill>
              </a:rPr>
              <a:t>1</a:t>
            </a:r>
            <a:endParaRPr lang="en-US" dirty="0">
              <a:solidFill>
                <a:schemeClr val="bg1"/>
              </a:solidFill>
            </a:endParaRPr>
          </a:p>
        </p:txBody>
      </p:sp>
      <p:sp>
        <p:nvSpPr>
          <p:cNvPr id="19" name="TextBox 18"/>
          <p:cNvSpPr txBox="1"/>
          <p:nvPr/>
        </p:nvSpPr>
        <p:spPr>
          <a:xfrm>
            <a:off x="3886200" y="1905000"/>
            <a:ext cx="533400" cy="381000"/>
          </a:xfrm>
          <a:prstGeom prst="rect">
            <a:avLst/>
          </a:prstGeom>
          <a:noFill/>
        </p:spPr>
        <p:txBody>
          <a:bodyPr wrap="square" rtlCol="0">
            <a:spAutoFit/>
          </a:bodyPr>
          <a:lstStyle/>
          <a:p>
            <a:r>
              <a:rPr lang="en-US" dirty="0" smtClean="0">
                <a:solidFill>
                  <a:schemeClr val="bg1"/>
                </a:solidFill>
              </a:rPr>
              <a:t>IC</a:t>
            </a:r>
            <a:r>
              <a:rPr lang="en-US" baseline="-25000" dirty="0" smtClean="0">
                <a:solidFill>
                  <a:schemeClr val="bg1"/>
                </a:solidFill>
              </a:rPr>
              <a:t>2</a:t>
            </a:r>
            <a:endParaRPr lang="en-US" dirty="0">
              <a:solidFill>
                <a:schemeClr val="bg1"/>
              </a:solidFill>
            </a:endParaRPr>
          </a:p>
        </p:txBody>
      </p:sp>
      <p:sp>
        <p:nvSpPr>
          <p:cNvPr id="20" name="TextBox 19"/>
          <p:cNvSpPr txBox="1"/>
          <p:nvPr/>
        </p:nvSpPr>
        <p:spPr>
          <a:xfrm>
            <a:off x="2590800" y="1447800"/>
            <a:ext cx="685800" cy="381000"/>
          </a:xfrm>
          <a:prstGeom prst="rect">
            <a:avLst/>
          </a:prstGeom>
          <a:noFill/>
        </p:spPr>
        <p:txBody>
          <a:bodyPr wrap="square" rtlCol="0">
            <a:spAutoFit/>
          </a:bodyPr>
          <a:lstStyle/>
          <a:p>
            <a:r>
              <a:rPr lang="en-US" dirty="0" smtClean="0">
                <a:solidFill>
                  <a:srgbClr val="FF0000"/>
                </a:solidFill>
              </a:rPr>
              <a:t>PCC</a:t>
            </a:r>
            <a:endParaRPr lang="en-US" dirty="0">
              <a:solidFill>
                <a:srgbClr val="FF0000"/>
              </a:solidFill>
            </a:endParaRPr>
          </a:p>
        </p:txBody>
      </p:sp>
      <p:sp>
        <p:nvSpPr>
          <p:cNvPr id="21" name="TextBox 20"/>
          <p:cNvSpPr txBox="1"/>
          <p:nvPr/>
        </p:nvSpPr>
        <p:spPr>
          <a:xfrm>
            <a:off x="4114800" y="3821668"/>
            <a:ext cx="609600" cy="369332"/>
          </a:xfrm>
          <a:prstGeom prst="rect">
            <a:avLst/>
          </a:prstGeom>
          <a:noFill/>
        </p:spPr>
        <p:txBody>
          <a:bodyPr wrap="square" rtlCol="0">
            <a:spAutoFit/>
          </a:bodyPr>
          <a:lstStyle/>
          <a:p>
            <a:r>
              <a:rPr lang="en-US" dirty="0" smtClean="0">
                <a:solidFill>
                  <a:srgbClr val="FF0000"/>
                </a:solidFill>
              </a:rPr>
              <a:t>D</a:t>
            </a:r>
            <a:endParaRPr lang="en-US" dirty="0">
              <a:solidFill>
                <a:srgbClr val="FF0000"/>
              </a:solidFill>
            </a:endParaRPr>
          </a:p>
        </p:txBody>
      </p:sp>
      <p:sp>
        <p:nvSpPr>
          <p:cNvPr id="22" name="TextBox 21"/>
          <p:cNvSpPr txBox="1"/>
          <p:nvPr/>
        </p:nvSpPr>
        <p:spPr>
          <a:xfrm>
            <a:off x="2331720" y="5071348"/>
            <a:ext cx="609600" cy="369332"/>
          </a:xfrm>
          <a:prstGeom prst="rect">
            <a:avLst/>
          </a:prstGeom>
          <a:noFill/>
        </p:spPr>
        <p:txBody>
          <a:bodyPr wrap="square" rtlCol="0">
            <a:spAutoFit/>
          </a:bodyPr>
          <a:lstStyle/>
          <a:p>
            <a:r>
              <a:rPr lang="en-US" dirty="0" smtClean="0">
                <a:solidFill>
                  <a:srgbClr val="FF0000"/>
                </a:solidFill>
              </a:rPr>
              <a:t>D</a:t>
            </a:r>
            <a:endParaRPr lang="en-US" dirty="0">
              <a:solidFill>
                <a:srgbClr val="FF0000"/>
              </a:solidFill>
            </a:endParaRPr>
          </a:p>
        </p:txBody>
      </p:sp>
      <p:sp>
        <p:nvSpPr>
          <p:cNvPr id="23" name="TextBox 22"/>
          <p:cNvSpPr txBox="1"/>
          <p:nvPr/>
        </p:nvSpPr>
        <p:spPr>
          <a:xfrm>
            <a:off x="990600" y="1447800"/>
            <a:ext cx="457200" cy="381000"/>
          </a:xfrm>
          <a:prstGeom prst="rect">
            <a:avLst/>
          </a:prstGeom>
          <a:noFill/>
        </p:spPr>
        <p:txBody>
          <a:bodyPr wrap="square" rtlCol="0">
            <a:spAutoFit/>
          </a:bodyPr>
          <a:lstStyle/>
          <a:p>
            <a:r>
              <a:rPr lang="en-US" dirty="0" smtClean="0">
                <a:solidFill>
                  <a:schemeClr val="bg1"/>
                </a:solidFill>
              </a:rPr>
              <a:t>A</a:t>
            </a:r>
            <a:endParaRPr lang="en-US" dirty="0">
              <a:solidFill>
                <a:schemeClr val="bg1"/>
              </a:solidFill>
            </a:endParaRPr>
          </a:p>
        </p:txBody>
      </p:sp>
      <p:sp>
        <p:nvSpPr>
          <p:cNvPr id="24" name="TextBox 23"/>
          <p:cNvSpPr txBox="1"/>
          <p:nvPr/>
        </p:nvSpPr>
        <p:spPr>
          <a:xfrm>
            <a:off x="4724400" y="3063240"/>
            <a:ext cx="609600" cy="381000"/>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25" name="TextBox 24"/>
          <p:cNvSpPr txBox="1"/>
          <p:nvPr/>
        </p:nvSpPr>
        <p:spPr>
          <a:xfrm>
            <a:off x="7010400" y="3048000"/>
            <a:ext cx="609600" cy="381000"/>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26" name="TextBox 25"/>
          <p:cNvSpPr txBox="1"/>
          <p:nvPr/>
        </p:nvSpPr>
        <p:spPr>
          <a:xfrm>
            <a:off x="2834640" y="3063240"/>
            <a:ext cx="609600" cy="369332"/>
          </a:xfrm>
          <a:prstGeom prst="rect">
            <a:avLst/>
          </a:prstGeom>
          <a:noFill/>
        </p:spPr>
        <p:txBody>
          <a:bodyPr wrap="square" rtlCol="0">
            <a:spAutoFit/>
          </a:bodyPr>
          <a:lstStyle/>
          <a:p>
            <a:r>
              <a:rPr lang="en-US" dirty="0" smtClean="0">
                <a:solidFill>
                  <a:schemeClr val="bg1"/>
                </a:solidFill>
              </a:rPr>
              <a:t>X</a:t>
            </a:r>
            <a:r>
              <a:rPr lang="en-US" baseline="-25000" dirty="0" smtClean="0">
                <a:solidFill>
                  <a:schemeClr val="bg1"/>
                </a:solidFill>
              </a:rPr>
              <a:t>2</a:t>
            </a:r>
            <a:endParaRPr lang="en-US" dirty="0">
              <a:solidFill>
                <a:schemeClr val="bg1"/>
              </a:solidFill>
            </a:endParaRPr>
          </a:p>
        </p:txBody>
      </p:sp>
      <p:sp>
        <p:nvSpPr>
          <p:cNvPr id="27" name="TextBox 26"/>
          <p:cNvSpPr txBox="1"/>
          <p:nvPr/>
        </p:nvSpPr>
        <p:spPr>
          <a:xfrm>
            <a:off x="3764280" y="3048000"/>
            <a:ext cx="609600" cy="369332"/>
          </a:xfrm>
          <a:prstGeom prst="rect">
            <a:avLst/>
          </a:prstGeom>
          <a:noFill/>
        </p:spPr>
        <p:txBody>
          <a:bodyPr wrap="square" rtlCol="0">
            <a:spAutoFit/>
          </a:bodyPr>
          <a:lstStyle/>
          <a:p>
            <a:r>
              <a:rPr lang="en-US" dirty="0" smtClean="0">
                <a:solidFill>
                  <a:schemeClr val="bg1"/>
                </a:solidFill>
              </a:rPr>
              <a:t>X</a:t>
            </a:r>
            <a:r>
              <a:rPr lang="en-US" baseline="-25000" dirty="0" smtClean="0">
                <a:solidFill>
                  <a:schemeClr val="bg1"/>
                </a:solidFill>
              </a:rPr>
              <a:t>1</a:t>
            </a:r>
            <a:endParaRPr lang="en-US" dirty="0">
              <a:solidFill>
                <a:schemeClr val="bg1"/>
              </a:solidFill>
            </a:endParaRPr>
          </a:p>
        </p:txBody>
      </p:sp>
      <p:sp>
        <p:nvSpPr>
          <p:cNvPr id="28" name="TextBox 27"/>
          <p:cNvSpPr txBox="1"/>
          <p:nvPr/>
        </p:nvSpPr>
        <p:spPr>
          <a:xfrm>
            <a:off x="2834640" y="6233160"/>
            <a:ext cx="609600" cy="369332"/>
          </a:xfrm>
          <a:prstGeom prst="rect">
            <a:avLst/>
          </a:prstGeom>
          <a:noFill/>
        </p:spPr>
        <p:txBody>
          <a:bodyPr wrap="square" rtlCol="0">
            <a:spAutoFit/>
          </a:bodyPr>
          <a:lstStyle/>
          <a:p>
            <a:r>
              <a:rPr lang="en-US" dirty="0" smtClean="0">
                <a:solidFill>
                  <a:schemeClr val="bg1"/>
                </a:solidFill>
              </a:rPr>
              <a:t>X</a:t>
            </a:r>
            <a:r>
              <a:rPr lang="en-US" baseline="-25000" dirty="0" smtClean="0">
                <a:solidFill>
                  <a:schemeClr val="bg1"/>
                </a:solidFill>
              </a:rPr>
              <a:t>2</a:t>
            </a:r>
            <a:endParaRPr lang="en-US" dirty="0">
              <a:solidFill>
                <a:schemeClr val="bg1"/>
              </a:solidFill>
            </a:endParaRPr>
          </a:p>
        </p:txBody>
      </p:sp>
      <p:sp>
        <p:nvSpPr>
          <p:cNvPr id="29" name="TextBox 28"/>
          <p:cNvSpPr txBox="1"/>
          <p:nvPr/>
        </p:nvSpPr>
        <p:spPr>
          <a:xfrm>
            <a:off x="3764280" y="6217920"/>
            <a:ext cx="609600" cy="369332"/>
          </a:xfrm>
          <a:prstGeom prst="rect">
            <a:avLst/>
          </a:prstGeom>
          <a:noFill/>
        </p:spPr>
        <p:txBody>
          <a:bodyPr wrap="square" rtlCol="0">
            <a:spAutoFit/>
          </a:bodyPr>
          <a:lstStyle/>
          <a:p>
            <a:r>
              <a:rPr lang="en-US" dirty="0" smtClean="0">
                <a:solidFill>
                  <a:schemeClr val="bg1"/>
                </a:solidFill>
              </a:rPr>
              <a:t>X</a:t>
            </a:r>
            <a:r>
              <a:rPr lang="en-US" baseline="-25000" dirty="0" smtClean="0">
                <a:solidFill>
                  <a:schemeClr val="bg1"/>
                </a:solidFill>
              </a:rPr>
              <a:t>1</a:t>
            </a:r>
            <a:endParaRPr lang="en-US" dirty="0">
              <a:solidFill>
                <a:schemeClr val="bg1"/>
              </a:solidFill>
            </a:endParaRPr>
          </a:p>
        </p:txBody>
      </p:sp>
      <p:sp>
        <p:nvSpPr>
          <p:cNvPr id="30" name="TextBox 29"/>
          <p:cNvSpPr txBox="1"/>
          <p:nvPr/>
        </p:nvSpPr>
        <p:spPr>
          <a:xfrm>
            <a:off x="914400" y="2438400"/>
            <a:ext cx="533400" cy="381000"/>
          </a:xfrm>
          <a:prstGeom prst="rect">
            <a:avLst/>
          </a:prstGeom>
          <a:noFill/>
        </p:spPr>
        <p:txBody>
          <a:bodyPr wrap="square" rtlCol="0">
            <a:spAutoFit/>
          </a:bodyPr>
          <a:lstStyle/>
          <a:p>
            <a:r>
              <a:rPr lang="en-US" dirty="0" smtClean="0">
                <a:solidFill>
                  <a:schemeClr val="bg1"/>
                </a:solidFill>
              </a:rPr>
              <a:t>Y</a:t>
            </a:r>
            <a:r>
              <a:rPr lang="en-US" baseline="-25000" dirty="0" smtClean="0">
                <a:solidFill>
                  <a:schemeClr val="bg1"/>
                </a:solidFill>
              </a:rPr>
              <a:t>1</a:t>
            </a:r>
            <a:endParaRPr lang="en-US" dirty="0">
              <a:solidFill>
                <a:schemeClr val="bg1"/>
              </a:solidFill>
            </a:endParaRPr>
          </a:p>
        </p:txBody>
      </p:sp>
      <p:sp>
        <p:nvSpPr>
          <p:cNvPr id="31" name="TextBox 30"/>
          <p:cNvSpPr txBox="1"/>
          <p:nvPr/>
        </p:nvSpPr>
        <p:spPr>
          <a:xfrm>
            <a:off x="914400" y="1905000"/>
            <a:ext cx="533400" cy="381000"/>
          </a:xfrm>
          <a:prstGeom prst="rect">
            <a:avLst/>
          </a:prstGeom>
          <a:noFill/>
        </p:spPr>
        <p:txBody>
          <a:bodyPr wrap="square" rtlCol="0">
            <a:spAutoFit/>
          </a:bodyPr>
          <a:lstStyle/>
          <a:p>
            <a:r>
              <a:rPr lang="en-US" dirty="0" smtClean="0">
                <a:solidFill>
                  <a:schemeClr val="bg1"/>
                </a:solidFill>
              </a:rPr>
              <a:t>Y</a:t>
            </a:r>
            <a:r>
              <a:rPr lang="en-US" baseline="-25000" dirty="0" smtClean="0">
                <a:solidFill>
                  <a:schemeClr val="bg1"/>
                </a:solidFill>
              </a:rPr>
              <a:t>2</a:t>
            </a:r>
            <a:endParaRPr lang="en-US" dirty="0">
              <a:solidFill>
                <a:schemeClr val="bg1"/>
              </a:solidFill>
            </a:endParaRPr>
          </a:p>
        </p:txBody>
      </p:sp>
      <p:sp>
        <p:nvSpPr>
          <p:cNvPr id="32" name="TextBox 31"/>
          <p:cNvSpPr txBox="1"/>
          <p:nvPr/>
        </p:nvSpPr>
        <p:spPr>
          <a:xfrm>
            <a:off x="917606" y="4724400"/>
            <a:ext cx="423514" cy="369332"/>
          </a:xfrm>
          <a:prstGeom prst="rect">
            <a:avLst/>
          </a:prstGeom>
          <a:noFill/>
        </p:spPr>
        <p:txBody>
          <a:bodyPr wrap="none" rtlCol="0">
            <a:spAutoFit/>
          </a:bodyPr>
          <a:lstStyle/>
          <a:p>
            <a:r>
              <a:rPr lang="en-US" dirty="0" smtClean="0">
                <a:solidFill>
                  <a:schemeClr val="bg1"/>
                </a:solidFill>
              </a:rPr>
              <a:t>P</a:t>
            </a:r>
            <a:r>
              <a:rPr lang="en-US" baseline="-25000" dirty="0" smtClean="0">
                <a:solidFill>
                  <a:schemeClr val="bg1"/>
                </a:solidFill>
              </a:rPr>
              <a:t>2</a:t>
            </a:r>
            <a:endParaRPr lang="en-US" dirty="0">
              <a:solidFill>
                <a:schemeClr val="bg1"/>
              </a:solidFill>
            </a:endParaRPr>
          </a:p>
        </p:txBody>
      </p:sp>
      <p:sp>
        <p:nvSpPr>
          <p:cNvPr id="33" name="TextBox 32"/>
          <p:cNvSpPr txBox="1"/>
          <p:nvPr/>
        </p:nvSpPr>
        <p:spPr>
          <a:xfrm>
            <a:off x="902366" y="4114800"/>
            <a:ext cx="423514" cy="369332"/>
          </a:xfrm>
          <a:prstGeom prst="rect">
            <a:avLst/>
          </a:prstGeom>
          <a:noFill/>
        </p:spPr>
        <p:txBody>
          <a:bodyPr wrap="none" rtlCol="0">
            <a:spAutoFit/>
          </a:bodyPr>
          <a:lstStyle/>
          <a:p>
            <a:r>
              <a:rPr lang="en-US" dirty="0" smtClean="0">
                <a:solidFill>
                  <a:schemeClr val="bg1"/>
                </a:solidFill>
              </a:rPr>
              <a:t>P</a:t>
            </a:r>
            <a:r>
              <a:rPr lang="en-US" baseline="-25000" dirty="0" smtClean="0">
                <a:solidFill>
                  <a:schemeClr val="bg1"/>
                </a:solidFill>
              </a:rPr>
              <a:t>1</a:t>
            </a:r>
            <a:endParaRPr lang="en-US" dirty="0">
              <a:solidFill>
                <a:schemeClr val="bg1"/>
              </a:solidFill>
            </a:endParaRPr>
          </a:p>
        </p:txBody>
      </p:sp>
      <p:sp>
        <p:nvSpPr>
          <p:cNvPr id="34" name="TextBox 33"/>
          <p:cNvSpPr txBox="1"/>
          <p:nvPr/>
        </p:nvSpPr>
        <p:spPr>
          <a:xfrm>
            <a:off x="7391400" y="3048000"/>
            <a:ext cx="1295400" cy="381000"/>
          </a:xfrm>
          <a:prstGeom prst="rect">
            <a:avLst/>
          </a:prstGeom>
          <a:noFill/>
        </p:spPr>
        <p:txBody>
          <a:bodyPr wrap="square" rtlCol="0">
            <a:spAutoFit/>
          </a:bodyPr>
          <a:lstStyle/>
          <a:p>
            <a:r>
              <a:rPr lang="en-US" dirty="0" smtClean="0">
                <a:solidFill>
                  <a:schemeClr val="bg1"/>
                </a:solidFill>
              </a:rPr>
              <a:t>Units of X</a:t>
            </a:r>
            <a:endParaRPr lang="en-US" dirty="0">
              <a:solidFill>
                <a:schemeClr val="bg1"/>
              </a:solidFill>
            </a:endParaRPr>
          </a:p>
        </p:txBody>
      </p:sp>
      <p:sp>
        <p:nvSpPr>
          <p:cNvPr id="35" name="TextBox 34"/>
          <p:cNvSpPr txBox="1"/>
          <p:nvPr/>
        </p:nvSpPr>
        <p:spPr>
          <a:xfrm>
            <a:off x="7162800" y="6248400"/>
            <a:ext cx="1295400" cy="381000"/>
          </a:xfrm>
          <a:prstGeom prst="rect">
            <a:avLst/>
          </a:prstGeom>
          <a:noFill/>
        </p:spPr>
        <p:txBody>
          <a:bodyPr wrap="square" rtlCol="0">
            <a:spAutoFit/>
          </a:bodyPr>
          <a:lstStyle/>
          <a:p>
            <a:r>
              <a:rPr lang="en-US" dirty="0" smtClean="0">
                <a:solidFill>
                  <a:schemeClr val="bg1"/>
                </a:solidFill>
              </a:rPr>
              <a:t>Units of X</a:t>
            </a:r>
            <a:endParaRPr lang="en-US" dirty="0">
              <a:solidFill>
                <a:schemeClr val="bg1"/>
              </a:solidFill>
            </a:endParaRPr>
          </a:p>
        </p:txBody>
      </p:sp>
      <p:sp>
        <p:nvSpPr>
          <p:cNvPr id="36" name="TextBox 35"/>
          <p:cNvSpPr txBox="1"/>
          <p:nvPr/>
        </p:nvSpPr>
        <p:spPr>
          <a:xfrm>
            <a:off x="1021080" y="2987040"/>
            <a:ext cx="533400" cy="381000"/>
          </a:xfrm>
          <a:prstGeom prst="rect">
            <a:avLst/>
          </a:prstGeom>
          <a:noFill/>
        </p:spPr>
        <p:txBody>
          <a:bodyPr wrap="square" rtlCol="0">
            <a:spAutoFit/>
          </a:bodyPr>
          <a:lstStyle/>
          <a:p>
            <a:r>
              <a:rPr lang="en-US" dirty="0" smtClean="0">
                <a:solidFill>
                  <a:schemeClr val="bg1"/>
                </a:solidFill>
              </a:rPr>
              <a:t>O</a:t>
            </a:r>
            <a:endParaRPr lang="en-US" dirty="0">
              <a:solidFill>
                <a:schemeClr val="bg1"/>
              </a:solidFill>
            </a:endParaRPr>
          </a:p>
        </p:txBody>
      </p:sp>
      <p:sp>
        <p:nvSpPr>
          <p:cNvPr id="37" name="TextBox 36"/>
          <p:cNvSpPr txBox="1"/>
          <p:nvPr/>
        </p:nvSpPr>
        <p:spPr>
          <a:xfrm>
            <a:off x="990600" y="6172200"/>
            <a:ext cx="533400" cy="381000"/>
          </a:xfrm>
          <a:prstGeom prst="rect">
            <a:avLst/>
          </a:prstGeom>
          <a:noFill/>
        </p:spPr>
        <p:txBody>
          <a:bodyPr wrap="square" rtlCol="0">
            <a:spAutoFit/>
          </a:bodyPr>
          <a:lstStyle/>
          <a:p>
            <a:r>
              <a:rPr lang="en-US" dirty="0" smtClean="0">
                <a:solidFill>
                  <a:schemeClr val="bg1"/>
                </a:solidFill>
              </a:rPr>
              <a:t>O</a:t>
            </a:r>
            <a:endParaRPr lang="en-US" dirty="0">
              <a:solidFill>
                <a:schemeClr val="bg1"/>
              </a:solidFill>
            </a:endParaRPr>
          </a:p>
        </p:txBody>
      </p:sp>
      <p:sp>
        <p:nvSpPr>
          <p:cNvPr id="38" name="TextBox 37"/>
          <p:cNvSpPr txBox="1"/>
          <p:nvPr/>
        </p:nvSpPr>
        <p:spPr>
          <a:xfrm>
            <a:off x="609600" y="381000"/>
            <a:ext cx="461665" cy="1295400"/>
          </a:xfrm>
          <a:prstGeom prst="rect">
            <a:avLst/>
          </a:prstGeom>
          <a:noFill/>
        </p:spPr>
        <p:txBody>
          <a:bodyPr vert="vert270" wrap="square" rtlCol="0">
            <a:spAutoFit/>
          </a:bodyPr>
          <a:lstStyle/>
          <a:p>
            <a:r>
              <a:rPr lang="en-US" dirty="0" smtClean="0">
                <a:solidFill>
                  <a:schemeClr val="bg1"/>
                </a:solidFill>
              </a:rPr>
              <a:t>Units of Y</a:t>
            </a:r>
            <a:endParaRPr lang="en-US" dirty="0">
              <a:solidFill>
                <a:schemeClr val="bg1"/>
              </a:solidFill>
            </a:endParaRPr>
          </a:p>
        </p:txBody>
      </p:sp>
      <p:sp>
        <p:nvSpPr>
          <p:cNvPr id="39" name="TextBox 38"/>
          <p:cNvSpPr txBox="1"/>
          <p:nvPr/>
        </p:nvSpPr>
        <p:spPr>
          <a:xfrm>
            <a:off x="609600" y="3352800"/>
            <a:ext cx="461665" cy="685800"/>
          </a:xfrm>
          <a:prstGeom prst="rect">
            <a:avLst/>
          </a:prstGeom>
          <a:noFill/>
        </p:spPr>
        <p:txBody>
          <a:bodyPr vert="vert270" wrap="square" rtlCol="0">
            <a:spAutoFit/>
          </a:bodyPr>
          <a:lstStyle/>
          <a:p>
            <a:r>
              <a:rPr lang="en-US" dirty="0" smtClean="0">
                <a:solidFill>
                  <a:schemeClr val="bg1"/>
                </a:solidFill>
              </a:rPr>
              <a:t>Price</a:t>
            </a:r>
            <a:endParaRPr lang="en-US" dirty="0">
              <a:solidFill>
                <a:schemeClr val="bg1"/>
              </a:solidFill>
            </a:endParaRPr>
          </a:p>
        </p:txBody>
      </p:sp>
      <p:sp>
        <p:nvSpPr>
          <p:cNvPr id="40" name="TextBox 39"/>
          <p:cNvSpPr txBox="1"/>
          <p:nvPr/>
        </p:nvSpPr>
        <p:spPr>
          <a:xfrm>
            <a:off x="2971800" y="4785360"/>
            <a:ext cx="457200" cy="369332"/>
          </a:xfrm>
          <a:prstGeom prst="rect">
            <a:avLst/>
          </a:prstGeom>
          <a:noFill/>
        </p:spPr>
        <p:txBody>
          <a:bodyPr wrap="square" rtlCol="0">
            <a:spAutoFit/>
          </a:bodyPr>
          <a:lstStyle/>
          <a:p>
            <a:r>
              <a:rPr lang="en-US" dirty="0" smtClean="0">
                <a:solidFill>
                  <a:schemeClr val="bg1"/>
                </a:solidFill>
              </a:rPr>
              <a:t>A</a:t>
            </a:r>
            <a:endParaRPr lang="en-US" dirty="0">
              <a:solidFill>
                <a:schemeClr val="bg1"/>
              </a:solidFill>
            </a:endParaRPr>
          </a:p>
        </p:txBody>
      </p:sp>
      <p:sp>
        <p:nvSpPr>
          <p:cNvPr id="41" name="TextBox 40"/>
          <p:cNvSpPr txBox="1"/>
          <p:nvPr/>
        </p:nvSpPr>
        <p:spPr>
          <a:xfrm>
            <a:off x="3886200" y="4191000"/>
            <a:ext cx="457200" cy="369332"/>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42" name="TextBox 41"/>
          <p:cNvSpPr txBox="1"/>
          <p:nvPr/>
        </p:nvSpPr>
        <p:spPr>
          <a:xfrm>
            <a:off x="3839980" y="2407170"/>
            <a:ext cx="320922" cy="338554"/>
          </a:xfrm>
          <a:prstGeom prst="rect">
            <a:avLst/>
          </a:prstGeom>
          <a:noFill/>
        </p:spPr>
        <p:txBody>
          <a:bodyPr wrap="none" rtlCol="0">
            <a:spAutoFit/>
          </a:bodyPr>
          <a:lstStyle/>
          <a:p>
            <a:r>
              <a:rPr lang="en-US" sz="1600" dirty="0" smtClean="0">
                <a:solidFill>
                  <a:schemeClr val="bg1"/>
                </a:solidFill>
              </a:rPr>
              <a:t>E</a:t>
            </a:r>
            <a:endParaRPr lang="en-US" dirty="0">
              <a:solidFill>
                <a:schemeClr val="bg1"/>
              </a:solidFill>
            </a:endParaRPr>
          </a:p>
        </p:txBody>
      </p:sp>
      <p:sp>
        <p:nvSpPr>
          <p:cNvPr id="43" name="TextBox 42"/>
          <p:cNvSpPr txBox="1"/>
          <p:nvPr/>
        </p:nvSpPr>
        <p:spPr>
          <a:xfrm>
            <a:off x="2955678" y="1752600"/>
            <a:ext cx="396262" cy="338554"/>
          </a:xfrm>
          <a:prstGeom prst="rect">
            <a:avLst/>
          </a:prstGeom>
          <a:noFill/>
        </p:spPr>
        <p:txBody>
          <a:bodyPr wrap="none" rtlCol="0">
            <a:spAutoFit/>
          </a:bodyPr>
          <a:lstStyle/>
          <a:p>
            <a:r>
              <a:rPr lang="en-US" sz="1600" dirty="0" smtClean="0">
                <a:solidFill>
                  <a:schemeClr val="bg1"/>
                </a:solidFill>
              </a:rPr>
              <a:t>E</a:t>
            </a:r>
            <a:r>
              <a:rPr lang="en-US" sz="1600" baseline="-25000" dirty="0" smtClean="0">
                <a:solidFill>
                  <a:schemeClr val="bg1"/>
                </a:solidFill>
              </a:rPr>
              <a:t>1</a:t>
            </a:r>
            <a:endParaRPr lang="en-US" baseline="-25000" dirty="0">
              <a:solidFill>
                <a:schemeClr val="bg1"/>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178"/>
                                        </p:tgtEl>
                                        <p:attrNameLst>
                                          <p:attrName>style.visibility</p:attrName>
                                        </p:attrNameLst>
                                      </p:cBhvr>
                                      <p:to>
                                        <p:strVal val="visible"/>
                                      </p:to>
                                    </p:set>
                                    <p:animEffect transition="in" filter="blinds(horizontal)">
                                      <p:cBhvr>
                                        <p:cTn id="12" dur="500"/>
                                        <p:tgtEl>
                                          <p:spTgt spid="50178"/>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par>
                                <p:cTn id="19" presetID="3" presetClass="entr" presetSubtype="1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par>
                                <p:cTn id="22" presetID="3" presetClass="entr" presetSubtype="1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linds(horizontal)">
                                      <p:cBhvr>
                                        <p:cTn id="33" dur="500"/>
                                        <p:tgtEl>
                                          <p:spTgt spid="2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blinds(horizontal)">
                                      <p:cBhvr>
                                        <p:cTn id="36" dur="500"/>
                                        <p:tgtEl>
                                          <p:spTgt spid="21"/>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linds(horizontal)">
                                      <p:cBhvr>
                                        <p:cTn id="39" dur="500"/>
                                        <p:tgtEl>
                                          <p:spTgt spid="2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linds(horizontal)">
                                      <p:cBhvr>
                                        <p:cTn id="42" dur="500"/>
                                        <p:tgtEl>
                                          <p:spTgt spid="23"/>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blinds(horizontal)">
                                      <p:cBhvr>
                                        <p:cTn id="48" dur="500"/>
                                        <p:tgtEl>
                                          <p:spTgt spid="25"/>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blinds(horizontal)">
                                      <p:cBhvr>
                                        <p:cTn id="51" dur="500"/>
                                        <p:tgtEl>
                                          <p:spTgt spid="2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blinds(horizontal)">
                                      <p:cBhvr>
                                        <p:cTn id="54" dur="500"/>
                                        <p:tgtEl>
                                          <p:spTgt spid="27"/>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blinds(horizontal)">
                                      <p:cBhvr>
                                        <p:cTn id="57" dur="500"/>
                                        <p:tgtEl>
                                          <p:spTgt spid="28"/>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blinds(horizontal)">
                                      <p:cBhvr>
                                        <p:cTn id="63" dur="500"/>
                                        <p:tgtEl>
                                          <p:spTgt spid="30"/>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blinds(horizontal)">
                                      <p:cBhvr>
                                        <p:cTn id="66" dur="500"/>
                                        <p:tgtEl>
                                          <p:spTgt spid="31"/>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blinds(horizontal)">
                                      <p:cBhvr>
                                        <p:cTn id="69" dur="500"/>
                                        <p:tgtEl>
                                          <p:spTgt spid="32"/>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linds(horizontal)">
                                      <p:cBhvr>
                                        <p:cTn id="72" dur="500"/>
                                        <p:tgtEl>
                                          <p:spTgt spid="33"/>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blinds(horizontal)">
                                      <p:cBhvr>
                                        <p:cTn id="75" dur="500"/>
                                        <p:tgtEl>
                                          <p:spTgt spid="34"/>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blinds(horizontal)">
                                      <p:cBhvr>
                                        <p:cTn id="78" dur="500"/>
                                        <p:tgtEl>
                                          <p:spTgt spid="35"/>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blinds(horizontal)">
                                      <p:cBhvr>
                                        <p:cTn id="81" dur="500"/>
                                        <p:tgtEl>
                                          <p:spTgt spid="36"/>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blinds(horizontal)">
                                      <p:cBhvr>
                                        <p:cTn id="84" dur="500"/>
                                        <p:tgtEl>
                                          <p:spTgt spid="37"/>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blinds(horizontal)">
                                      <p:cBhvr>
                                        <p:cTn id="87" dur="500"/>
                                        <p:tgtEl>
                                          <p:spTgt spid="39"/>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blinds(horizontal)">
                                      <p:cBhvr>
                                        <p:cTn id="90" dur="500"/>
                                        <p:tgtEl>
                                          <p:spTgt spid="40"/>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blinds(horizontal)">
                                      <p:cBhvr>
                                        <p:cTn id="93" dur="500"/>
                                        <p:tgtEl>
                                          <p:spTgt spid="38"/>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41"/>
                                        </p:tgtEl>
                                        <p:attrNameLst>
                                          <p:attrName>style.visibility</p:attrName>
                                        </p:attrNameLst>
                                      </p:cBhvr>
                                      <p:to>
                                        <p:strVal val="visible"/>
                                      </p:to>
                                    </p:set>
                                    <p:animEffect transition="in" filter="blinds(horizontal)">
                                      <p:cBhvr>
                                        <p:cTn id="96" dur="500"/>
                                        <p:tgtEl>
                                          <p:spTgt spid="41"/>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animEffect transition="in" filter="blinds(horizontal)">
                                      <p:cBhvr>
                                        <p:cTn id="99" dur="500"/>
                                        <p:tgtEl>
                                          <p:spTgt spid="43"/>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blinds(horizontal)">
                                      <p:cBhvr>
                                        <p:cTn id="10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7467600" cy="1143000"/>
          </a:xfrm>
        </p:spPr>
        <p:txBody>
          <a:bodyPr/>
          <a:lstStyle/>
          <a:p>
            <a:r>
              <a:rPr lang="en-US" u="sng" dirty="0" smtClean="0">
                <a:solidFill>
                  <a:srgbClr val="00B0F0"/>
                </a:solidFill>
              </a:rPr>
              <a:t>Substitution Effect</a:t>
            </a:r>
            <a:r>
              <a:rPr lang="en-US" dirty="0" smtClean="0">
                <a:solidFill>
                  <a:srgbClr val="00B0F0"/>
                </a:solidFill>
              </a:rPr>
              <a:t>:</a:t>
            </a:r>
            <a:endParaRPr lang="en-US" dirty="0">
              <a:solidFill>
                <a:srgbClr val="00B0F0"/>
              </a:solidFill>
            </a:endParaRPr>
          </a:p>
        </p:txBody>
      </p:sp>
      <p:sp>
        <p:nvSpPr>
          <p:cNvPr id="3" name="Content Placeholder 2"/>
          <p:cNvSpPr>
            <a:spLocks noGrp="1"/>
          </p:cNvSpPr>
          <p:nvPr>
            <p:ph idx="1"/>
          </p:nvPr>
        </p:nvSpPr>
        <p:spPr>
          <a:xfrm>
            <a:off x="0" y="685800"/>
            <a:ext cx="9144000" cy="6172200"/>
          </a:xfrm>
        </p:spPr>
        <p:txBody>
          <a:bodyPr>
            <a:normAutofit fontScale="92500" lnSpcReduction="20000"/>
          </a:bodyPr>
          <a:lstStyle/>
          <a:p>
            <a:pPr algn="just"/>
            <a:r>
              <a:rPr lang="en-US" dirty="0" smtClean="0"/>
              <a:t>Substitution effect is a change in the quantity demanded of a commodity which results from a change in its price, relative to the prices of other commodities.</a:t>
            </a:r>
          </a:p>
          <a:p>
            <a:pPr algn="just"/>
            <a:r>
              <a:rPr lang="en-US" dirty="0" smtClean="0"/>
              <a:t>It is a situation when the relative price of a commodity changes keeping satisfaction level  constant the consumer will purchase more units of cheaper goods and less units of  expensive goods. Or the consumer substitutes the units of expensive commodity by the units of cheaper commodity, it is called as substitution effect.</a:t>
            </a:r>
          </a:p>
          <a:p>
            <a:pPr algn="just"/>
            <a:r>
              <a:rPr lang="en-US" dirty="0" smtClean="0"/>
              <a:t>Substitution effect is measured by rearranging the purchases made by the consumer as a result of change in the relative prices of goods, satisfaction level and real income remaining constant.</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There are two approaches to explain substitution effect: </a:t>
            </a:r>
          </a:p>
          <a:p>
            <a:r>
              <a:rPr lang="en-US" u="sng" dirty="0" smtClean="0">
                <a:solidFill>
                  <a:srgbClr val="FFFF00"/>
                </a:solidFill>
              </a:rPr>
              <a:t>Hicksian approach:</a:t>
            </a:r>
            <a:endParaRPr lang="en-US" u="sng" dirty="0" smtClean="0">
              <a:solidFill>
                <a:schemeClr val="bg1"/>
              </a:solidFill>
            </a:endParaRPr>
          </a:p>
          <a:p>
            <a:pPr algn="just"/>
            <a:r>
              <a:rPr lang="en-US" dirty="0" smtClean="0"/>
              <a:t>To measure substitution effect from Hicksian approach, after the change in price of a commodity the consumer’s money income should be compensated in such a way that the consumer will be able to attain same level of satisfaction as previous no matter the consumer is consuming same basket of commodities or not.</a:t>
            </a:r>
          </a:p>
          <a:p>
            <a:pPr algn="just"/>
            <a:r>
              <a:rPr lang="en-US" dirty="0" smtClean="0"/>
              <a:t>It means budget line should be adjusted in such a way that it will </a:t>
            </a:r>
            <a:r>
              <a:rPr lang="en-US" smtClean="0"/>
              <a:t>be tangent </a:t>
            </a:r>
            <a:r>
              <a:rPr lang="en-US" dirty="0" smtClean="0"/>
              <a:t>to the initial IC. </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2"/>
          </a:xfrm>
        </p:spPr>
        <p:txBody>
          <a:bodyPr>
            <a:noAutofit/>
          </a:bodyPr>
          <a:lstStyle/>
          <a:p>
            <a:pPr algn="ctr"/>
            <a:r>
              <a:rPr lang="en-US" sz="1800" b="1" dirty="0" smtClean="0">
                <a:solidFill>
                  <a:srgbClr val="00FF00"/>
                </a:solidFill>
              </a:rPr>
              <a:t>Substitution effect and </a:t>
            </a:r>
            <a:br>
              <a:rPr lang="en-US" sz="1800" b="1" dirty="0" smtClean="0">
                <a:solidFill>
                  <a:srgbClr val="00FF00"/>
                </a:solidFill>
              </a:rPr>
            </a:br>
            <a:r>
              <a:rPr lang="en-US" sz="1800" b="1" dirty="0" smtClean="0">
                <a:solidFill>
                  <a:srgbClr val="00FF00"/>
                </a:solidFill>
              </a:rPr>
              <a:t>Decomposition of Price effect into income effect and substitution effect:</a:t>
            </a:r>
            <a:br>
              <a:rPr lang="en-US" sz="1800" b="1" dirty="0" smtClean="0">
                <a:solidFill>
                  <a:srgbClr val="00FF00"/>
                </a:solidFill>
              </a:rPr>
            </a:br>
            <a:r>
              <a:rPr lang="en-US" sz="1800" b="1" dirty="0" smtClean="0">
                <a:solidFill>
                  <a:srgbClr val="00FF00"/>
                </a:solidFill>
              </a:rPr>
              <a:t> Hicksian Approach :</a:t>
            </a:r>
            <a:r>
              <a:rPr lang="en-US" sz="1600" b="1" dirty="0" smtClean="0">
                <a:solidFill>
                  <a:srgbClr val="00FF00"/>
                </a:solidFill>
              </a:rPr>
              <a:t/>
            </a:r>
            <a:br>
              <a:rPr lang="en-US" sz="1600" b="1" dirty="0" smtClean="0">
                <a:solidFill>
                  <a:srgbClr val="00FF00"/>
                </a:solidFill>
              </a:rPr>
            </a:br>
            <a:r>
              <a:rPr lang="en-US" sz="1600" b="1" dirty="0" smtClean="0">
                <a:solidFill>
                  <a:srgbClr val="00FF00"/>
                </a:solidFill>
              </a:rPr>
              <a:t/>
            </a:r>
            <a:br>
              <a:rPr lang="en-US" sz="1600" b="1" dirty="0" smtClean="0">
                <a:solidFill>
                  <a:srgbClr val="00FF00"/>
                </a:solidFill>
              </a:rPr>
            </a:br>
            <a:endParaRPr lang="en-US" sz="1600" b="1" dirty="0">
              <a:solidFill>
                <a:srgbClr val="00FF00"/>
              </a:solidFill>
            </a:endParaRPr>
          </a:p>
        </p:txBody>
      </p:sp>
      <p:cxnSp>
        <p:nvCxnSpPr>
          <p:cNvPr id="8" name="Straight Connector 7"/>
          <p:cNvCxnSpPr/>
          <p:nvPr/>
        </p:nvCxnSpPr>
        <p:spPr>
          <a:xfrm rot="5400000">
            <a:off x="-1468275" y="3238500"/>
            <a:ext cx="4191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7225" y="5334000"/>
            <a:ext cx="4953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287175" y="2667000"/>
            <a:ext cx="3581400" cy="1752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27225" y="1752600"/>
            <a:ext cx="3962400" cy="3581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27225" y="2819400"/>
            <a:ext cx="2667000" cy="2514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Arc 20"/>
          <p:cNvSpPr/>
          <p:nvPr/>
        </p:nvSpPr>
        <p:spPr>
          <a:xfrm rot="12316178">
            <a:off x="1160368" y="1815580"/>
            <a:ext cx="4524409" cy="2940860"/>
          </a:xfrm>
          <a:prstGeom prst="arc">
            <a:avLst>
              <a:gd name="adj1" fmla="val 16200000"/>
              <a:gd name="adj2" fmla="val 20937629"/>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rot="11637109">
            <a:off x="2145103" y="1635828"/>
            <a:ext cx="4028278" cy="2610985"/>
          </a:xfrm>
          <a:prstGeom prst="arc">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Oval 23"/>
          <p:cNvSpPr/>
          <p:nvPr/>
        </p:nvSpPr>
        <p:spPr>
          <a:xfrm>
            <a:off x="1328265" y="3276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815945" y="3886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532225" y="3429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4" idx="2"/>
          </p:cNvCxnSpPr>
          <p:nvPr/>
        </p:nvCxnSpPr>
        <p:spPr>
          <a:xfrm rot="10800000">
            <a:off x="627225" y="3352800"/>
            <a:ext cx="70104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434945" y="3352800"/>
            <a:ext cx="6096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6" idx="4"/>
          </p:cNvCxnSpPr>
          <p:nvPr/>
        </p:nvCxnSpPr>
        <p:spPr>
          <a:xfrm rot="16200000" flipH="1">
            <a:off x="1259684" y="4671060"/>
            <a:ext cx="1295400" cy="3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4"/>
          </p:cNvCxnSpPr>
          <p:nvPr/>
        </p:nvCxnSpPr>
        <p:spPr>
          <a:xfrm rot="16200000" flipH="1">
            <a:off x="1732125" y="4457700"/>
            <a:ext cx="17533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6" idx="2"/>
          </p:cNvCxnSpPr>
          <p:nvPr/>
        </p:nvCxnSpPr>
        <p:spPr>
          <a:xfrm rot="10800000">
            <a:off x="627225" y="3962400"/>
            <a:ext cx="118872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117367" y="2450068"/>
            <a:ext cx="500458" cy="369332"/>
          </a:xfrm>
          <a:prstGeom prst="rect">
            <a:avLst/>
          </a:prstGeom>
          <a:noFill/>
          <a:ln>
            <a:noFill/>
          </a:ln>
        </p:spPr>
        <p:txBody>
          <a:bodyPr wrap="none" rtlCol="0">
            <a:spAutoFit/>
          </a:bodyPr>
          <a:lstStyle/>
          <a:p>
            <a:r>
              <a:rPr lang="en-US" dirty="0" smtClean="0">
                <a:solidFill>
                  <a:srgbClr val="FFFF00"/>
                </a:solidFill>
              </a:rPr>
              <a:t>IC</a:t>
            </a:r>
            <a:r>
              <a:rPr lang="en-US" baseline="-25000" dirty="0" smtClean="0">
                <a:solidFill>
                  <a:srgbClr val="FFFF00"/>
                </a:solidFill>
              </a:rPr>
              <a:t>1</a:t>
            </a:r>
            <a:endParaRPr lang="en-US" dirty="0">
              <a:solidFill>
                <a:srgbClr val="FFFF00"/>
              </a:solidFill>
            </a:endParaRPr>
          </a:p>
        </p:txBody>
      </p:sp>
      <p:sp>
        <p:nvSpPr>
          <p:cNvPr id="39" name="TextBox 38"/>
          <p:cNvSpPr txBox="1"/>
          <p:nvPr/>
        </p:nvSpPr>
        <p:spPr>
          <a:xfrm>
            <a:off x="1955567" y="2057400"/>
            <a:ext cx="500458" cy="369332"/>
          </a:xfrm>
          <a:prstGeom prst="rect">
            <a:avLst/>
          </a:prstGeom>
          <a:noFill/>
          <a:ln>
            <a:noFill/>
          </a:ln>
        </p:spPr>
        <p:txBody>
          <a:bodyPr wrap="none" rtlCol="0">
            <a:spAutoFit/>
          </a:bodyPr>
          <a:lstStyle/>
          <a:p>
            <a:r>
              <a:rPr lang="en-US" dirty="0" smtClean="0">
                <a:solidFill>
                  <a:srgbClr val="FFFF00"/>
                </a:solidFill>
              </a:rPr>
              <a:t>IC</a:t>
            </a:r>
            <a:r>
              <a:rPr lang="en-US" baseline="-25000" dirty="0" smtClean="0">
                <a:solidFill>
                  <a:srgbClr val="FFFF00"/>
                </a:solidFill>
              </a:rPr>
              <a:t>2</a:t>
            </a:r>
            <a:endParaRPr lang="en-US" dirty="0">
              <a:solidFill>
                <a:srgbClr val="FFFF00"/>
              </a:solidFill>
            </a:endParaRPr>
          </a:p>
        </p:txBody>
      </p:sp>
      <p:sp>
        <p:nvSpPr>
          <p:cNvPr id="40" name="TextBox 39"/>
          <p:cNvSpPr txBox="1"/>
          <p:nvPr/>
        </p:nvSpPr>
        <p:spPr>
          <a:xfrm>
            <a:off x="322425" y="5334000"/>
            <a:ext cx="685800" cy="369332"/>
          </a:xfrm>
          <a:prstGeom prst="rect">
            <a:avLst/>
          </a:prstGeom>
          <a:noFill/>
        </p:spPr>
        <p:txBody>
          <a:bodyPr wrap="square" rtlCol="0">
            <a:spAutoFit/>
          </a:bodyPr>
          <a:lstStyle/>
          <a:p>
            <a:r>
              <a:rPr lang="en-US" dirty="0" smtClean="0"/>
              <a:t>O</a:t>
            </a:r>
            <a:endParaRPr lang="en-US" dirty="0"/>
          </a:p>
        </p:txBody>
      </p:sp>
      <p:sp>
        <p:nvSpPr>
          <p:cNvPr id="41" name="TextBox 40"/>
          <p:cNvSpPr txBox="1"/>
          <p:nvPr/>
        </p:nvSpPr>
        <p:spPr>
          <a:xfrm>
            <a:off x="4419600" y="5410200"/>
            <a:ext cx="1295400" cy="369332"/>
          </a:xfrm>
          <a:prstGeom prst="rect">
            <a:avLst/>
          </a:prstGeom>
          <a:noFill/>
        </p:spPr>
        <p:txBody>
          <a:bodyPr wrap="square" rtlCol="0">
            <a:spAutoFit/>
          </a:bodyPr>
          <a:lstStyle/>
          <a:p>
            <a:r>
              <a:rPr lang="en-US" dirty="0" smtClean="0"/>
              <a:t>Units of X</a:t>
            </a:r>
            <a:endParaRPr lang="en-US" dirty="0"/>
          </a:p>
        </p:txBody>
      </p:sp>
      <p:sp>
        <p:nvSpPr>
          <p:cNvPr id="42" name="TextBox 41"/>
          <p:cNvSpPr txBox="1"/>
          <p:nvPr/>
        </p:nvSpPr>
        <p:spPr>
          <a:xfrm>
            <a:off x="-76200" y="1143000"/>
            <a:ext cx="461665" cy="1143000"/>
          </a:xfrm>
          <a:prstGeom prst="rect">
            <a:avLst/>
          </a:prstGeom>
          <a:noFill/>
        </p:spPr>
        <p:txBody>
          <a:bodyPr vert="vert270" wrap="square" rtlCol="0">
            <a:spAutoFit/>
          </a:bodyPr>
          <a:lstStyle/>
          <a:p>
            <a:r>
              <a:rPr lang="en-US" dirty="0" smtClean="0"/>
              <a:t>Units of Y</a:t>
            </a:r>
            <a:endParaRPr lang="en-US" dirty="0"/>
          </a:p>
        </p:txBody>
      </p:sp>
      <p:sp>
        <p:nvSpPr>
          <p:cNvPr id="43" name="TextBox 42"/>
          <p:cNvSpPr txBox="1"/>
          <p:nvPr/>
        </p:nvSpPr>
        <p:spPr>
          <a:xfrm>
            <a:off x="1295229" y="5318760"/>
            <a:ext cx="685800" cy="369332"/>
          </a:xfrm>
          <a:prstGeom prst="rect">
            <a:avLst/>
          </a:prstGeom>
          <a:noFill/>
        </p:spPr>
        <p:txBody>
          <a:bodyPr wrap="square" rtlCol="0">
            <a:spAutoFit/>
          </a:bodyPr>
          <a:lstStyle/>
          <a:p>
            <a:r>
              <a:rPr lang="en-US" dirty="0" smtClean="0"/>
              <a:t>X</a:t>
            </a:r>
            <a:r>
              <a:rPr lang="en-US" baseline="-25000" dirty="0" smtClean="0"/>
              <a:t>1</a:t>
            </a:r>
            <a:endParaRPr lang="en-US" dirty="0"/>
          </a:p>
        </p:txBody>
      </p:sp>
      <p:sp>
        <p:nvSpPr>
          <p:cNvPr id="44" name="TextBox 43"/>
          <p:cNvSpPr txBox="1"/>
          <p:nvPr/>
        </p:nvSpPr>
        <p:spPr>
          <a:xfrm>
            <a:off x="2422989" y="5345668"/>
            <a:ext cx="685800" cy="369332"/>
          </a:xfrm>
          <a:prstGeom prst="rect">
            <a:avLst/>
          </a:prstGeom>
          <a:noFill/>
        </p:spPr>
        <p:txBody>
          <a:bodyPr wrap="square" rtlCol="0">
            <a:spAutoFit/>
          </a:bodyPr>
          <a:lstStyle/>
          <a:p>
            <a:r>
              <a:rPr lang="en-US" dirty="0" smtClean="0"/>
              <a:t>X</a:t>
            </a:r>
            <a:r>
              <a:rPr lang="en-US" baseline="-25000" dirty="0" smtClean="0"/>
              <a:t>2</a:t>
            </a:r>
            <a:endParaRPr lang="en-US" dirty="0"/>
          </a:p>
        </p:txBody>
      </p:sp>
      <p:sp>
        <p:nvSpPr>
          <p:cNvPr id="45" name="TextBox 44"/>
          <p:cNvSpPr txBox="1"/>
          <p:nvPr/>
        </p:nvSpPr>
        <p:spPr>
          <a:xfrm>
            <a:off x="1752429" y="5303520"/>
            <a:ext cx="685800" cy="369332"/>
          </a:xfrm>
          <a:prstGeom prst="rect">
            <a:avLst/>
          </a:prstGeom>
          <a:noFill/>
        </p:spPr>
        <p:txBody>
          <a:bodyPr wrap="square" rtlCol="0">
            <a:spAutoFit/>
          </a:bodyPr>
          <a:lstStyle/>
          <a:p>
            <a:r>
              <a:rPr lang="en-US" dirty="0" smtClean="0"/>
              <a:t>X</a:t>
            </a:r>
            <a:r>
              <a:rPr lang="en-US" baseline="-25000" dirty="0" smtClean="0"/>
              <a:t>3</a:t>
            </a:r>
            <a:endParaRPr lang="en-US" dirty="0"/>
          </a:p>
        </p:txBody>
      </p:sp>
      <p:sp>
        <p:nvSpPr>
          <p:cNvPr id="46" name="TextBox 45"/>
          <p:cNvSpPr txBox="1"/>
          <p:nvPr/>
        </p:nvSpPr>
        <p:spPr>
          <a:xfrm>
            <a:off x="258909" y="3215640"/>
            <a:ext cx="533400" cy="369332"/>
          </a:xfrm>
          <a:prstGeom prst="rect">
            <a:avLst/>
          </a:prstGeom>
          <a:noFill/>
        </p:spPr>
        <p:txBody>
          <a:bodyPr wrap="square" rtlCol="0">
            <a:spAutoFit/>
          </a:bodyPr>
          <a:lstStyle/>
          <a:p>
            <a:r>
              <a:rPr lang="en-US" dirty="0" smtClean="0"/>
              <a:t>Y</a:t>
            </a:r>
            <a:r>
              <a:rPr lang="en-US" baseline="-25000" dirty="0" smtClean="0"/>
              <a:t>1</a:t>
            </a:r>
            <a:endParaRPr lang="en-US" dirty="0"/>
          </a:p>
        </p:txBody>
      </p:sp>
      <p:sp>
        <p:nvSpPr>
          <p:cNvPr id="47" name="TextBox 46"/>
          <p:cNvSpPr txBox="1"/>
          <p:nvPr/>
        </p:nvSpPr>
        <p:spPr>
          <a:xfrm>
            <a:off x="243669" y="3733800"/>
            <a:ext cx="533400" cy="369332"/>
          </a:xfrm>
          <a:prstGeom prst="rect">
            <a:avLst/>
          </a:prstGeom>
          <a:noFill/>
        </p:spPr>
        <p:txBody>
          <a:bodyPr wrap="square" rtlCol="0">
            <a:spAutoFit/>
          </a:bodyPr>
          <a:lstStyle/>
          <a:p>
            <a:r>
              <a:rPr lang="en-US" dirty="0" smtClean="0"/>
              <a:t>Y</a:t>
            </a:r>
            <a:r>
              <a:rPr lang="en-US" baseline="-25000" dirty="0" smtClean="0"/>
              <a:t>3</a:t>
            </a:r>
            <a:endParaRPr lang="en-US" dirty="0"/>
          </a:p>
        </p:txBody>
      </p:sp>
      <p:sp>
        <p:nvSpPr>
          <p:cNvPr id="48" name="TextBox 47"/>
          <p:cNvSpPr txBox="1"/>
          <p:nvPr/>
        </p:nvSpPr>
        <p:spPr>
          <a:xfrm>
            <a:off x="1447800" y="3124200"/>
            <a:ext cx="533400" cy="307777"/>
          </a:xfrm>
          <a:prstGeom prst="rect">
            <a:avLst/>
          </a:prstGeom>
          <a:noFill/>
        </p:spPr>
        <p:txBody>
          <a:bodyPr wrap="square" rtlCol="0">
            <a:spAutoFit/>
          </a:bodyPr>
          <a:lstStyle/>
          <a:p>
            <a:r>
              <a:rPr lang="en-US" sz="1400" b="1" dirty="0" smtClean="0"/>
              <a:t>E</a:t>
            </a:r>
            <a:r>
              <a:rPr lang="en-US" sz="1400" b="1" baseline="-25000" dirty="0" smtClean="0"/>
              <a:t>1</a:t>
            </a:r>
            <a:endParaRPr lang="en-US" sz="1400" b="1" dirty="0"/>
          </a:p>
        </p:txBody>
      </p:sp>
      <p:sp>
        <p:nvSpPr>
          <p:cNvPr id="49" name="TextBox 48"/>
          <p:cNvSpPr txBox="1"/>
          <p:nvPr/>
        </p:nvSpPr>
        <p:spPr>
          <a:xfrm>
            <a:off x="2667000" y="3276600"/>
            <a:ext cx="533400" cy="307777"/>
          </a:xfrm>
          <a:prstGeom prst="rect">
            <a:avLst/>
          </a:prstGeom>
          <a:noFill/>
        </p:spPr>
        <p:txBody>
          <a:bodyPr wrap="square" rtlCol="0">
            <a:spAutoFit/>
          </a:bodyPr>
          <a:lstStyle/>
          <a:p>
            <a:r>
              <a:rPr lang="en-US" sz="1400" b="1" dirty="0" smtClean="0"/>
              <a:t>E</a:t>
            </a:r>
            <a:r>
              <a:rPr lang="en-US" sz="1400" b="1" baseline="-25000" dirty="0" smtClean="0"/>
              <a:t>2</a:t>
            </a:r>
            <a:endParaRPr lang="en-US" sz="1400" b="1" dirty="0"/>
          </a:p>
        </p:txBody>
      </p:sp>
      <p:sp>
        <p:nvSpPr>
          <p:cNvPr id="50" name="TextBox 49"/>
          <p:cNvSpPr txBox="1"/>
          <p:nvPr/>
        </p:nvSpPr>
        <p:spPr>
          <a:xfrm>
            <a:off x="1828800" y="3654623"/>
            <a:ext cx="533400" cy="307777"/>
          </a:xfrm>
          <a:prstGeom prst="rect">
            <a:avLst/>
          </a:prstGeom>
          <a:noFill/>
        </p:spPr>
        <p:txBody>
          <a:bodyPr wrap="square" rtlCol="0">
            <a:spAutoFit/>
          </a:bodyPr>
          <a:lstStyle/>
          <a:p>
            <a:r>
              <a:rPr lang="en-US" sz="1400" b="1" dirty="0" smtClean="0"/>
              <a:t>E</a:t>
            </a:r>
            <a:r>
              <a:rPr lang="en-US" sz="1400" b="1" baseline="-25000" dirty="0" smtClean="0"/>
              <a:t>3</a:t>
            </a:r>
            <a:endParaRPr lang="en-US" sz="1400" b="1" dirty="0"/>
          </a:p>
        </p:txBody>
      </p:sp>
      <p:sp>
        <p:nvSpPr>
          <p:cNvPr id="53" name="TextBox 52"/>
          <p:cNvSpPr txBox="1"/>
          <p:nvPr/>
        </p:nvSpPr>
        <p:spPr>
          <a:xfrm>
            <a:off x="304800" y="1524000"/>
            <a:ext cx="533400" cy="381000"/>
          </a:xfrm>
          <a:prstGeom prst="rect">
            <a:avLst/>
          </a:prstGeom>
          <a:noFill/>
        </p:spPr>
        <p:txBody>
          <a:bodyPr wrap="square" rtlCol="0">
            <a:spAutoFit/>
          </a:bodyPr>
          <a:lstStyle/>
          <a:p>
            <a:r>
              <a:rPr lang="en-US" dirty="0" smtClean="0"/>
              <a:t>A</a:t>
            </a:r>
            <a:endParaRPr lang="en-US" dirty="0"/>
          </a:p>
        </p:txBody>
      </p:sp>
      <p:sp>
        <p:nvSpPr>
          <p:cNvPr id="54" name="TextBox 53"/>
          <p:cNvSpPr txBox="1"/>
          <p:nvPr/>
        </p:nvSpPr>
        <p:spPr>
          <a:xfrm>
            <a:off x="2301240" y="5025628"/>
            <a:ext cx="381000" cy="369332"/>
          </a:xfrm>
          <a:prstGeom prst="rect">
            <a:avLst/>
          </a:prstGeom>
          <a:noFill/>
        </p:spPr>
        <p:txBody>
          <a:bodyPr wrap="square" rtlCol="0">
            <a:spAutoFit/>
          </a:bodyPr>
          <a:lstStyle/>
          <a:p>
            <a:r>
              <a:rPr lang="en-US" dirty="0" smtClean="0"/>
              <a:t>B</a:t>
            </a:r>
            <a:endParaRPr lang="en-US" dirty="0"/>
          </a:p>
        </p:txBody>
      </p:sp>
      <p:sp>
        <p:nvSpPr>
          <p:cNvPr id="55" name="TextBox 54"/>
          <p:cNvSpPr txBox="1"/>
          <p:nvPr/>
        </p:nvSpPr>
        <p:spPr>
          <a:xfrm>
            <a:off x="4511040" y="5029200"/>
            <a:ext cx="457200" cy="369332"/>
          </a:xfrm>
          <a:prstGeom prst="rect">
            <a:avLst/>
          </a:prstGeom>
          <a:noFill/>
        </p:spPr>
        <p:txBody>
          <a:bodyPr wrap="square" rtlCol="0">
            <a:spAutoFit/>
          </a:bodyPr>
          <a:lstStyle/>
          <a:p>
            <a:r>
              <a:rPr lang="en-US" dirty="0" smtClean="0"/>
              <a:t>B’</a:t>
            </a:r>
            <a:endParaRPr lang="en-US" dirty="0"/>
          </a:p>
        </p:txBody>
      </p:sp>
      <p:sp>
        <p:nvSpPr>
          <p:cNvPr id="56" name="TextBox 55"/>
          <p:cNvSpPr txBox="1"/>
          <p:nvPr/>
        </p:nvSpPr>
        <p:spPr>
          <a:xfrm>
            <a:off x="335280" y="2651760"/>
            <a:ext cx="838200" cy="381000"/>
          </a:xfrm>
          <a:prstGeom prst="rect">
            <a:avLst/>
          </a:prstGeom>
          <a:noFill/>
        </p:spPr>
        <p:txBody>
          <a:bodyPr wrap="square" rtlCol="0">
            <a:spAutoFit/>
          </a:bodyPr>
          <a:lstStyle/>
          <a:p>
            <a:r>
              <a:rPr lang="en-US" dirty="0" smtClean="0"/>
              <a:t>C</a:t>
            </a:r>
            <a:endParaRPr lang="en-US" dirty="0"/>
          </a:p>
        </p:txBody>
      </p:sp>
      <p:sp>
        <p:nvSpPr>
          <p:cNvPr id="57" name="TextBox 56"/>
          <p:cNvSpPr txBox="1"/>
          <p:nvPr/>
        </p:nvSpPr>
        <p:spPr>
          <a:xfrm>
            <a:off x="3139440" y="5303520"/>
            <a:ext cx="838200" cy="381000"/>
          </a:xfrm>
          <a:prstGeom prst="rect">
            <a:avLst/>
          </a:prstGeom>
          <a:noFill/>
        </p:spPr>
        <p:txBody>
          <a:bodyPr wrap="square" rtlCol="0">
            <a:spAutoFit/>
          </a:bodyPr>
          <a:lstStyle/>
          <a:p>
            <a:r>
              <a:rPr lang="en-US" dirty="0" smtClean="0"/>
              <a:t>D</a:t>
            </a:r>
            <a:endParaRPr lang="en-US" dirty="0"/>
          </a:p>
        </p:txBody>
      </p:sp>
      <p:sp>
        <p:nvSpPr>
          <p:cNvPr id="60" name="TextBox 59"/>
          <p:cNvSpPr txBox="1"/>
          <p:nvPr/>
        </p:nvSpPr>
        <p:spPr>
          <a:xfrm>
            <a:off x="4191000" y="3457528"/>
            <a:ext cx="4953000" cy="1477328"/>
          </a:xfrm>
          <a:prstGeom prst="rect">
            <a:avLst/>
          </a:prstGeom>
          <a:noFill/>
        </p:spPr>
        <p:txBody>
          <a:bodyPr wrap="square" rtlCol="0">
            <a:spAutoFit/>
          </a:bodyPr>
          <a:lstStyle/>
          <a:p>
            <a:pPr algn="just">
              <a:buFont typeface="Arial" pitchFamily="34" charset="0"/>
              <a:buChar char="•"/>
            </a:pPr>
            <a:r>
              <a:rPr lang="en-US" dirty="0" smtClean="0"/>
              <a:t>Comparing only E</a:t>
            </a:r>
            <a:r>
              <a:rPr lang="en-US" baseline="-25000" dirty="0" smtClean="0"/>
              <a:t>1</a:t>
            </a:r>
            <a:r>
              <a:rPr lang="en-US" dirty="0" smtClean="0"/>
              <a:t> and E</a:t>
            </a:r>
            <a:r>
              <a:rPr lang="en-US" baseline="-25000" dirty="0" smtClean="0"/>
              <a:t>3</a:t>
            </a:r>
            <a:r>
              <a:rPr lang="en-US" dirty="0" smtClean="0"/>
              <a:t> , the consumer substitutes Y</a:t>
            </a:r>
            <a:r>
              <a:rPr lang="en-US" baseline="-25000" dirty="0" smtClean="0"/>
              <a:t>1</a:t>
            </a:r>
            <a:r>
              <a:rPr lang="en-US" dirty="0" smtClean="0"/>
              <a:t>Y</a:t>
            </a:r>
            <a:r>
              <a:rPr lang="en-US" baseline="-25000" dirty="0" smtClean="0"/>
              <a:t>2</a:t>
            </a:r>
            <a:r>
              <a:rPr lang="en-US" dirty="0" smtClean="0"/>
              <a:t> units of relatively expensive commodity by X</a:t>
            </a:r>
            <a:r>
              <a:rPr lang="en-US" baseline="-25000" dirty="0" smtClean="0"/>
              <a:t>1</a:t>
            </a:r>
            <a:r>
              <a:rPr lang="en-US" dirty="0" smtClean="0"/>
              <a:t>X</a:t>
            </a:r>
            <a:r>
              <a:rPr lang="en-US" baseline="-25000" dirty="0" smtClean="0"/>
              <a:t>3</a:t>
            </a:r>
            <a:r>
              <a:rPr lang="en-US" dirty="0" smtClean="0"/>
              <a:t> units of cheaper commodity to get equal level of satisfaction which is called as Substitution effect.</a:t>
            </a:r>
          </a:p>
        </p:txBody>
      </p:sp>
      <p:sp>
        <p:nvSpPr>
          <p:cNvPr id="61" name="TextBox 60"/>
          <p:cNvSpPr txBox="1"/>
          <p:nvPr/>
        </p:nvSpPr>
        <p:spPr>
          <a:xfrm>
            <a:off x="5638800" y="4826675"/>
            <a:ext cx="3657600" cy="2031325"/>
          </a:xfrm>
          <a:prstGeom prst="rect">
            <a:avLst/>
          </a:prstGeom>
          <a:noFill/>
        </p:spPr>
        <p:txBody>
          <a:bodyPr wrap="square" rtlCol="0">
            <a:spAutoFit/>
          </a:bodyPr>
          <a:lstStyle/>
          <a:p>
            <a:r>
              <a:rPr lang="en-US" dirty="0" smtClean="0">
                <a:solidFill>
                  <a:srgbClr val="FFFF00"/>
                </a:solidFill>
              </a:rPr>
              <a:t>Here,</a:t>
            </a:r>
          </a:p>
          <a:p>
            <a:r>
              <a:rPr lang="en-US" dirty="0" smtClean="0">
                <a:solidFill>
                  <a:srgbClr val="FFFF00"/>
                </a:solidFill>
              </a:rPr>
              <a:t> Price effect = E</a:t>
            </a:r>
            <a:r>
              <a:rPr lang="en-US" baseline="-25000" dirty="0" smtClean="0">
                <a:solidFill>
                  <a:srgbClr val="FFFF00"/>
                </a:solidFill>
              </a:rPr>
              <a:t>1</a:t>
            </a:r>
            <a:r>
              <a:rPr lang="en-US" dirty="0" smtClean="0">
                <a:solidFill>
                  <a:srgbClr val="FFFF00"/>
                </a:solidFill>
              </a:rPr>
              <a:t>E</a:t>
            </a:r>
            <a:r>
              <a:rPr lang="en-US" baseline="-25000" dirty="0" smtClean="0">
                <a:solidFill>
                  <a:srgbClr val="FFFF00"/>
                </a:solidFill>
              </a:rPr>
              <a:t>2</a:t>
            </a:r>
            <a:r>
              <a:rPr lang="en-US" dirty="0" smtClean="0">
                <a:solidFill>
                  <a:srgbClr val="FFFF00"/>
                </a:solidFill>
              </a:rPr>
              <a:t> = X</a:t>
            </a:r>
            <a:r>
              <a:rPr lang="en-US" baseline="-25000" dirty="0" smtClean="0">
                <a:solidFill>
                  <a:srgbClr val="FFFF00"/>
                </a:solidFill>
              </a:rPr>
              <a:t>1</a:t>
            </a:r>
            <a:r>
              <a:rPr lang="en-US" dirty="0" smtClean="0">
                <a:solidFill>
                  <a:srgbClr val="FFFF00"/>
                </a:solidFill>
              </a:rPr>
              <a:t>X</a:t>
            </a:r>
            <a:r>
              <a:rPr lang="en-US" baseline="-25000" dirty="0" smtClean="0">
                <a:solidFill>
                  <a:srgbClr val="FFFF00"/>
                </a:solidFill>
              </a:rPr>
              <a:t>2</a:t>
            </a:r>
          </a:p>
          <a:p>
            <a:r>
              <a:rPr lang="en-US" dirty="0" smtClean="0">
                <a:solidFill>
                  <a:srgbClr val="FFFF00"/>
                </a:solidFill>
              </a:rPr>
              <a:t>Income effect = E</a:t>
            </a:r>
            <a:r>
              <a:rPr lang="en-US" baseline="-25000" dirty="0" smtClean="0">
                <a:solidFill>
                  <a:srgbClr val="FFFF00"/>
                </a:solidFill>
              </a:rPr>
              <a:t>2</a:t>
            </a:r>
            <a:r>
              <a:rPr lang="en-US" dirty="0" smtClean="0">
                <a:solidFill>
                  <a:srgbClr val="FFFF00"/>
                </a:solidFill>
              </a:rPr>
              <a:t>E</a:t>
            </a:r>
            <a:r>
              <a:rPr lang="en-US" baseline="-25000" dirty="0" smtClean="0">
                <a:solidFill>
                  <a:srgbClr val="FFFF00"/>
                </a:solidFill>
              </a:rPr>
              <a:t>3</a:t>
            </a:r>
            <a:r>
              <a:rPr lang="en-US" dirty="0" smtClean="0">
                <a:solidFill>
                  <a:srgbClr val="FFFF00"/>
                </a:solidFill>
              </a:rPr>
              <a:t> = X</a:t>
            </a:r>
            <a:r>
              <a:rPr lang="en-US" baseline="-25000" dirty="0" smtClean="0">
                <a:solidFill>
                  <a:srgbClr val="FFFF00"/>
                </a:solidFill>
              </a:rPr>
              <a:t>2</a:t>
            </a:r>
            <a:r>
              <a:rPr lang="en-US" dirty="0" smtClean="0">
                <a:solidFill>
                  <a:srgbClr val="FFFF00"/>
                </a:solidFill>
              </a:rPr>
              <a:t>X</a:t>
            </a:r>
            <a:r>
              <a:rPr lang="en-US" baseline="-25000" dirty="0" smtClean="0">
                <a:solidFill>
                  <a:srgbClr val="FFFF00"/>
                </a:solidFill>
              </a:rPr>
              <a:t>3</a:t>
            </a:r>
          </a:p>
          <a:p>
            <a:r>
              <a:rPr lang="en-US" dirty="0" smtClean="0">
                <a:solidFill>
                  <a:srgbClr val="FFFF00"/>
                </a:solidFill>
              </a:rPr>
              <a:t>Substitution effect = E</a:t>
            </a:r>
            <a:r>
              <a:rPr lang="en-US" baseline="-25000" dirty="0" smtClean="0">
                <a:solidFill>
                  <a:srgbClr val="FFFF00"/>
                </a:solidFill>
              </a:rPr>
              <a:t>1</a:t>
            </a:r>
            <a:r>
              <a:rPr lang="en-US" dirty="0" smtClean="0">
                <a:solidFill>
                  <a:srgbClr val="FFFF00"/>
                </a:solidFill>
              </a:rPr>
              <a:t>E</a:t>
            </a:r>
            <a:r>
              <a:rPr lang="en-US" baseline="-25000" dirty="0" smtClean="0">
                <a:solidFill>
                  <a:srgbClr val="FFFF00"/>
                </a:solidFill>
              </a:rPr>
              <a:t>3</a:t>
            </a:r>
            <a:r>
              <a:rPr lang="en-US" dirty="0" smtClean="0">
                <a:solidFill>
                  <a:srgbClr val="FFFF00"/>
                </a:solidFill>
              </a:rPr>
              <a:t> = X</a:t>
            </a:r>
            <a:r>
              <a:rPr lang="en-US" baseline="-25000" dirty="0" smtClean="0">
                <a:solidFill>
                  <a:srgbClr val="FFFF00"/>
                </a:solidFill>
              </a:rPr>
              <a:t>1</a:t>
            </a:r>
            <a:r>
              <a:rPr lang="en-US" dirty="0" smtClean="0">
                <a:solidFill>
                  <a:srgbClr val="FFFF00"/>
                </a:solidFill>
              </a:rPr>
              <a:t>X</a:t>
            </a:r>
            <a:r>
              <a:rPr lang="en-US" baseline="-25000" dirty="0" smtClean="0">
                <a:solidFill>
                  <a:srgbClr val="FFFF00"/>
                </a:solidFill>
              </a:rPr>
              <a:t>3</a:t>
            </a:r>
          </a:p>
          <a:p>
            <a:r>
              <a:rPr lang="en-US" dirty="0" smtClean="0">
                <a:solidFill>
                  <a:srgbClr val="FFFF00"/>
                </a:solidFill>
              </a:rPr>
              <a:t>Since, X</a:t>
            </a:r>
            <a:r>
              <a:rPr lang="en-US" baseline="-25000" dirty="0" smtClean="0">
                <a:solidFill>
                  <a:srgbClr val="FFFF00"/>
                </a:solidFill>
              </a:rPr>
              <a:t>1</a:t>
            </a:r>
            <a:r>
              <a:rPr lang="en-US" dirty="0" smtClean="0">
                <a:solidFill>
                  <a:srgbClr val="FFFF00"/>
                </a:solidFill>
              </a:rPr>
              <a:t>X</a:t>
            </a:r>
            <a:r>
              <a:rPr lang="en-US" baseline="-25000" dirty="0" smtClean="0">
                <a:solidFill>
                  <a:srgbClr val="FFFF00"/>
                </a:solidFill>
              </a:rPr>
              <a:t>2</a:t>
            </a:r>
            <a:r>
              <a:rPr lang="en-US" dirty="0" smtClean="0">
                <a:solidFill>
                  <a:srgbClr val="FFFF00"/>
                </a:solidFill>
              </a:rPr>
              <a:t> = X</a:t>
            </a:r>
            <a:r>
              <a:rPr lang="en-US" baseline="-25000" dirty="0" smtClean="0">
                <a:solidFill>
                  <a:srgbClr val="FFFF00"/>
                </a:solidFill>
              </a:rPr>
              <a:t>2</a:t>
            </a:r>
            <a:r>
              <a:rPr lang="en-US" dirty="0" smtClean="0">
                <a:solidFill>
                  <a:srgbClr val="FFFF00"/>
                </a:solidFill>
              </a:rPr>
              <a:t>X</a:t>
            </a:r>
            <a:r>
              <a:rPr lang="en-US" baseline="-25000" dirty="0" smtClean="0">
                <a:solidFill>
                  <a:srgbClr val="FFFF00"/>
                </a:solidFill>
              </a:rPr>
              <a:t>3</a:t>
            </a:r>
            <a:r>
              <a:rPr lang="en-US" dirty="0" smtClean="0">
                <a:solidFill>
                  <a:srgbClr val="FFFF00"/>
                </a:solidFill>
              </a:rPr>
              <a:t> +X</a:t>
            </a:r>
            <a:r>
              <a:rPr lang="en-US" baseline="-25000" dirty="0" smtClean="0">
                <a:solidFill>
                  <a:srgbClr val="FFFF00"/>
                </a:solidFill>
              </a:rPr>
              <a:t>1</a:t>
            </a:r>
            <a:r>
              <a:rPr lang="en-US" dirty="0" smtClean="0">
                <a:solidFill>
                  <a:srgbClr val="FFFF00"/>
                </a:solidFill>
              </a:rPr>
              <a:t>X</a:t>
            </a:r>
            <a:r>
              <a:rPr lang="en-US" baseline="-25000" dirty="0" smtClean="0">
                <a:solidFill>
                  <a:srgbClr val="FFFF00"/>
                </a:solidFill>
              </a:rPr>
              <a:t>3</a:t>
            </a:r>
          </a:p>
          <a:p>
            <a:r>
              <a:rPr lang="en-US" dirty="0" smtClean="0">
                <a:solidFill>
                  <a:srgbClr val="FFFF00"/>
                </a:solidFill>
              </a:rPr>
              <a:t>P.E. = I.E. + S.E.</a:t>
            </a:r>
          </a:p>
          <a:p>
            <a:endParaRPr lang="en-US" dirty="0"/>
          </a:p>
        </p:txBody>
      </p:sp>
      <p:sp>
        <p:nvSpPr>
          <p:cNvPr id="62" name="TextBox 61"/>
          <p:cNvSpPr txBox="1"/>
          <p:nvPr/>
        </p:nvSpPr>
        <p:spPr>
          <a:xfrm>
            <a:off x="3581400" y="857071"/>
            <a:ext cx="5562600" cy="1200329"/>
          </a:xfrm>
          <a:prstGeom prst="rect">
            <a:avLst/>
          </a:prstGeom>
          <a:noFill/>
        </p:spPr>
        <p:txBody>
          <a:bodyPr wrap="square" rtlCol="0">
            <a:spAutoFit/>
          </a:bodyPr>
          <a:lstStyle/>
          <a:p>
            <a:pPr algn="just">
              <a:buFont typeface="Arial" pitchFamily="34" charset="0"/>
              <a:buChar char="•"/>
            </a:pPr>
            <a:r>
              <a:rPr lang="en-US" dirty="0" smtClean="0"/>
              <a:t>Here, Initial Equilibrium Point of consumer is E</a:t>
            </a:r>
            <a:r>
              <a:rPr lang="en-US" baseline="-25000" dirty="0" smtClean="0"/>
              <a:t>1</a:t>
            </a:r>
            <a:r>
              <a:rPr lang="en-US" dirty="0" smtClean="0"/>
              <a:t> when the Price of X  falls, Budget line AB will shift to AB’ and new equilibrium will be formed in IC</a:t>
            </a:r>
            <a:r>
              <a:rPr lang="en-US" baseline="-25000" dirty="0" smtClean="0"/>
              <a:t>2</a:t>
            </a:r>
            <a:r>
              <a:rPr lang="en-US" dirty="0" smtClean="0"/>
              <a:t> i.e. E</a:t>
            </a:r>
            <a:r>
              <a:rPr lang="en-US" baseline="-25000" dirty="0" smtClean="0"/>
              <a:t>2</a:t>
            </a:r>
            <a:r>
              <a:rPr lang="en-US" dirty="0" smtClean="0"/>
              <a:t>. </a:t>
            </a:r>
          </a:p>
          <a:p>
            <a:pPr algn="just">
              <a:buFont typeface="Arial" pitchFamily="34" charset="0"/>
              <a:buChar char="•"/>
            </a:pPr>
            <a:r>
              <a:rPr lang="en-US" dirty="0" smtClean="0"/>
              <a:t>Therefore, shift of E</a:t>
            </a:r>
            <a:r>
              <a:rPr lang="en-US" baseline="-25000" dirty="0" smtClean="0"/>
              <a:t>1</a:t>
            </a:r>
            <a:r>
              <a:rPr lang="en-US" dirty="0" smtClean="0"/>
              <a:t> to E</a:t>
            </a:r>
            <a:r>
              <a:rPr lang="en-US" baseline="-25000" dirty="0" smtClean="0"/>
              <a:t>2</a:t>
            </a:r>
            <a:r>
              <a:rPr lang="en-US" dirty="0" smtClean="0"/>
              <a:t> is called price effect .</a:t>
            </a:r>
          </a:p>
        </p:txBody>
      </p:sp>
      <p:sp>
        <p:nvSpPr>
          <p:cNvPr id="63" name="TextBox 62"/>
          <p:cNvSpPr txBox="1"/>
          <p:nvPr/>
        </p:nvSpPr>
        <p:spPr>
          <a:xfrm>
            <a:off x="3581400" y="2027872"/>
            <a:ext cx="5486400" cy="1477328"/>
          </a:xfrm>
          <a:prstGeom prst="rect">
            <a:avLst/>
          </a:prstGeom>
          <a:noFill/>
        </p:spPr>
        <p:txBody>
          <a:bodyPr wrap="square" rtlCol="0">
            <a:spAutoFit/>
          </a:bodyPr>
          <a:lstStyle/>
          <a:p>
            <a:pPr algn="just">
              <a:buFont typeface="Arial" pitchFamily="34" charset="0"/>
              <a:buChar char="•"/>
            </a:pPr>
            <a:r>
              <a:rPr lang="en-US" dirty="0" smtClean="0"/>
              <a:t>When we adjust consumer’s income  to CD, keeping same level of satisfaction before price change i.e. at IC</a:t>
            </a:r>
            <a:r>
              <a:rPr lang="en-US" baseline="-25000" dirty="0" smtClean="0"/>
              <a:t>1</a:t>
            </a:r>
            <a:r>
              <a:rPr lang="en-US" dirty="0" smtClean="0"/>
              <a:t>, new equilibrium point will be formed i.e. E</a:t>
            </a:r>
            <a:r>
              <a:rPr lang="en-US" baseline="-25000" dirty="0" smtClean="0"/>
              <a:t>3</a:t>
            </a:r>
            <a:r>
              <a:rPr lang="en-US" dirty="0" smtClean="0"/>
              <a:t>.</a:t>
            </a:r>
          </a:p>
          <a:p>
            <a:pPr algn="just">
              <a:buFont typeface="Arial" pitchFamily="34" charset="0"/>
              <a:buChar char="•"/>
            </a:pPr>
            <a:r>
              <a:rPr lang="en-US" dirty="0" smtClean="0"/>
              <a:t>Therefore shift of E</a:t>
            </a:r>
            <a:r>
              <a:rPr lang="en-US" baseline="-25000" dirty="0" smtClean="0"/>
              <a:t>2</a:t>
            </a:r>
            <a:r>
              <a:rPr lang="en-US" dirty="0" smtClean="0"/>
              <a:t> to E</a:t>
            </a:r>
            <a:r>
              <a:rPr lang="en-US" baseline="-25000" dirty="0" smtClean="0"/>
              <a:t>3</a:t>
            </a:r>
            <a:r>
              <a:rPr lang="en-US" dirty="0" smtClean="0"/>
              <a:t> is called income effect.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blinds(horizontal)">
                                      <p:cBhvr>
                                        <p:cTn id="15" dur="500"/>
                                        <p:tgtEl>
                                          <p:spTgt spid="4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blinds(horizontal)">
                                      <p:cBhvr>
                                        <p:cTn id="18" dur="500"/>
                                        <p:tgtEl>
                                          <p:spTgt spid="40"/>
                                        </p:tgtEl>
                                      </p:cBhvr>
                                    </p:animEffect>
                                  </p:childTnLst>
                                </p:cTn>
                              </p:par>
                              <p:par>
                                <p:cTn id="19" presetID="3" presetClass="entr" presetSubtype="1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blinds(horizontal)">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blinds(horizontal)">
                                      <p:cBhvr>
                                        <p:cTn id="29" dur="500"/>
                                        <p:tgtEl>
                                          <p:spTgt spid="53"/>
                                        </p:tgtEl>
                                      </p:cBhvr>
                                    </p:animEffect>
                                  </p:childTnLst>
                                </p:cTn>
                              </p:par>
                              <p:par>
                                <p:cTn id="30" presetID="3" presetClass="entr" presetSubtype="1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blinds(horizontal)">
                                      <p:cBhvr>
                                        <p:cTn id="35" dur="500"/>
                                        <p:tgtEl>
                                          <p:spTgt spid="54"/>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linds(horizontal)">
                                      <p:cBhvr>
                                        <p:cTn id="38" dur="500"/>
                                        <p:tgtEl>
                                          <p:spTgt spid="2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blinds(horizontal)">
                                      <p:cBhvr>
                                        <p:cTn id="41" dur="500"/>
                                        <p:tgtEl>
                                          <p:spTgt spid="3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blinds(horizontal)">
                                      <p:cBhvr>
                                        <p:cTn id="44" dur="500"/>
                                        <p:tgtEl>
                                          <p:spTgt spid="48"/>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linds(horizontal)">
                                      <p:cBhvr>
                                        <p:cTn id="47" dur="500"/>
                                        <p:tgtEl>
                                          <p:spTgt spid="2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blinds(horizontal)">
                                      <p:cBhvr>
                                        <p:cTn id="50" dur="500"/>
                                        <p:tgtEl>
                                          <p:spTgt spid="46"/>
                                        </p:tgtEl>
                                      </p:cBhvr>
                                    </p:animEffect>
                                  </p:childTnLst>
                                </p:cTn>
                              </p:par>
                              <p:par>
                                <p:cTn id="51" presetID="3" presetClass="entr" presetSubtype="1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blinds(horizontal)">
                                      <p:cBhvr>
                                        <p:cTn id="53" dur="500"/>
                                        <p:tgtEl>
                                          <p:spTgt spid="29"/>
                                        </p:tgtEl>
                                      </p:cBhvr>
                                    </p:animEffect>
                                  </p:childTnLst>
                                </p:cTn>
                              </p:par>
                              <p:par>
                                <p:cTn id="54" presetID="3" presetClass="entr" presetSubtype="10"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blinds(horizontal)">
                                      <p:cBhvr>
                                        <p:cTn id="56" dur="500"/>
                                        <p:tgtEl>
                                          <p:spTgt spid="31"/>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blinds(horizontal)">
                                      <p:cBhvr>
                                        <p:cTn id="59" dur="500"/>
                                        <p:tgtEl>
                                          <p:spTgt spid="43"/>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blinds(horizontal)">
                                      <p:cBhvr>
                                        <p:cTn id="64" dur="500"/>
                                        <p:tgtEl>
                                          <p:spTgt spid="27"/>
                                        </p:tgtEl>
                                      </p:cBhvr>
                                    </p:animEffect>
                                  </p:childTnLst>
                                </p:cTn>
                              </p:par>
                              <p:par>
                                <p:cTn id="65" presetID="3" presetClass="entr" presetSubtype="10"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linds(horizontal)">
                                      <p:cBhvr>
                                        <p:cTn id="67" dur="500"/>
                                        <p:tgtEl>
                                          <p:spTgt spid="18"/>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blinds(horizontal)">
                                      <p:cBhvr>
                                        <p:cTn id="70" dur="500"/>
                                        <p:tgtEl>
                                          <p:spTgt spid="22"/>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blinds(horizontal)">
                                      <p:cBhvr>
                                        <p:cTn id="73" dur="500"/>
                                        <p:tgtEl>
                                          <p:spTgt spid="39"/>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blinds(horizontal)">
                                      <p:cBhvr>
                                        <p:cTn id="76" dur="500"/>
                                        <p:tgtEl>
                                          <p:spTgt spid="49"/>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blinds(horizontal)">
                                      <p:cBhvr>
                                        <p:cTn id="79" dur="500"/>
                                        <p:tgtEl>
                                          <p:spTgt spid="55"/>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blinds(horizontal)">
                                      <p:cBhvr>
                                        <p:cTn id="82" dur="500"/>
                                        <p:tgtEl>
                                          <p:spTgt spid="44"/>
                                        </p:tgtEl>
                                      </p:cBhvr>
                                    </p:animEffect>
                                  </p:childTnLst>
                                </p:cTn>
                              </p:par>
                              <p:par>
                                <p:cTn id="83" presetID="3" presetClass="entr" presetSubtype="10" fill="hold" nodeType="with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blinds(horizontal)">
                                      <p:cBhvr>
                                        <p:cTn id="85" dur="500"/>
                                        <p:tgtEl>
                                          <p:spTgt spid="35"/>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blinds(horizontal)">
                                      <p:cBhvr>
                                        <p:cTn id="90" dur="500"/>
                                        <p:tgtEl>
                                          <p:spTgt spid="20"/>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blinds(horizontal)">
                                      <p:cBhvr>
                                        <p:cTn id="93" dur="500"/>
                                        <p:tgtEl>
                                          <p:spTgt spid="57"/>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blinds(horizontal)">
                                      <p:cBhvr>
                                        <p:cTn id="96" dur="500"/>
                                        <p:tgtEl>
                                          <p:spTgt spid="56"/>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blinds(horizontal)">
                                      <p:cBhvr>
                                        <p:cTn id="99" dur="500"/>
                                        <p:tgtEl>
                                          <p:spTgt spid="47"/>
                                        </p:tgtEl>
                                      </p:cBhvr>
                                    </p:animEffect>
                                  </p:childTnLst>
                                </p:cTn>
                              </p:par>
                              <p:par>
                                <p:cTn id="100" presetID="3" presetClass="entr" presetSubtype="10" fill="hold" nodeType="with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blinds(horizontal)">
                                      <p:cBhvr>
                                        <p:cTn id="102" dur="500"/>
                                        <p:tgtEl>
                                          <p:spTgt spid="37"/>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45"/>
                                        </p:tgtEl>
                                        <p:attrNameLst>
                                          <p:attrName>style.visibility</p:attrName>
                                        </p:attrNameLst>
                                      </p:cBhvr>
                                      <p:to>
                                        <p:strVal val="visible"/>
                                      </p:to>
                                    </p:set>
                                    <p:animEffect transition="in" filter="blinds(horizontal)">
                                      <p:cBhvr>
                                        <p:cTn id="105" dur="500"/>
                                        <p:tgtEl>
                                          <p:spTgt spid="45"/>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50"/>
                                        </p:tgtEl>
                                        <p:attrNameLst>
                                          <p:attrName>style.visibility</p:attrName>
                                        </p:attrNameLst>
                                      </p:cBhvr>
                                      <p:to>
                                        <p:strVal val="visible"/>
                                      </p:to>
                                    </p:set>
                                    <p:animEffect transition="in" filter="blinds(horizontal)">
                                      <p:cBhvr>
                                        <p:cTn id="108" dur="500"/>
                                        <p:tgtEl>
                                          <p:spTgt spid="50"/>
                                        </p:tgtEl>
                                      </p:cBhvr>
                                    </p:animEffect>
                                  </p:childTnLst>
                                </p:cTn>
                              </p:par>
                              <p:par>
                                <p:cTn id="109" presetID="3" presetClass="entr" presetSubtype="10" fill="hold" nodeType="with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blinds(horizontal)">
                                      <p:cBhvr>
                                        <p:cTn id="111" dur="500"/>
                                        <p:tgtEl>
                                          <p:spTgt spid="33"/>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26"/>
                                        </p:tgtEl>
                                        <p:attrNameLst>
                                          <p:attrName>style.visibility</p:attrName>
                                        </p:attrNameLst>
                                      </p:cBhvr>
                                      <p:to>
                                        <p:strVal val="visible"/>
                                      </p:to>
                                    </p:set>
                                    <p:animEffect transition="in" filter="blinds(horizontal)">
                                      <p:cBhvr>
                                        <p:cTn id="114" dur="500"/>
                                        <p:tgtEl>
                                          <p:spTgt spid="26"/>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62"/>
                                        </p:tgtEl>
                                        <p:attrNameLst>
                                          <p:attrName>style.visibility</p:attrName>
                                        </p:attrNameLst>
                                      </p:cBhvr>
                                      <p:to>
                                        <p:strVal val="visible"/>
                                      </p:to>
                                    </p:set>
                                    <p:animEffect transition="in" filter="blinds(horizontal)">
                                      <p:cBhvr>
                                        <p:cTn id="119" dur="500"/>
                                        <p:tgtEl>
                                          <p:spTgt spid="62"/>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63"/>
                                        </p:tgtEl>
                                        <p:attrNameLst>
                                          <p:attrName>style.visibility</p:attrName>
                                        </p:attrNameLst>
                                      </p:cBhvr>
                                      <p:to>
                                        <p:strVal val="visible"/>
                                      </p:to>
                                    </p:set>
                                    <p:animEffect transition="in" filter="blinds(horizontal)">
                                      <p:cBhvr>
                                        <p:cTn id="124" dur="500"/>
                                        <p:tgtEl>
                                          <p:spTgt spid="63"/>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60"/>
                                        </p:tgtEl>
                                        <p:attrNameLst>
                                          <p:attrName>style.visibility</p:attrName>
                                        </p:attrNameLst>
                                      </p:cBhvr>
                                      <p:to>
                                        <p:strVal val="visible"/>
                                      </p:to>
                                    </p:set>
                                    <p:animEffect transition="in" filter="blinds(horizontal)">
                                      <p:cBhvr>
                                        <p:cTn id="129" dur="500"/>
                                        <p:tgtEl>
                                          <p:spTgt spid="60"/>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grpId="0" nodeType="clickEffect">
                                  <p:stCondLst>
                                    <p:cond delay="0"/>
                                  </p:stCondLst>
                                  <p:childTnLst>
                                    <p:set>
                                      <p:cBhvr>
                                        <p:cTn id="133" dur="1" fill="hold">
                                          <p:stCondLst>
                                            <p:cond delay="0"/>
                                          </p:stCondLst>
                                        </p:cTn>
                                        <p:tgtEl>
                                          <p:spTgt spid="61"/>
                                        </p:tgtEl>
                                        <p:attrNameLst>
                                          <p:attrName>style.visibility</p:attrName>
                                        </p:attrNameLst>
                                      </p:cBhvr>
                                      <p:to>
                                        <p:strVal val="visible"/>
                                      </p:to>
                                    </p:set>
                                    <p:animEffect transition="in" filter="blinds(horizontal)">
                                      <p:cBhvr>
                                        <p:cTn id="13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animBg="1"/>
      <p:bldP spid="22" grpId="0" animBg="1"/>
      <p:bldP spid="24" grpId="0" animBg="1"/>
      <p:bldP spid="26" grpId="0" animBg="1"/>
      <p:bldP spid="27" grpId="0" animBg="1"/>
      <p:bldP spid="38" grpId="0"/>
      <p:bldP spid="39" grpId="0"/>
      <p:bldP spid="40" grpId="0"/>
      <p:bldP spid="41" grpId="0"/>
      <p:bldP spid="42" grpId="0"/>
      <p:bldP spid="43" grpId="0"/>
      <p:bldP spid="44" grpId="0"/>
      <p:bldP spid="45" grpId="0"/>
      <p:bldP spid="46" grpId="0"/>
      <p:bldP spid="47" grpId="0"/>
      <p:bldP spid="48" grpId="0"/>
      <p:bldP spid="49" grpId="0"/>
      <p:bldP spid="50" grpId="0"/>
      <p:bldP spid="53" grpId="0"/>
      <p:bldP spid="54" grpId="0"/>
      <p:bldP spid="55" grpId="0"/>
      <p:bldP spid="56" grpId="0"/>
      <p:bldP spid="57" grpId="0"/>
      <p:bldP spid="60" grpId="0"/>
      <p:bldP spid="61" grpId="0"/>
      <p:bldP spid="62"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7848600" cy="1143000"/>
          </a:xfrm>
        </p:spPr>
        <p:txBody>
          <a:bodyPr>
            <a:normAutofit fontScale="90000"/>
          </a:bodyPr>
          <a:lstStyle/>
          <a:p>
            <a:pPr algn="ctr"/>
            <a:r>
              <a:rPr lang="en-US" b="1" dirty="0" smtClean="0">
                <a:solidFill>
                  <a:srgbClr val="00B0F0"/>
                </a:solidFill>
              </a:rPr>
              <a:t>D</a:t>
            </a:r>
            <a:r>
              <a:rPr b="1" smtClean="0">
                <a:solidFill>
                  <a:srgbClr val="00B0F0"/>
                </a:solidFill>
              </a:rPr>
              <a:t>ifferences between Cardinal and Ordinal Approaches</a:t>
            </a:r>
            <a:endParaRPr lang="en-US" b="1" dirty="0">
              <a:solidFill>
                <a:srgbClr val="00B0F0"/>
              </a:solidFill>
            </a:endParaRPr>
          </a:p>
        </p:txBody>
      </p:sp>
      <p:sp>
        <p:nvSpPr>
          <p:cNvPr id="2" name="Content Placeholder 1"/>
          <p:cNvSpPr>
            <a:spLocks noGrp="1"/>
          </p:cNvSpPr>
          <p:nvPr>
            <p:ph idx="1"/>
          </p:nvPr>
        </p:nvSpPr>
        <p:spPr>
          <a:xfrm>
            <a:off x="457200" y="1676400"/>
            <a:ext cx="8458200" cy="4572000"/>
          </a:xfrm>
        </p:spPr>
        <p:txBody>
          <a:bodyPr>
            <a:normAutofit lnSpcReduction="10000"/>
          </a:bodyPr>
          <a:lstStyle/>
          <a:p>
            <a:r>
              <a:rPr lang="en-US" dirty="0" smtClean="0"/>
              <a:t>The basic differences between cardinal and ordinal utility approaches are as follows;</a:t>
            </a:r>
          </a:p>
          <a:p>
            <a:pPr marL="880110" lvl="1" indent="-514350">
              <a:buFont typeface="+mj-lt"/>
              <a:buAutoNum type="arabicPeriod"/>
            </a:pPr>
            <a:r>
              <a:rPr lang="en-US" dirty="0" smtClean="0"/>
              <a:t>Measurement of utility</a:t>
            </a:r>
          </a:p>
          <a:p>
            <a:pPr marL="880110" lvl="1" indent="-514350">
              <a:buFont typeface="+mj-lt"/>
              <a:buAutoNum type="arabicPeriod"/>
            </a:pPr>
            <a:r>
              <a:rPr lang="en-US" dirty="0" smtClean="0"/>
              <a:t>Addition of utility</a:t>
            </a:r>
          </a:p>
          <a:p>
            <a:pPr marL="880110" lvl="1" indent="-514350">
              <a:buFont typeface="+mj-lt"/>
              <a:buAutoNum type="arabicPeriod"/>
            </a:pPr>
            <a:r>
              <a:rPr lang="en-US" dirty="0" smtClean="0"/>
              <a:t>Express the preference/Observation of preference </a:t>
            </a:r>
          </a:p>
          <a:p>
            <a:pPr marL="880110" lvl="1" indent="-514350">
              <a:buFont typeface="+mj-lt"/>
              <a:buAutoNum type="arabicPeriod"/>
            </a:pPr>
            <a:r>
              <a:rPr lang="en-US" dirty="0" smtClean="0"/>
              <a:t>Combination of goods</a:t>
            </a:r>
          </a:p>
          <a:p>
            <a:pPr marL="880110" lvl="1" indent="-514350">
              <a:buFont typeface="+mj-lt"/>
              <a:buAutoNum type="arabicPeriod"/>
            </a:pPr>
            <a:r>
              <a:rPr lang="en-US" dirty="0" smtClean="0"/>
              <a:t>Applicability of the approach</a:t>
            </a:r>
          </a:p>
          <a:p>
            <a:pPr marL="880110" lvl="1" indent="-514350">
              <a:buFont typeface="+mj-lt"/>
              <a:buAutoNum type="arabicPeriod"/>
            </a:pPr>
            <a:r>
              <a:rPr lang="en-US" dirty="0" smtClean="0"/>
              <a:t>Assumptions of the approach etc.</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blinds(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blinds(horizontal)">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blinds(horizontal)">
                                      <p:cBhvr>
                                        <p:cTn id="35" dur="500"/>
                                        <p:tgtEl>
                                          <p:spTgt spid="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blinds(horizontal)">
                                      <p:cBhvr>
                                        <p:cTn id="4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467600" cy="1143000"/>
          </a:xfrm>
        </p:spPr>
        <p:txBody>
          <a:bodyPr>
            <a:normAutofit fontScale="90000"/>
          </a:bodyPr>
          <a:lstStyle/>
          <a:p>
            <a:r>
              <a:rPr lang="en-US" u="sng" dirty="0" smtClean="0">
                <a:solidFill>
                  <a:srgbClr val="00B0F0"/>
                </a:solidFill>
              </a:rPr>
              <a:t>Applications of IC analysis</a:t>
            </a:r>
            <a:r>
              <a:rPr lang="en-US" dirty="0" smtClean="0">
                <a:solidFill>
                  <a:srgbClr val="00B0F0"/>
                </a:solidFill>
              </a:rPr>
              <a:t>:</a:t>
            </a:r>
            <a:endParaRPr lang="en-US" dirty="0">
              <a:solidFill>
                <a:srgbClr val="00B0F0"/>
              </a:solidFill>
            </a:endParaRPr>
          </a:p>
        </p:txBody>
      </p:sp>
      <p:sp>
        <p:nvSpPr>
          <p:cNvPr id="3" name="Content Placeholder 2"/>
          <p:cNvSpPr>
            <a:spLocks noGrp="1"/>
          </p:cNvSpPr>
          <p:nvPr>
            <p:ph idx="1"/>
          </p:nvPr>
        </p:nvSpPr>
        <p:spPr>
          <a:xfrm>
            <a:off x="0" y="1219200"/>
            <a:ext cx="9144000" cy="6019800"/>
          </a:xfrm>
        </p:spPr>
        <p:txBody>
          <a:bodyPr/>
          <a:lstStyle/>
          <a:p>
            <a:pPr algn="just"/>
            <a:r>
              <a:rPr lang="en-US" dirty="0" smtClean="0"/>
              <a:t>In determination of the amount of tax and subsidy of the consumers.</a:t>
            </a:r>
          </a:p>
          <a:p>
            <a:pPr algn="just"/>
            <a:r>
              <a:rPr lang="en-US" dirty="0" smtClean="0"/>
              <a:t>To understand the effect of tax and subsidy to the consumers.</a:t>
            </a:r>
          </a:p>
          <a:p>
            <a:pPr algn="just"/>
            <a:r>
              <a:rPr lang="en-US" dirty="0" smtClean="0"/>
              <a:t>To make selection between direct and indirect taxes. </a:t>
            </a:r>
          </a:p>
          <a:p>
            <a:pPr algn="just"/>
            <a:r>
              <a:rPr lang="en-US" dirty="0" smtClean="0"/>
              <a:t>To judge the welfare effects of direct and Indirect taxes.  </a:t>
            </a:r>
          </a:p>
          <a:p>
            <a:pPr algn="just"/>
            <a:r>
              <a:rPr lang="en-US" dirty="0" smtClean="0"/>
              <a:t>Income leisure choice of the workers </a:t>
            </a:r>
          </a:p>
          <a:p>
            <a:pPr algn="just"/>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dirty="0" smtClean="0">
                <a:solidFill>
                  <a:srgbClr val="00B0F0"/>
                </a:solidFill>
              </a:rPr>
              <a:t>Criticisms of IC analysis:</a:t>
            </a:r>
            <a:endParaRPr lang="en-US" dirty="0">
              <a:solidFill>
                <a:srgbClr val="00B0F0"/>
              </a:solidFill>
            </a:endParaRPr>
          </a:p>
        </p:txBody>
      </p:sp>
      <p:sp>
        <p:nvSpPr>
          <p:cNvPr id="3" name="Content Placeholder 2"/>
          <p:cNvSpPr>
            <a:spLocks noGrp="1"/>
          </p:cNvSpPr>
          <p:nvPr>
            <p:ph idx="1"/>
          </p:nvPr>
        </p:nvSpPr>
        <p:spPr>
          <a:xfrm>
            <a:off x="0" y="609600"/>
            <a:ext cx="9144000" cy="6248400"/>
          </a:xfrm>
        </p:spPr>
        <p:txBody>
          <a:bodyPr>
            <a:normAutofit lnSpcReduction="10000"/>
          </a:bodyPr>
          <a:lstStyle/>
          <a:p>
            <a:r>
              <a:rPr lang="en-US" u="sng" dirty="0" smtClean="0">
                <a:latin typeface="Andalus" pitchFamily="18" charset="-78"/>
                <a:cs typeface="Andalus" pitchFamily="18" charset="-78"/>
              </a:rPr>
              <a:t>Prof. Knight</a:t>
            </a:r>
            <a:r>
              <a:rPr lang="en-US" dirty="0" smtClean="0">
                <a:latin typeface="Andalus" pitchFamily="18" charset="-78"/>
                <a:cs typeface="Andalus" pitchFamily="18" charset="-78"/>
              </a:rPr>
              <a:t>,</a:t>
            </a:r>
            <a:r>
              <a:rPr lang="en-US" dirty="0" smtClean="0"/>
              <a:t> </a:t>
            </a:r>
            <a:r>
              <a:rPr lang="en-US" i="1" dirty="0" smtClean="0"/>
              <a:t>“</a:t>
            </a:r>
            <a:r>
              <a:rPr lang="en-US" sz="2800" i="1" dirty="0" smtClean="0">
                <a:solidFill>
                  <a:srgbClr val="FFFF00"/>
                </a:solidFill>
              </a:rPr>
              <a:t>IC analysis is not a step forward, it is in fact, a step backward</a:t>
            </a:r>
            <a:r>
              <a:rPr lang="en-US" i="1" dirty="0" smtClean="0">
                <a:solidFill>
                  <a:srgbClr val="FFFF00"/>
                </a:solidFill>
              </a:rPr>
              <a:t>.</a:t>
            </a:r>
            <a:r>
              <a:rPr lang="en-US" i="1" dirty="0" smtClean="0"/>
              <a:t>”</a:t>
            </a:r>
            <a:r>
              <a:rPr lang="en-US" dirty="0" smtClean="0"/>
              <a:t> </a:t>
            </a:r>
          </a:p>
          <a:p>
            <a:r>
              <a:rPr lang="en-US" u="sng" dirty="0" smtClean="0">
                <a:latin typeface="Andalus" pitchFamily="18" charset="-78"/>
                <a:cs typeface="Andalus" pitchFamily="18" charset="-78"/>
              </a:rPr>
              <a:t>Robertson</a:t>
            </a:r>
            <a:r>
              <a:rPr lang="en-US" dirty="0" smtClean="0"/>
              <a:t>, “</a:t>
            </a:r>
            <a:r>
              <a:rPr lang="en-US" sz="2800" i="1" dirty="0" smtClean="0">
                <a:solidFill>
                  <a:srgbClr val="FFFF00"/>
                </a:solidFill>
              </a:rPr>
              <a:t>IC is only the old wine in new bottle</a:t>
            </a:r>
            <a:r>
              <a:rPr lang="en-US" dirty="0" smtClean="0"/>
              <a:t>.”</a:t>
            </a:r>
          </a:p>
          <a:p>
            <a:r>
              <a:rPr lang="en-US" u="sng" dirty="0" smtClean="0"/>
              <a:t>The main criticisms of IC analysis are</a:t>
            </a:r>
            <a:r>
              <a:rPr lang="en-US" dirty="0" smtClean="0"/>
              <a:t>:</a:t>
            </a:r>
          </a:p>
          <a:p>
            <a:pPr marL="852678" lvl="1" indent="-514350">
              <a:buFont typeface="+mj-lt"/>
              <a:buAutoNum type="arabicPeriod"/>
            </a:pPr>
            <a:r>
              <a:rPr lang="en-US" dirty="0" smtClean="0"/>
              <a:t>IC analysis tells nothing new.</a:t>
            </a:r>
          </a:p>
          <a:p>
            <a:pPr marL="852678" lvl="1" indent="-514350">
              <a:buFont typeface="+mj-lt"/>
              <a:buAutoNum type="arabicPeriod"/>
            </a:pPr>
            <a:r>
              <a:rPr lang="en-US" dirty="0" smtClean="0"/>
              <a:t>It is not easy to indicate the preference.</a:t>
            </a:r>
          </a:p>
          <a:p>
            <a:pPr marL="852678" lvl="1" indent="-514350">
              <a:buFont typeface="+mj-lt"/>
              <a:buAutoNum type="arabicPeriod"/>
            </a:pPr>
            <a:r>
              <a:rPr lang="en-US" dirty="0" smtClean="0"/>
              <a:t>It cannot be easily extended  to more than two goods.</a:t>
            </a:r>
          </a:p>
          <a:p>
            <a:pPr marL="852678" lvl="1" indent="-514350">
              <a:buFont typeface="+mj-lt"/>
              <a:buAutoNum type="arabicPeriod"/>
            </a:pPr>
            <a:r>
              <a:rPr lang="en-US" dirty="0" smtClean="0"/>
              <a:t>Assumption of transitivity is not always valid.</a:t>
            </a:r>
          </a:p>
          <a:p>
            <a:pPr marL="852678" lvl="1" indent="-514350">
              <a:buFont typeface="+mj-lt"/>
              <a:buAutoNum type="arabicPeriod"/>
            </a:pPr>
            <a:r>
              <a:rPr lang="en-US" dirty="0" smtClean="0"/>
              <a:t>It is not amenable to empirical tests.</a:t>
            </a:r>
          </a:p>
          <a:p>
            <a:pPr marL="852678" lvl="1" indent="-514350">
              <a:buFont typeface="+mj-lt"/>
              <a:buAutoNum type="arabicPeriod"/>
            </a:pPr>
            <a:r>
              <a:rPr lang="en-US" dirty="0" smtClean="0"/>
              <a:t>It don’t explain the consumer’s behavior with risk and uncertainty.</a:t>
            </a:r>
          </a:p>
          <a:p>
            <a:pPr marL="852678" lvl="1" indent="-514350">
              <a:buFont typeface="+mj-lt"/>
              <a:buAutoNum type="arabicPeriod"/>
            </a:pPr>
            <a:r>
              <a:rPr lang="en-US" dirty="0" smtClean="0"/>
              <a:t>IC analysis may look absurd in bulky goods which are indivisible.</a:t>
            </a:r>
          </a:p>
          <a:p>
            <a:pPr marL="852678" lvl="1" indent="-514350">
              <a:buFont typeface="+mj-lt"/>
              <a:buAutoNum type="arabicPeriod"/>
            </a:pP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linds(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linds(horizont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blinds(horizontal)">
                                      <p:cBhvr>
                                        <p:cTn id="5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1143000"/>
          </a:xfrm>
        </p:spPr>
        <p:txBody>
          <a:bodyPr>
            <a:noAutofit/>
          </a:bodyPr>
          <a:lstStyle/>
          <a:p>
            <a:r>
              <a:rPr lang="en-US" sz="3200" b="1" dirty="0" smtClean="0">
                <a:solidFill>
                  <a:srgbClr val="00B0F0"/>
                </a:solidFill>
              </a:rPr>
              <a:t>Similarities Between the Two Approaches:</a:t>
            </a:r>
            <a:r>
              <a:rPr lang="en-US" sz="3200" dirty="0" smtClean="0">
                <a:solidFill>
                  <a:srgbClr val="00B0F0"/>
                </a:solidFill>
              </a:rPr>
              <a:t/>
            </a:r>
            <a:br>
              <a:rPr lang="en-US" sz="3200" dirty="0" smtClean="0">
                <a:solidFill>
                  <a:srgbClr val="00B0F0"/>
                </a:solidFill>
              </a:rPr>
            </a:br>
            <a:endParaRPr lang="en-US" sz="3200" dirty="0">
              <a:solidFill>
                <a:srgbClr val="00B0F0"/>
              </a:solidFill>
            </a:endParaRPr>
          </a:p>
        </p:txBody>
      </p:sp>
      <p:sp>
        <p:nvSpPr>
          <p:cNvPr id="3" name="Content Placeholder 2"/>
          <p:cNvSpPr>
            <a:spLocks noGrp="1"/>
          </p:cNvSpPr>
          <p:nvPr>
            <p:ph idx="1"/>
          </p:nvPr>
        </p:nvSpPr>
        <p:spPr>
          <a:xfrm>
            <a:off x="-76200" y="762000"/>
            <a:ext cx="9144000" cy="6096000"/>
          </a:xfrm>
        </p:spPr>
        <p:txBody>
          <a:bodyPr>
            <a:normAutofit fontScale="62500" lnSpcReduction="20000"/>
          </a:bodyPr>
          <a:lstStyle/>
          <a:p>
            <a:pPr algn="just"/>
            <a:r>
              <a:rPr lang="en-US" b="1" dirty="0" smtClean="0"/>
              <a:t>(</a:t>
            </a:r>
            <a:r>
              <a:rPr lang="en-US" b="1" dirty="0" err="1" smtClean="0"/>
              <a:t>i</a:t>
            </a:r>
            <a:r>
              <a:rPr lang="en-US" b="1" dirty="0" smtClean="0"/>
              <a:t>) Rationality assumption:</a:t>
            </a:r>
            <a:r>
              <a:rPr lang="en-US" dirty="0" smtClean="0"/>
              <a:t> In the two approaches, it is assumed that the consumer behaves rationality for obtaining satisfaction from his expenditure on consumer goods. Marshall uses the term utility, and Hicks satisfaction. </a:t>
            </a:r>
          </a:p>
          <a:p>
            <a:pPr algn="just"/>
            <a:endParaRPr lang="en-US" b="1" dirty="0" smtClean="0"/>
          </a:p>
          <a:p>
            <a:pPr algn="just"/>
            <a:r>
              <a:rPr lang="en-US" b="1" dirty="0" smtClean="0"/>
              <a:t>(ii) Proportionality rule:</a:t>
            </a:r>
            <a:r>
              <a:rPr lang="en-US" dirty="0" smtClean="0"/>
              <a:t> The equilibrium condition of the consumer in both the analysis is the proportionality rule. In cardinal utility analysis , the equilibrium condition of the consumer is:</a:t>
            </a:r>
          </a:p>
          <a:p>
            <a:pPr algn="just">
              <a:buNone/>
            </a:pPr>
            <a:r>
              <a:rPr lang="en-US" dirty="0" smtClean="0"/>
              <a:t> </a:t>
            </a:r>
            <a:r>
              <a:rPr lang="en-US" b="1" dirty="0" smtClean="0"/>
              <a:t>	</a:t>
            </a:r>
            <a:r>
              <a:rPr lang="en-US" b="1" dirty="0" err="1" smtClean="0"/>
              <a:t>MU</a:t>
            </a:r>
            <a:r>
              <a:rPr lang="en-US" b="1" baseline="-25000" dirty="0" err="1" smtClean="0"/>
              <a:t>a</a:t>
            </a:r>
            <a:r>
              <a:rPr lang="en-US" b="1" dirty="0" smtClean="0"/>
              <a:t> / P</a:t>
            </a:r>
            <a:r>
              <a:rPr lang="en-US" b="1" baseline="-25000" dirty="0" smtClean="0"/>
              <a:t>a</a:t>
            </a:r>
            <a:r>
              <a:rPr lang="en-US" b="1" dirty="0" smtClean="0"/>
              <a:t> = </a:t>
            </a:r>
            <a:r>
              <a:rPr lang="en-US" b="1" dirty="0" err="1" smtClean="0"/>
              <a:t>MU</a:t>
            </a:r>
            <a:r>
              <a:rPr lang="en-US" b="1" baseline="-25000" dirty="0" err="1" smtClean="0"/>
              <a:t>b</a:t>
            </a:r>
            <a:r>
              <a:rPr lang="en-US" b="1" dirty="0" smtClean="0"/>
              <a:t> / </a:t>
            </a:r>
            <a:r>
              <a:rPr lang="en-US" b="1" dirty="0" err="1" smtClean="0"/>
              <a:t>P</a:t>
            </a:r>
            <a:r>
              <a:rPr lang="en-US" b="1" baseline="-25000" dirty="0" err="1" smtClean="0"/>
              <a:t>b</a:t>
            </a:r>
            <a:r>
              <a:rPr lang="en-US" b="1" dirty="0" smtClean="0"/>
              <a:t> = </a:t>
            </a:r>
            <a:r>
              <a:rPr lang="en-US" b="1" dirty="0" err="1" smtClean="0"/>
              <a:t>MU</a:t>
            </a:r>
            <a:r>
              <a:rPr lang="en-US" b="1" baseline="-25000" dirty="0" err="1" smtClean="0"/>
              <a:t>c</a:t>
            </a:r>
            <a:r>
              <a:rPr lang="en-US" b="1" dirty="0" smtClean="0"/>
              <a:t> / P</a:t>
            </a:r>
            <a:r>
              <a:rPr lang="en-US" b="1" baseline="-25000" dirty="0" smtClean="0"/>
              <a:t>c </a:t>
            </a:r>
            <a:r>
              <a:rPr lang="en-US" b="1" dirty="0" smtClean="0"/>
              <a:t>…………. = </a:t>
            </a:r>
            <a:r>
              <a:rPr lang="en-US" b="1" dirty="0" err="1" smtClean="0"/>
              <a:t>MU</a:t>
            </a:r>
            <a:r>
              <a:rPr lang="en-US" b="1" baseline="-25000" dirty="0" err="1" smtClean="0"/>
              <a:t>n</a:t>
            </a:r>
            <a:r>
              <a:rPr lang="en-US" b="1" dirty="0" smtClean="0"/>
              <a:t> / </a:t>
            </a:r>
            <a:r>
              <a:rPr lang="en-US" b="1" dirty="0" err="1" smtClean="0"/>
              <a:t>P</a:t>
            </a:r>
            <a:r>
              <a:rPr lang="en-US" b="1" baseline="-25000" dirty="0" err="1" smtClean="0"/>
              <a:t>n</a:t>
            </a:r>
            <a:endParaRPr lang="en-US" b="1" baseline="-25000" dirty="0" smtClean="0"/>
          </a:p>
          <a:p>
            <a:pPr algn="just">
              <a:buNone/>
            </a:pPr>
            <a:endParaRPr lang="en-US" dirty="0" smtClean="0"/>
          </a:p>
          <a:p>
            <a:pPr algn="just">
              <a:buNone/>
            </a:pPr>
            <a:r>
              <a:rPr lang="en-US" dirty="0" smtClean="0"/>
              <a:t>	In the </a:t>
            </a:r>
            <a:r>
              <a:rPr lang="en-US" dirty="0" err="1" smtClean="0"/>
              <a:t>Hicksian</a:t>
            </a:r>
            <a:r>
              <a:rPr lang="en-US" dirty="0" smtClean="0"/>
              <a:t> analysis, this ratio of marginal utility has been substituted by marginal rate of substitution is:</a:t>
            </a:r>
          </a:p>
          <a:p>
            <a:pPr algn="just">
              <a:buNone/>
            </a:pPr>
            <a:r>
              <a:rPr lang="en-US" dirty="0" smtClean="0"/>
              <a:t> </a:t>
            </a:r>
          </a:p>
          <a:p>
            <a:pPr algn="just">
              <a:buNone/>
            </a:pPr>
            <a:r>
              <a:rPr lang="en-US" b="1" dirty="0" smtClean="0"/>
              <a:t>	</a:t>
            </a:r>
            <a:r>
              <a:rPr lang="en-US" b="1" dirty="0" err="1" smtClean="0"/>
              <a:t>MRS</a:t>
            </a:r>
            <a:r>
              <a:rPr lang="en-US" b="1" baseline="-25000" dirty="0" err="1" smtClean="0"/>
              <a:t>xy</a:t>
            </a:r>
            <a:r>
              <a:rPr lang="en-US" b="1" baseline="30000" dirty="0" smtClean="0"/>
              <a:t>  </a:t>
            </a:r>
            <a:r>
              <a:rPr lang="en-US" b="1" dirty="0" smtClean="0"/>
              <a:t>= </a:t>
            </a:r>
            <a:r>
              <a:rPr lang="en-US" b="1" dirty="0" err="1" smtClean="0"/>
              <a:t>P</a:t>
            </a:r>
            <a:r>
              <a:rPr lang="en-US" b="1" baseline="-25000" dirty="0" err="1" smtClean="0"/>
              <a:t>x</a:t>
            </a:r>
            <a:r>
              <a:rPr lang="en-US" b="1" dirty="0" smtClean="0"/>
              <a:t> / </a:t>
            </a:r>
            <a:r>
              <a:rPr lang="en-US" b="1" dirty="0" err="1" smtClean="0"/>
              <a:t>P</a:t>
            </a:r>
            <a:r>
              <a:rPr lang="en-US" b="1" baseline="-25000" dirty="0" err="1" smtClean="0"/>
              <a:t>y</a:t>
            </a:r>
            <a:endParaRPr lang="en-US" dirty="0" smtClean="0"/>
          </a:p>
          <a:p>
            <a:pPr algn="just">
              <a:buNone/>
            </a:pPr>
            <a:r>
              <a:rPr lang="en-US" dirty="0" smtClean="0"/>
              <a:t> </a:t>
            </a:r>
          </a:p>
          <a:p>
            <a:pPr algn="just"/>
            <a:r>
              <a:rPr lang="en-US" b="1" dirty="0" smtClean="0"/>
              <a:t>(iii) Diminishing MU and MRS:</a:t>
            </a:r>
            <a:r>
              <a:rPr lang="en-US" dirty="0" smtClean="0"/>
              <a:t> Another similarity between the two types of analysis is that both assume that as the consumer gets more and more of a commodity, there is diminishing satisfaction to the consumer.</a:t>
            </a:r>
          </a:p>
          <a:p>
            <a:pPr algn="just">
              <a:buNone/>
            </a:pPr>
            <a:r>
              <a:rPr lang="en-US" dirty="0" smtClean="0"/>
              <a:t> </a:t>
            </a:r>
          </a:p>
          <a:p>
            <a:pPr algn="just"/>
            <a:r>
              <a:rPr lang="en-US" b="1" dirty="0" smtClean="0"/>
              <a:t>(iv) Same conclusion:</a:t>
            </a:r>
            <a:r>
              <a:rPr lang="en-US" dirty="0" smtClean="0"/>
              <a:t> The cardinal utility analysis and the </a:t>
            </a:r>
            <a:r>
              <a:rPr lang="en-US" dirty="0" err="1" smtClean="0"/>
              <a:t>Hicksian</a:t>
            </a:r>
            <a:r>
              <a:rPr lang="en-US" dirty="0" smtClean="0"/>
              <a:t> indifference curve analysis both reach at the same conclusion about the consumer behavior. There is nothing new in the indifference approach.</a:t>
            </a:r>
          </a:p>
          <a:p>
            <a:pPr algn="just"/>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linds(horizontal)">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blinds(horizontal)">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blinds(horizontal)">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2800" b="1" dirty="0" smtClean="0">
                <a:solidFill>
                  <a:srgbClr val="00B0F0"/>
                </a:solidFill>
              </a:rPr>
              <a:t>Superiority of </a:t>
            </a:r>
            <a:r>
              <a:rPr lang="en-US" sz="2800" b="1" dirty="0" err="1" smtClean="0">
                <a:solidFill>
                  <a:srgbClr val="00B0F0"/>
                </a:solidFill>
              </a:rPr>
              <a:t>Hicksian</a:t>
            </a:r>
            <a:r>
              <a:rPr lang="en-US" sz="2800" b="1" dirty="0" smtClean="0">
                <a:solidFill>
                  <a:srgbClr val="00B0F0"/>
                </a:solidFill>
              </a:rPr>
              <a:t> Indifference Curve Analysis:</a:t>
            </a:r>
            <a:r>
              <a:rPr lang="en-US" sz="2800" dirty="0" smtClean="0">
                <a:solidFill>
                  <a:srgbClr val="00B0F0"/>
                </a:solidFill>
              </a:rPr>
              <a:t/>
            </a:r>
            <a:br>
              <a:rPr lang="en-US" sz="2800" dirty="0" smtClean="0">
                <a:solidFill>
                  <a:srgbClr val="00B0F0"/>
                </a:solidFill>
              </a:rPr>
            </a:br>
            <a:endParaRPr lang="en-US" sz="2800" dirty="0">
              <a:solidFill>
                <a:srgbClr val="00B0F0"/>
              </a:solidFill>
            </a:endParaRPr>
          </a:p>
        </p:txBody>
      </p:sp>
      <p:sp>
        <p:nvSpPr>
          <p:cNvPr id="3" name="Content Placeholder 2"/>
          <p:cNvSpPr>
            <a:spLocks noGrp="1"/>
          </p:cNvSpPr>
          <p:nvPr>
            <p:ph idx="1"/>
          </p:nvPr>
        </p:nvSpPr>
        <p:spPr>
          <a:xfrm>
            <a:off x="457200" y="1219200"/>
            <a:ext cx="8229600" cy="4906963"/>
          </a:xfrm>
        </p:spPr>
        <p:txBody>
          <a:bodyPr>
            <a:normAutofit/>
          </a:bodyPr>
          <a:lstStyle/>
          <a:p>
            <a:r>
              <a:rPr lang="en-US" dirty="0" smtClean="0"/>
              <a:t>Indifference curve technique is scientific and more realistic.</a:t>
            </a:r>
          </a:p>
          <a:p>
            <a:r>
              <a:rPr lang="en-US" dirty="0" smtClean="0"/>
              <a:t>It explains the income effect and price effect:</a:t>
            </a:r>
          </a:p>
          <a:p>
            <a:r>
              <a:rPr lang="en-US" dirty="0" smtClean="0"/>
              <a:t>It studies combination of two goods: </a:t>
            </a:r>
          </a:p>
          <a:p>
            <a:r>
              <a:rPr lang="en-US" dirty="0" smtClean="0"/>
              <a:t>Application of the principle of MRS:</a:t>
            </a:r>
          </a:p>
          <a:p>
            <a:r>
              <a:rPr lang="en-US" dirty="0" smtClean="0"/>
              <a:t>Popularity of indifference curve technique for the analysis of welfare economies</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1905000"/>
            <a:ext cx="4724400"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smtClean="0">
                <a:solidFill>
                  <a:srgbClr val="00B0F0"/>
                </a:solidFill>
              </a:rPr>
              <a:t>Types of Utility </a:t>
            </a:r>
            <a:endParaRPr lang="en-US" dirty="0">
              <a:solidFill>
                <a:srgbClr val="00B0F0"/>
              </a:solidFill>
            </a:endParaRPr>
          </a:p>
        </p:txBody>
      </p:sp>
      <p:sp>
        <p:nvSpPr>
          <p:cNvPr id="2" name="Content Placeholder 1"/>
          <p:cNvSpPr>
            <a:spLocks noGrp="1"/>
          </p:cNvSpPr>
          <p:nvPr>
            <p:ph idx="1"/>
          </p:nvPr>
        </p:nvSpPr>
        <p:spPr/>
        <p:txBody>
          <a:bodyPr>
            <a:normAutofit fontScale="92500" lnSpcReduction="20000"/>
          </a:bodyPr>
          <a:lstStyle/>
          <a:p>
            <a:r>
              <a:rPr lang="en-US" dirty="0" smtClean="0"/>
              <a:t>There  are three types of utility : </a:t>
            </a:r>
          </a:p>
          <a:p>
            <a:pPr lvl="1">
              <a:buNone/>
            </a:pPr>
            <a:r>
              <a:rPr lang="en-US" sz="2500" b="1" dirty="0" smtClean="0">
                <a:solidFill>
                  <a:srgbClr val="FFFF00"/>
                </a:solidFill>
              </a:rPr>
              <a:t>1. Total utility (TU) :</a:t>
            </a:r>
          </a:p>
          <a:p>
            <a:pPr lvl="1">
              <a:buNone/>
            </a:pPr>
            <a:r>
              <a:rPr lang="en-US" dirty="0" smtClean="0"/>
              <a:t>	Total satisfaction obtained by the consumer from consuming all the available units of the commodity is called total utility. It is the sum total of all the marginal utilities associated with each and every unit of consumption.</a:t>
            </a:r>
          </a:p>
          <a:p>
            <a:pPr lvl="1">
              <a:buNone/>
            </a:pPr>
            <a:r>
              <a:rPr lang="en-US" dirty="0" smtClean="0"/>
              <a:t>Mathematically, </a:t>
            </a:r>
          </a:p>
          <a:p>
            <a:pPr lvl="1">
              <a:buNone/>
            </a:pPr>
            <a:r>
              <a:rPr lang="en-US" dirty="0" smtClean="0"/>
              <a:t>		TU = Σ MU</a:t>
            </a:r>
          </a:p>
          <a:p>
            <a:pPr lvl="1">
              <a:buNone/>
            </a:pPr>
            <a:r>
              <a:rPr lang="en-US" dirty="0" smtClean="0"/>
              <a:t>Or,	TU = MU</a:t>
            </a:r>
            <a:r>
              <a:rPr lang="en-US" baseline="-25000" dirty="0" smtClean="0"/>
              <a:t>1</a:t>
            </a:r>
            <a:r>
              <a:rPr lang="en-US" dirty="0" smtClean="0"/>
              <a:t> + MU</a:t>
            </a:r>
            <a:r>
              <a:rPr lang="en-US" baseline="-25000" dirty="0" smtClean="0"/>
              <a:t>2</a:t>
            </a:r>
            <a:r>
              <a:rPr lang="en-US" dirty="0" smtClean="0"/>
              <a:t> +MU</a:t>
            </a:r>
            <a:r>
              <a:rPr lang="en-US" baseline="-25000" dirty="0" smtClean="0"/>
              <a:t>3</a:t>
            </a:r>
            <a:r>
              <a:rPr lang="en-US" dirty="0" smtClean="0"/>
              <a:t> +…………..+</a:t>
            </a:r>
            <a:r>
              <a:rPr lang="en-US" dirty="0" err="1" smtClean="0"/>
              <a:t>MU</a:t>
            </a:r>
            <a:r>
              <a:rPr lang="en-US" baseline="-25000" dirty="0" err="1" smtClean="0"/>
              <a:t>n</a:t>
            </a:r>
            <a:endParaRPr lang="en-US" dirty="0" smtClean="0"/>
          </a:p>
          <a:p>
            <a:pPr lvl="1">
              <a:buNone/>
            </a:pPr>
            <a:r>
              <a:rPr lang="en-US" dirty="0" smtClean="0"/>
              <a:t> 		Where,	 TU = Total utility</a:t>
            </a:r>
          </a:p>
          <a:p>
            <a:pPr lvl="1">
              <a:buNone/>
            </a:pPr>
            <a:r>
              <a:rPr lang="en-US" dirty="0" smtClean="0"/>
              <a:t>			MU</a:t>
            </a:r>
            <a:r>
              <a:rPr lang="en-US" baseline="-25000" dirty="0" smtClean="0"/>
              <a:t>1</a:t>
            </a:r>
            <a:r>
              <a:rPr lang="en-US" dirty="0" smtClean="0"/>
              <a:t>= Marginal utility obtained from 1</a:t>
            </a:r>
            <a:r>
              <a:rPr lang="en-US" baseline="30000" dirty="0" smtClean="0"/>
              <a:t>st</a:t>
            </a:r>
            <a:r>
              <a:rPr lang="en-US" dirty="0" smtClean="0"/>
              <a:t> unit of 		consumption.(so on…) </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blinds(horizontal)">
                                      <p:cBhvr>
                                        <p:cTn id="4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
            <a:ext cx="8382000" cy="6705600"/>
          </a:xfrm>
        </p:spPr>
        <p:txBody>
          <a:bodyPr>
            <a:normAutofit fontScale="77500" lnSpcReduction="20000"/>
          </a:bodyPr>
          <a:lstStyle/>
          <a:p>
            <a:pPr lvl="1">
              <a:buNone/>
            </a:pPr>
            <a:r>
              <a:rPr lang="en-US" sz="2800" b="1" dirty="0" smtClean="0">
                <a:solidFill>
                  <a:srgbClr val="FFFF00"/>
                </a:solidFill>
              </a:rPr>
              <a:t>2. Average utility (AU) :</a:t>
            </a:r>
          </a:p>
          <a:p>
            <a:pPr lvl="1" algn="just">
              <a:buNone/>
            </a:pPr>
            <a:r>
              <a:rPr lang="en-US" dirty="0" smtClean="0"/>
              <a:t>	Utility per unit derived from consumption of given units of the commodity is called average utility. In other words it is the outcome of total utility divided by units of commodity consumed.</a:t>
            </a:r>
          </a:p>
          <a:p>
            <a:pPr lvl="1">
              <a:buNone/>
            </a:pPr>
            <a:r>
              <a:rPr lang="en-US" dirty="0" smtClean="0"/>
              <a:t>Mathematically, </a:t>
            </a:r>
          </a:p>
          <a:p>
            <a:pPr lvl="1">
              <a:buNone/>
            </a:pPr>
            <a:r>
              <a:rPr lang="en-US" dirty="0" smtClean="0"/>
              <a:t>	AU = TU/Q</a:t>
            </a:r>
          </a:p>
          <a:p>
            <a:pPr lvl="1">
              <a:buNone/>
            </a:pPr>
            <a:r>
              <a:rPr lang="en-US" dirty="0" smtClean="0"/>
              <a:t>	Where, 	TU = Total Utility , </a:t>
            </a:r>
          </a:p>
          <a:p>
            <a:pPr lvl="1">
              <a:buNone/>
            </a:pPr>
            <a:r>
              <a:rPr lang="en-US" dirty="0" smtClean="0"/>
              <a:t>			Q = Units of commodity.</a:t>
            </a:r>
          </a:p>
          <a:p>
            <a:pPr lvl="1">
              <a:buNone/>
            </a:pPr>
            <a:endParaRPr lang="en-US" dirty="0" smtClean="0"/>
          </a:p>
          <a:p>
            <a:pPr lvl="1">
              <a:buNone/>
            </a:pPr>
            <a:r>
              <a:rPr lang="en-US" sz="2600" b="1" dirty="0" smtClean="0">
                <a:solidFill>
                  <a:srgbClr val="FFFF00"/>
                </a:solidFill>
              </a:rPr>
              <a:t>3. Marginal utility (MU):</a:t>
            </a:r>
          </a:p>
          <a:p>
            <a:pPr lvl="1" algn="just">
              <a:buNone/>
            </a:pPr>
            <a:r>
              <a:rPr lang="en-US" dirty="0" smtClean="0"/>
              <a:t>	MU is the addition made to Total utility with	 consumption of one extra unit of the commodity. In other words, it is the ratio of change in total utility with the change in units of commodity (normally one).</a:t>
            </a:r>
          </a:p>
          <a:p>
            <a:pPr lvl="1">
              <a:buNone/>
            </a:pPr>
            <a:r>
              <a:rPr lang="en-US" dirty="0" smtClean="0"/>
              <a:t>Mathematically,</a:t>
            </a:r>
          </a:p>
          <a:p>
            <a:pPr lvl="1">
              <a:buNone/>
            </a:pPr>
            <a:r>
              <a:rPr lang="en-US" sz="2100" dirty="0" smtClean="0"/>
              <a:t>MU = </a:t>
            </a:r>
            <a:r>
              <a:rPr lang="en-US" sz="1900" dirty="0" smtClean="0"/>
              <a:t>ΔTU/</a:t>
            </a:r>
            <a:r>
              <a:rPr lang="en-US" sz="3300" dirty="0" smtClean="0"/>
              <a:t> </a:t>
            </a:r>
            <a:r>
              <a:rPr lang="en-US" sz="2100" dirty="0" smtClean="0"/>
              <a:t>ΔQ</a:t>
            </a:r>
            <a:r>
              <a:rPr lang="en-US" sz="2800" dirty="0" smtClean="0"/>
              <a:t> 	</a:t>
            </a:r>
            <a:r>
              <a:rPr lang="en-US" sz="2100" dirty="0" smtClean="0"/>
              <a:t>Where</a:t>
            </a:r>
            <a:r>
              <a:rPr lang="en-US" sz="2800" dirty="0" smtClean="0"/>
              <a:t>, </a:t>
            </a:r>
            <a:r>
              <a:rPr lang="en-US" sz="2100" dirty="0" smtClean="0"/>
              <a:t>ΔTU</a:t>
            </a:r>
            <a:r>
              <a:rPr lang="en-US" sz="2800" dirty="0" smtClean="0"/>
              <a:t> </a:t>
            </a:r>
            <a:r>
              <a:rPr lang="en-US" sz="2100" dirty="0" smtClean="0"/>
              <a:t>= change in Total utility </a:t>
            </a:r>
          </a:p>
          <a:p>
            <a:pPr lvl="1">
              <a:buNone/>
            </a:pPr>
            <a:r>
              <a:rPr lang="en-US" sz="2100" dirty="0" smtClean="0"/>
              <a:t>					ΔQ = change in units.</a:t>
            </a:r>
          </a:p>
          <a:p>
            <a:pPr lvl="1">
              <a:buNone/>
            </a:pPr>
            <a:r>
              <a:rPr lang="en-US" dirty="0" smtClean="0"/>
              <a:t>Alternatively, </a:t>
            </a:r>
          </a:p>
          <a:p>
            <a:pPr lvl="1">
              <a:buNone/>
            </a:pPr>
            <a:r>
              <a:rPr lang="en-US" sz="2100" dirty="0" smtClean="0"/>
              <a:t>MU = </a:t>
            </a:r>
            <a:r>
              <a:rPr lang="en-US" sz="2100" dirty="0" err="1" smtClean="0"/>
              <a:t>TU</a:t>
            </a:r>
            <a:r>
              <a:rPr lang="en-US" sz="2100" baseline="-25000" dirty="0" err="1" smtClean="0"/>
              <a:t>n</a:t>
            </a:r>
            <a:r>
              <a:rPr lang="en-US" sz="2100" dirty="0" smtClean="0"/>
              <a:t> – TU</a:t>
            </a:r>
            <a:r>
              <a:rPr lang="en-US" sz="2100" baseline="-25000" dirty="0" smtClean="0"/>
              <a:t>n-1</a:t>
            </a:r>
            <a:r>
              <a:rPr lang="en-US" sz="2100" dirty="0" smtClean="0"/>
              <a:t> 	Where, </a:t>
            </a:r>
            <a:r>
              <a:rPr lang="en-US" sz="2100" dirty="0" err="1" smtClean="0"/>
              <a:t>TU</a:t>
            </a:r>
            <a:r>
              <a:rPr lang="en-US" sz="2100" baseline="-25000" dirty="0" err="1" smtClean="0"/>
              <a:t>n</a:t>
            </a:r>
            <a:r>
              <a:rPr lang="en-US" sz="2100" dirty="0" smtClean="0"/>
              <a:t>= Total utility of n</a:t>
            </a:r>
            <a:r>
              <a:rPr lang="en-US" sz="2100" baseline="30000" dirty="0" smtClean="0"/>
              <a:t>th</a:t>
            </a:r>
            <a:r>
              <a:rPr lang="en-US" sz="2100" dirty="0" smtClean="0"/>
              <a:t> unit, </a:t>
            </a:r>
          </a:p>
          <a:p>
            <a:pPr lvl="1">
              <a:buNone/>
            </a:pPr>
            <a:r>
              <a:rPr lang="en-US" sz="2100" dirty="0" smtClean="0"/>
              <a:t>				TU</a:t>
            </a:r>
            <a:r>
              <a:rPr lang="en-US" sz="2100" baseline="-25000" dirty="0" smtClean="0"/>
              <a:t>n-1</a:t>
            </a:r>
            <a:r>
              <a:rPr lang="en-US" sz="2100" dirty="0" smtClean="0"/>
              <a:t>= Total utility of n-1</a:t>
            </a:r>
            <a:r>
              <a:rPr lang="en-US" sz="2100" baseline="30000" dirty="0" smtClean="0"/>
              <a:t>th</a:t>
            </a:r>
            <a:r>
              <a:rPr lang="en-US" sz="2100" dirty="0" smtClean="0"/>
              <a:t> unit of consumption </a:t>
            </a:r>
            <a:r>
              <a:rPr lang="en-US" dirty="0" smtClean="0"/>
              <a:t>  </a:t>
            </a:r>
          </a:p>
          <a:p>
            <a:pPr lvl="1">
              <a:buNone/>
            </a:pPr>
            <a:r>
              <a:rPr lang="en-US" dirty="0" smtClean="0"/>
              <a:t>   </a:t>
            </a:r>
          </a:p>
          <a:p>
            <a:pPr lvl="1">
              <a:buNone/>
            </a:pPr>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linds(horizontal)">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blinds(horizontal)">
                                      <p:cBhvr>
                                        <p:cTn id="31" dur="500"/>
                                        <p:tgtEl>
                                          <p:spTgt spid="2">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blinds(horizontal)">
                                      <p:cBhvr>
                                        <p:cTn id="36" dur="500"/>
                                        <p:tgtEl>
                                          <p:spTgt spid="2">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Effect transition="in" filter="blinds(horizontal)">
                                      <p:cBhvr>
                                        <p:cTn id="41" dur="500"/>
                                        <p:tgtEl>
                                          <p:spTgt spid="2">
                                            <p:txEl>
                                              <p:pRg st="9" end="9"/>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
                                            <p:txEl>
                                              <p:pRg st="10" end="10"/>
                                            </p:txEl>
                                          </p:spTgt>
                                        </p:tgtEl>
                                        <p:attrNameLst>
                                          <p:attrName>style.visibility</p:attrName>
                                        </p:attrNameLst>
                                      </p:cBhvr>
                                      <p:to>
                                        <p:strVal val="visible"/>
                                      </p:to>
                                    </p:set>
                                    <p:animEffect transition="in" filter="blinds(horizontal)">
                                      <p:cBhvr>
                                        <p:cTn id="44" dur="500"/>
                                        <p:tgtEl>
                                          <p:spTgt spid="2">
                                            <p:txEl>
                                              <p:pRg st="10" end="10"/>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animEffect transition="in" filter="blinds(horizontal)">
                                      <p:cBhvr>
                                        <p:cTn id="47" dur="500"/>
                                        <p:tgtEl>
                                          <p:spTgt spid="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12" end="12"/>
                                            </p:txEl>
                                          </p:spTgt>
                                        </p:tgtEl>
                                        <p:attrNameLst>
                                          <p:attrName>style.visibility</p:attrName>
                                        </p:attrNameLst>
                                      </p:cBhvr>
                                      <p:to>
                                        <p:strVal val="visible"/>
                                      </p:to>
                                    </p:set>
                                    <p:animEffect transition="in" filter="blinds(horizontal)">
                                      <p:cBhvr>
                                        <p:cTn id="52" dur="500"/>
                                        <p:tgtEl>
                                          <p:spTgt spid="2">
                                            <p:txEl>
                                              <p:pRg st="12" end="12"/>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animEffect transition="in" filter="blinds(horizontal)">
                                      <p:cBhvr>
                                        <p:cTn id="55" dur="500"/>
                                        <p:tgtEl>
                                          <p:spTgt spid="2">
                                            <p:txEl>
                                              <p:pRg st="13" end="13"/>
                                            </p:txEl>
                                          </p:spTgt>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
                                            <p:txEl>
                                              <p:pRg st="14" end="14"/>
                                            </p:txEl>
                                          </p:spTgt>
                                        </p:tgtEl>
                                        <p:attrNameLst>
                                          <p:attrName>style.visibility</p:attrName>
                                        </p:attrNameLst>
                                      </p:cBhvr>
                                      <p:to>
                                        <p:strVal val="visible"/>
                                      </p:to>
                                    </p:set>
                                    <p:animEffect transition="in" filter="blinds(horizontal)">
                                      <p:cBhvr>
                                        <p:cTn id="58" dur="500"/>
                                        <p:tgtEl>
                                          <p:spTgt spid="2">
                                            <p:txEl>
                                              <p:pRg st="14" end="14"/>
                                            </p:txEl>
                                          </p:spTgt>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animEffect transition="in" filter="blinds(horizontal)">
                                      <p:cBhvr>
                                        <p:cTn id="61"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1219200"/>
          </a:xfrm>
        </p:spPr>
        <p:txBody>
          <a:bodyPr/>
          <a:lstStyle/>
          <a:p>
            <a:pPr algn="ctr"/>
            <a:r>
              <a:rPr b="1" smtClean="0">
                <a:solidFill>
                  <a:srgbClr val="00B0F0"/>
                </a:solidFill>
              </a:rPr>
              <a:t>Indifference Curve Analysis</a:t>
            </a:r>
            <a:endParaRPr lang="en-US" b="1" dirty="0">
              <a:solidFill>
                <a:srgbClr val="00B0F0"/>
              </a:solidFill>
            </a:endParaRPr>
          </a:p>
        </p:txBody>
      </p:sp>
      <p:sp>
        <p:nvSpPr>
          <p:cNvPr id="2" name="Content Placeholder 1"/>
          <p:cNvSpPr>
            <a:spLocks noGrp="1"/>
          </p:cNvSpPr>
          <p:nvPr>
            <p:ph idx="1"/>
          </p:nvPr>
        </p:nvSpPr>
        <p:spPr>
          <a:xfrm>
            <a:off x="228600" y="990600"/>
            <a:ext cx="8686800" cy="5638800"/>
          </a:xfrm>
        </p:spPr>
        <p:txBody>
          <a:bodyPr>
            <a:normAutofit fontScale="85000" lnSpcReduction="20000"/>
          </a:bodyPr>
          <a:lstStyle/>
          <a:p>
            <a:pPr>
              <a:buNone/>
            </a:pPr>
            <a:r>
              <a:rPr lang="en-US" u="sng" dirty="0" smtClean="0">
                <a:solidFill>
                  <a:srgbClr val="FFFF00"/>
                </a:solidFill>
              </a:rPr>
              <a:t>BACKGROUND</a:t>
            </a:r>
          </a:p>
          <a:p>
            <a:r>
              <a:rPr lang="en-US" dirty="0" smtClean="0"/>
              <a:t>It is based on Ordinal utility approach.</a:t>
            </a:r>
          </a:p>
          <a:p>
            <a:pPr algn="just"/>
            <a:r>
              <a:rPr lang="en-US" dirty="0" smtClean="0"/>
              <a:t>First used by </a:t>
            </a:r>
            <a:r>
              <a:rPr lang="en-US" dirty="0" err="1" smtClean="0"/>
              <a:t>F.Y.Edgeworth</a:t>
            </a:r>
            <a:r>
              <a:rPr lang="en-US" dirty="0" smtClean="0"/>
              <a:t> in 1881 AD, to show the possibility of exchange between products and factors between two persons efficiently.</a:t>
            </a:r>
          </a:p>
          <a:p>
            <a:pPr algn="just"/>
            <a:r>
              <a:rPr lang="en-US" dirty="0" smtClean="0"/>
              <a:t>Irving Fisher also used the concept of ordinal utility approach in 1892 AD.</a:t>
            </a:r>
          </a:p>
          <a:p>
            <a:pPr algn="just"/>
            <a:r>
              <a:rPr lang="en-US" dirty="0" smtClean="0"/>
              <a:t>V. Pareto  explained his theory ‘Pareto Optimality’ by using this ordinal approach in 1906 AD.</a:t>
            </a:r>
          </a:p>
          <a:p>
            <a:pPr algn="just"/>
            <a:r>
              <a:rPr lang="en-US" dirty="0" smtClean="0"/>
              <a:t>U. </a:t>
            </a:r>
            <a:r>
              <a:rPr lang="en-US" dirty="0" err="1" smtClean="0"/>
              <a:t>Slutsky</a:t>
            </a:r>
            <a:r>
              <a:rPr lang="en-US" dirty="0" smtClean="0"/>
              <a:t>  also used this concept in 1915 AD.</a:t>
            </a:r>
          </a:p>
          <a:p>
            <a:pPr algn="just"/>
            <a:r>
              <a:rPr lang="en-US" dirty="0" smtClean="0"/>
              <a:t>Formally, two economists </a:t>
            </a:r>
            <a:r>
              <a:rPr lang="en-US" dirty="0" err="1" smtClean="0"/>
              <a:t>J.R.Hicks</a:t>
            </a:r>
            <a:r>
              <a:rPr lang="en-US" dirty="0" smtClean="0"/>
              <a:t> and </a:t>
            </a:r>
            <a:r>
              <a:rPr lang="en-US" dirty="0" err="1" smtClean="0"/>
              <a:t>R.G.D.Allen</a:t>
            </a:r>
            <a:r>
              <a:rPr lang="en-US" dirty="0" smtClean="0"/>
              <a:t> developed the concept of Indifference Curve in 1934 AD.</a:t>
            </a:r>
          </a:p>
          <a:p>
            <a:pPr algn="just"/>
            <a:r>
              <a:rPr lang="en-US" dirty="0" smtClean="0"/>
              <a:t>Again revised by Hicks in 1939 in his book “Value and Capital”</a:t>
            </a:r>
          </a:p>
          <a:p>
            <a:pPr algn="just"/>
            <a:endParaRPr lang="en-US" dirty="0" smtClean="0"/>
          </a:p>
          <a:p>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linds(horizontal)">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blinds(horizontal)">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blinds(horizontal)">
                                      <p:cBhvr>
                                        <p:cTn id="42" dur="500"/>
                                        <p:tgtEl>
                                          <p:spTgt spid="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blinds(horizontal)">
                                      <p:cBhvr>
                                        <p:cTn id="4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219200"/>
          </a:xfrm>
        </p:spPr>
        <p:txBody>
          <a:bodyPr>
            <a:normAutofit fontScale="90000"/>
          </a:bodyPr>
          <a:lstStyle/>
          <a:p>
            <a:pPr algn="ctr"/>
            <a:r>
              <a:rPr smtClean="0">
                <a:solidFill>
                  <a:srgbClr val="00B0F0"/>
                </a:solidFill>
              </a:rPr>
              <a:t>Meaning Of Indifference Curve</a:t>
            </a:r>
            <a:endParaRPr lang="en-US" dirty="0">
              <a:solidFill>
                <a:srgbClr val="00B0F0"/>
              </a:solidFill>
            </a:endParaRPr>
          </a:p>
        </p:txBody>
      </p:sp>
      <p:sp>
        <p:nvSpPr>
          <p:cNvPr id="2" name="Content Placeholder 1"/>
          <p:cNvSpPr>
            <a:spLocks noGrp="1"/>
          </p:cNvSpPr>
          <p:nvPr>
            <p:ph idx="1"/>
          </p:nvPr>
        </p:nvSpPr>
        <p:spPr>
          <a:xfrm>
            <a:off x="457200" y="1371600"/>
            <a:ext cx="8229600" cy="4876800"/>
          </a:xfrm>
        </p:spPr>
        <p:txBody>
          <a:bodyPr/>
          <a:lstStyle/>
          <a:p>
            <a:pPr algn="just"/>
            <a:r>
              <a:rPr lang="en-US" dirty="0" smtClean="0">
                <a:solidFill>
                  <a:srgbClr val="0070C0"/>
                </a:solidFill>
              </a:rPr>
              <a:t>Indifference curve is the locus of different combinations of two commodities  X and Y, from which the consumer  yields equal level of satisfaction</a:t>
            </a:r>
            <a:r>
              <a:rPr lang="en-US" dirty="0" smtClean="0"/>
              <a:t>.</a:t>
            </a:r>
          </a:p>
          <a:p>
            <a:pPr algn="just"/>
            <a:r>
              <a:rPr lang="en-US" dirty="0" smtClean="0"/>
              <a:t>The consumer  will be indifferent among all the combinations of that curve.</a:t>
            </a:r>
          </a:p>
          <a:p>
            <a:pPr algn="just"/>
            <a:r>
              <a:rPr lang="en-US" dirty="0" smtClean="0"/>
              <a:t>Also called as </a:t>
            </a:r>
            <a:r>
              <a:rPr lang="en-US" dirty="0" err="1" smtClean="0"/>
              <a:t>iso</a:t>
            </a:r>
            <a:r>
              <a:rPr lang="en-US" dirty="0" smtClean="0"/>
              <a:t>-utility curve or equal satisfaction curve.</a:t>
            </a:r>
          </a:p>
          <a:p>
            <a:pPr algn="just"/>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2055</TotalTime>
  <Words>3847</Words>
  <Application>Microsoft Office PowerPoint</Application>
  <PresentationFormat>On-screen Show (4:3)</PresentationFormat>
  <Paragraphs>682</Paragraphs>
  <Slides>54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Verve</vt:lpstr>
      <vt:lpstr>Equation</vt:lpstr>
      <vt:lpstr>UNIT THREE: Theory of Consumer Behavoir  (Utility Theory)</vt:lpstr>
      <vt:lpstr>Meaning of Utility </vt:lpstr>
      <vt:lpstr>PowerPoint Presentation</vt:lpstr>
      <vt:lpstr>Cardinal and Ordinal Utility approach </vt:lpstr>
      <vt:lpstr>Differences between Cardinal and Ordinal Approaches</vt:lpstr>
      <vt:lpstr>Types of Utility </vt:lpstr>
      <vt:lpstr>PowerPoint Presentation</vt:lpstr>
      <vt:lpstr>Indifference Curve Analysis</vt:lpstr>
      <vt:lpstr>Meaning Of Indifference Curve</vt:lpstr>
      <vt:lpstr>Assumptions of Indifference Curve</vt:lpstr>
      <vt:lpstr>Derivation of IC</vt:lpstr>
      <vt:lpstr>Consumer's Preference Schedule:</vt:lpstr>
      <vt:lpstr>Indifference Curve </vt:lpstr>
      <vt:lpstr>Indifference Map</vt:lpstr>
      <vt:lpstr>Properties of Indifference Curve</vt:lpstr>
      <vt:lpstr>2) IC is convex towards the origin. </vt:lpstr>
      <vt:lpstr>3) Higher IC yields higher level of satisfaction.  </vt:lpstr>
      <vt:lpstr>4) ICs  Never  intersect  with   each other. </vt:lpstr>
      <vt:lpstr> 5) ICs  need not to be parallel with each other. </vt:lpstr>
      <vt:lpstr>The law of diminishing MRS </vt:lpstr>
      <vt:lpstr>PowerPoint Presentation</vt:lpstr>
      <vt:lpstr>Graphically,</vt:lpstr>
      <vt:lpstr>Causes of Law of Diminishing MRS </vt:lpstr>
      <vt:lpstr>Budget line /Price Line:</vt:lpstr>
      <vt:lpstr>Graphically, </vt:lpstr>
      <vt:lpstr>Shift of Budget Line:</vt:lpstr>
      <vt:lpstr>Graphically,</vt:lpstr>
      <vt:lpstr>PowerPoint Presentation</vt:lpstr>
      <vt:lpstr>a) Change in Price of X</vt:lpstr>
      <vt:lpstr>Consumer’s  Equilibrium:</vt:lpstr>
      <vt:lpstr>PowerPoint Presentation</vt:lpstr>
      <vt:lpstr>Assumptions </vt:lpstr>
      <vt:lpstr>Conditions for equilibrium:</vt:lpstr>
      <vt:lpstr>Graphically,</vt:lpstr>
      <vt:lpstr>Income effect and Derivation of Engel Curve </vt:lpstr>
      <vt:lpstr>PowerPoint Presentation</vt:lpstr>
      <vt:lpstr>Graphically </vt:lpstr>
      <vt:lpstr>Negative Income effect:</vt:lpstr>
      <vt:lpstr>Graphically,</vt:lpstr>
      <vt:lpstr>PowerPoint Presentation</vt:lpstr>
      <vt:lpstr>Graphically,</vt:lpstr>
      <vt:lpstr>Price effect and derivation of demand curve</vt:lpstr>
      <vt:lpstr>Price effect on normal goods/ if X and Y are substitutes.</vt:lpstr>
      <vt:lpstr>PowerPoint Presentation</vt:lpstr>
      <vt:lpstr>Price effect on normal goods/ if X and Y are non-related goods . </vt:lpstr>
      <vt:lpstr>Price effect on Giffen /Veblen goods: </vt:lpstr>
      <vt:lpstr>Substitution Effect:</vt:lpstr>
      <vt:lpstr>PowerPoint Presentation</vt:lpstr>
      <vt:lpstr>Substitution effect and  Decomposition of Price effect into income effect and substitution effect:  Hicksian Approach :  </vt:lpstr>
      <vt:lpstr>Applications of IC analysis:</vt:lpstr>
      <vt:lpstr>Criticisms of IC analysis:</vt:lpstr>
      <vt:lpstr>Similarities Between the Two Approaches: </vt:lpstr>
      <vt:lpstr>Superiority of Hicksian Indifference Curve Analysis: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Consumer Behavoir  (Utility Theory)</dc:title>
  <dc:creator>Owner</dc:creator>
  <cp:lastModifiedBy>Dipeendra</cp:lastModifiedBy>
  <cp:revision>351</cp:revision>
  <dcterms:created xsi:type="dcterms:W3CDTF">2011-04-27T03:16:30Z</dcterms:created>
  <dcterms:modified xsi:type="dcterms:W3CDTF">2013-05-20T05:54:18Z</dcterms:modified>
</cp:coreProperties>
</file>