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4"/>
  </p:notesMasterIdLst>
  <p:handoutMasterIdLst>
    <p:handoutMasterId r:id="rId5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6" r:id="rId44"/>
    <p:sldId id="307" r:id="rId45"/>
    <p:sldId id="298" r:id="rId46"/>
    <p:sldId id="299" r:id="rId47"/>
    <p:sldId id="300" r:id="rId48"/>
    <p:sldId id="301" r:id="rId49"/>
    <p:sldId id="302" r:id="rId50"/>
    <p:sldId id="303" r:id="rId51"/>
    <p:sldId id="304" r:id="rId52"/>
    <p:sldId id="30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090"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a:pPr>
            <a:r>
              <a:rPr lang="en-US" dirty="0"/>
              <a:t>Units of </a:t>
            </a:r>
            <a:r>
              <a:rPr lang="en-US" dirty="0" smtClean="0"/>
              <a:t>Labor</a:t>
            </a:r>
            <a:endParaRPr lang="en-US" dirty="0"/>
          </a:p>
        </c:rich>
      </c:tx>
      <c:layout>
        <c:manualLayout>
          <c:xMode val="edge"/>
          <c:yMode val="edge"/>
          <c:x val="0.43653932147370467"/>
          <c:y val="0.90769230769230769"/>
        </c:manualLayout>
      </c:layout>
      <c:overlay val="0"/>
    </c:title>
    <c:autoTitleDeleted val="0"/>
    <c:plotArea>
      <c:layout>
        <c:manualLayout>
          <c:layoutTarget val="inner"/>
          <c:xMode val="edge"/>
          <c:yMode val="edge"/>
          <c:x val="0.13752442403032955"/>
          <c:y val="3.5461538461538461E-2"/>
          <c:w val="0.83363298337707792"/>
          <c:h val="0.74958126388047663"/>
        </c:manualLayout>
      </c:layout>
      <c:scatterChart>
        <c:scatterStyle val="lineMarker"/>
        <c:varyColors val="0"/>
        <c:ser>
          <c:idx val="0"/>
          <c:order val="0"/>
          <c:tx>
            <c:strRef>
              <c:f>Sheet1!$B$1</c:f>
              <c:strCache>
                <c:ptCount val="1"/>
                <c:pt idx="0">
                  <c:v>Units of Y</c:v>
                </c:pt>
              </c:strCache>
            </c:strRef>
          </c:tx>
          <c:spPr>
            <a:ln w="38100">
              <a:noFill/>
            </a:ln>
          </c:spPr>
          <c:xVal>
            <c:numRef>
              <c:f>Sheet1!$A$2:$A$7</c:f>
              <c:numCache>
                <c:formatCode>General</c:formatCode>
                <c:ptCount val="6"/>
                <c:pt idx="0">
                  <c:v>1</c:v>
                </c:pt>
                <c:pt idx="1">
                  <c:v>2</c:v>
                </c:pt>
                <c:pt idx="2">
                  <c:v>3</c:v>
                </c:pt>
                <c:pt idx="3">
                  <c:v>4</c:v>
                </c:pt>
                <c:pt idx="4">
                  <c:v>5</c:v>
                </c:pt>
                <c:pt idx="5">
                  <c:v>6</c:v>
                </c:pt>
              </c:numCache>
            </c:numRef>
          </c:xVal>
          <c:yVal>
            <c:numRef>
              <c:f>Sheet1!$B$2:$B$7</c:f>
              <c:numCache>
                <c:formatCode>General</c:formatCode>
                <c:ptCount val="6"/>
                <c:pt idx="0">
                  <c:v>20</c:v>
                </c:pt>
                <c:pt idx="1">
                  <c:v>15</c:v>
                </c:pt>
                <c:pt idx="2">
                  <c:v>11</c:v>
                </c:pt>
                <c:pt idx="3">
                  <c:v>8</c:v>
                </c:pt>
                <c:pt idx="4">
                  <c:v>6</c:v>
                </c:pt>
                <c:pt idx="5">
                  <c:v>5</c:v>
                </c:pt>
              </c:numCache>
            </c:numRef>
          </c:yVal>
          <c:smooth val="0"/>
        </c:ser>
        <c:dLbls>
          <c:showLegendKey val="0"/>
          <c:showVal val="0"/>
          <c:showCatName val="0"/>
          <c:showSerName val="0"/>
          <c:showPercent val="0"/>
          <c:showBubbleSize val="0"/>
        </c:dLbls>
        <c:axId val="23481344"/>
        <c:axId val="21984000"/>
      </c:scatterChart>
      <c:valAx>
        <c:axId val="23481344"/>
        <c:scaling>
          <c:orientation val="minMax"/>
        </c:scaling>
        <c:delete val="0"/>
        <c:axPos val="b"/>
        <c:numFmt formatCode="General" sourceLinked="1"/>
        <c:majorTickMark val="out"/>
        <c:minorTickMark val="none"/>
        <c:tickLblPos val="nextTo"/>
        <c:crossAx val="21984000"/>
        <c:crosses val="autoZero"/>
        <c:crossBetween val="midCat"/>
      </c:valAx>
      <c:valAx>
        <c:axId val="21984000"/>
        <c:scaling>
          <c:orientation val="minMax"/>
        </c:scaling>
        <c:delete val="0"/>
        <c:axPos val="l"/>
        <c:majorGridlines/>
        <c:numFmt formatCode="General" sourceLinked="1"/>
        <c:majorTickMark val="out"/>
        <c:minorTickMark val="none"/>
        <c:tickLblPos val="nextTo"/>
        <c:crossAx val="23481344"/>
        <c:crosses val="autoZero"/>
        <c:crossBetween val="midCat"/>
      </c:valAx>
    </c:plotArea>
    <c:plotVisOnly val="1"/>
    <c:dispBlanksAs val="gap"/>
    <c:showDLblsOverMax val="0"/>
  </c:chart>
  <c:spPr>
    <a:ln w="28575"/>
  </c:spPr>
  <c:txPr>
    <a:bodyPr rot="-5400000" vert="horz"/>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0.32308</cdr:y>
    </cdr:from>
    <cdr:to>
      <cdr:x>0.11111</cdr:x>
      <cdr:y>0.50769</cdr:y>
    </cdr:to>
    <cdr:sp macro="" textlink="">
      <cdr:nvSpPr>
        <cdr:cNvPr id="2" name="TextBox 1"/>
        <cdr:cNvSpPr txBox="1"/>
      </cdr:nvSpPr>
      <cdr:spPr>
        <a:xfrm xmlns:a="http://schemas.openxmlformats.org/drawingml/2006/main">
          <a:off x="-381000" y="1600200"/>
          <a:ext cx="914400" cy="914400"/>
        </a:xfrm>
        <a:prstGeom xmlns:a="http://schemas.openxmlformats.org/drawingml/2006/main" prst="rect">
          <a:avLst/>
        </a:prstGeom>
      </cdr:spPr>
      <cdr:txBody>
        <a:bodyPr xmlns:a="http://schemas.openxmlformats.org/drawingml/2006/main" vert="vert270" wrap="none" rtlCol="0"/>
        <a:lstStyle xmlns:a="http://schemas.openxmlformats.org/drawingml/2006/main"/>
        <a:p xmlns:a="http://schemas.openxmlformats.org/drawingml/2006/main">
          <a:r>
            <a:rPr lang="en-US" sz="2000" b="1" dirty="0" smtClean="0">
              <a:solidFill>
                <a:schemeClr val="tx1"/>
              </a:solidFill>
            </a:rPr>
            <a:t>Units of  Capital</a:t>
          </a:r>
          <a:endParaRPr lang="en-US" sz="1200" b="1" dirty="0">
            <a:solidFill>
              <a:schemeClr val="tx1"/>
            </a:solidFill>
          </a:endParaRPr>
        </a:p>
      </cdr:txBody>
    </cdr:sp>
  </cdr:relSizeAnchor>
  <cdr:relSizeAnchor xmlns:cdr="http://schemas.openxmlformats.org/drawingml/2006/chartDrawing">
    <cdr:from>
      <cdr:x>0.22222</cdr:x>
      <cdr:y>0.18462</cdr:y>
    </cdr:from>
    <cdr:to>
      <cdr:x>0.82407</cdr:x>
      <cdr:y>0.66153</cdr:y>
    </cdr:to>
    <cdr:sp macro="" textlink="">
      <cdr:nvSpPr>
        <cdr:cNvPr id="4" name="Freeform 3"/>
        <cdr:cNvSpPr/>
      </cdr:nvSpPr>
      <cdr:spPr>
        <a:xfrm xmlns:a="http://schemas.openxmlformats.org/drawingml/2006/main">
          <a:off x="1828800" y="914400"/>
          <a:ext cx="4952985" cy="2362135"/>
        </a:xfrm>
        <a:custGeom xmlns:a="http://schemas.openxmlformats.org/drawingml/2006/main">
          <a:avLst/>
          <a:gdLst>
            <a:gd name="connsiteX0" fmla="*/ 0 w 4983480"/>
            <a:gd name="connsiteY0" fmla="*/ 0 h 2270760"/>
            <a:gd name="connsiteX1" fmla="*/ 1021080 w 4983480"/>
            <a:gd name="connsiteY1" fmla="*/ 777240 h 2270760"/>
            <a:gd name="connsiteX2" fmla="*/ 2011680 w 4983480"/>
            <a:gd name="connsiteY2" fmla="*/ 1402080 h 2270760"/>
            <a:gd name="connsiteX3" fmla="*/ 3032760 w 4983480"/>
            <a:gd name="connsiteY3" fmla="*/ 1783080 h 2270760"/>
            <a:gd name="connsiteX4" fmla="*/ 3992880 w 4983480"/>
            <a:gd name="connsiteY4" fmla="*/ 2087880 h 2270760"/>
            <a:gd name="connsiteX5" fmla="*/ 4983480 w 4983480"/>
            <a:gd name="connsiteY5" fmla="*/ 2270760 h 2270760"/>
            <a:gd name="connsiteX6" fmla="*/ 4983480 w 4983480"/>
            <a:gd name="connsiteY6" fmla="*/ 2270760 h 227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3480" h="2270760">
              <a:moveTo>
                <a:pt x="0" y="0"/>
              </a:moveTo>
              <a:cubicBezTo>
                <a:pt x="342900" y="271780"/>
                <a:pt x="685800" y="543560"/>
                <a:pt x="1021080" y="777240"/>
              </a:cubicBezTo>
              <a:cubicBezTo>
                <a:pt x="1356360" y="1010920"/>
                <a:pt x="1676400" y="1234440"/>
                <a:pt x="2011680" y="1402080"/>
              </a:cubicBezTo>
              <a:cubicBezTo>
                <a:pt x="2346960" y="1569720"/>
                <a:pt x="2702560" y="1668780"/>
                <a:pt x="3032760" y="1783080"/>
              </a:cubicBezTo>
              <a:cubicBezTo>
                <a:pt x="3362960" y="1897380"/>
                <a:pt x="3667760" y="2006600"/>
                <a:pt x="3992880" y="2087880"/>
              </a:cubicBezTo>
              <a:cubicBezTo>
                <a:pt x="4318000" y="2169160"/>
                <a:pt x="4983480" y="2270760"/>
                <a:pt x="4983480" y="2270760"/>
              </a:cubicBezTo>
              <a:lnTo>
                <a:pt x="4983480" y="2270760"/>
              </a:lnTo>
            </a:path>
          </a:pathLst>
        </a:custGeom>
        <a:ln xmlns:a="http://schemas.openxmlformats.org/drawingml/2006/main" w="2857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0.86111</cdr:x>
      <cdr:y>0.63077</cdr:y>
    </cdr:from>
    <cdr:to>
      <cdr:x>0.93519</cdr:x>
      <cdr:y>0.70769</cdr:y>
    </cdr:to>
    <cdr:sp macro="" textlink="">
      <cdr:nvSpPr>
        <cdr:cNvPr id="5" name="TextBox 4"/>
        <cdr:cNvSpPr txBox="1"/>
      </cdr:nvSpPr>
      <cdr:spPr>
        <a:xfrm xmlns:a="http://schemas.openxmlformats.org/drawingml/2006/main">
          <a:off x="7086600" y="3124200"/>
          <a:ext cx="609600" cy="38100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2000" dirty="0" smtClean="0"/>
            <a:t>IQ</a:t>
          </a:r>
          <a:endParaRPr lang="en-US" sz="2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8B3DF1-4B91-4159-9E8E-72664412DDA7}" type="datetimeFigureOut">
              <a:rPr lang="en-US" smtClean="0"/>
              <a:pPr/>
              <a:t>1/19/2013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A84BFC-8972-42A5-84D4-0C5CEDCDDB92}" type="slidenum">
              <a:rPr lang="en-US" smtClean="0"/>
              <a:pPr/>
              <a:t>‹#›</a:t>
            </a:fld>
            <a:endParaRPr lang="en-US"/>
          </a:p>
        </p:txBody>
      </p:sp>
    </p:spTree>
    <p:extLst>
      <p:ext uri="{BB962C8B-B14F-4D97-AF65-F5344CB8AC3E}">
        <p14:creationId xmlns:p14="http://schemas.microsoft.com/office/powerpoint/2010/main" val="3872097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A7A200-B6AC-42C7-A7D0-BE532C624ED7}" type="datetimeFigureOut">
              <a:rPr lang="en-US" smtClean="0"/>
              <a:pPr/>
              <a:t>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D92A76-F349-46BC-840F-3C51760BA92E}" type="slidenum">
              <a:rPr lang="en-US" smtClean="0"/>
              <a:pPr/>
              <a:t>‹#›</a:t>
            </a:fld>
            <a:endParaRPr lang="en-US"/>
          </a:p>
        </p:txBody>
      </p:sp>
    </p:spTree>
    <p:extLst>
      <p:ext uri="{BB962C8B-B14F-4D97-AF65-F5344CB8AC3E}">
        <p14:creationId xmlns:p14="http://schemas.microsoft.com/office/powerpoint/2010/main" val="3075160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D92A76-F349-46BC-840F-3C51760BA92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D92A76-F349-46BC-840F-3C51760BA92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340EB1D-428E-469E-90FE-0F539240B385}" type="datetime1">
              <a:rPr lang="en-US" smtClean="0"/>
              <a:pPr/>
              <a:t>1/19/2013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FDC2AA1-29E8-4FAB-9BF5-028C4B4454DE}"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8D2204-2C26-42AB-93A9-9A594DBC4670}" type="datetime1">
              <a:rPr lang="en-US" smtClean="0"/>
              <a:pPr/>
              <a:t>1/19/2013</a:t>
            </a:fld>
            <a:endParaRPr lang="en-US"/>
          </a:p>
        </p:txBody>
      </p:sp>
      <p:sp>
        <p:nvSpPr>
          <p:cNvPr id="5" name="Footer Placeholder 4"/>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6" name="Slide Number Placeholder 5"/>
          <p:cNvSpPr>
            <a:spLocks noGrp="1"/>
          </p:cNvSpPr>
          <p:nvPr>
            <p:ph type="sldNum" sz="quarter" idx="12"/>
          </p:nvPr>
        </p:nvSpPr>
        <p:spPr/>
        <p:txBody>
          <a:bodyPr/>
          <a:lstStyle>
            <a:extLst/>
          </a:lstStyle>
          <a:p>
            <a:fld id="{CFDC2AA1-29E8-4FAB-9BF5-028C4B4454DE}"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D3260-6223-4E50-A514-67DB5F07A95C}" type="datetime1">
              <a:rPr lang="en-US" smtClean="0"/>
              <a:pPr/>
              <a:t>1/19/2013</a:t>
            </a:fld>
            <a:endParaRPr lang="en-US"/>
          </a:p>
        </p:txBody>
      </p:sp>
      <p:sp>
        <p:nvSpPr>
          <p:cNvPr id="5" name="Footer Placeholder 4"/>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6" name="Slide Number Placeholder 5"/>
          <p:cNvSpPr>
            <a:spLocks noGrp="1"/>
          </p:cNvSpPr>
          <p:nvPr>
            <p:ph type="sldNum" sz="quarter" idx="12"/>
          </p:nvPr>
        </p:nvSpPr>
        <p:spPr/>
        <p:txBody>
          <a:bodyPr/>
          <a:lstStyle>
            <a:extLst/>
          </a:lstStyle>
          <a:p>
            <a:fld id="{CFDC2AA1-29E8-4FAB-9BF5-028C4B4454DE}"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66F910-B173-440A-95CC-D352CAF45879}" type="datetime1">
              <a:rPr lang="en-US" smtClean="0"/>
              <a:pPr/>
              <a:t>1/19/2013</a:t>
            </a:fld>
            <a:endParaRPr lang="en-US"/>
          </a:p>
        </p:txBody>
      </p:sp>
      <p:sp>
        <p:nvSpPr>
          <p:cNvPr id="5" name="Footer Placeholder 4"/>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6" name="Slide Number Placeholder 5"/>
          <p:cNvSpPr>
            <a:spLocks noGrp="1"/>
          </p:cNvSpPr>
          <p:nvPr>
            <p:ph type="sldNum" sz="quarter" idx="12"/>
          </p:nvPr>
        </p:nvSpPr>
        <p:spPr/>
        <p:txBody>
          <a:bodyPr/>
          <a:lstStyle>
            <a:extLst/>
          </a:lstStyle>
          <a:p>
            <a:fld id="{CFDC2AA1-29E8-4FAB-9BF5-028C4B4454D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66C537-F381-4976-84E6-2F59F518C2AD}" type="datetime1">
              <a:rPr lang="en-US" smtClean="0"/>
              <a:pPr/>
              <a:t>1/19/2013</a:t>
            </a:fld>
            <a:endParaRPr lang="en-US"/>
          </a:p>
        </p:txBody>
      </p:sp>
      <p:sp>
        <p:nvSpPr>
          <p:cNvPr id="5" name="Footer Placeholder 4"/>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6" name="Slide Number Placeholder 5"/>
          <p:cNvSpPr>
            <a:spLocks noGrp="1"/>
          </p:cNvSpPr>
          <p:nvPr>
            <p:ph type="sldNum" sz="quarter" idx="12"/>
          </p:nvPr>
        </p:nvSpPr>
        <p:spPr/>
        <p:txBody>
          <a:bodyPr/>
          <a:lstStyle>
            <a:extLst/>
          </a:lstStyle>
          <a:p>
            <a:fld id="{CFDC2AA1-29E8-4FAB-9BF5-028C4B4454D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781BC8-ACF1-41C9-9EE8-DA2C58B58204}" type="datetime1">
              <a:rPr lang="en-US" smtClean="0"/>
              <a:pPr/>
              <a:t>1/19/2013</a:t>
            </a:fld>
            <a:endParaRPr lang="en-US"/>
          </a:p>
        </p:txBody>
      </p:sp>
      <p:sp>
        <p:nvSpPr>
          <p:cNvPr id="6" name="Footer Placeholder 5"/>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7" name="Slide Number Placeholder 6"/>
          <p:cNvSpPr>
            <a:spLocks noGrp="1"/>
          </p:cNvSpPr>
          <p:nvPr>
            <p:ph type="sldNum" sz="quarter" idx="12"/>
          </p:nvPr>
        </p:nvSpPr>
        <p:spPr/>
        <p:txBody>
          <a:bodyPr/>
          <a:lstStyle>
            <a:extLst/>
          </a:lstStyle>
          <a:p>
            <a:fld id="{CFDC2AA1-29E8-4FAB-9BF5-028C4B4454D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8200C01-BCF9-42B2-9E3D-CCF609DA2F54}" type="datetime1">
              <a:rPr lang="en-US" smtClean="0"/>
              <a:pPr/>
              <a:t>1/19/2013</a:t>
            </a:fld>
            <a:endParaRPr lang="en-US"/>
          </a:p>
        </p:txBody>
      </p:sp>
      <p:sp>
        <p:nvSpPr>
          <p:cNvPr id="8" name="Footer Placeholder 7"/>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9" name="Slide Number Placeholder 8"/>
          <p:cNvSpPr>
            <a:spLocks noGrp="1"/>
          </p:cNvSpPr>
          <p:nvPr>
            <p:ph type="sldNum" sz="quarter" idx="12"/>
          </p:nvPr>
        </p:nvSpPr>
        <p:spPr/>
        <p:txBody>
          <a:bodyPr/>
          <a:lstStyle>
            <a:extLst/>
          </a:lstStyle>
          <a:p>
            <a:fld id="{CFDC2AA1-29E8-4FAB-9BF5-028C4B4454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87D6E69-0921-4A08-BD05-07F1B28AED06}" type="datetime1">
              <a:rPr lang="en-US" smtClean="0"/>
              <a:pPr/>
              <a:t>1/19/2013</a:t>
            </a:fld>
            <a:endParaRPr lang="en-US"/>
          </a:p>
        </p:txBody>
      </p:sp>
      <p:sp>
        <p:nvSpPr>
          <p:cNvPr id="4" name="Footer Placeholder 3"/>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5" name="Slide Number Placeholder 4"/>
          <p:cNvSpPr>
            <a:spLocks noGrp="1"/>
          </p:cNvSpPr>
          <p:nvPr>
            <p:ph type="sldNum" sz="quarter" idx="12"/>
          </p:nvPr>
        </p:nvSpPr>
        <p:spPr/>
        <p:txBody>
          <a:bodyPr/>
          <a:lstStyle>
            <a:extLst/>
          </a:lstStyle>
          <a:p>
            <a:fld id="{CFDC2AA1-29E8-4FAB-9BF5-028C4B4454D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43CBD9-AE08-4218-AB32-3A75EE62D26A}" type="datetime1">
              <a:rPr lang="en-US" smtClean="0"/>
              <a:pPr/>
              <a:t>1/19/2013</a:t>
            </a:fld>
            <a:endParaRPr lang="en-US"/>
          </a:p>
        </p:txBody>
      </p:sp>
      <p:sp>
        <p:nvSpPr>
          <p:cNvPr id="3" name="Footer Placeholder 2"/>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extLst/>
          </a:lstStyle>
          <a:p>
            <a:fld id="{CFDC2AA1-29E8-4FAB-9BF5-028C4B4454DE}" type="slidenum">
              <a:rPr lang="en-US" smtClean="0"/>
              <a:pPr/>
              <a:t>‹#›</a:t>
            </a:fld>
            <a:endParaRPr lang="en-U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DB8CA2C-ED9B-403A-AC7C-F9BB022F0BEC}" type="datetime1">
              <a:rPr lang="en-US" smtClean="0"/>
              <a:pPr/>
              <a:t>1/19/2013</a:t>
            </a:fld>
            <a:endParaRPr lang="en-US"/>
          </a:p>
        </p:txBody>
      </p:sp>
      <p:sp>
        <p:nvSpPr>
          <p:cNvPr id="6" name="Footer Placeholder 5"/>
          <p:cNvSpPr>
            <a:spLocks noGrp="1"/>
          </p:cNvSpPr>
          <p:nvPr>
            <p:ph type="ftr" sz="quarter" idx="11"/>
          </p:nvPr>
        </p:nvSpPr>
        <p:spPr/>
        <p:txBody>
          <a:bodyPr/>
          <a:lstStyle>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7" name="Slide Number Placeholder 6"/>
          <p:cNvSpPr>
            <a:spLocks noGrp="1"/>
          </p:cNvSpPr>
          <p:nvPr>
            <p:ph type="sldNum" sz="quarter" idx="12"/>
          </p:nvPr>
        </p:nvSpPr>
        <p:spPr/>
        <p:txBody>
          <a:bodyPr/>
          <a:lstStyle>
            <a:extLst/>
          </a:lstStyle>
          <a:p>
            <a:fld id="{CFDC2AA1-29E8-4FAB-9BF5-028C4B4454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F110FC0-8A89-4AAB-A1AC-2E239A72B964}" type="datetime1">
              <a:rPr lang="en-US" smtClean="0"/>
              <a:pPr/>
              <a:t>1/19/2013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FDC2AA1-29E8-4FAB-9BF5-028C4B4454D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D6EB42E-90C3-410A-BE0D-43AB8225E285}" type="datetime1">
              <a:rPr lang="en-US" smtClean="0"/>
              <a:pPr/>
              <a:t>1/19/2013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FDC2AA1-29E8-4FAB-9BF5-028C4B4454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wipe dir="d"/>
  </p:transition>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743200"/>
            <a:ext cx="8229600" cy="1828800"/>
          </a:xfrm>
        </p:spPr>
        <p:txBody>
          <a:bodyPr>
            <a:normAutofit/>
          </a:bodyPr>
          <a:lstStyle/>
          <a:p>
            <a:r>
              <a:rPr lang="en-US" sz="5400" dirty="0" smtClean="0"/>
              <a:t> THEORY OF PRODUCTION</a:t>
            </a:r>
            <a:endParaRPr lang="en-US" sz="5400" dirty="0"/>
          </a:p>
        </p:txBody>
      </p:sp>
      <p:sp>
        <p:nvSpPr>
          <p:cNvPr id="3" name="Subtitle 2"/>
          <p:cNvSpPr>
            <a:spLocks noGrp="1"/>
          </p:cNvSpPr>
          <p:nvPr>
            <p:ph type="subTitle" idx="1"/>
          </p:nvPr>
        </p:nvSpPr>
        <p:spPr>
          <a:xfrm>
            <a:off x="2057400" y="1295400"/>
            <a:ext cx="6400800" cy="1752600"/>
          </a:xfrm>
        </p:spPr>
        <p:txBody>
          <a:bodyPr>
            <a:normAutofit/>
          </a:bodyPr>
          <a:lstStyle/>
          <a:p>
            <a:r>
              <a:rPr lang="en-US" sz="3600" b="1" i="1" u="sng" dirty="0" smtClean="0"/>
              <a:t>CHAPTER  </a:t>
            </a:r>
            <a:r>
              <a:rPr lang="en-US" sz="3600" b="1" i="1" u="sng" dirty="0" smtClean="0"/>
              <a:t>FOUR</a:t>
            </a:r>
            <a:endParaRPr lang="en-US" sz="3600" b="1" i="1" u="sng" dirty="0"/>
          </a:p>
        </p:txBody>
      </p:sp>
      <p:sp>
        <p:nvSpPr>
          <p:cNvPr id="6" name="Footer Placeholder 5"/>
          <p:cNvSpPr>
            <a:spLocks noGrp="1"/>
          </p:cNvSpPr>
          <p:nvPr>
            <p:ph type="ftr" sz="quarter" idx="11"/>
          </p:nvPr>
        </p:nvSpPr>
        <p:spPr>
          <a:xfrm>
            <a:off x="-990600" y="6492875"/>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5" name="Slide Number Placeholder 4"/>
          <p:cNvSpPr>
            <a:spLocks noGrp="1"/>
          </p:cNvSpPr>
          <p:nvPr>
            <p:ph type="sldNum" sz="quarter" idx="12"/>
          </p:nvPr>
        </p:nvSpPr>
        <p:spPr>
          <a:xfrm>
            <a:off x="8702040" y="-76200"/>
            <a:ext cx="365760" cy="365125"/>
          </a:xfrm>
        </p:spPr>
        <p:txBody>
          <a:bodyPr/>
          <a:lstStyle/>
          <a:p>
            <a:fld id="{CFDC2AA1-29E8-4FAB-9BF5-028C4B4454DE}" type="slidenum">
              <a:rPr lang="en-US" smtClean="0">
                <a:solidFill>
                  <a:schemeClr val="tx1"/>
                </a:solidFill>
              </a:rPr>
              <a:pPr/>
              <a:t>1</a:t>
            </a:fld>
            <a:endParaRPr lang="en-US" dirty="0">
              <a:solidFill>
                <a:schemeClr val="tx1"/>
              </a:solidFill>
            </a:endParaRPr>
          </a:p>
        </p:txBody>
      </p:sp>
      <p:sp>
        <p:nvSpPr>
          <p:cNvPr id="4" name="TextBox 3"/>
          <p:cNvSpPr txBox="1"/>
          <p:nvPr/>
        </p:nvSpPr>
        <p:spPr>
          <a:xfrm>
            <a:off x="3886200" y="5715000"/>
            <a:ext cx="4876800" cy="707886"/>
          </a:xfrm>
          <a:prstGeom prst="rect">
            <a:avLst/>
          </a:prstGeom>
          <a:noFill/>
        </p:spPr>
        <p:txBody>
          <a:bodyPr wrap="square" rtlCol="0">
            <a:spAutoFit/>
          </a:bodyPr>
          <a:lstStyle/>
          <a:p>
            <a:pPr algn="ctr"/>
            <a:r>
              <a:rPr lang="en-US" sz="2000" b="1" dirty="0" smtClean="0">
                <a:solidFill>
                  <a:srgbClr val="00FF00"/>
                </a:solidFill>
              </a:rPr>
              <a:t>- </a:t>
            </a:r>
            <a:r>
              <a:rPr lang="en-US" sz="2000" b="1" dirty="0" err="1" smtClean="0">
                <a:solidFill>
                  <a:srgbClr val="00FF00"/>
                </a:solidFill>
              </a:rPr>
              <a:t>Rabindra</a:t>
            </a:r>
            <a:r>
              <a:rPr lang="en-US" sz="2000" b="1" dirty="0" smtClean="0">
                <a:solidFill>
                  <a:srgbClr val="00FF00"/>
                </a:solidFill>
              </a:rPr>
              <a:t> </a:t>
            </a:r>
            <a:r>
              <a:rPr lang="en-US" sz="2000" b="1" dirty="0" err="1">
                <a:solidFill>
                  <a:srgbClr val="00FF00"/>
                </a:solidFill>
              </a:rPr>
              <a:t>B</a:t>
            </a:r>
            <a:r>
              <a:rPr lang="en-US" sz="2000" b="1" dirty="0" err="1" smtClean="0">
                <a:solidFill>
                  <a:srgbClr val="00FF00"/>
                </a:solidFill>
              </a:rPr>
              <a:t>ista</a:t>
            </a:r>
            <a:r>
              <a:rPr lang="en-US" sz="2000" b="1" dirty="0" smtClean="0">
                <a:solidFill>
                  <a:srgbClr val="00FF00"/>
                </a:solidFill>
              </a:rPr>
              <a:t>, </a:t>
            </a:r>
            <a:r>
              <a:rPr lang="en-US" sz="2000" b="1" dirty="0" smtClean="0">
                <a:solidFill>
                  <a:srgbClr val="00FF00"/>
                </a:solidFill>
              </a:rPr>
              <a:t>College Of Applied Business (CAB), </a:t>
            </a:r>
            <a:r>
              <a:rPr lang="en-US" sz="2000" b="1" dirty="0" err="1" smtClean="0">
                <a:solidFill>
                  <a:srgbClr val="00FF00"/>
                </a:solidFill>
              </a:rPr>
              <a:t>Tangal</a:t>
            </a:r>
            <a:r>
              <a:rPr lang="en-US" sz="2000" b="1" dirty="0" smtClean="0">
                <a:solidFill>
                  <a:srgbClr val="00FF00"/>
                </a:solidFill>
              </a:rPr>
              <a:t>, KTM </a:t>
            </a:r>
            <a:endParaRPr lang="en-US" sz="2000" b="1" dirty="0">
              <a:solidFill>
                <a:srgbClr val="00FF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7086600"/>
          </a:xfrm>
        </p:spPr>
        <p:txBody>
          <a:bodyPr>
            <a:normAutofit/>
          </a:bodyPr>
          <a:lstStyle/>
          <a:p>
            <a:pPr marL="624078" indent="-514350">
              <a:buAutoNum type="arabicPeriod" startAt="2"/>
            </a:pPr>
            <a:r>
              <a:rPr lang="en-US" b="1" dirty="0" smtClean="0">
                <a:solidFill>
                  <a:srgbClr val="00FF00"/>
                </a:solidFill>
              </a:rPr>
              <a:t>Average Product (AP):</a:t>
            </a:r>
          </a:p>
          <a:p>
            <a:pPr marL="624078" indent="-514350" algn="just">
              <a:buNone/>
            </a:pPr>
            <a:r>
              <a:rPr lang="en-US" dirty="0" smtClean="0"/>
              <a:t>	AP is the output per unit of the input. It is the outcome of Total Product divided by the total units of input. </a:t>
            </a:r>
          </a:p>
          <a:p>
            <a:pPr marL="624078" indent="-514350" algn="ctr">
              <a:buNone/>
            </a:pPr>
            <a:r>
              <a:rPr lang="en-US" dirty="0" smtClean="0"/>
              <a:t>	AP = TP/N</a:t>
            </a:r>
          </a:p>
          <a:p>
            <a:pPr marL="624078" indent="-514350" algn="just">
              <a:buNone/>
            </a:pPr>
            <a:r>
              <a:rPr lang="en-US" sz="2400" dirty="0" smtClean="0">
                <a:solidFill>
                  <a:srgbClr val="FF0000"/>
                </a:solidFill>
              </a:rPr>
              <a:t>AP initially increases slowly reaches to </a:t>
            </a:r>
            <a:r>
              <a:rPr lang="en-US" sz="2400" dirty="0" err="1" smtClean="0">
                <a:solidFill>
                  <a:srgbClr val="FF0000"/>
                </a:solidFill>
              </a:rPr>
              <a:t>max</a:t>
            </a:r>
            <a:r>
              <a:rPr lang="en-US" sz="2400" baseline="30000" dirty="0" err="1" smtClean="0">
                <a:solidFill>
                  <a:srgbClr val="FF0000"/>
                </a:solidFill>
              </a:rPr>
              <a:t>m</a:t>
            </a:r>
            <a:r>
              <a:rPr lang="en-US" sz="2400" dirty="0" smtClean="0">
                <a:solidFill>
                  <a:srgbClr val="FF0000"/>
                </a:solidFill>
              </a:rPr>
              <a:t> and finally decreases.</a:t>
            </a:r>
          </a:p>
          <a:p>
            <a:pPr marL="624078" indent="-514350">
              <a:buAutoNum type="arabicPeriod" startAt="3"/>
            </a:pPr>
            <a:r>
              <a:rPr lang="en-US" b="1" dirty="0" smtClean="0">
                <a:solidFill>
                  <a:srgbClr val="00FF00"/>
                </a:solidFill>
              </a:rPr>
              <a:t>Marginal Product (MP):</a:t>
            </a:r>
          </a:p>
          <a:p>
            <a:pPr marL="624078" indent="-514350" algn="just">
              <a:buNone/>
            </a:pPr>
            <a:r>
              <a:rPr lang="en-US" sz="2800" dirty="0" smtClean="0"/>
              <a:t>	MP is the addition made to the total product with employment of one additional unit of the input. It is also the ratio between change in Total Product and change in units of inputs.</a:t>
            </a:r>
          </a:p>
          <a:p>
            <a:pPr marL="624078" indent="-514350" algn="ctr">
              <a:buNone/>
            </a:pPr>
            <a:r>
              <a:rPr lang="en-US" sz="2800" dirty="0" smtClean="0"/>
              <a:t>MP = </a:t>
            </a:r>
            <a:r>
              <a:rPr lang="en-US" sz="2800" dirty="0" err="1" smtClean="0"/>
              <a:t>TP</a:t>
            </a:r>
            <a:r>
              <a:rPr lang="en-US" sz="2800" baseline="-25000" dirty="0" err="1" smtClean="0"/>
              <a:t>n</a:t>
            </a:r>
            <a:r>
              <a:rPr lang="en-US" sz="2800" dirty="0" smtClean="0"/>
              <a:t> – TP </a:t>
            </a:r>
            <a:r>
              <a:rPr lang="en-US" sz="2800" baseline="-25000" dirty="0" smtClean="0"/>
              <a:t>n-1	or, </a:t>
            </a:r>
          </a:p>
          <a:p>
            <a:pPr marL="624078" indent="-514350" algn="ctr">
              <a:buNone/>
            </a:pPr>
            <a:r>
              <a:rPr lang="en-US" sz="2800" dirty="0" smtClean="0"/>
              <a:t>MP = </a:t>
            </a:r>
            <a:r>
              <a:rPr lang="el-GR" sz="2800" dirty="0" smtClean="0"/>
              <a:t>Δ</a:t>
            </a:r>
            <a:r>
              <a:rPr lang="en-US" sz="2800" dirty="0" smtClean="0"/>
              <a:t>TP /</a:t>
            </a:r>
            <a:r>
              <a:rPr lang="el-GR" sz="2800" dirty="0" smtClean="0"/>
              <a:t> Δ</a:t>
            </a:r>
            <a:r>
              <a:rPr lang="en-US" sz="2800" dirty="0" smtClean="0"/>
              <a:t>N </a:t>
            </a:r>
          </a:p>
          <a:p>
            <a:pPr marL="624078" indent="-514350" algn="just">
              <a:buNone/>
            </a:pPr>
            <a:r>
              <a:rPr lang="en-US" sz="2400" dirty="0" smtClean="0">
                <a:solidFill>
                  <a:srgbClr val="FF0000"/>
                </a:solidFill>
              </a:rPr>
              <a:t>MP also initially increases reaches to its </a:t>
            </a:r>
            <a:r>
              <a:rPr lang="en-US" sz="2400" dirty="0" err="1" smtClean="0">
                <a:solidFill>
                  <a:srgbClr val="FF0000"/>
                </a:solidFill>
              </a:rPr>
              <a:t>max</a:t>
            </a:r>
            <a:r>
              <a:rPr lang="en-US" sz="2400" baseline="30000" dirty="0" err="1" smtClean="0">
                <a:solidFill>
                  <a:srgbClr val="FF0000"/>
                </a:solidFill>
              </a:rPr>
              <a:t>m</a:t>
            </a:r>
            <a:r>
              <a:rPr lang="en-US" sz="2400" dirty="0" smtClean="0">
                <a:solidFill>
                  <a:srgbClr val="FF0000"/>
                </a:solidFill>
              </a:rPr>
              <a:t> and finally decreases, MP can be zero and negative.</a:t>
            </a:r>
            <a:endParaRPr lang="en-US" sz="2400" dirty="0">
              <a:solidFill>
                <a:srgbClr val="FF0000"/>
              </a:solidFill>
            </a:endParaRPr>
          </a:p>
        </p:txBody>
      </p:sp>
      <p:sp>
        <p:nvSpPr>
          <p:cNvPr id="4" name="Footer Placeholder 3"/>
          <p:cNvSpPr>
            <a:spLocks noGrp="1"/>
          </p:cNvSpPr>
          <p:nvPr>
            <p:ph type="ftr" sz="quarter" idx="11"/>
          </p:nvPr>
        </p:nvSpPr>
        <p:spPr>
          <a:xfrm>
            <a:off x="6427559" y="6416040"/>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3" name="Slide Number Placeholder 2"/>
          <p:cNvSpPr>
            <a:spLocks noGrp="1"/>
          </p:cNvSpPr>
          <p:nvPr>
            <p:ph type="sldNum" sz="quarter" idx="12"/>
          </p:nvPr>
        </p:nvSpPr>
        <p:spPr/>
        <p:txBody>
          <a:bodyPr/>
          <a:lstStyle/>
          <a:p>
            <a:fld id="{CFDC2AA1-29E8-4FAB-9BF5-028C4B4454DE}" type="slidenum">
              <a:rPr lang="en-US" smtClean="0"/>
              <a:pPr/>
              <a:t>10</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676400"/>
          <a:ext cx="8839200" cy="3886200"/>
        </p:xfrm>
        <a:graphic>
          <a:graphicData uri="http://schemas.openxmlformats.org/drawingml/2006/table">
            <a:tbl>
              <a:tblPr firstRow="1" bandRow="1">
                <a:tableStyleId>{5C22544A-7EE6-4342-B048-85BDC9FD1C3A}</a:tableStyleId>
              </a:tblPr>
              <a:tblGrid>
                <a:gridCol w="2209800"/>
                <a:gridCol w="2209800"/>
                <a:gridCol w="2209800"/>
                <a:gridCol w="2209800"/>
              </a:tblGrid>
              <a:tr h="485775">
                <a:tc>
                  <a:txBody>
                    <a:bodyPr/>
                    <a:lstStyle/>
                    <a:p>
                      <a:pPr algn="ctr"/>
                      <a:r>
                        <a:rPr lang="en-US" dirty="0" smtClean="0"/>
                        <a:t>Units of Inputs </a:t>
                      </a:r>
                      <a:endParaRPr lang="en-US" dirty="0"/>
                    </a:p>
                  </a:txBody>
                  <a:tcPr/>
                </a:tc>
                <a:tc>
                  <a:txBody>
                    <a:bodyPr/>
                    <a:lstStyle/>
                    <a:p>
                      <a:pPr algn="ctr"/>
                      <a:r>
                        <a:rPr lang="en-US" dirty="0" smtClean="0"/>
                        <a:t>TP</a:t>
                      </a:r>
                      <a:endParaRPr lang="en-US" dirty="0"/>
                    </a:p>
                  </a:txBody>
                  <a:tcPr/>
                </a:tc>
                <a:tc>
                  <a:txBody>
                    <a:bodyPr/>
                    <a:lstStyle/>
                    <a:p>
                      <a:pPr algn="ctr"/>
                      <a:r>
                        <a:rPr lang="en-US" dirty="0" smtClean="0"/>
                        <a:t>AP</a:t>
                      </a:r>
                      <a:endParaRPr lang="en-US" dirty="0"/>
                    </a:p>
                  </a:txBody>
                  <a:tcPr/>
                </a:tc>
                <a:tc>
                  <a:txBody>
                    <a:bodyPr/>
                    <a:lstStyle/>
                    <a:p>
                      <a:pPr algn="ctr"/>
                      <a:r>
                        <a:rPr lang="en-US" dirty="0" smtClean="0"/>
                        <a:t>MP</a:t>
                      </a:r>
                      <a:endParaRPr lang="en-US" dirty="0"/>
                    </a:p>
                  </a:txBody>
                  <a:tcPr/>
                </a:tc>
              </a:tr>
              <a:tr h="485775">
                <a:tc>
                  <a:txBody>
                    <a:bodyPr/>
                    <a:lstStyle/>
                    <a:p>
                      <a:pPr algn="ctr"/>
                      <a:r>
                        <a:rPr lang="en-US" dirty="0" smtClean="0"/>
                        <a:t>1</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r>
              <a:tr h="485775">
                <a:tc>
                  <a:txBody>
                    <a:bodyPr/>
                    <a:lstStyle/>
                    <a:p>
                      <a:pPr algn="ctr"/>
                      <a:r>
                        <a:rPr lang="en-US" dirty="0" smtClean="0"/>
                        <a:t>2</a:t>
                      </a:r>
                      <a:endParaRPr lang="en-US" dirty="0"/>
                    </a:p>
                  </a:txBody>
                  <a:tcPr/>
                </a:tc>
                <a:tc>
                  <a:txBody>
                    <a:bodyPr/>
                    <a:lstStyle/>
                    <a:p>
                      <a:pPr algn="ctr"/>
                      <a:r>
                        <a:rPr lang="en-US" dirty="0" smtClean="0"/>
                        <a:t>30</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r>
              <a:tr h="485775">
                <a:tc>
                  <a:txBody>
                    <a:bodyPr/>
                    <a:lstStyle/>
                    <a:p>
                      <a:pPr algn="ctr"/>
                      <a:r>
                        <a:rPr lang="en-US" dirty="0" smtClean="0"/>
                        <a:t>3</a:t>
                      </a:r>
                      <a:endParaRPr lang="en-US" dirty="0"/>
                    </a:p>
                  </a:txBody>
                  <a:tcPr/>
                </a:tc>
                <a:tc>
                  <a:txBody>
                    <a:bodyPr/>
                    <a:lstStyle/>
                    <a:p>
                      <a:pPr algn="ctr"/>
                      <a:r>
                        <a:rPr lang="en-US" dirty="0" smtClean="0"/>
                        <a:t>60</a:t>
                      </a:r>
                      <a:endParaRPr lang="en-US" dirty="0"/>
                    </a:p>
                  </a:txBody>
                  <a:tcPr/>
                </a:tc>
                <a:tc>
                  <a:txBody>
                    <a:bodyPr/>
                    <a:lstStyle/>
                    <a:p>
                      <a:pPr algn="ctr"/>
                      <a:r>
                        <a:rPr lang="en-US" dirty="0" smtClean="0"/>
                        <a:t>20</a:t>
                      </a:r>
                      <a:endParaRPr lang="en-US" dirty="0"/>
                    </a:p>
                  </a:txBody>
                  <a:tcPr/>
                </a:tc>
                <a:tc>
                  <a:txBody>
                    <a:bodyPr/>
                    <a:lstStyle/>
                    <a:p>
                      <a:pPr algn="ctr"/>
                      <a:r>
                        <a:rPr lang="en-US" dirty="0" smtClean="0"/>
                        <a:t>30</a:t>
                      </a:r>
                      <a:endParaRPr lang="en-US" dirty="0"/>
                    </a:p>
                  </a:txBody>
                  <a:tcPr/>
                </a:tc>
              </a:tr>
              <a:tr h="485775">
                <a:tc>
                  <a:txBody>
                    <a:bodyPr/>
                    <a:lstStyle/>
                    <a:p>
                      <a:pPr algn="ctr"/>
                      <a:r>
                        <a:rPr lang="en-US" dirty="0" smtClean="0"/>
                        <a:t>4</a:t>
                      </a:r>
                      <a:endParaRPr lang="en-US" dirty="0"/>
                    </a:p>
                  </a:txBody>
                  <a:tcPr/>
                </a:tc>
                <a:tc>
                  <a:txBody>
                    <a:bodyPr/>
                    <a:lstStyle/>
                    <a:p>
                      <a:pPr algn="ctr"/>
                      <a:r>
                        <a:rPr lang="en-US" dirty="0" smtClean="0"/>
                        <a:t>80</a:t>
                      </a:r>
                      <a:endParaRPr lang="en-US" dirty="0"/>
                    </a:p>
                  </a:txBody>
                  <a:tcPr/>
                </a:tc>
                <a:tc>
                  <a:txBody>
                    <a:bodyPr/>
                    <a:lstStyle/>
                    <a:p>
                      <a:pPr algn="ctr"/>
                      <a:r>
                        <a:rPr lang="en-US" dirty="0" smtClean="0"/>
                        <a:t>20</a:t>
                      </a:r>
                      <a:endParaRPr lang="en-US" dirty="0"/>
                    </a:p>
                  </a:txBody>
                  <a:tcPr/>
                </a:tc>
                <a:tc>
                  <a:txBody>
                    <a:bodyPr/>
                    <a:lstStyle/>
                    <a:p>
                      <a:pPr algn="ctr"/>
                      <a:r>
                        <a:rPr lang="en-US" dirty="0" smtClean="0"/>
                        <a:t>20</a:t>
                      </a:r>
                      <a:endParaRPr lang="en-US" dirty="0"/>
                    </a:p>
                  </a:txBody>
                  <a:tcPr/>
                </a:tc>
              </a:tr>
              <a:tr h="485775">
                <a:tc>
                  <a:txBody>
                    <a:bodyPr/>
                    <a:lstStyle/>
                    <a:p>
                      <a:pPr algn="ctr"/>
                      <a:r>
                        <a:rPr lang="en-US" dirty="0" smtClean="0"/>
                        <a:t>5</a:t>
                      </a:r>
                      <a:endParaRPr lang="en-US" dirty="0"/>
                    </a:p>
                  </a:txBody>
                  <a:tcPr/>
                </a:tc>
                <a:tc>
                  <a:txBody>
                    <a:bodyPr/>
                    <a:lstStyle/>
                    <a:p>
                      <a:pPr algn="ctr"/>
                      <a:r>
                        <a:rPr lang="en-US" dirty="0" smtClean="0"/>
                        <a:t>90</a:t>
                      </a:r>
                      <a:endParaRPr lang="en-US" dirty="0"/>
                    </a:p>
                  </a:txBody>
                  <a:tcPr/>
                </a:tc>
                <a:tc>
                  <a:txBody>
                    <a:bodyPr/>
                    <a:lstStyle/>
                    <a:p>
                      <a:pPr algn="ctr"/>
                      <a:r>
                        <a:rPr lang="en-US" dirty="0" smtClean="0"/>
                        <a:t>18</a:t>
                      </a:r>
                      <a:endParaRPr lang="en-US" dirty="0"/>
                    </a:p>
                  </a:txBody>
                  <a:tcPr/>
                </a:tc>
                <a:tc>
                  <a:txBody>
                    <a:bodyPr/>
                    <a:lstStyle/>
                    <a:p>
                      <a:pPr algn="ctr"/>
                      <a:r>
                        <a:rPr lang="en-US" dirty="0" smtClean="0"/>
                        <a:t>10</a:t>
                      </a:r>
                      <a:endParaRPr lang="en-US" dirty="0"/>
                    </a:p>
                  </a:txBody>
                  <a:tcPr/>
                </a:tc>
              </a:tr>
              <a:tr h="485775">
                <a:tc>
                  <a:txBody>
                    <a:bodyPr/>
                    <a:lstStyle/>
                    <a:p>
                      <a:pPr algn="ctr"/>
                      <a:r>
                        <a:rPr lang="en-US" dirty="0" smtClean="0"/>
                        <a:t>6</a:t>
                      </a:r>
                      <a:endParaRPr lang="en-US" dirty="0"/>
                    </a:p>
                  </a:txBody>
                  <a:tcPr/>
                </a:tc>
                <a:tc>
                  <a:txBody>
                    <a:bodyPr/>
                    <a:lstStyle/>
                    <a:p>
                      <a:pPr algn="ctr"/>
                      <a:r>
                        <a:rPr lang="en-US" dirty="0" smtClean="0"/>
                        <a:t>90</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r>
              <a:tr h="485775">
                <a:tc>
                  <a:txBody>
                    <a:bodyPr/>
                    <a:lstStyle/>
                    <a:p>
                      <a:pPr algn="ctr"/>
                      <a:r>
                        <a:rPr lang="en-US" dirty="0" smtClean="0"/>
                        <a:t>7</a:t>
                      </a:r>
                      <a:endParaRPr lang="en-US" dirty="0"/>
                    </a:p>
                  </a:txBody>
                  <a:tcPr/>
                </a:tc>
                <a:tc>
                  <a:txBody>
                    <a:bodyPr/>
                    <a:lstStyle/>
                    <a:p>
                      <a:pPr algn="ctr"/>
                      <a:r>
                        <a:rPr lang="en-US" dirty="0" smtClean="0"/>
                        <a:t>80</a:t>
                      </a:r>
                      <a:endParaRPr lang="en-US" dirty="0"/>
                    </a:p>
                  </a:txBody>
                  <a:tcPr/>
                </a:tc>
                <a:tc>
                  <a:txBody>
                    <a:bodyPr/>
                    <a:lstStyle/>
                    <a:p>
                      <a:pPr algn="ctr"/>
                      <a:r>
                        <a:rPr lang="en-US" dirty="0" smtClean="0"/>
                        <a:t>11.4</a:t>
                      </a:r>
                      <a:endParaRPr lang="en-US" dirty="0"/>
                    </a:p>
                  </a:txBody>
                  <a:tcPr/>
                </a:tc>
                <a:tc>
                  <a:txBody>
                    <a:bodyPr/>
                    <a:lstStyle/>
                    <a:p>
                      <a:pPr algn="ctr"/>
                      <a:r>
                        <a:rPr lang="en-US" dirty="0" smtClean="0"/>
                        <a:t>-10</a:t>
                      </a:r>
                      <a:endParaRPr lang="en-US" dirty="0"/>
                    </a:p>
                  </a:txBody>
                  <a:tcPr/>
                </a:tc>
              </a:tr>
            </a:tbl>
          </a:graphicData>
        </a:graphic>
      </p:graphicFrame>
      <p:sp>
        <p:nvSpPr>
          <p:cNvPr id="7" name="Footer Placeholder 6"/>
          <p:cNvSpPr>
            <a:spLocks noGrp="1"/>
          </p:cNvSpPr>
          <p:nvPr>
            <p:ph type="ftr" sz="quarter" idx="11"/>
          </p:nvPr>
        </p:nvSpPr>
        <p:spPr>
          <a:xfrm>
            <a:off x="-914400" y="6407944"/>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6" name="Slide Number Placeholder 5"/>
          <p:cNvSpPr>
            <a:spLocks noGrp="1"/>
          </p:cNvSpPr>
          <p:nvPr>
            <p:ph type="sldNum" sz="quarter" idx="12"/>
          </p:nvPr>
        </p:nvSpPr>
        <p:spPr/>
        <p:txBody>
          <a:bodyPr/>
          <a:lstStyle/>
          <a:p>
            <a:fld id="{CFDC2AA1-29E8-4FAB-9BF5-028C4B4454DE}" type="slidenum">
              <a:rPr lang="en-US" smtClean="0"/>
              <a:pPr/>
              <a:t>11</a:t>
            </a:fld>
            <a:endParaRPr lang="en-US"/>
          </a:p>
        </p:txBody>
      </p:sp>
      <p:sp>
        <p:nvSpPr>
          <p:cNvPr id="5" name="TextBox 4"/>
          <p:cNvSpPr txBox="1"/>
          <p:nvPr/>
        </p:nvSpPr>
        <p:spPr>
          <a:xfrm>
            <a:off x="0" y="76200"/>
            <a:ext cx="8705030" cy="1569660"/>
          </a:xfrm>
          <a:prstGeom prst="rect">
            <a:avLst/>
          </a:prstGeom>
          <a:noFill/>
        </p:spPr>
        <p:txBody>
          <a:bodyPr wrap="square" rtlCol="0">
            <a:spAutoFit/>
          </a:bodyPr>
          <a:lstStyle/>
          <a:p>
            <a:pPr algn="ctr"/>
            <a:r>
              <a:rPr lang="en-US" sz="3200" b="1" dirty="0" smtClean="0">
                <a:solidFill>
                  <a:srgbClr val="FF0000"/>
                </a:solidFill>
              </a:rPr>
              <a:t>The Trends of TP, AP and MP can be explained by the help of Following Schedule and Diagram.</a:t>
            </a:r>
            <a:endParaRPr lang="en-US" sz="3200" b="1" dirty="0">
              <a:solidFill>
                <a:srgbClr val="FF0000"/>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rot="5400000">
            <a:off x="-1447800" y="2742406"/>
            <a:ext cx="533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19200" y="5334000"/>
            <a:ext cx="7086600" cy="7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219200" y="1363980"/>
            <a:ext cx="6314440" cy="4046220"/>
          </a:xfrm>
          <a:custGeom>
            <a:avLst/>
            <a:gdLst>
              <a:gd name="connsiteX0" fmla="*/ 0 w 6314440"/>
              <a:gd name="connsiteY0" fmla="*/ 4046220 h 4046220"/>
              <a:gd name="connsiteX1" fmla="*/ 1417320 w 6314440"/>
              <a:gd name="connsiteY1" fmla="*/ 1699260 h 4046220"/>
              <a:gd name="connsiteX2" fmla="*/ 3566160 w 6314440"/>
              <a:gd name="connsiteY2" fmla="*/ 297180 h 4046220"/>
              <a:gd name="connsiteX3" fmla="*/ 5105400 w 6314440"/>
              <a:gd name="connsiteY3" fmla="*/ 114300 h 4046220"/>
              <a:gd name="connsiteX4" fmla="*/ 6141720 w 6314440"/>
              <a:gd name="connsiteY4" fmla="*/ 982980 h 4046220"/>
              <a:gd name="connsiteX5" fmla="*/ 6141720 w 6314440"/>
              <a:gd name="connsiteY5" fmla="*/ 967740 h 404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4440" h="4046220">
                <a:moveTo>
                  <a:pt x="0" y="4046220"/>
                </a:moveTo>
                <a:cubicBezTo>
                  <a:pt x="411480" y="3185160"/>
                  <a:pt x="822960" y="2324100"/>
                  <a:pt x="1417320" y="1699260"/>
                </a:cubicBezTo>
                <a:cubicBezTo>
                  <a:pt x="2011680" y="1074420"/>
                  <a:pt x="2951480" y="561340"/>
                  <a:pt x="3566160" y="297180"/>
                </a:cubicBezTo>
                <a:cubicBezTo>
                  <a:pt x="4180840" y="33020"/>
                  <a:pt x="4676140" y="0"/>
                  <a:pt x="5105400" y="114300"/>
                </a:cubicBezTo>
                <a:cubicBezTo>
                  <a:pt x="5534660" y="228600"/>
                  <a:pt x="5969000" y="840740"/>
                  <a:pt x="6141720" y="982980"/>
                </a:cubicBezTo>
                <a:cubicBezTo>
                  <a:pt x="6314440" y="1125220"/>
                  <a:pt x="6228080" y="1046480"/>
                  <a:pt x="6141720" y="967740"/>
                </a:cubicBez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1676400" y="3863340"/>
            <a:ext cx="6172200" cy="2034540"/>
          </a:xfrm>
          <a:custGeom>
            <a:avLst/>
            <a:gdLst>
              <a:gd name="connsiteX0" fmla="*/ 0 w 6172200"/>
              <a:gd name="connsiteY0" fmla="*/ 617220 h 2034540"/>
              <a:gd name="connsiteX1" fmla="*/ 838200 w 6172200"/>
              <a:gd name="connsiteY1" fmla="*/ 7620 h 2034540"/>
              <a:gd name="connsiteX2" fmla="*/ 2301240 w 6172200"/>
              <a:gd name="connsiteY2" fmla="*/ 571500 h 2034540"/>
              <a:gd name="connsiteX3" fmla="*/ 6172200 w 6172200"/>
              <a:gd name="connsiteY3" fmla="*/ 2034540 h 2034540"/>
            </a:gdLst>
            <a:ahLst/>
            <a:cxnLst>
              <a:cxn ang="0">
                <a:pos x="connsiteX0" y="connsiteY0"/>
              </a:cxn>
              <a:cxn ang="0">
                <a:pos x="connsiteX1" y="connsiteY1"/>
              </a:cxn>
              <a:cxn ang="0">
                <a:pos x="connsiteX2" y="connsiteY2"/>
              </a:cxn>
              <a:cxn ang="0">
                <a:pos x="connsiteX3" y="connsiteY3"/>
              </a:cxn>
            </a:cxnLst>
            <a:rect l="l" t="t" r="r" b="b"/>
            <a:pathLst>
              <a:path w="6172200" h="2034540">
                <a:moveTo>
                  <a:pt x="0" y="617220"/>
                </a:moveTo>
                <a:cubicBezTo>
                  <a:pt x="227330" y="316230"/>
                  <a:pt x="454660" y="15240"/>
                  <a:pt x="838200" y="7620"/>
                </a:cubicBezTo>
                <a:cubicBezTo>
                  <a:pt x="1221740" y="0"/>
                  <a:pt x="2301240" y="571500"/>
                  <a:pt x="2301240" y="571500"/>
                </a:cubicBezTo>
                <a:lnTo>
                  <a:pt x="6172200" y="2034540"/>
                </a:lnTo>
              </a:path>
            </a:pathLst>
          </a:custGeom>
          <a:ln w="28575">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1676400" y="4038600"/>
            <a:ext cx="6479540" cy="934720"/>
          </a:xfrm>
          <a:custGeom>
            <a:avLst/>
            <a:gdLst>
              <a:gd name="connsiteX0" fmla="*/ 0 w 6479540"/>
              <a:gd name="connsiteY0" fmla="*/ 457200 h 934720"/>
              <a:gd name="connsiteX1" fmla="*/ 655320 w 6479540"/>
              <a:gd name="connsiteY1" fmla="*/ 167640 h 934720"/>
              <a:gd name="connsiteX2" fmla="*/ 1493520 w 6479540"/>
              <a:gd name="connsiteY2" fmla="*/ 15240 h 934720"/>
              <a:gd name="connsiteX3" fmla="*/ 3063240 w 6479540"/>
              <a:gd name="connsiteY3" fmla="*/ 259080 h 934720"/>
              <a:gd name="connsiteX4" fmla="*/ 5989320 w 6479540"/>
              <a:gd name="connsiteY4" fmla="*/ 838200 h 934720"/>
              <a:gd name="connsiteX5" fmla="*/ 6004560 w 6479540"/>
              <a:gd name="connsiteY5" fmla="*/ 838200 h 93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9540" h="934720">
                <a:moveTo>
                  <a:pt x="0" y="457200"/>
                </a:moveTo>
                <a:cubicBezTo>
                  <a:pt x="203200" y="349250"/>
                  <a:pt x="406400" y="241300"/>
                  <a:pt x="655320" y="167640"/>
                </a:cubicBezTo>
                <a:cubicBezTo>
                  <a:pt x="904240" y="93980"/>
                  <a:pt x="1092200" y="0"/>
                  <a:pt x="1493520" y="15240"/>
                </a:cubicBezTo>
                <a:cubicBezTo>
                  <a:pt x="1894840" y="30480"/>
                  <a:pt x="2313940" y="121920"/>
                  <a:pt x="3063240" y="259080"/>
                </a:cubicBezTo>
                <a:cubicBezTo>
                  <a:pt x="3812540" y="396240"/>
                  <a:pt x="5499100" y="741680"/>
                  <a:pt x="5989320" y="838200"/>
                </a:cubicBezTo>
                <a:cubicBezTo>
                  <a:pt x="6479540" y="934720"/>
                  <a:pt x="6242050" y="886460"/>
                  <a:pt x="6004560" y="838200"/>
                </a:cubicBezTo>
              </a:path>
            </a:pathLst>
          </a:cu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931198" y="5334000"/>
            <a:ext cx="364202" cy="369332"/>
          </a:xfrm>
          <a:prstGeom prst="rect">
            <a:avLst/>
          </a:prstGeom>
          <a:noFill/>
        </p:spPr>
        <p:txBody>
          <a:bodyPr wrap="none" rtlCol="0">
            <a:spAutoFit/>
          </a:bodyPr>
          <a:lstStyle/>
          <a:p>
            <a:r>
              <a:rPr lang="en-US" dirty="0" smtClean="0"/>
              <a:t>O</a:t>
            </a:r>
            <a:endParaRPr lang="en-US" dirty="0"/>
          </a:p>
        </p:txBody>
      </p:sp>
      <p:sp>
        <p:nvSpPr>
          <p:cNvPr id="15" name="TextBox 14"/>
          <p:cNvSpPr txBox="1"/>
          <p:nvPr/>
        </p:nvSpPr>
        <p:spPr>
          <a:xfrm>
            <a:off x="8077200" y="5345668"/>
            <a:ext cx="885179" cy="369332"/>
          </a:xfrm>
          <a:prstGeom prst="rect">
            <a:avLst/>
          </a:prstGeom>
          <a:noFill/>
        </p:spPr>
        <p:txBody>
          <a:bodyPr wrap="none" rtlCol="0">
            <a:spAutoFit/>
          </a:bodyPr>
          <a:lstStyle/>
          <a:p>
            <a:r>
              <a:rPr lang="en-US" dirty="0" smtClean="0"/>
              <a:t>Inputs</a:t>
            </a:r>
            <a:endParaRPr lang="en-US" dirty="0"/>
          </a:p>
        </p:txBody>
      </p:sp>
      <p:sp>
        <p:nvSpPr>
          <p:cNvPr id="16" name="TextBox 15"/>
          <p:cNvSpPr txBox="1"/>
          <p:nvPr/>
        </p:nvSpPr>
        <p:spPr>
          <a:xfrm>
            <a:off x="681335" y="0"/>
            <a:ext cx="461665" cy="1692130"/>
          </a:xfrm>
          <a:prstGeom prst="rect">
            <a:avLst/>
          </a:prstGeom>
          <a:noFill/>
        </p:spPr>
        <p:txBody>
          <a:bodyPr vert="vert270" wrap="none" rtlCol="0">
            <a:spAutoFit/>
          </a:bodyPr>
          <a:lstStyle/>
          <a:p>
            <a:r>
              <a:rPr lang="en-US" dirty="0" smtClean="0"/>
              <a:t>TP, AP and MP</a:t>
            </a:r>
            <a:endParaRPr lang="en-US" dirty="0"/>
          </a:p>
        </p:txBody>
      </p:sp>
      <p:cxnSp>
        <p:nvCxnSpPr>
          <p:cNvPr id="20" name="Straight Connector 19"/>
          <p:cNvCxnSpPr>
            <a:endCxn id="10" idx="3"/>
          </p:cNvCxnSpPr>
          <p:nvPr/>
        </p:nvCxnSpPr>
        <p:spPr>
          <a:xfrm rot="16200000" flipV="1">
            <a:off x="4434840" y="3368040"/>
            <a:ext cx="3855720" cy="7620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0"/>
          </p:cNvCxnSpPr>
          <p:nvPr/>
        </p:nvCxnSpPr>
        <p:spPr>
          <a:xfrm>
            <a:off x="1676400" y="4495800"/>
            <a:ext cx="1588" cy="91440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91400" y="2286000"/>
            <a:ext cx="458780" cy="369332"/>
          </a:xfrm>
          <a:prstGeom prst="rect">
            <a:avLst/>
          </a:prstGeom>
          <a:noFill/>
        </p:spPr>
        <p:txBody>
          <a:bodyPr wrap="none" rtlCol="0">
            <a:spAutoFit/>
          </a:bodyPr>
          <a:lstStyle/>
          <a:p>
            <a:r>
              <a:rPr lang="en-US" dirty="0" smtClean="0"/>
              <a:t>TP</a:t>
            </a:r>
            <a:endParaRPr lang="en-US" dirty="0"/>
          </a:p>
        </p:txBody>
      </p:sp>
      <p:sp>
        <p:nvSpPr>
          <p:cNvPr id="25" name="TextBox 24"/>
          <p:cNvSpPr txBox="1"/>
          <p:nvPr/>
        </p:nvSpPr>
        <p:spPr>
          <a:xfrm>
            <a:off x="7910396" y="4812268"/>
            <a:ext cx="471604" cy="369332"/>
          </a:xfrm>
          <a:prstGeom prst="rect">
            <a:avLst/>
          </a:prstGeom>
          <a:noFill/>
        </p:spPr>
        <p:txBody>
          <a:bodyPr wrap="none" rtlCol="0">
            <a:spAutoFit/>
          </a:bodyPr>
          <a:lstStyle/>
          <a:p>
            <a:r>
              <a:rPr lang="en-US" dirty="0" smtClean="0"/>
              <a:t>AP</a:t>
            </a:r>
            <a:endParaRPr lang="en-US" dirty="0"/>
          </a:p>
        </p:txBody>
      </p:sp>
      <p:sp>
        <p:nvSpPr>
          <p:cNvPr id="26" name="TextBox 25"/>
          <p:cNvSpPr txBox="1"/>
          <p:nvPr/>
        </p:nvSpPr>
        <p:spPr>
          <a:xfrm>
            <a:off x="7778881" y="5730240"/>
            <a:ext cx="511679" cy="369332"/>
          </a:xfrm>
          <a:prstGeom prst="rect">
            <a:avLst/>
          </a:prstGeom>
          <a:noFill/>
        </p:spPr>
        <p:txBody>
          <a:bodyPr wrap="none" rtlCol="0">
            <a:spAutoFit/>
          </a:bodyPr>
          <a:lstStyle/>
          <a:p>
            <a:r>
              <a:rPr lang="en-US" dirty="0" smtClean="0"/>
              <a:t>MP</a:t>
            </a:r>
            <a:endParaRPr lang="en-US" dirty="0"/>
          </a:p>
        </p:txBody>
      </p:sp>
      <p:sp>
        <p:nvSpPr>
          <p:cNvPr id="27" name="TextBox 26"/>
          <p:cNvSpPr txBox="1"/>
          <p:nvPr/>
        </p:nvSpPr>
        <p:spPr>
          <a:xfrm>
            <a:off x="1543980" y="5410200"/>
            <a:ext cx="330540"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6253140" y="5391388"/>
            <a:ext cx="330540" cy="369332"/>
          </a:xfrm>
          <a:prstGeom prst="rect">
            <a:avLst/>
          </a:prstGeom>
          <a:noFill/>
        </p:spPr>
        <p:txBody>
          <a:bodyPr wrap="none" rtlCol="0">
            <a:spAutoFit/>
          </a:bodyPr>
          <a:lstStyle/>
          <a:p>
            <a:r>
              <a:rPr lang="en-US" dirty="0" smtClean="0"/>
              <a:t>6</a:t>
            </a:r>
            <a:endParaRPr lang="en-US" dirty="0"/>
          </a:p>
        </p:txBody>
      </p:sp>
      <p:cxnSp>
        <p:nvCxnSpPr>
          <p:cNvPr id="35" name="Straight Connector 34"/>
          <p:cNvCxnSpPr>
            <a:stCxn id="13" idx="2"/>
          </p:cNvCxnSpPr>
          <p:nvPr/>
        </p:nvCxnSpPr>
        <p:spPr>
          <a:xfrm>
            <a:off x="3169920" y="4053840"/>
            <a:ext cx="30480" cy="135636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48000" y="5394960"/>
            <a:ext cx="914400" cy="369332"/>
          </a:xfrm>
          <a:prstGeom prst="rect">
            <a:avLst/>
          </a:prstGeom>
          <a:noFill/>
        </p:spPr>
        <p:txBody>
          <a:bodyPr wrap="square" rtlCol="0">
            <a:spAutoFit/>
          </a:bodyPr>
          <a:lstStyle/>
          <a:p>
            <a:r>
              <a:rPr lang="en-US" dirty="0" smtClean="0"/>
              <a:t>4</a:t>
            </a:r>
            <a:endParaRPr lang="en-US" dirty="0"/>
          </a:p>
        </p:txBody>
      </p:sp>
      <p:sp>
        <p:nvSpPr>
          <p:cNvPr id="21" name="Footer Placeholder 20"/>
          <p:cNvSpPr>
            <a:spLocks noGrp="1"/>
          </p:cNvSpPr>
          <p:nvPr>
            <p:ph type="ftr" sz="quarter" idx="11"/>
          </p:nvPr>
        </p:nvSpPr>
        <p:spPr>
          <a:xfrm>
            <a:off x="-914400" y="6407944"/>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19" name="Slide Number Placeholder 18"/>
          <p:cNvSpPr>
            <a:spLocks noGrp="1"/>
          </p:cNvSpPr>
          <p:nvPr>
            <p:ph type="sldNum" sz="quarter" idx="12"/>
          </p:nvPr>
        </p:nvSpPr>
        <p:spPr/>
        <p:txBody>
          <a:bodyPr/>
          <a:lstStyle/>
          <a:p>
            <a:fld id="{CFDC2AA1-29E8-4FAB-9BF5-028C4B4454DE}" type="slidenum">
              <a:rPr lang="en-US" smtClean="0"/>
              <a:pPr/>
              <a:t>12</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linds(horizontal)">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linds(horizontal)">
                                      <p:cBhvr>
                                        <p:cTn id="48" dur="500"/>
                                        <p:tgtEl>
                                          <p:spTgt spid="2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linds(horizontal)">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blinds(horizontal)">
                                      <p:cBhvr>
                                        <p:cTn id="56" dur="500"/>
                                        <p:tgtEl>
                                          <p:spTgt spid="3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blinds(horizontal)">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linds(horizontal)">
                                      <p:cBhvr>
                                        <p:cTn id="64" dur="500"/>
                                        <p:tgtEl>
                                          <p:spTgt spid="2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linds(horizontal)">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p:bldP spid="16" grpId="0"/>
      <p:bldP spid="24" grpId="0"/>
      <p:bldP spid="25" grpId="0"/>
      <p:bldP spid="26" grpId="0"/>
      <p:bldP spid="27" grpId="0"/>
      <p:bldP spid="28"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6172200"/>
          </a:xfrm>
        </p:spPr>
        <p:txBody>
          <a:bodyPr>
            <a:normAutofit/>
          </a:bodyPr>
          <a:lstStyle/>
          <a:p>
            <a:pPr algn="just"/>
            <a:r>
              <a:rPr lang="en-US" dirty="0" smtClean="0"/>
              <a:t>It is the law based on short-run production function.</a:t>
            </a:r>
          </a:p>
          <a:p>
            <a:pPr algn="just"/>
            <a:r>
              <a:rPr lang="en-US" dirty="0" smtClean="0"/>
              <a:t>Also called as law of diminishing  returns.</a:t>
            </a:r>
          </a:p>
          <a:p>
            <a:pPr algn="just"/>
            <a:r>
              <a:rPr lang="en-US" dirty="0" smtClean="0"/>
              <a:t>Shows the effect on the output with the variation in factor proportions.</a:t>
            </a:r>
          </a:p>
          <a:p>
            <a:pPr algn="just"/>
            <a:r>
              <a:rPr lang="en-US" b="1" u="sng" dirty="0" smtClean="0"/>
              <a:t>Statement of law</a:t>
            </a:r>
            <a:r>
              <a:rPr lang="en-US" dirty="0" smtClean="0"/>
              <a:t>,</a:t>
            </a:r>
            <a:r>
              <a:rPr lang="en-US" dirty="0" smtClean="0">
                <a:latin typeface="Andalus" pitchFamily="18" charset="-78"/>
                <a:cs typeface="Andalus" pitchFamily="18" charset="-78"/>
              </a:rPr>
              <a:t> “</a:t>
            </a:r>
            <a:r>
              <a:rPr lang="en-US" i="1" dirty="0" smtClean="0">
                <a:latin typeface="Andalus" pitchFamily="18" charset="-78"/>
                <a:cs typeface="Andalus" pitchFamily="18" charset="-78"/>
              </a:rPr>
              <a:t>If we increase the units of variable  factors keeping fixed factors constant, initially  TP, AP and MP i.e. productivity will increase, it reaches to its maximum point and finally productivity will decline.”</a:t>
            </a:r>
            <a:endParaRPr lang="en-US" dirty="0" smtClean="0">
              <a:latin typeface="Andalus" pitchFamily="18" charset="-78"/>
              <a:cs typeface="Andalus" pitchFamily="18" charset="-78"/>
            </a:endParaRPr>
          </a:p>
          <a:p>
            <a:pPr algn="just"/>
            <a:r>
              <a:rPr lang="en-US" dirty="0" smtClean="0"/>
              <a:t>This law assumes labor as a variable factor keeping all other factors as constant.</a:t>
            </a:r>
            <a:endParaRPr lang="en-US" dirty="0"/>
          </a:p>
        </p:txBody>
      </p:sp>
      <p:sp>
        <p:nvSpPr>
          <p:cNvPr id="5" name="Footer Placeholder 4"/>
          <p:cNvSpPr>
            <a:spLocks noGrp="1"/>
          </p:cNvSpPr>
          <p:nvPr>
            <p:ph type="ftr" sz="quarter" idx="11"/>
          </p:nvPr>
        </p:nvSpPr>
        <p:spPr>
          <a:xfrm>
            <a:off x="-1005840" y="6407944"/>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13</a:t>
            </a:fld>
            <a:endParaRPr lang="en-US"/>
          </a:p>
        </p:txBody>
      </p:sp>
      <p:sp>
        <p:nvSpPr>
          <p:cNvPr id="3" name="Title 2"/>
          <p:cNvSpPr>
            <a:spLocks noGrp="1"/>
          </p:cNvSpPr>
          <p:nvPr>
            <p:ph type="title"/>
          </p:nvPr>
        </p:nvSpPr>
        <p:spPr>
          <a:xfrm>
            <a:off x="457200" y="-76200"/>
            <a:ext cx="8229600" cy="1143000"/>
          </a:xfrm>
        </p:spPr>
        <p:txBody>
          <a:bodyPr>
            <a:normAutofit fontScale="90000"/>
          </a:bodyPr>
          <a:lstStyle/>
          <a:p>
            <a:r>
              <a:rPr lang="en-US" dirty="0" smtClean="0"/>
              <a:t>The Law of Variable Proportions:</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763000" cy="4525963"/>
          </a:xfrm>
        </p:spPr>
        <p:txBody>
          <a:bodyPr>
            <a:normAutofit/>
          </a:bodyPr>
          <a:lstStyle/>
          <a:p>
            <a:r>
              <a:rPr lang="en-US" sz="2800" dirty="0" smtClean="0"/>
              <a:t>Labor is only the variable factor of production.</a:t>
            </a:r>
          </a:p>
          <a:p>
            <a:r>
              <a:rPr lang="en-US" sz="2800" dirty="0" smtClean="0"/>
              <a:t>All the units of labor are homogeneous.</a:t>
            </a:r>
          </a:p>
          <a:p>
            <a:r>
              <a:rPr lang="en-US" sz="2800" dirty="0" smtClean="0"/>
              <a:t>Technology of production remains constant.</a:t>
            </a:r>
          </a:p>
          <a:p>
            <a:r>
              <a:rPr lang="en-US" sz="2800" dirty="0" smtClean="0"/>
              <a:t>Factors can be changed in fixed proportions.</a:t>
            </a:r>
          </a:p>
          <a:p>
            <a:endParaRPr lang="en-US" dirty="0" smtClean="0"/>
          </a:p>
          <a:p>
            <a:pPr algn="just"/>
            <a:endParaRPr lang="en-US" dirty="0" smtClean="0"/>
          </a:p>
          <a:p>
            <a:pPr algn="just">
              <a:buNone/>
            </a:pPr>
            <a:r>
              <a:rPr lang="en-US" b="1" dirty="0" smtClean="0"/>
              <a:t>Law of variable proportions can be explained with the help of following table and diagram by dividing it into the following three stages.</a:t>
            </a:r>
            <a:endParaRPr lang="en-US" b="1" dirty="0"/>
          </a:p>
        </p:txBody>
      </p:sp>
      <p:sp>
        <p:nvSpPr>
          <p:cNvPr id="5" name="Footer Placeholder 4"/>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14</a:t>
            </a:fld>
            <a:endParaRPr lang="en-US"/>
          </a:p>
        </p:txBody>
      </p:sp>
      <p:sp>
        <p:nvSpPr>
          <p:cNvPr id="3" name="Title 2"/>
          <p:cNvSpPr>
            <a:spLocks noGrp="1"/>
          </p:cNvSpPr>
          <p:nvPr>
            <p:ph type="title"/>
          </p:nvPr>
        </p:nvSpPr>
        <p:spPr/>
        <p:txBody>
          <a:bodyPr/>
          <a:lstStyle/>
          <a:p>
            <a:r>
              <a:rPr lang="en-US" dirty="0" smtClean="0"/>
              <a:t>Assumptions of the law:</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3276600" cy="3048000"/>
        </p:xfrm>
        <a:graphic>
          <a:graphicData uri="http://schemas.openxmlformats.org/drawingml/2006/table">
            <a:tbl>
              <a:tblPr firstRow="1" bandRow="1">
                <a:tableStyleId>{5C22544A-7EE6-4342-B048-85BDC9FD1C3A}</a:tableStyleId>
              </a:tblPr>
              <a:tblGrid>
                <a:gridCol w="819150"/>
                <a:gridCol w="819150"/>
                <a:gridCol w="819150"/>
                <a:gridCol w="819150"/>
              </a:tblGrid>
              <a:tr h="335280">
                <a:tc>
                  <a:txBody>
                    <a:bodyPr/>
                    <a:lstStyle/>
                    <a:p>
                      <a:pPr algn="ctr"/>
                      <a:r>
                        <a:rPr lang="en-US" sz="1200" dirty="0" smtClean="0"/>
                        <a:t>Units of Inputs</a:t>
                      </a:r>
                      <a:r>
                        <a:rPr lang="en-US" sz="1400" dirty="0" smtClean="0"/>
                        <a:t> </a:t>
                      </a:r>
                      <a:endParaRPr lang="en-US" sz="1400" dirty="0"/>
                    </a:p>
                  </a:txBody>
                  <a:tcPr/>
                </a:tc>
                <a:tc>
                  <a:txBody>
                    <a:bodyPr/>
                    <a:lstStyle/>
                    <a:p>
                      <a:pPr algn="ctr"/>
                      <a:r>
                        <a:rPr lang="en-US" dirty="0" smtClean="0"/>
                        <a:t>TP</a:t>
                      </a:r>
                      <a:endParaRPr lang="en-US" dirty="0"/>
                    </a:p>
                  </a:txBody>
                  <a:tcPr/>
                </a:tc>
                <a:tc>
                  <a:txBody>
                    <a:bodyPr/>
                    <a:lstStyle/>
                    <a:p>
                      <a:pPr algn="ctr"/>
                      <a:r>
                        <a:rPr lang="en-US" dirty="0" smtClean="0"/>
                        <a:t>AP</a:t>
                      </a:r>
                      <a:endParaRPr lang="en-US" dirty="0"/>
                    </a:p>
                  </a:txBody>
                  <a:tcPr/>
                </a:tc>
                <a:tc>
                  <a:txBody>
                    <a:bodyPr/>
                    <a:lstStyle/>
                    <a:p>
                      <a:pPr algn="ctr"/>
                      <a:r>
                        <a:rPr lang="en-US" dirty="0" smtClean="0"/>
                        <a:t>MP</a:t>
                      </a:r>
                      <a:endParaRPr lang="en-US" dirty="0"/>
                    </a:p>
                  </a:txBody>
                  <a:tcPr/>
                </a:tc>
              </a:tr>
              <a:tr h="191589">
                <a:tc>
                  <a:txBody>
                    <a:bodyPr/>
                    <a:lstStyle/>
                    <a:p>
                      <a:pPr algn="ctr"/>
                      <a:r>
                        <a:rPr lang="en-US" dirty="0" smtClean="0"/>
                        <a:t>1</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r>
              <a:tr h="191589">
                <a:tc>
                  <a:txBody>
                    <a:bodyPr/>
                    <a:lstStyle/>
                    <a:p>
                      <a:pPr algn="ctr"/>
                      <a:r>
                        <a:rPr lang="en-US" dirty="0" smtClean="0"/>
                        <a:t>2</a:t>
                      </a:r>
                      <a:endParaRPr lang="en-US" dirty="0"/>
                    </a:p>
                  </a:txBody>
                  <a:tcPr/>
                </a:tc>
                <a:tc>
                  <a:txBody>
                    <a:bodyPr/>
                    <a:lstStyle/>
                    <a:p>
                      <a:pPr algn="ctr"/>
                      <a:r>
                        <a:rPr lang="en-US" dirty="0" smtClean="0"/>
                        <a:t>30</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r>
              <a:tr h="191589">
                <a:tc>
                  <a:txBody>
                    <a:bodyPr/>
                    <a:lstStyle/>
                    <a:p>
                      <a:pPr algn="ctr"/>
                      <a:r>
                        <a:rPr lang="en-US" dirty="0" smtClean="0"/>
                        <a:t>3</a:t>
                      </a:r>
                      <a:endParaRPr lang="en-US" dirty="0"/>
                    </a:p>
                  </a:txBody>
                  <a:tcPr/>
                </a:tc>
                <a:tc>
                  <a:txBody>
                    <a:bodyPr/>
                    <a:lstStyle/>
                    <a:p>
                      <a:pPr algn="ctr"/>
                      <a:r>
                        <a:rPr lang="en-US" dirty="0" smtClean="0"/>
                        <a:t>60</a:t>
                      </a:r>
                      <a:endParaRPr lang="en-US" dirty="0"/>
                    </a:p>
                  </a:txBody>
                  <a:tcPr/>
                </a:tc>
                <a:tc>
                  <a:txBody>
                    <a:bodyPr/>
                    <a:lstStyle/>
                    <a:p>
                      <a:pPr algn="ctr"/>
                      <a:r>
                        <a:rPr lang="en-US" dirty="0" smtClean="0"/>
                        <a:t>20</a:t>
                      </a:r>
                      <a:endParaRPr lang="en-US" dirty="0"/>
                    </a:p>
                  </a:txBody>
                  <a:tcPr/>
                </a:tc>
                <a:tc>
                  <a:txBody>
                    <a:bodyPr/>
                    <a:lstStyle/>
                    <a:p>
                      <a:pPr algn="ctr"/>
                      <a:r>
                        <a:rPr lang="en-US" dirty="0" smtClean="0"/>
                        <a:t>30</a:t>
                      </a:r>
                      <a:endParaRPr lang="en-US" dirty="0"/>
                    </a:p>
                  </a:txBody>
                  <a:tcPr/>
                </a:tc>
              </a:tr>
              <a:tr h="191589">
                <a:tc>
                  <a:txBody>
                    <a:bodyPr/>
                    <a:lstStyle/>
                    <a:p>
                      <a:pPr algn="ctr"/>
                      <a:r>
                        <a:rPr lang="en-US" dirty="0" smtClean="0"/>
                        <a:t>4</a:t>
                      </a:r>
                      <a:endParaRPr lang="en-US" dirty="0"/>
                    </a:p>
                  </a:txBody>
                  <a:tcPr/>
                </a:tc>
                <a:tc>
                  <a:txBody>
                    <a:bodyPr/>
                    <a:lstStyle/>
                    <a:p>
                      <a:pPr algn="ctr"/>
                      <a:r>
                        <a:rPr lang="en-US" dirty="0" smtClean="0"/>
                        <a:t>80</a:t>
                      </a:r>
                      <a:endParaRPr lang="en-US" dirty="0"/>
                    </a:p>
                  </a:txBody>
                  <a:tcPr/>
                </a:tc>
                <a:tc>
                  <a:txBody>
                    <a:bodyPr/>
                    <a:lstStyle/>
                    <a:p>
                      <a:pPr algn="ctr"/>
                      <a:r>
                        <a:rPr lang="en-US" dirty="0" smtClean="0"/>
                        <a:t>20</a:t>
                      </a:r>
                      <a:endParaRPr lang="en-US" dirty="0"/>
                    </a:p>
                  </a:txBody>
                  <a:tcPr/>
                </a:tc>
                <a:tc>
                  <a:txBody>
                    <a:bodyPr/>
                    <a:lstStyle/>
                    <a:p>
                      <a:pPr algn="ctr"/>
                      <a:r>
                        <a:rPr lang="en-US" dirty="0" smtClean="0"/>
                        <a:t>20</a:t>
                      </a:r>
                      <a:endParaRPr lang="en-US" dirty="0"/>
                    </a:p>
                  </a:txBody>
                  <a:tcPr/>
                </a:tc>
              </a:tr>
              <a:tr h="191589">
                <a:tc>
                  <a:txBody>
                    <a:bodyPr/>
                    <a:lstStyle/>
                    <a:p>
                      <a:pPr algn="ctr"/>
                      <a:r>
                        <a:rPr lang="en-US" dirty="0" smtClean="0"/>
                        <a:t>5</a:t>
                      </a:r>
                      <a:endParaRPr lang="en-US" dirty="0"/>
                    </a:p>
                  </a:txBody>
                  <a:tcPr/>
                </a:tc>
                <a:tc>
                  <a:txBody>
                    <a:bodyPr/>
                    <a:lstStyle/>
                    <a:p>
                      <a:pPr algn="ctr"/>
                      <a:r>
                        <a:rPr lang="en-US" dirty="0" smtClean="0"/>
                        <a:t>90</a:t>
                      </a:r>
                      <a:endParaRPr lang="en-US" dirty="0"/>
                    </a:p>
                  </a:txBody>
                  <a:tcPr/>
                </a:tc>
                <a:tc>
                  <a:txBody>
                    <a:bodyPr/>
                    <a:lstStyle/>
                    <a:p>
                      <a:pPr algn="ctr"/>
                      <a:r>
                        <a:rPr lang="en-US" dirty="0" smtClean="0"/>
                        <a:t>18</a:t>
                      </a:r>
                      <a:endParaRPr lang="en-US" dirty="0"/>
                    </a:p>
                  </a:txBody>
                  <a:tcPr/>
                </a:tc>
                <a:tc>
                  <a:txBody>
                    <a:bodyPr/>
                    <a:lstStyle/>
                    <a:p>
                      <a:pPr algn="ctr"/>
                      <a:r>
                        <a:rPr lang="en-US" dirty="0" smtClean="0"/>
                        <a:t>10</a:t>
                      </a:r>
                      <a:endParaRPr lang="en-US" dirty="0"/>
                    </a:p>
                  </a:txBody>
                  <a:tcPr/>
                </a:tc>
              </a:tr>
              <a:tr h="191589">
                <a:tc>
                  <a:txBody>
                    <a:bodyPr/>
                    <a:lstStyle/>
                    <a:p>
                      <a:pPr algn="ctr"/>
                      <a:r>
                        <a:rPr lang="en-US" dirty="0" smtClean="0"/>
                        <a:t>6</a:t>
                      </a:r>
                      <a:endParaRPr lang="en-US" dirty="0"/>
                    </a:p>
                  </a:txBody>
                  <a:tcPr/>
                </a:tc>
                <a:tc>
                  <a:txBody>
                    <a:bodyPr/>
                    <a:lstStyle/>
                    <a:p>
                      <a:pPr algn="ctr"/>
                      <a:r>
                        <a:rPr lang="en-US" dirty="0" smtClean="0"/>
                        <a:t>90</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r>
              <a:tr h="191589">
                <a:tc>
                  <a:txBody>
                    <a:bodyPr/>
                    <a:lstStyle/>
                    <a:p>
                      <a:pPr algn="ctr"/>
                      <a:r>
                        <a:rPr lang="en-US" dirty="0" smtClean="0"/>
                        <a:t>7</a:t>
                      </a:r>
                      <a:endParaRPr lang="en-US" dirty="0"/>
                    </a:p>
                  </a:txBody>
                  <a:tcPr/>
                </a:tc>
                <a:tc>
                  <a:txBody>
                    <a:bodyPr/>
                    <a:lstStyle/>
                    <a:p>
                      <a:pPr algn="ctr"/>
                      <a:r>
                        <a:rPr lang="en-US" dirty="0" smtClean="0"/>
                        <a:t>80</a:t>
                      </a:r>
                      <a:endParaRPr lang="en-US" dirty="0"/>
                    </a:p>
                  </a:txBody>
                  <a:tcPr/>
                </a:tc>
                <a:tc>
                  <a:txBody>
                    <a:bodyPr/>
                    <a:lstStyle/>
                    <a:p>
                      <a:pPr algn="ctr"/>
                      <a:r>
                        <a:rPr lang="en-US" dirty="0" smtClean="0"/>
                        <a:t>11.4</a:t>
                      </a:r>
                      <a:endParaRPr lang="en-US" dirty="0"/>
                    </a:p>
                  </a:txBody>
                  <a:tcPr/>
                </a:tc>
                <a:tc>
                  <a:txBody>
                    <a:bodyPr/>
                    <a:lstStyle/>
                    <a:p>
                      <a:pPr algn="ctr"/>
                      <a:r>
                        <a:rPr lang="en-US" dirty="0" smtClean="0"/>
                        <a:t>-10</a:t>
                      </a:r>
                      <a:endParaRPr lang="en-US" dirty="0"/>
                    </a:p>
                  </a:txBody>
                  <a:tcPr/>
                </a:tc>
              </a:tr>
            </a:tbl>
          </a:graphicData>
        </a:graphic>
      </p:graphicFrame>
      <p:sp>
        <p:nvSpPr>
          <p:cNvPr id="28" name="Footer Placeholder 27"/>
          <p:cNvSpPr>
            <a:spLocks noGrp="1"/>
          </p:cNvSpPr>
          <p:nvPr>
            <p:ph type="ftr" sz="quarter" idx="11"/>
          </p:nvPr>
        </p:nvSpPr>
        <p:spPr>
          <a:xfrm>
            <a:off x="-76200" y="6492875"/>
            <a:ext cx="2350681" cy="365125"/>
          </a:xfrm>
        </p:spPr>
        <p:txBody>
          <a:bodyPr/>
          <a:lstStyle/>
          <a:p>
            <a:pPr algn="l"/>
            <a:r>
              <a:rPr lang="en-US" b="1" dirty="0" err="1" smtClean="0"/>
              <a:t>Rabindra</a:t>
            </a:r>
            <a:r>
              <a:rPr lang="en-US" b="1" dirty="0" smtClean="0"/>
              <a:t> </a:t>
            </a:r>
            <a:r>
              <a:rPr lang="en-US" b="1" dirty="0" err="1" smtClean="0"/>
              <a:t>Bista</a:t>
            </a:r>
            <a:r>
              <a:rPr lang="en-US" b="1" dirty="0" smtClean="0"/>
              <a:t> </a:t>
            </a:r>
            <a:r>
              <a:rPr lang="en-US" b="1" dirty="0" smtClean="0"/>
              <a:t>(CAB) </a:t>
            </a:r>
            <a:endParaRPr lang="en-US" dirty="0"/>
          </a:p>
        </p:txBody>
      </p:sp>
      <p:sp>
        <p:nvSpPr>
          <p:cNvPr id="27" name="Slide Number Placeholder 26"/>
          <p:cNvSpPr>
            <a:spLocks noGrp="1"/>
          </p:cNvSpPr>
          <p:nvPr>
            <p:ph type="sldNum" sz="quarter" idx="12"/>
          </p:nvPr>
        </p:nvSpPr>
        <p:spPr>
          <a:xfrm>
            <a:off x="8763000" y="15875"/>
            <a:ext cx="365760" cy="365125"/>
          </a:xfrm>
        </p:spPr>
        <p:txBody>
          <a:bodyPr/>
          <a:lstStyle/>
          <a:p>
            <a:fld id="{CFDC2AA1-29E8-4FAB-9BF5-028C4B4454DE}" type="slidenum">
              <a:rPr lang="en-US" b="1" smtClean="0"/>
              <a:pPr/>
              <a:t>15</a:t>
            </a:fld>
            <a:endParaRPr lang="en-US" b="1" dirty="0"/>
          </a:p>
        </p:txBody>
      </p:sp>
      <p:cxnSp>
        <p:nvCxnSpPr>
          <p:cNvPr id="5" name="Straight Connector 4"/>
          <p:cNvCxnSpPr/>
          <p:nvPr/>
        </p:nvCxnSpPr>
        <p:spPr>
          <a:xfrm rot="5400000">
            <a:off x="1803848" y="4248119"/>
            <a:ext cx="3668101" cy="1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637898" y="6030301"/>
            <a:ext cx="4760260" cy="524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3637898" y="3300186"/>
            <a:ext cx="4241579" cy="2782517"/>
          </a:xfrm>
          <a:custGeom>
            <a:avLst/>
            <a:gdLst>
              <a:gd name="connsiteX0" fmla="*/ 0 w 6314440"/>
              <a:gd name="connsiteY0" fmla="*/ 4046220 h 4046220"/>
              <a:gd name="connsiteX1" fmla="*/ 1417320 w 6314440"/>
              <a:gd name="connsiteY1" fmla="*/ 1699260 h 4046220"/>
              <a:gd name="connsiteX2" fmla="*/ 3566160 w 6314440"/>
              <a:gd name="connsiteY2" fmla="*/ 297180 h 4046220"/>
              <a:gd name="connsiteX3" fmla="*/ 5105400 w 6314440"/>
              <a:gd name="connsiteY3" fmla="*/ 114300 h 4046220"/>
              <a:gd name="connsiteX4" fmla="*/ 6141720 w 6314440"/>
              <a:gd name="connsiteY4" fmla="*/ 982980 h 4046220"/>
              <a:gd name="connsiteX5" fmla="*/ 6141720 w 6314440"/>
              <a:gd name="connsiteY5" fmla="*/ 967740 h 404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4440" h="4046220">
                <a:moveTo>
                  <a:pt x="0" y="4046220"/>
                </a:moveTo>
                <a:cubicBezTo>
                  <a:pt x="411480" y="3185160"/>
                  <a:pt x="822960" y="2324100"/>
                  <a:pt x="1417320" y="1699260"/>
                </a:cubicBezTo>
                <a:cubicBezTo>
                  <a:pt x="2011680" y="1074420"/>
                  <a:pt x="2951480" y="561340"/>
                  <a:pt x="3566160" y="297180"/>
                </a:cubicBezTo>
                <a:cubicBezTo>
                  <a:pt x="4180840" y="33020"/>
                  <a:pt x="4676140" y="0"/>
                  <a:pt x="5105400" y="114300"/>
                </a:cubicBezTo>
                <a:cubicBezTo>
                  <a:pt x="5534660" y="228600"/>
                  <a:pt x="5969000" y="840740"/>
                  <a:pt x="6141720" y="982980"/>
                </a:cubicBezTo>
                <a:cubicBezTo>
                  <a:pt x="6314440" y="1125220"/>
                  <a:pt x="6228080" y="1046480"/>
                  <a:pt x="6141720" y="967740"/>
                </a:cubicBez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945012" y="5018953"/>
            <a:ext cx="4146033" cy="1399119"/>
          </a:xfrm>
          <a:custGeom>
            <a:avLst/>
            <a:gdLst>
              <a:gd name="connsiteX0" fmla="*/ 0 w 6172200"/>
              <a:gd name="connsiteY0" fmla="*/ 617220 h 2034540"/>
              <a:gd name="connsiteX1" fmla="*/ 838200 w 6172200"/>
              <a:gd name="connsiteY1" fmla="*/ 7620 h 2034540"/>
              <a:gd name="connsiteX2" fmla="*/ 2301240 w 6172200"/>
              <a:gd name="connsiteY2" fmla="*/ 571500 h 2034540"/>
              <a:gd name="connsiteX3" fmla="*/ 6172200 w 6172200"/>
              <a:gd name="connsiteY3" fmla="*/ 2034540 h 2034540"/>
            </a:gdLst>
            <a:ahLst/>
            <a:cxnLst>
              <a:cxn ang="0">
                <a:pos x="connsiteX0" y="connsiteY0"/>
              </a:cxn>
              <a:cxn ang="0">
                <a:pos x="connsiteX1" y="connsiteY1"/>
              </a:cxn>
              <a:cxn ang="0">
                <a:pos x="connsiteX2" y="connsiteY2"/>
              </a:cxn>
              <a:cxn ang="0">
                <a:pos x="connsiteX3" y="connsiteY3"/>
              </a:cxn>
            </a:cxnLst>
            <a:rect l="l" t="t" r="r" b="b"/>
            <a:pathLst>
              <a:path w="6172200" h="2034540">
                <a:moveTo>
                  <a:pt x="0" y="617220"/>
                </a:moveTo>
                <a:cubicBezTo>
                  <a:pt x="227330" y="316230"/>
                  <a:pt x="454660" y="15240"/>
                  <a:pt x="838200" y="7620"/>
                </a:cubicBezTo>
                <a:cubicBezTo>
                  <a:pt x="1221740" y="0"/>
                  <a:pt x="2301240" y="571500"/>
                  <a:pt x="2301240" y="571500"/>
                </a:cubicBezTo>
                <a:lnTo>
                  <a:pt x="6172200" y="2034540"/>
                </a:lnTo>
              </a:path>
            </a:pathLst>
          </a:custGeom>
          <a:ln w="28575">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945012" y="5139477"/>
            <a:ext cx="4352481" cy="642791"/>
          </a:xfrm>
          <a:custGeom>
            <a:avLst/>
            <a:gdLst>
              <a:gd name="connsiteX0" fmla="*/ 0 w 6479540"/>
              <a:gd name="connsiteY0" fmla="*/ 457200 h 934720"/>
              <a:gd name="connsiteX1" fmla="*/ 655320 w 6479540"/>
              <a:gd name="connsiteY1" fmla="*/ 167640 h 934720"/>
              <a:gd name="connsiteX2" fmla="*/ 1493520 w 6479540"/>
              <a:gd name="connsiteY2" fmla="*/ 15240 h 934720"/>
              <a:gd name="connsiteX3" fmla="*/ 3063240 w 6479540"/>
              <a:gd name="connsiteY3" fmla="*/ 259080 h 934720"/>
              <a:gd name="connsiteX4" fmla="*/ 5989320 w 6479540"/>
              <a:gd name="connsiteY4" fmla="*/ 838200 h 934720"/>
              <a:gd name="connsiteX5" fmla="*/ 6004560 w 6479540"/>
              <a:gd name="connsiteY5" fmla="*/ 838200 h 93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9540" h="934720">
                <a:moveTo>
                  <a:pt x="0" y="457200"/>
                </a:moveTo>
                <a:cubicBezTo>
                  <a:pt x="203200" y="349250"/>
                  <a:pt x="406400" y="241300"/>
                  <a:pt x="655320" y="167640"/>
                </a:cubicBezTo>
                <a:cubicBezTo>
                  <a:pt x="904240" y="93980"/>
                  <a:pt x="1092200" y="0"/>
                  <a:pt x="1493520" y="15240"/>
                </a:cubicBezTo>
                <a:cubicBezTo>
                  <a:pt x="1894840" y="30480"/>
                  <a:pt x="2313940" y="121920"/>
                  <a:pt x="3063240" y="259080"/>
                </a:cubicBezTo>
                <a:cubicBezTo>
                  <a:pt x="3812540" y="396240"/>
                  <a:pt x="5499100" y="741680"/>
                  <a:pt x="5989320" y="838200"/>
                </a:cubicBezTo>
                <a:cubicBezTo>
                  <a:pt x="6479540" y="934720"/>
                  <a:pt x="6242050" y="886460"/>
                  <a:pt x="6004560" y="838200"/>
                </a:cubicBezTo>
              </a:path>
            </a:pathLst>
          </a:cu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444440" y="6030301"/>
            <a:ext cx="244644" cy="253983"/>
          </a:xfrm>
          <a:prstGeom prst="rect">
            <a:avLst/>
          </a:prstGeom>
          <a:noFill/>
        </p:spPr>
        <p:txBody>
          <a:bodyPr wrap="none" rtlCol="0">
            <a:spAutoFit/>
          </a:bodyPr>
          <a:lstStyle/>
          <a:p>
            <a:r>
              <a:rPr lang="en-US" dirty="0" smtClean="0"/>
              <a:t>O</a:t>
            </a:r>
            <a:endParaRPr lang="en-US" dirty="0"/>
          </a:p>
        </p:txBody>
      </p:sp>
      <p:sp>
        <p:nvSpPr>
          <p:cNvPr id="11" name="TextBox 10"/>
          <p:cNvSpPr txBox="1"/>
          <p:nvPr/>
        </p:nvSpPr>
        <p:spPr>
          <a:xfrm>
            <a:off x="8244601" y="6038325"/>
            <a:ext cx="594599" cy="253983"/>
          </a:xfrm>
          <a:prstGeom prst="rect">
            <a:avLst/>
          </a:prstGeom>
          <a:noFill/>
        </p:spPr>
        <p:txBody>
          <a:bodyPr wrap="none" rtlCol="0">
            <a:spAutoFit/>
          </a:bodyPr>
          <a:lstStyle/>
          <a:p>
            <a:r>
              <a:rPr lang="en-US" dirty="0" smtClean="0"/>
              <a:t>Inputs</a:t>
            </a:r>
            <a:endParaRPr lang="en-US" dirty="0"/>
          </a:p>
        </p:txBody>
      </p:sp>
      <p:sp>
        <p:nvSpPr>
          <p:cNvPr id="12" name="TextBox 11"/>
          <p:cNvSpPr txBox="1"/>
          <p:nvPr/>
        </p:nvSpPr>
        <p:spPr>
          <a:xfrm>
            <a:off x="3276600" y="2362200"/>
            <a:ext cx="310113" cy="1163649"/>
          </a:xfrm>
          <a:prstGeom prst="rect">
            <a:avLst/>
          </a:prstGeom>
          <a:noFill/>
        </p:spPr>
        <p:txBody>
          <a:bodyPr vert="vert270" wrap="none" rtlCol="0">
            <a:spAutoFit/>
          </a:bodyPr>
          <a:lstStyle/>
          <a:p>
            <a:r>
              <a:rPr lang="en-US" dirty="0" smtClean="0"/>
              <a:t>TP, AP and MP</a:t>
            </a:r>
            <a:endParaRPr lang="en-US" dirty="0"/>
          </a:p>
        </p:txBody>
      </p:sp>
      <p:cxnSp>
        <p:nvCxnSpPr>
          <p:cNvPr id="13" name="Straight Connector 12"/>
          <p:cNvCxnSpPr>
            <a:endCxn id="7" idx="3"/>
          </p:cNvCxnSpPr>
          <p:nvPr/>
        </p:nvCxnSpPr>
        <p:spPr>
          <a:xfrm rot="16200000" flipV="1">
            <a:off x="5767169" y="4678952"/>
            <a:ext cx="2651513" cy="5118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p:cNvCxnSpPr>
          <p:nvPr/>
        </p:nvCxnSpPr>
        <p:spPr>
          <a:xfrm>
            <a:off x="3945012" y="5453885"/>
            <a:ext cx="1067" cy="628817"/>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83931" y="3934243"/>
            <a:ext cx="308175" cy="253983"/>
          </a:xfrm>
          <a:prstGeom prst="rect">
            <a:avLst/>
          </a:prstGeom>
          <a:noFill/>
        </p:spPr>
        <p:txBody>
          <a:bodyPr wrap="none" rtlCol="0">
            <a:spAutoFit/>
          </a:bodyPr>
          <a:lstStyle/>
          <a:p>
            <a:r>
              <a:rPr lang="en-US" dirty="0" smtClean="0"/>
              <a:t>TP</a:t>
            </a:r>
            <a:endParaRPr lang="en-US" dirty="0"/>
          </a:p>
        </p:txBody>
      </p:sp>
      <p:sp>
        <p:nvSpPr>
          <p:cNvPr id="16" name="TextBox 15"/>
          <p:cNvSpPr txBox="1"/>
          <p:nvPr/>
        </p:nvSpPr>
        <p:spPr>
          <a:xfrm>
            <a:off x="8132555" y="5671515"/>
            <a:ext cx="316789" cy="253983"/>
          </a:xfrm>
          <a:prstGeom prst="rect">
            <a:avLst/>
          </a:prstGeom>
          <a:noFill/>
        </p:spPr>
        <p:txBody>
          <a:bodyPr wrap="none" rtlCol="0">
            <a:spAutoFit/>
          </a:bodyPr>
          <a:lstStyle/>
          <a:p>
            <a:r>
              <a:rPr lang="en-US" dirty="0" smtClean="0"/>
              <a:t>AP</a:t>
            </a:r>
            <a:endParaRPr lang="en-US" dirty="0"/>
          </a:p>
        </p:txBody>
      </p:sp>
      <p:sp>
        <p:nvSpPr>
          <p:cNvPr id="17" name="TextBox 16"/>
          <p:cNvSpPr txBox="1"/>
          <p:nvPr/>
        </p:nvSpPr>
        <p:spPr>
          <a:xfrm>
            <a:off x="8044213" y="6302789"/>
            <a:ext cx="343709" cy="253983"/>
          </a:xfrm>
          <a:prstGeom prst="rect">
            <a:avLst/>
          </a:prstGeom>
          <a:noFill/>
        </p:spPr>
        <p:txBody>
          <a:bodyPr wrap="none" rtlCol="0">
            <a:spAutoFit/>
          </a:bodyPr>
          <a:lstStyle/>
          <a:p>
            <a:r>
              <a:rPr lang="en-US" dirty="0" smtClean="0"/>
              <a:t>MP</a:t>
            </a:r>
            <a:endParaRPr lang="en-US" dirty="0"/>
          </a:p>
        </p:txBody>
      </p:sp>
      <p:sp>
        <p:nvSpPr>
          <p:cNvPr id="18" name="TextBox 17"/>
          <p:cNvSpPr txBox="1"/>
          <p:nvPr/>
        </p:nvSpPr>
        <p:spPr>
          <a:xfrm>
            <a:off x="3856062" y="6082703"/>
            <a:ext cx="222033" cy="253983"/>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7019331" y="6069766"/>
            <a:ext cx="222033" cy="253983"/>
          </a:xfrm>
          <a:prstGeom prst="rect">
            <a:avLst/>
          </a:prstGeom>
          <a:noFill/>
        </p:spPr>
        <p:txBody>
          <a:bodyPr wrap="none" rtlCol="0">
            <a:spAutoFit/>
          </a:bodyPr>
          <a:lstStyle/>
          <a:p>
            <a:r>
              <a:rPr lang="en-US" dirty="0" smtClean="0"/>
              <a:t>6</a:t>
            </a:r>
            <a:endParaRPr lang="en-US" dirty="0"/>
          </a:p>
        </p:txBody>
      </p:sp>
      <p:cxnSp>
        <p:nvCxnSpPr>
          <p:cNvPr id="20" name="Straight Connector 19"/>
          <p:cNvCxnSpPr/>
          <p:nvPr/>
        </p:nvCxnSpPr>
        <p:spPr>
          <a:xfrm rot="16200000" flipH="1">
            <a:off x="4015010" y="5128989"/>
            <a:ext cx="1891703" cy="15723"/>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66353" y="6072222"/>
            <a:ext cx="614227" cy="253983"/>
          </a:xfrm>
          <a:prstGeom prst="rect">
            <a:avLst/>
          </a:prstGeom>
          <a:noFill/>
        </p:spPr>
        <p:txBody>
          <a:bodyPr wrap="square" rtlCol="0">
            <a:spAutoFit/>
          </a:bodyPr>
          <a:lstStyle/>
          <a:p>
            <a:r>
              <a:rPr lang="en-US" dirty="0" smtClean="0"/>
              <a:t>4</a:t>
            </a:r>
            <a:endParaRPr lang="en-US" dirty="0"/>
          </a:p>
        </p:txBody>
      </p:sp>
      <p:sp>
        <p:nvSpPr>
          <p:cNvPr id="24" name="TextBox 23"/>
          <p:cNvSpPr txBox="1"/>
          <p:nvPr/>
        </p:nvSpPr>
        <p:spPr>
          <a:xfrm>
            <a:off x="4114800" y="509772"/>
            <a:ext cx="461665" cy="3986028"/>
          </a:xfrm>
          <a:prstGeom prst="rect">
            <a:avLst/>
          </a:prstGeom>
          <a:noFill/>
        </p:spPr>
        <p:txBody>
          <a:bodyPr vert="vert270" wrap="none" rtlCol="0">
            <a:spAutoFit/>
          </a:bodyPr>
          <a:lstStyle/>
          <a:p>
            <a:r>
              <a:rPr lang="en-US" dirty="0" smtClean="0"/>
              <a:t>Stage I-stage of increasing returns</a:t>
            </a:r>
            <a:endParaRPr lang="en-US" dirty="0"/>
          </a:p>
        </p:txBody>
      </p:sp>
      <p:sp>
        <p:nvSpPr>
          <p:cNvPr id="25" name="TextBox 24"/>
          <p:cNvSpPr txBox="1"/>
          <p:nvPr/>
        </p:nvSpPr>
        <p:spPr>
          <a:xfrm>
            <a:off x="5786735" y="457200"/>
            <a:ext cx="461665" cy="4115870"/>
          </a:xfrm>
          <a:prstGeom prst="rect">
            <a:avLst/>
          </a:prstGeom>
          <a:noFill/>
        </p:spPr>
        <p:txBody>
          <a:bodyPr vert="vert270" wrap="none" rtlCol="0">
            <a:spAutoFit/>
          </a:bodyPr>
          <a:lstStyle/>
          <a:p>
            <a:r>
              <a:rPr lang="en-US" dirty="0" smtClean="0"/>
              <a:t>Stage II-stage of decreasing returns</a:t>
            </a:r>
            <a:endParaRPr lang="en-US" dirty="0"/>
          </a:p>
        </p:txBody>
      </p:sp>
      <p:sp>
        <p:nvSpPr>
          <p:cNvPr id="26" name="TextBox 25"/>
          <p:cNvSpPr txBox="1"/>
          <p:nvPr/>
        </p:nvSpPr>
        <p:spPr>
          <a:xfrm>
            <a:off x="7463135" y="457200"/>
            <a:ext cx="461665" cy="3912289"/>
          </a:xfrm>
          <a:prstGeom prst="rect">
            <a:avLst/>
          </a:prstGeom>
          <a:noFill/>
        </p:spPr>
        <p:txBody>
          <a:bodyPr vert="vert270" wrap="none" rtlCol="0">
            <a:spAutoFit/>
          </a:bodyPr>
          <a:lstStyle/>
          <a:p>
            <a:r>
              <a:rPr lang="en-US" dirty="0" smtClean="0"/>
              <a:t>Stage III-stage of negative returns</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par>
                                <p:cTn id="32" presetID="3" presetClass="entr" presetSubtype="1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par>
                                <p:cTn id="40" presetID="3" presetClass="entr" presetSubtype="1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par>
                                <p:cTn id="43" presetID="3" presetClass="entr" presetSubtype="1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linds(horizontal)">
                                      <p:cBhvr>
                                        <p:cTn id="60" dur="500"/>
                                        <p:tgtEl>
                                          <p:spTgt spid="1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linds(horizontal)">
                                      <p:cBhvr>
                                        <p:cTn id="68" dur="500"/>
                                        <p:tgtEl>
                                          <p:spTgt spid="24"/>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linds(horizontal)">
                                      <p:cBhvr>
                                        <p:cTn id="71" dur="500"/>
                                        <p:tgtEl>
                                          <p:spTgt spid="2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linds(horizontal)">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5" grpId="0"/>
      <p:bldP spid="16" grpId="0"/>
      <p:bldP spid="17" grpId="0"/>
      <p:bldP spid="18" grpId="0"/>
      <p:bldP spid="19" grpId="0"/>
      <p:bldP spid="21" grpId="0"/>
      <p:bldP spid="24"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705600"/>
          </a:xfrm>
        </p:spPr>
        <p:txBody>
          <a:bodyPr>
            <a:normAutofit lnSpcReduction="10000"/>
          </a:bodyPr>
          <a:lstStyle/>
          <a:p>
            <a:r>
              <a:rPr lang="en-US" sz="2800" b="1" u="sng" dirty="0" smtClean="0"/>
              <a:t>Three stages of Production:</a:t>
            </a:r>
          </a:p>
          <a:p>
            <a:pPr>
              <a:buNone/>
            </a:pPr>
            <a:r>
              <a:rPr lang="en-US" sz="2800" b="1" u="sng" dirty="0" smtClean="0">
                <a:solidFill>
                  <a:srgbClr val="00FF00"/>
                </a:solidFill>
              </a:rPr>
              <a:t>Stage I – Stage of Increasing Returns:</a:t>
            </a:r>
          </a:p>
          <a:p>
            <a:pPr algn="just"/>
            <a:r>
              <a:rPr lang="en-US" sz="2800" dirty="0" smtClean="0"/>
              <a:t>Starts from origin and ends with the maximum point of AP, where MP and AP are equal.</a:t>
            </a:r>
          </a:p>
          <a:p>
            <a:pPr algn="just"/>
            <a:r>
              <a:rPr lang="en-US" sz="2800" dirty="0" smtClean="0"/>
              <a:t>TP increases throughout this stage, initially it increases at increasing rate and later it increases at slower rate.</a:t>
            </a:r>
          </a:p>
          <a:p>
            <a:pPr algn="just"/>
            <a:r>
              <a:rPr lang="en-US" sz="2800" dirty="0" smtClean="0"/>
              <a:t>AP increases slowly and reaches to its maximum point at the end of this stage.</a:t>
            </a:r>
          </a:p>
          <a:p>
            <a:pPr algn="just"/>
            <a:r>
              <a:rPr lang="en-US" sz="2800" dirty="0" smtClean="0"/>
              <a:t>MP initially increases sharply, reaches to its maximum point and finally decreases and becomes equal to AP at the end of this stage.</a:t>
            </a:r>
          </a:p>
          <a:p>
            <a:pPr algn="just"/>
            <a:r>
              <a:rPr lang="en-US" sz="2800" dirty="0" smtClean="0"/>
              <a:t>It is called as stage of increasing returns because the AP of variable factor i.e. labor increases throughout this stage.</a:t>
            </a:r>
            <a:endParaRPr lang="en-US" sz="2800" dirty="0"/>
          </a:p>
        </p:txBody>
      </p:sp>
      <p:sp>
        <p:nvSpPr>
          <p:cNvPr id="3" name="Footer Placeholder 2"/>
          <p:cNvSpPr>
            <a:spLocks noGrp="1"/>
          </p:cNvSpPr>
          <p:nvPr>
            <p:ph type="ftr" sz="quarter" idx="11"/>
          </p:nvPr>
        </p:nvSpPr>
        <p:spPr>
          <a:xfrm>
            <a:off x="-990600" y="6477000"/>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16</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477000"/>
          </a:xfrm>
        </p:spPr>
        <p:txBody>
          <a:bodyPr>
            <a:normAutofit/>
          </a:bodyPr>
          <a:lstStyle/>
          <a:p>
            <a:pPr>
              <a:buNone/>
            </a:pPr>
            <a:r>
              <a:rPr lang="en-US" b="1" u="sng" dirty="0" smtClean="0"/>
              <a:t>Causes of operation of this stage:</a:t>
            </a:r>
          </a:p>
          <a:p>
            <a:pPr marL="624078" indent="-514350">
              <a:buFont typeface="+mj-lt"/>
              <a:buAutoNum type="arabicPeriod"/>
            </a:pPr>
            <a:r>
              <a:rPr lang="en-US" dirty="0" smtClean="0"/>
              <a:t>Scarcity of variable factor i.e. labor.</a:t>
            </a:r>
          </a:p>
          <a:p>
            <a:pPr marL="624078" indent="-514350">
              <a:buFont typeface="+mj-lt"/>
              <a:buAutoNum type="arabicPeriod"/>
            </a:pPr>
            <a:r>
              <a:rPr lang="en-US" dirty="0" smtClean="0"/>
              <a:t>Indivisibility of fixed factors.</a:t>
            </a:r>
          </a:p>
          <a:p>
            <a:pPr marL="624078" indent="-514350">
              <a:buFont typeface="+mj-lt"/>
              <a:buAutoNum type="arabicPeriod"/>
            </a:pPr>
            <a:r>
              <a:rPr lang="en-US" dirty="0" smtClean="0"/>
              <a:t>Specialization in work through division of labor.</a:t>
            </a:r>
          </a:p>
          <a:p>
            <a:pPr marL="624078" indent="-514350">
              <a:buFont typeface="+mj-lt"/>
              <a:buAutoNum type="arabicPeriod"/>
            </a:pPr>
            <a:r>
              <a:rPr lang="en-US" dirty="0" smtClean="0"/>
              <a:t>Learning by doing.</a:t>
            </a:r>
          </a:p>
          <a:p>
            <a:pPr marL="624078" indent="-514350">
              <a:buFont typeface="+mj-lt"/>
              <a:buAutoNum type="arabicPeriod"/>
            </a:pPr>
            <a:r>
              <a:rPr lang="en-US" dirty="0" smtClean="0"/>
              <a:t>Under  utilization of fixed factors. etc.</a:t>
            </a:r>
          </a:p>
          <a:p>
            <a:pPr marL="624078" indent="-514350">
              <a:buNone/>
            </a:pPr>
            <a:r>
              <a:rPr lang="en-US" b="1" u="sng" dirty="0" smtClean="0">
                <a:solidFill>
                  <a:srgbClr val="00FF00"/>
                </a:solidFill>
              </a:rPr>
              <a:t>Stage II- stage of decreasing returns:</a:t>
            </a:r>
          </a:p>
          <a:p>
            <a:pPr marL="624078" indent="-514350"/>
            <a:r>
              <a:rPr lang="en-US" dirty="0" smtClean="0"/>
              <a:t>This stage starts with the end of stage-I and ends with the maximum constant point of TP where MP is zero.</a:t>
            </a:r>
          </a:p>
          <a:p>
            <a:pPr marL="624078" indent="-514350" algn="just"/>
            <a:r>
              <a:rPr lang="en-US" dirty="0" smtClean="0"/>
              <a:t>TP initially increases at decreasing rate, reaches to its maximum point and remains constant up to the end of this stage.</a:t>
            </a:r>
          </a:p>
          <a:p>
            <a:pPr marL="624078" indent="-514350" algn="just"/>
            <a:r>
              <a:rPr lang="en-US" dirty="0" smtClean="0"/>
              <a:t>Both AP and MP are diminishing but positive. </a:t>
            </a:r>
          </a:p>
          <a:p>
            <a:pPr marL="624078" indent="-514350" algn="just"/>
            <a:endParaRPr lang="en-US" dirty="0" smtClean="0"/>
          </a:p>
        </p:txBody>
      </p:sp>
      <p:sp>
        <p:nvSpPr>
          <p:cNvPr id="3" name="Footer Placeholder 2"/>
          <p:cNvSpPr>
            <a:spLocks noGrp="1"/>
          </p:cNvSpPr>
          <p:nvPr>
            <p:ph type="ftr" sz="quarter" idx="11"/>
          </p:nvPr>
        </p:nvSpPr>
        <p:spPr>
          <a:xfrm>
            <a:off x="-1066800" y="6492875"/>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17</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400800"/>
          </a:xfrm>
        </p:spPr>
        <p:txBody>
          <a:bodyPr>
            <a:normAutofit/>
          </a:bodyPr>
          <a:lstStyle/>
          <a:p>
            <a:pPr algn="just"/>
            <a:r>
              <a:rPr lang="en-US" dirty="0" smtClean="0"/>
              <a:t>MP will be zero at the end of this stage where TP is maximum and constant.</a:t>
            </a:r>
          </a:p>
          <a:p>
            <a:pPr algn="just"/>
            <a:r>
              <a:rPr lang="en-US" dirty="0" smtClean="0"/>
              <a:t>Also called as stage of decreasing returns because both MP and AP are decreasing. </a:t>
            </a:r>
          </a:p>
          <a:p>
            <a:pPr algn="just">
              <a:buNone/>
            </a:pPr>
            <a:r>
              <a:rPr lang="en-US" b="1" u="sng" dirty="0" smtClean="0"/>
              <a:t>Causes of operation of this stage:</a:t>
            </a:r>
          </a:p>
          <a:p>
            <a:pPr marL="624078" indent="-514350" algn="just">
              <a:buFont typeface="+mj-lt"/>
              <a:buAutoNum type="arabicPeriod"/>
            </a:pPr>
            <a:r>
              <a:rPr lang="en-US" dirty="0" smtClean="0"/>
              <a:t>Optimum utilization of resources.</a:t>
            </a:r>
          </a:p>
          <a:p>
            <a:pPr marL="624078" indent="-514350" algn="just">
              <a:buFont typeface="+mj-lt"/>
              <a:buAutoNum type="arabicPeriod"/>
            </a:pPr>
            <a:r>
              <a:rPr lang="en-US" dirty="0" smtClean="0"/>
              <a:t>Indivisibility of fixed factors.</a:t>
            </a:r>
          </a:p>
          <a:p>
            <a:pPr marL="624078" indent="-514350" algn="just">
              <a:buFont typeface="+mj-lt"/>
              <a:buAutoNum type="arabicPeriod"/>
            </a:pPr>
            <a:r>
              <a:rPr lang="en-US" dirty="0" smtClean="0"/>
              <a:t>Imperfect substitution of variable factors.</a:t>
            </a:r>
          </a:p>
          <a:p>
            <a:pPr marL="624078" indent="-514350" algn="just">
              <a:buNone/>
            </a:pPr>
            <a:r>
              <a:rPr lang="en-US" b="1" u="sng" dirty="0" smtClean="0">
                <a:solidFill>
                  <a:srgbClr val="00FF00"/>
                </a:solidFill>
              </a:rPr>
              <a:t>Stage III – stage of negative returns:</a:t>
            </a:r>
          </a:p>
          <a:p>
            <a:pPr marL="624078" indent="-514350" algn="just"/>
            <a:r>
              <a:rPr lang="en-US" dirty="0" smtClean="0"/>
              <a:t>This stage starts with the end of second stage and this is the last stage of the production process.</a:t>
            </a:r>
          </a:p>
          <a:p>
            <a:pPr marL="624078" indent="-514350" algn="just"/>
            <a:r>
              <a:rPr lang="en-US" dirty="0" smtClean="0"/>
              <a:t> TP will be decreasing i.e. TP curve is sloping downwards.</a:t>
            </a:r>
          </a:p>
          <a:p>
            <a:pPr algn="just"/>
            <a:endParaRPr lang="en-US" dirty="0"/>
          </a:p>
        </p:txBody>
      </p:sp>
      <p:sp>
        <p:nvSpPr>
          <p:cNvPr id="3" name="Footer Placeholder 2"/>
          <p:cNvSpPr>
            <a:spLocks noGrp="1"/>
          </p:cNvSpPr>
          <p:nvPr>
            <p:ph type="ftr" sz="quarter" idx="11"/>
          </p:nvPr>
        </p:nvSpPr>
        <p:spPr>
          <a:xfrm>
            <a:off x="-838200" y="6407944"/>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18</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rmAutofit/>
          </a:bodyPr>
          <a:lstStyle/>
          <a:p>
            <a:pPr algn="just"/>
            <a:r>
              <a:rPr lang="en-US" sz="2800" dirty="0" smtClean="0"/>
              <a:t>AP curve slopes downwards but never be zero and negative.</a:t>
            </a:r>
          </a:p>
          <a:p>
            <a:pPr algn="just"/>
            <a:r>
              <a:rPr lang="en-US" sz="2800" dirty="0" smtClean="0"/>
              <a:t>MP is negative i.e. MP curve is negatively sloped and falls below X-axis.</a:t>
            </a:r>
          </a:p>
          <a:p>
            <a:pPr algn="just"/>
            <a:r>
              <a:rPr lang="en-US" sz="2800" dirty="0" smtClean="0"/>
              <a:t>Also called as stage of negative returns because MP of variable factor in this stage is negative.</a:t>
            </a:r>
          </a:p>
          <a:p>
            <a:pPr algn="just">
              <a:buNone/>
            </a:pPr>
            <a:r>
              <a:rPr lang="en-US" sz="2800" b="1" u="sng" dirty="0" smtClean="0"/>
              <a:t>Causes of operation of this stage:</a:t>
            </a:r>
          </a:p>
          <a:p>
            <a:pPr marL="624078" indent="-514350" algn="just">
              <a:buFont typeface="+mj-lt"/>
              <a:buAutoNum type="arabicPeriod"/>
            </a:pPr>
            <a:r>
              <a:rPr lang="en-US" sz="2800" dirty="0" smtClean="0"/>
              <a:t>Over utilization of fixed factors.</a:t>
            </a:r>
          </a:p>
          <a:p>
            <a:pPr marL="624078" indent="-514350" algn="just">
              <a:buFont typeface="+mj-lt"/>
              <a:buAutoNum type="arabicPeriod"/>
            </a:pPr>
            <a:r>
              <a:rPr lang="en-US" sz="2800" dirty="0" smtClean="0"/>
              <a:t>Problem of management.</a:t>
            </a:r>
          </a:p>
          <a:p>
            <a:pPr marL="624078" indent="-514350" algn="just">
              <a:buFont typeface="+mj-lt"/>
              <a:buAutoNum type="arabicPeriod"/>
            </a:pPr>
            <a:r>
              <a:rPr lang="en-US" sz="2800" dirty="0" smtClean="0"/>
              <a:t>Scarcity of fixed factors.</a:t>
            </a:r>
          </a:p>
          <a:p>
            <a:pPr marL="624078" indent="-514350" algn="just">
              <a:buFont typeface="+mj-lt"/>
              <a:buAutoNum type="arabicPeriod"/>
            </a:pPr>
            <a:r>
              <a:rPr lang="en-US" sz="2800" dirty="0" smtClean="0"/>
              <a:t>Problem of responsibility etc.</a:t>
            </a:r>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19</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562600"/>
          </a:xfrm>
        </p:spPr>
        <p:txBody>
          <a:bodyPr>
            <a:normAutofit/>
          </a:bodyPr>
          <a:lstStyle/>
          <a:p>
            <a:pPr algn="just"/>
            <a:r>
              <a:rPr lang="en-US" dirty="0" smtClean="0">
                <a:latin typeface="Andalus" pitchFamily="18" charset="-78"/>
                <a:cs typeface="Andalus" pitchFamily="18" charset="-78"/>
              </a:rPr>
              <a:t>In general sense, production refers to the creation of new things but in economic sense, it is the process of creation and addition of utility in existing goods and services.</a:t>
            </a:r>
          </a:p>
          <a:p>
            <a:pPr algn="just"/>
            <a:r>
              <a:rPr lang="en-US" dirty="0" smtClean="0">
                <a:latin typeface="Andalus" pitchFamily="18" charset="-78"/>
                <a:cs typeface="Andalus" pitchFamily="18" charset="-78"/>
              </a:rPr>
              <a:t>Production can be done by the following functions:</a:t>
            </a:r>
          </a:p>
          <a:p>
            <a:pPr marL="651510" indent="-514350" algn="just">
              <a:buFont typeface="+mj-lt"/>
              <a:buAutoNum type="alphaLcParenR"/>
            </a:pPr>
            <a:r>
              <a:rPr lang="en-US" dirty="0" smtClean="0">
                <a:latin typeface="Andalus" pitchFamily="18" charset="-78"/>
                <a:cs typeface="Andalus" pitchFamily="18" charset="-78"/>
              </a:rPr>
              <a:t>By changing form</a:t>
            </a:r>
          </a:p>
          <a:p>
            <a:pPr marL="651510" indent="-514350" algn="just">
              <a:buFont typeface="+mj-lt"/>
              <a:buAutoNum type="alphaLcParenR"/>
            </a:pPr>
            <a:r>
              <a:rPr lang="en-US" dirty="0" smtClean="0">
                <a:latin typeface="Andalus" pitchFamily="18" charset="-78"/>
                <a:cs typeface="Andalus" pitchFamily="18" charset="-78"/>
              </a:rPr>
              <a:t>By changing place</a:t>
            </a:r>
          </a:p>
          <a:p>
            <a:pPr marL="651510" indent="-514350" algn="just">
              <a:buFont typeface="+mj-lt"/>
              <a:buAutoNum type="alphaLcParenR"/>
            </a:pPr>
            <a:r>
              <a:rPr lang="en-US" dirty="0" smtClean="0">
                <a:latin typeface="Andalus" pitchFamily="18" charset="-78"/>
                <a:cs typeface="Andalus" pitchFamily="18" charset="-78"/>
              </a:rPr>
              <a:t>By changing time </a:t>
            </a:r>
          </a:p>
          <a:p>
            <a:pPr marL="651510" indent="-514350" algn="just">
              <a:buFont typeface="+mj-lt"/>
              <a:buAutoNum type="alphaLcParenR"/>
            </a:pPr>
            <a:r>
              <a:rPr lang="en-US" dirty="0" smtClean="0">
                <a:latin typeface="Andalus" pitchFamily="18" charset="-78"/>
                <a:cs typeface="Andalus" pitchFamily="18" charset="-78"/>
              </a:rPr>
              <a:t>By changing person</a:t>
            </a:r>
          </a:p>
          <a:p>
            <a:pPr marL="651510" indent="-514350" algn="just"/>
            <a:r>
              <a:rPr lang="en-US" dirty="0" smtClean="0">
                <a:latin typeface="Andalus" pitchFamily="18" charset="-78"/>
                <a:cs typeface="Andalus" pitchFamily="18" charset="-78"/>
              </a:rPr>
              <a:t>There are mainly four factors of production i.e. land, labor, capital and organization which are used to produce goods and services.</a:t>
            </a:r>
            <a:endParaRPr lang="en-US" dirty="0">
              <a:latin typeface="Andalus" pitchFamily="18" charset="-78"/>
              <a:cs typeface="Andalus" pitchFamily="18" charset="-78"/>
            </a:endParaRPr>
          </a:p>
        </p:txBody>
      </p:sp>
      <p:sp>
        <p:nvSpPr>
          <p:cNvPr id="5" name="Footer Placeholder 4"/>
          <p:cNvSpPr>
            <a:spLocks noGrp="1"/>
          </p:cNvSpPr>
          <p:nvPr>
            <p:ph type="ftr" sz="quarter" idx="11"/>
          </p:nvPr>
        </p:nvSpPr>
        <p:spPr>
          <a:xfrm>
            <a:off x="-990600" y="6407944"/>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a:t>
            </a:fld>
            <a:endParaRPr lang="en-US"/>
          </a:p>
        </p:txBody>
      </p:sp>
      <p:sp>
        <p:nvSpPr>
          <p:cNvPr id="2" name="Title 1"/>
          <p:cNvSpPr>
            <a:spLocks noGrp="1"/>
          </p:cNvSpPr>
          <p:nvPr>
            <p:ph type="title"/>
          </p:nvPr>
        </p:nvSpPr>
        <p:spPr>
          <a:xfrm>
            <a:off x="457200" y="76200"/>
            <a:ext cx="8229600" cy="1143000"/>
          </a:xfrm>
        </p:spPr>
        <p:txBody>
          <a:bodyPr>
            <a:normAutofit fontScale="90000"/>
          </a:bodyPr>
          <a:lstStyle/>
          <a:p>
            <a:r>
              <a:rPr lang="en-US" dirty="0" smtClean="0"/>
              <a:t>Meaning of Production and Production Function: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007291"/>
          </a:xfrm>
        </p:spPr>
        <p:txBody>
          <a:bodyPr>
            <a:normAutofit/>
          </a:bodyPr>
          <a:lstStyle/>
          <a:p>
            <a:pPr algn="ctr">
              <a:buNone/>
            </a:pPr>
            <a:r>
              <a:rPr lang="en-US" b="1" u="sng" dirty="0" smtClean="0"/>
              <a:t>Why a rational producer always wants to produce in stage- II?</a:t>
            </a:r>
          </a:p>
          <a:p>
            <a:pPr marL="624078" indent="-514350" algn="just">
              <a:buFont typeface="+mj-lt"/>
              <a:buAutoNum type="arabicPeriod"/>
            </a:pPr>
            <a:r>
              <a:rPr lang="en-US" dirty="0" smtClean="0"/>
              <a:t>Optimum utilization of resources.</a:t>
            </a:r>
          </a:p>
          <a:p>
            <a:pPr marL="624078" indent="-514350" algn="just">
              <a:buFont typeface="+mj-lt"/>
              <a:buAutoNum type="arabicPeriod"/>
            </a:pPr>
            <a:r>
              <a:rPr lang="en-US" dirty="0" smtClean="0"/>
              <a:t>Maximum total product i.e. highest TP.</a:t>
            </a:r>
          </a:p>
          <a:p>
            <a:pPr marL="624078" indent="-514350" algn="just">
              <a:buFont typeface="+mj-lt"/>
              <a:buAutoNum type="arabicPeriod"/>
            </a:pPr>
            <a:r>
              <a:rPr lang="en-US" dirty="0" smtClean="0"/>
              <a:t>AP and MP both are positive.</a:t>
            </a:r>
          </a:p>
          <a:p>
            <a:pPr marL="624078" indent="-514350" algn="just">
              <a:buFont typeface="+mj-lt"/>
              <a:buAutoNum type="arabicPeriod"/>
            </a:pPr>
            <a:r>
              <a:rPr lang="en-US" dirty="0" smtClean="0"/>
              <a:t>Maximum return from the use of inputs.etc.</a:t>
            </a:r>
          </a:p>
          <a:p>
            <a:pPr algn="just">
              <a:buNone/>
            </a:pPr>
            <a:r>
              <a:rPr lang="en-US" b="1" dirty="0" smtClean="0">
                <a:solidFill>
                  <a:srgbClr val="00FF00"/>
                </a:solidFill>
              </a:rPr>
              <a:t>Limitations of the Law:</a:t>
            </a:r>
          </a:p>
          <a:p>
            <a:pPr marL="624078" indent="-514350" algn="just">
              <a:buFont typeface="+mj-lt"/>
              <a:buAutoNum type="arabicPeriod"/>
            </a:pPr>
            <a:r>
              <a:rPr lang="en-US" dirty="0" smtClean="0"/>
              <a:t>State of technology keep on changing.</a:t>
            </a:r>
          </a:p>
          <a:p>
            <a:pPr marL="624078" indent="-514350" algn="just">
              <a:buFont typeface="+mj-lt"/>
              <a:buAutoNum type="arabicPeriod"/>
            </a:pPr>
            <a:r>
              <a:rPr lang="en-US" dirty="0" smtClean="0"/>
              <a:t>All the factors can’t be changed in same proportion.</a:t>
            </a:r>
          </a:p>
          <a:p>
            <a:pPr marL="624078" indent="-514350" algn="just">
              <a:buFont typeface="+mj-lt"/>
              <a:buAutoNum type="arabicPeriod"/>
            </a:pPr>
            <a:r>
              <a:rPr lang="en-US" dirty="0" smtClean="0"/>
              <a:t>It differs according to the efficiency of fixed factor. </a:t>
            </a:r>
          </a:p>
          <a:p>
            <a:pPr marL="624078" indent="-514350" algn="just">
              <a:buFont typeface="+mj-lt"/>
              <a:buAutoNum type="arabicPeriod"/>
            </a:pPr>
            <a:r>
              <a:rPr lang="en-US" dirty="0" smtClean="0"/>
              <a:t>All the units of labor can’t be homogeneous.etc.</a:t>
            </a:r>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20</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5410200"/>
          </a:xfrm>
        </p:spPr>
        <p:txBody>
          <a:bodyPr>
            <a:normAutofit/>
          </a:bodyPr>
          <a:lstStyle/>
          <a:p>
            <a:pPr algn="just"/>
            <a:r>
              <a:rPr lang="en-US" dirty="0" smtClean="0"/>
              <a:t>Greek words, ‘Iso’- equal and ‘Quants’ – quantity.</a:t>
            </a:r>
          </a:p>
          <a:p>
            <a:pPr algn="just"/>
            <a:r>
              <a:rPr lang="en-US" dirty="0" smtClean="0"/>
              <a:t>It is the locus of different combinations of two factors  i.e. Labor and Capital which yield equal level of output to the producer.</a:t>
            </a:r>
          </a:p>
          <a:p>
            <a:pPr algn="just"/>
            <a:r>
              <a:rPr lang="en-US" dirty="0" smtClean="0"/>
              <a:t>It is rectangular hyperbola shaped sloping downwards as like Indifference curve due to operation of law of diminishing marginal rate of technical substitution (MRTS</a:t>
            </a:r>
            <a:r>
              <a:rPr lang="en-US" baseline="-25000" dirty="0" smtClean="0"/>
              <a:t>LK</a:t>
            </a:r>
            <a:r>
              <a:rPr lang="en-US" dirty="0" smtClean="0"/>
              <a:t>).</a:t>
            </a:r>
          </a:p>
          <a:p>
            <a:pPr algn="just"/>
            <a:r>
              <a:rPr lang="en-US" dirty="0" smtClean="0"/>
              <a:t>Also called as equal product curve and Production Indifference curve.</a:t>
            </a:r>
          </a:p>
          <a:p>
            <a:pPr algn="just"/>
            <a:r>
              <a:rPr lang="en-US" dirty="0" smtClean="0"/>
              <a:t>Iso-quant can be derived by using production schedule as following .</a:t>
            </a:r>
          </a:p>
          <a:p>
            <a:pPr algn="just"/>
            <a:endParaRPr lang="en-US" dirty="0" smtClean="0"/>
          </a:p>
          <a:p>
            <a:pPr algn="just"/>
            <a:endParaRPr lang="en-US" dirty="0" smtClean="0"/>
          </a:p>
          <a:p>
            <a:pPr algn="just"/>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21</a:t>
            </a:fld>
            <a:endParaRPr lang="en-US"/>
          </a:p>
        </p:txBody>
      </p:sp>
      <p:sp>
        <p:nvSpPr>
          <p:cNvPr id="5" name="Title 4"/>
          <p:cNvSpPr>
            <a:spLocks noGrp="1"/>
          </p:cNvSpPr>
          <p:nvPr>
            <p:ph type="title"/>
          </p:nvPr>
        </p:nvSpPr>
        <p:spPr>
          <a:xfrm>
            <a:off x="457200" y="-76200"/>
            <a:ext cx="8229600" cy="1143000"/>
          </a:xfrm>
        </p:spPr>
        <p:txBody>
          <a:bodyPr/>
          <a:lstStyle/>
          <a:p>
            <a:r>
              <a:rPr lang="en-US" dirty="0" smtClean="0"/>
              <a:t>Iso-Quants:</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0060" y="304801"/>
          <a:ext cx="8686800" cy="5410199"/>
        </p:xfrm>
        <a:graphic>
          <a:graphicData uri="http://schemas.openxmlformats.org/drawingml/2006/table">
            <a:tbl>
              <a:tblPr firstRow="1" bandRow="1">
                <a:tableStyleId>{5C22544A-7EE6-4342-B048-85BDC9FD1C3A}</a:tableStyleId>
              </a:tblPr>
              <a:tblGrid>
                <a:gridCol w="1737360"/>
                <a:gridCol w="1737360"/>
                <a:gridCol w="1737360"/>
                <a:gridCol w="1737360"/>
                <a:gridCol w="1737360"/>
              </a:tblGrid>
              <a:tr h="1570703">
                <a:tc>
                  <a:txBody>
                    <a:bodyPr/>
                    <a:lstStyle/>
                    <a:p>
                      <a:pPr algn="ctr"/>
                      <a:r>
                        <a:rPr lang="en-US" sz="2800" dirty="0" smtClean="0"/>
                        <a:t>Comb-</a:t>
                      </a:r>
                      <a:r>
                        <a:rPr lang="en-US" sz="2800" dirty="0" err="1" smtClean="0"/>
                        <a:t>ination</a:t>
                      </a:r>
                      <a:endParaRPr lang="en-US" sz="2800" dirty="0"/>
                    </a:p>
                  </a:txBody>
                  <a:tcPr/>
                </a:tc>
                <a:tc>
                  <a:txBody>
                    <a:bodyPr/>
                    <a:lstStyle/>
                    <a:p>
                      <a:pPr algn="ctr"/>
                      <a:r>
                        <a:rPr lang="en-US" sz="2800" dirty="0" smtClean="0"/>
                        <a:t>Units of Labor</a:t>
                      </a:r>
                      <a:endParaRPr lang="en-US" sz="2800" dirty="0"/>
                    </a:p>
                  </a:txBody>
                  <a:tcPr/>
                </a:tc>
                <a:tc>
                  <a:txBody>
                    <a:bodyPr/>
                    <a:lstStyle/>
                    <a:p>
                      <a:pPr algn="ctr"/>
                      <a:r>
                        <a:rPr lang="en-US" sz="2800" dirty="0" smtClean="0"/>
                        <a:t>Units</a:t>
                      </a:r>
                      <a:r>
                        <a:rPr lang="en-US" sz="2800" baseline="0" dirty="0" smtClean="0"/>
                        <a:t> of Capital</a:t>
                      </a:r>
                      <a:endParaRPr lang="en-US" sz="2800" dirty="0"/>
                    </a:p>
                  </a:txBody>
                  <a:tcPr/>
                </a:tc>
                <a:tc>
                  <a:txBody>
                    <a:bodyPr/>
                    <a:lstStyle/>
                    <a:p>
                      <a:pPr algn="ctr"/>
                      <a:r>
                        <a:rPr lang="en-US" sz="2800" dirty="0" smtClean="0"/>
                        <a:t>Output</a:t>
                      </a:r>
                      <a:endParaRPr lang="en-US" sz="2800" dirty="0"/>
                    </a:p>
                  </a:txBody>
                  <a:tcPr/>
                </a:tc>
                <a:tc>
                  <a:txBody>
                    <a:bodyPr/>
                    <a:lstStyle/>
                    <a:p>
                      <a:pPr algn="ctr"/>
                      <a:r>
                        <a:rPr lang="en-US" sz="2800" dirty="0" smtClean="0"/>
                        <a:t>MRTS</a:t>
                      </a:r>
                      <a:r>
                        <a:rPr lang="en-US" sz="2800" baseline="-25000" dirty="0" smtClean="0"/>
                        <a:t>LK</a:t>
                      </a:r>
                      <a:endParaRPr lang="en-US" sz="2800" baseline="-25000" dirty="0"/>
                    </a:p>
                  </a:txBody>
                  <a:tcPr/>
                </a:tc>
              </a:tr>
              <a:tr h="639916">
                <a:tc>
                  <a:txBody>
                    <a:bodyPr/>
                    <a:lstStyle/>
                    <a:p>
                      <a:pPr algn="ctr"/>
                      <a:r>
                        <a:rPr lang="en-US" sz="2800" dirty="0" smtClean="0"/>
                        <a:t>A</a:t>
                      </a:r>
                      <a:endParaRPr lang="en-US" sz="2800" dirty="0"/>
                    </a:p>
                  </a:txBody>
                  <a:tcPr/>
                </a:tc>
                <a:tc>
                  <a:txBody>
                    <a:bodyPr/>
                    <a:lstStyle/>
                    <a:p>
                      <a:pPr algn="ctr"/>
                      <a:r>
                        <a:rPr lang="en-US" sz="2800" dirty="0" smtClean="0"/>
                        <a:t>1</a:t>
                      </a:r>
                      <a:endParaRPr lang="en-US" sz="2800" dirty="0"/>
                    </a:p>
                  </a:txBody>
                  <a:tcPr/>
                </a:tc>
                <a:tc>
                  <a:txBody>
                    <a:bodyPr/>
                    <a:lstStyle/>
                    <a:p>
                      <a:pPr algn="ctr"/>
                      <a:r>
                        <a:rPr lang="en-US" sz="2800" dirty="0" smtClean="0"/>
                        <a:t>20</a:t>
                      </a:r>
                      <a:endParaRPr lang="en-US" sz="2800" dirty="0"/>
                    </a:p>
                  </a:txBody>
                  <a:tcPr/>
                </a:tc>
                <a:tc>
                  <a:txBody>
                    <a:bodyPr/>
                    <a:lstStyle/>
                    <a:p>
                      <a:pPr algn="ctr"/>
                      <a:r>
                        <a:rPr lang="en-US" sz="2800" dirty="0" smtClean="0"/>
                        <a:t>5 units</a:t>
                      </a:r>
                      <a:endParaRPr lang="en-US" sz="2800" dirty="0"/>
                    </a:p>
                  </a:txBody>
                  <a:tcPr/>
                </a:tc>
                <a:tc>
                  <a:txBody>
                    <a:bodyPr/>
                    <a:lstStyle/>
                    <a:p>
                      <a:pPr algn="ctr"/>
                      <a:r>
                        <a:rPr lang="en-US" sz="2800" dirty="0" smtClean="0"/>
                        <a:t>---</a:t>
                      </a:r>
                      <a:endParaRPr lang="en-US" sz="2800" dirty="0"/>
                    </a:p>
                  </a:txBody>
                  <a:tcPr/>
                </a:tc>
              </a:tr>
              <a:tr h="639916">
                <a:tc>
                  <a:txBody>
                    <a:bodyPr/>
                    <a:lstStyle/>
                    <a:p>
                      <a:pPr algn="ctr"/>
                      <a:r>
                        <a:rPr lang="en-US" sz="2800" dirty="0" smtClean="0"/>
                        <a:t>B</a:t>
                      </a:r>
                      <a:endParaRPr lang="en-US" sz="2800" dirty="0"/>
                    </a:p>
                  </a:txBody>
                  <a:tcPr/>
                </a:tc>
                <a:tc>
                  <a:txBody>
                    <a:bodyPr/>
                    <a:lstStyle/>
                    <a:p>
                      <a:pPr algn="ctr"/>
                      <a:r>
                        <a:rPr lang="en-US" sz="2800" dirty="0" smtClean="0"/>
                        <a:t>2</a:t>
                      </a:r>
                      <a:endParaRPr lang="en-US" sz="2800" dirty="0"/>
                    </a:p>
                  </a:txBody>
                  <a:tcPr/>
                </a:tc>
                <a:tc>
                  <a:txBody>
                    <a:bodyPr/>
                    <a:lstStyle/>
                    <a:p>
                      <a:pPr algn="ctr"/>
                      <a:r>
                        <a:rPr lang="en-US" sz="2800" dirty="0" smtClean="0"/>
                        <a:t>15</a:t>
                      </a:r>
                      <a:endParaRPr lang="en-US" sz="2800" dirty="0"/>
                    </a:p>
                  </a:txBody>
                  <a:tcPr/>
                </a:tc>
                <a:tc>
                  <a:txBody>
                    <a:bodyPr/>
                    <a:lstStyle/>
                    <a:p>
                      <a:pPr algn="ctr"/>
                      <a:r>
                        <a:rPr lang="en-US" sz="2800" dirty="0" smtClean="0"/>
                        <a:t>5</a:t>
                      </a:r>
                      <a:r>
                        <a:rPr lang="en-US" sz="2800" baseline="0" dirty="0" smtClean="0"/>
                        <a:t> units</a:t>
                      </a:r>
                      <a:endParaRPr lang="en-US" sz="2800" dirty="0"/>
                    </a:p>
                  </a:txBody>
                  <a:tcPr/>
                </a:tc>
                <a:tc>
                  <a:txBody>
                    <a:bodyPr/>
                    <a:lstStyle/>
                    <a:p>
                      <a:pPr algn="ctr"/>
                      <a:r>
                        <a:rPr lang="en-US" sz="2800" dirty="0" smtClean="0"/>
                        <a:t>5:1</a:t>
                      </a:r>
                      <a:endParaRPr lang="en-US" sz="2800" dirty="0"/>
                    </a:p>
                  </a:txBody>
                  <a:tcPr/>
                </a:tc>
              </a:tr>
              <a:tr h="639916">
                <a:tc>
                  <a:txBody>
                    <a:bodyPr/>
                    <a:lstStyle/>
                    <a:p>
                      <a:pPr algn="ctr"/>
                      <a:r>
                        <a:rPr lang="en-US" sz="2800" dirty="0" smtClean="0"/>
                        <a:t>C</a:t>
                      </a:r>
                      <a:endParaRPr lang="en-US" sz="2800" dirty="0"/>
                    </a:p>
                  </a:txBody>
                  <a:tcPr/>
                </a:tc>
                <a:tc>
                  <a:txBody>
                    <a:bodyPr/>
                    <a:lstStyle/>
                    <a:p>
                      <a:pPr algn="ctr"/>
                      <a:r>
                        <a:rPr lang="en-US" sz="2800" dirty="0" smtClean="0"/>
                        <a:t>3</a:t>
                      </a:r>
                      <a:endParaRPr lang="en-US" sz="2800" dirty="0"/>
                    </a:p>
                  </a:txBody>
                  <a:tcPr/>
                </a:tc>
                <a:tc>
                  <a:txBody>
                    <a:bodyPr/>
                    <a:lstStyle/>
                    <a:p>
                      <a:pPr algn="ctr"/>
                      <a:r>
                        <a:rPr lang="en-US" sz="2800" dirty="0" smtClean="0"/>
                        <a:t>11</a:t>
                      </a:r>
                      <a:endParaRPr lang="en-US" sz="2800" dirty="0"/>
                    </a:p>
                  </a:txBody>
                  <a:tcPr/>
                </a:tc>
                <a:tc>
                  <a:txBody>
                    <a:bodyPr/>
                    <a:lstStyle/>
                    <a:p>
                      <a:pPr algn="ctr"/>
                      <a:r>
                        <a:rPr lang="en-US" sz="2800" dirty="0" smtClean="0"/>
                        <a:t>5 units </a:t>
                      </a:r>
                      <a:endParaRPr lang="en-US" sz="2800" dirty="0"/>
                    </a:p>
                  </a:txBody>
                  <a:tcPr/>
                </a:tc>
                <a:tc>
                  <a:txBody>
                    <a:bodyPr/>
                    <a:lstStyle/>
                    <a:p>
                      <a:pPr algn="ctr"/>
                      <a:r>
                        <a:rPr lang="en-US" sz="2800" dirty="0" smtClean="0"/>
                        <a:t>4:1</a:t>
                      </a:r>
                      <a:endParaRPr lang="en-US" sz="2800" dirty="0"/>
                    </a:p>
                  </a:txBody>
                  <a:tcPr/>
                </a:tc>
              </a:tr>
              <a:tr h="639916">
                <a:tc>
                  <a:txBody>
                    <a:bodyPr/>
                    <a:lstStyle/>
                    <a:p>
                      <a:pPr algn="ctr"/>
                      <a:r>
                        <a:rPr lang="en-US" sz="2800" dirty="0" smtClean="0"/>
                        <a:t>D</a:t>
                      </a:r>
                      <a:endParaRPr lang="en-US" sz="2800" dirty="0"/>
                    </a:p>
                  </a:txBody>
                  <a:tcPr/>
                </a:tc>
                <a:tc>
                  <a:txBody>
                    <a:bodyPr/>
                    <a:lstStyle/>
                    <a:p>
                      <a:pPr algn="ctr"/>
                      <a:r>
                        <a:rPr lang="en-US" sz="2800" dirty="0" smtClean="0"/>
                        <a:t>4</a:t>
                      </a:r>
                      <a:endParaRPr lang="en-US" sz="2800" dirty="0"/>
                    </a:p>
                  </a:txBody>
                  <a:tcPr/>
                </a:tc>
                <a:tc>
                  <a:txBody>
                    <a:bodyPr/>
                    <a:lstStyle/>
                    <a:p>
                      <a:pPr algn="ctr"/>
                      <a:r>
                        <a:rPr lang="en-US" sz="2800" dirty="0" smtClean="0"/>
                        <a:t>8</a:t>
                      </a:r>
                      <a:endParaRPr lang="en-US" sz="2800" dirty="0"/>
                    </a:p>
                  </a:txBody>
                  <a:tcPr/>
                </a:tc>
                <a:tc>
                  <a:txBody>
                    <a:bodyPr/>
                    <a:lstStyle/>
                    <a:p>
                      <a:pPr algn="ctr"/>
                      <a:r>
                        <a:rPr lang="en-US" sz="2800" dirty="0" smtClean="0"/>
                        <a:t>5 units </a:t>
                      </a:r>
                      <a:endParaRPr lang="en-US" sz="2800" dirty="0"/>
                    </a:p>
                  </a:txBody>
                  <a:tcPr/>
                </a:tc>
                <a:tc>
                  <a:txBody>
                    <a:bodyPr/>
                    <a:lstStyle/>
                    <a:p>
                      <a:pPr algn="ctr"/>
                      <a:r>
                        <a:rPr lang="en-US" sz="2800" dirty="0" smtClean="0"/>
                        <a:t>3:1</a:t>
                      </a:r>
                      <a:endParaRPr lang="en-US" sz="2800" dirty="0"/>
                    </a:p>
                  </a:txBody>
                  <a:tcPr/>
                </a:tc>
              </a:tr>
              <a:tr h="639916">
                <a:tc>
                  <a:txBody>
                    <a:bodyPr/>
                    <a:lstStyle/>
                    <a:p>
                      <a:pPr algn="ctr"/>
                      <a:r>
                        <a:rPr lang="en-US" sz="2800" dirty="0" smtClean="0"/>
                        <a:t>E</a:t>
                      </a:r>
                      <a:endParaRPr lang="en-US" sz="2800" dirty="0"/>
                    </a:p>
                  </a:txBody>
                  <a:tcPr/>
                </a:tc>
                <a:tc>
                  <a:txBody>
                    <a:bodyPr/>
                    <a:lstStyle/>
                    <a:p>
                      <a:pPr algn="ctr"/>
                      <a:r>
                        <a:rPr lang="en-US" sz="2800" dirty="0" smtClean="0"/>
                        <a:t>5</a:t>
                      </a:r>
                      <a:endParaRPr lang="en-US" sz="2800" dirty="0"/>
                    </a:p>
                  </a:txBody>
                  <a:tcPr/>
                </a:tc>
                <a:tc>
                  <a:txBody>
                    <a:bodyPr/>
                    <a:lstStyle/>
                    <a:p>
                      <a:pPr algn="ctr"/>
                      <a:r>
                        <a:rPr lang="en-US" sz="2800" dirty="0" smtClean="0"/>
                        <a:t>6</a:t>
                      </a:r>
                      <a:endParaRPr lang="en-US" sz="2800" dirty="0"/>
                    </a:p>
                  </a:txBody>
                  <a:tcPr/>
                </a:tc>
                <a:tc>
                  <a:txBody>
                    <a:bodyPr/>
                    <a:lstStyle/>
                    <a:p>
                      <a:pPr algn="ctr"/>
                      <a:r>
                        <a:rPr lang="en-US" sz="2800" dirty="0" smtClean="0"/>
                        <a:t>5 units</a:t>
                      </a:r>
                      <a:endParaRPr lang="en-US" sz="2800" dirty="0"/>
                    </a:p>
                  </a:txBody>
                  <a:tcPr/>
                </a:tc>
                <a:tc>
                  <a:txBody>
                    <a:bodyPr/>
                    <a:lstStyle/>
                    <a:p>
                      <a:pPr algn="ctr"/>
                      <a:r>
                        <a:rPr lang="en-US" sz="2800" dirty="0" smtClean="0"/>
                        <a:t>2:1</a:t>
                      </a:r>
                      <a:endParaRPr lang="en-US" sz="2800" dirty="0"/>
                    </a:p>
                  </a:txBody>
                  <a:tcPr/>
                </a:tc>
              </a:tr>
              <a:tr h="639916">
                <a:tc>
                  <a:txBody>
                    <a:bodyPr/>
                    <a:lstStyle/>
                    <a:p>
                      <a:pPr algn="ctr"/>
                      <a:r>
                        <a:rPr lang="en-US" sz="2800" dirty="0" smtClean="0"/>
                        <a:t>F</a:t>
                      </a:r>
                      <a:endParaRPr lang="en-US" sz="2800" dirty="0"/>
                    </a:p>
                  </a:txBody>
                  <a:tcPr/>
                </a:tc>
                <a:tc>
                  <a:txBody>
                    <a:bodyPr/>
                    <a:lstStyle/>
                    <a:p>
                      <a:pPr algn="ctr"/>
                      <a:r>
                        <a:rPr lang="en-US" sz="2800" dirty="0" smtClean="0"/>
                        <a:t>6</a:t>
                      </a:r>
                      <a:endParaRPr lang="en-US" sz="2800" dirty="0"/>
                    </a:p>
                  </a:txBody>
                  <a:tcPr/>
                </a:tc>
                <a:tc>
                  <a:txBody>
                    <a:bodyPr/>
                    <a:lstStyle/>
                    <a:p>
                      <a:pPr algn="ctr"/>
                      <a:r>
                        <a:rPr lang="en-US" sz="2800" dirty="0" smtClean="0"/>
                        <a:t>5</a:t>
                      </a:r>
                      <a:endParaRPr lang="en-US" sz="2800" dirty="0"/>
                    </a:p>
                  </a:txBody>
                  <a:tcPr/>
                </a:tc>
                <a:tc>
                  <a:txBody>
                    <a:bodyPr/>
                    <a:lstStyle/>
                    <a:p>
                      <a:pPr algn="ctr"/>
                      <a:r>
                        <a:rPr lang="en-US" sz="2800" dirty="0" smtClean="0"/>
                        <a:t>5 units </a:t>
                      </a:r>
                      <a:endParaRPr lang="en-US" sz="2800" dirty="0"/>
                    </a:p>
                  </a:txBody>
                  <a:tcPr/>
                </a:tc>
                <a:tc>
                  <a:txBody>
                    <a:bodyPr/>
                    <a:lstStyle/>
                    <a:p>
                      <a:pPr algn="ctr"/>
                      <a:r>
                        <a:rPr lang="en-US" sz="2800" dirty="0" smtClean="0"/>
                        <a:t>1:1</a:t>
                      </a:r>
                      <a:endParaRPr lang="en-US" sz="2800" dirty="0"/>
                    </a:p>
                  </a:txBody>
                  <a:tcPr/>
                </a:tc>
              </a:tr>
            </a:tbl>
          </a:graphicData>
        </a:graphic>
      </p:graphicFrame>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22</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9"/>
          <p:cNvGraphicFramePr>
            <a:graphicFrameLocks noGrp="1"/>
          </p:cNvGraphicFramePr>
          <p:nvPr>
            <p:ph idx="1"/>
          </p:nvPr>
        </p:nvGraphicFramePr>
        <p:xfrm>
          <a:off x="457200" y="990600"/>
          <a:ext cx="82296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23</a:t>
            </a:fld>
            <a:endParaRPr lang="en-US"/>
          </a:p>
        </p:txBody>
      </p:sp>
      <p:sp>
        <p:nvSpPr>
          <p:cNvPr id="5" name="Title 4"/>
          <p:cNvSpPr>
            <a:spLocks noGrp="1"/>
          </p:cNvSpPr>
          <p:nvPr>
            <p:ph type="title"/>
          </p:nvPr>
        </p:nvSpPr>
        <p:spPr>
          <a:xfrm>
            <a:off x="457200" y="0"/>
            <a:ext cx="8229600" cy="1143000"/>
          </a:xfrm>
        </p:spPr>
        <p:txBody>
          <a:bodyPr/>
          <a:lstStyle/>
          <a:p>
            <a:r>
              <a:rPr lang="en-US" dirty="0" err="1" smtClean="0"/>
              <a:t>Iso</a:t>
            </a:r>
            <a:r>
              <a:rPr lang="en-US" dirty="0" smtClean="0"/>
              <a:t>-Quant</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66800"/>
            <a:ext cx="9144000" cy="4940491"/>
          </a:xfrm>
        </p:spPr>
        <p:txBody>
          <a:bodyPr>
            <a:normAutofit/>
          </a:bodyPr>
          <a:lstStyle/>
          <a:p>
            <a:r>
              <a:rPr lang="en-US" sz="2800" dirty="0" smtClean="0"/>
              <a:t>The producer must be rational.</a:t>
            </a:r>
          </a:p>
          <a:p>
            <a:r>
              <a:rPr lang="en-US" sz="2800" dirty="0" smtClean="0"/>
              <a:t>The producer only uses labor and capital as inputs.		i.e. Q = f(L,K)</a:t>
            </a:r>
          </a:p>
          <a:p>
            <a:r>
              <a:rPr lang="en-US" sz="2800" dirty="0" smtClean="0"/>
              <a:t>There is operation of law of diminishing MRTS.</a:t>
            </a:r>
          </a:p>
          <a:p>
            <a:pPr algn="just"/>
            <a:r>
              <a:rPr lang="en-US" sz="2800" dirty="0" smtClean="0"/>
              <a:t>Labor and capital are perfectly divisible and can be substituted in any small quantity.</a:t>
            </a:r>
          </a:p>
          <a:p>
            <a:pPr algn="just"/>
            <a:r>
              <a:rPr lang="en-US" sz="2800" dirty="0" smtClean="0"/>
              <a:t>Producer has his own production preference schedule.</a:t>
            </a:r>
            <a:endParaRPr lang="en-US" sz="2800"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24</a:t>
            </a:fld>
            <a:endParaRPr lang="en-US"/>
          </a:p>
        </p:txBody>
      </p:sp>
      <p:sp>
        <p:nvSpPr>
          <p:cNvPr id="5" name="Title 4"/>
          <p:cNvSpPr>
            <a:spLocks noGrp="1"/>
          </p:cNvSpPr>
          <p:nvPr>
            <p:ph type="title"/>
          </p:nvPr>
        </p:nvSpPr>
        <p:spPr>
          <a:xfrm>
            <a:off x="457200" y="0"/>
            <a:ext cx="8229600" cy="1143000"/>
          </a:xfrm>
        </p:spPr>
        <p:txBody>
          <a:bodyPr/>
          <a:lstStyle/>
          <a:p>
            <a:r>
              <a:rPr lang="en-US" dirty="0" smtClean="0"/>
              <a:t>Assumptions of </a:t>
            </a:r>
            <a:r>
              <a:rPr lang="en-US" dirty="0" err="1" smtClean="0"/>
              <a:t>Iso-quants</a:t>
            </a:r>
            <a:r>
              <a:rPr lang="en-US" dirty="0" smtClean="0"/>
              <a:t>:</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1"/>
            <a:ext cx="9144000" cy="2286000"/>
          </a:xfrm>
        </p:spPr>
        <p:txBody>
          <a:bodyPr>
            <a:normAutofit/>
          </a:bodyPr>
          <a:lstStyle/>
          <a:p>
            <a:pPr algn="just"/>
            <a:r>
              <a:rPr lang="en-US" dirty="0" smtClean="0"/>
              <a:t>If two or more than two </a:t>
            </a:r>
            <a:r>
              <a:rPr lang="en-US" dirty="0" err="1" smtClean="0"/>
              <a:t>isoquants</a:t>
            </a:r>
            <a:r>
              <a:rPr lang="en-US" dirty="0" smtClean="0"/>
              <a:t> are presented in single graphical illustration it is called as </a:t>
            </a:r>
            <a:r>
              <a:rPr lang="en-US" dirty="0" err="1" smtClean="0"/>
              <a:t>isoquant</a:t>
            </a:r>
            <a:r>
              <a:rPr lang="en-US" dirty="0" smtClean="0"/>
              <a:t> map. In other words, </a:t>
            </a:r>
            <a:r>
              <a:rPr lang="en-US" dirty="0" err="1" smtClean="0"/>
              <a:t>isoquant</a:t>
            </a:r>
            <a:r>
              <a:rPr lang="en-US" dirty="0" smtClean="0"/>
              <a:t> map shows the various preference schedules of a producer.</a:t>
            </a:r>
          </a:p>
          <a:p>
            <a:pPr algn="just">
              <a:buNone/>
            </a:pPr>
            <a:r>
              <a:rPr lang="en-US" dirty="0" smtClean="0"/>
              <a:t>Graphically,  </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25</a:t>
            </a:fld>
            <a:endParaRPr lang="en-US"/>
          </a:p>
        </p:txBody>
      </p:sp>
      <p:sp>
        <p:nvSpPr>
          <p:cNvPr id="5" name="Title 4"/>
          <p:cNvSpPr>
            <a:spLocks noGrp="1"/>
          </p:cNvSpPr>
          <p:nvPr>
            <p:ph type="title"/>
          </p:nvPr>
        </p:nvSpPr>
        <p:spPr>
          <a:xfrm>
            <a:off x="228600" y="0"/>
            <a:ext cx="8229600" cy="1143000"/>
          </a:xfrm>
        </p:spPr>
        <p:txBody>
          <a:bodyPr/>
          <a:lstStyle/>
          <a:p>
            <a:r>
              <a:rPr lang="en-US" dirty="0" smtClean="0"/>
              <a:t>Isoquant Map: </a:t>
            </a:r>
            <a:endParaRPr lang="en-US" dirty="0"/>
          </a:p>
        </p:txBody>
      </p:sp>
      <p:cxnSp>
        <p:nvCxnSpPr>
          <p:cNvPr id="7" name="Straight Connector 6"/>
          <p:cNvCxnSpPr/>
          <p:nvPr/>
        </p:nvCxnSpPr>
        <p:spPr>
          <a:xfrm rot="16200000" flipH="1">
            <a:off x="1409700" y="4533900"/>
            <a:ext cx="33528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24200" y="6172200"/>
            <a:ext cx="48768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9085037">
            <a:off x="3483642" y="1703972"/>
            <a:ext cx="3097132" cy="4202814"/>
          </a:xfrm>
          <a:prstGeom prst="arc">
            <a:avLst>
              <a:gd name="adj1" fmla="val 16820329"/>
              <a:gd name="adj2" fmla="val 2099085"/>
            </a:avLst>
          </a:prstGeom>
          <a:ln w="3810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rot="9085037">
            <a:off x="3782426" y="1332214"/>
            <a:ext cx="3097132" cy="4202814"/>
          </a:xfrm>
          <a:prstGeom prst="arc">
            <a:avLst>
              <a:gd name="adj1" fmla="val 16820329"/>
              <a:gd name="adj2" fmla="val 1661790"/>
            </a:avLst>
          </a:prstGeom>
          <a:ln w="3810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rot="9085037">
            <a:off x="4169442" y="1027414"/>
            <a:ext cx="3097132" cy="4202814"/>
          </a:xfrm>
          <a:prstGeom prst="arc">
            <a:avLst>
              <a:gd name="adj1" fmla="val 16820329"/>
              <a:gd name="adj2" fmla="val 1661790"/>
            </a:avLst>
          </a:prstGeom>
          <a:ln w="3810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819400" y="6172200"/>
            <a:ext cx="364202" cy="369332"/>
          </a:xfrm>
          <a:prstGeom prst="rect">
            <a:avLst/>
          </a:prstGeom>
          <a:noFill/>
        </p:spPr>
        <p:txBody>
          <a:bodyPr wrap="none" rtlCol="0">
            <a:spAutoFit/>
          </a:bodyPr>
          <a:lstStyle/>
          <a:p>
            <a:r>
              <a:rPr lang="en-US" dirty="0" smtClean="0"/>
              <a:t>O</a:t>
            </a:r>
            <a:endParaRPr lang="en-US" dirty="0"/>
          </a:p>
        </p:txBody>
      </p:sp>
      <p:sp>
        <p:nvSpPr>
          <p:cNvPr id="14" name="TextBox 13"/>
          <p:cNvSpPr txBox="1"/>
          <p:nvPr/>
        </p:nvSpPr>
        <p:spPr>
          <a:xfrm>
            <a:off x="6888480" y="6183868"/>
            <a:ext cx="1765227" cy="369332"/>
          </a:xfrm>
          <a:prstGeom prst="rect">
            <a:avLst/>
          </a:prstGeom>
          <a:noFill/>
        </p:spPr>
        <p:txBody>
          <a:bodyPr wrap="none" rtlCol="0">
            <a:spAutoFit/>
          </a:bodyPr>
          <a:lstStyle/>
          <a:p>
            <a:r>
              <a:rPr lang="en-US" dirty="0" smtClean="0"/>
              <a:t>Units of Labor</a:t>
            </a:r>
            <a:endParaRPr lang="en-US" dirty="0"/>
          </a:p>
        </p:txBody>
      </p:sp>
      <p:sp>
        <p:nvSpPr>
          <p:cNvPr id="15" name="TextBox 14"/>
          <p:cNvSpPr txBox="1"/>
          <p:nvPr/>
        </p:nvSpPr>
        <p:spPr>
          <a:xfrm>
            <a:off x="2586335" y="2819400"/>
            <a:ext cx="461665" cy="1823576"/>
          </a:xfrm>
          <a:prstGeom prst="rect">
            <a:avLst/>
          </a:prstGeom>
          <a:noFill/>
        </p:spPr>
        <p:txBody>
          <a:bodyPr vert="vert270" wrap="none" rtlCol="0">
            <a:spAutoFit/>
          </a:bodyPr>
          <a:lstStyle/>
          <a:p>
            <a:r>
              <a:rPr lang="en-US" dirty="0" smtClean="0"/>
              <a:t>Units of Capital</a:t>
            </a:r>
            <a:endParaRPr lang="en-US" dirty="0"/>
          </a:p>
        </p:txBody>
      </p:sp>
      <p:sp>
        <p:nvSpPr>
          <p:cNvPr id="16" name="TextBox 15"/>
          <p:cNvSpPr txBox="1"/>
          <p:nvPr/>
        </p:nvSpPr>
        <p:spPr>
          <a:xfrm>
            <a:off x="5715000" y="5654040"/>
            <a:ext cx="527709" cy="369332"/>
          </a:xfrm>
          <a:prstGeom prst="rect">
            <a:avLst/>
          </a:prstGeom>
          <a:noFill/>
        </p:spPr>
        <p:txBody>
          <a:bodyPr wrap="none" rtlCol="0">
            <a:spAutoFit/>
          </a:bodyPr>
          <a:lstStyle/>
          <a:p>
            <a:r>
              <a:rPr lang="en-US" dirty="0" smtClean="0"/>
              <a:t>IQ</a:t>
            </a:r>
            <a:r>
              <a:rPr lang="en-US" baseline="-25000" dirty="0" smtClean="0"/>
              <a:t>1</a:t>
            </a:r>
            <a:endParaRPr lang="en-US" baseline="-25000" dirty="0"/>
          </a:p>
        </p:txBody>
      </p:sp>
      <p:sp>
        <p:nvSpPr>
          <p:cNvPr id="17" name="TextBox 16"/>
          <p:cNvSpPr txBox="1"/>
          <p:nvPr/>
        </p:nvSpPr>
        <p:spPr>
          <a:xfrm>
            <a:off x="5949291" y="5257800"/>
            <a:ext cx="527709" cy="369332"/>
          </a:xfrm>
          <a:prstGeom prst="rect">
            <a:avLst/>
          </a:prstGeom>
          <a:noFill/>
        </p:spPr>
        <p:txBody>
          <a:bodyPr wrap="none" rtlCol="0">
            <a:spAutoFit/>
          </a:bodyPr>
          <a:lstStyle/>
          <a:p>
            <a:r>
              <a:rPr lang="en-US" dirty="0" smtClean="0"/>
              <a:t>IQ</a:t>
            </a:r>
            <a:r>
              <a:rPr lang="en-US" baseline="-25000" dirty="0" smtClean="0"/>
              <a:t>2</a:t>
            </a:r>
            <a:endParaRPr lang="en-US" baseline="-25000" dirty="0"/>
          </a:p>
        </p:txBody>
      </p:sp>
      <p:sp>
        <p:nvSpPr>
          <p:cNvPr id="18" name="TextBox 17"/>
          <p:cNvSpPr txBox="1"/>
          <p:nvPr/>
        </p:nvSpPr>
        <p:spPr>
          <a:xfrm>
            <a:off x="6330291" y="4953000"/>
            <a:ext cx="527709" cy="369332"/>
          </a:xfrm>
          <a:prstGeom prst="rect">
            <a:avLst/>
          </a:prstGeom>
          <a:noFill/>
        </p:spPr>
        <p:txBody>
          <a:bodyPr wrap="none" rtlCol="0">
            <a:spAutoFit/>
          </a:bodyPr>
          <a:lstStyle/>
          <a:p>
            <a:r>
              <a:rPr lang="en-US" dirty="0" smtClean="0"/>
              <a:t>IQ</a:t>
            </a:r>
            <a:r>
              <a:rPr lang="en-US" baseline="-25000" dirty="0" smtClean="0"/>
              <a:t>3</a:t>
            </a:r>
            <a:endParaRPr lang="en-US" baseline="-25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linds(horizontal)">
                                      <p:cBhvr>
                                        <p:cTn id="53" dur="500"/>
                                        <p:tgtEl>
                                          <p:spTgt spid="1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10" grpId="0" animBg="1"/>
      <p:bldP spid="11" grpId="0" animBg="1"/>
      <p:bldP spid="12" grpId="0" animBg="1"/>
      <p:bldP spid="13" grpId="0"/>
      <p:bldP spid="14" grpId="0"/>
      <p:bldP spid="15" grpId="0"/>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9144000" cy="5334000"/>
          </a:xfrm>
        </p:spPr>
        <p:txBody>
          <a:bodyPr>
            <a:normAutofit/>
          </a:bodyPr>
          <a:lstStyle/>
          <a:p>
            <a:pPr algn="just"/>
            <a:r>
              <a:rPr lang="en-US" sz="2800" dirty="0" smtClean="0"/>
              <a:t>MRTS refers to the units of </a:t>
            </a:r>
            <a:r>
              <a:rPr lang="en-US" sz="2800" smtClean="0"/>
              <a:t>one input </a:t>
            </a:r>
            <a:r>
              <a:rPr lang="en-US" sz="2800" dirty="0" smtClean="0"/>
              <a:t>which the producer will be ready to sacrifice to increase one unit of another input so that the output level of the producer remains unchanged. </a:t>
            </a:r>
          </a:p>
          <a:p>
            <a:pPr algn="just"/>
            <a:r>
              <a:rPr lang="en-US" sz="2800" dirty="0" smtClean="0"/>
              <a:t>MRTS</a:t>
            </a:r>
            <a:r>
              <a:rPr lang="en-US" sz="2800" baseline="-25000" dirty="0" smtClean="0"/>
              <a:t>LK</a:t>
            </a:r>
            <a:r>
              <a:rPr lang="en-US" sz="2800" dirty="0" smtClean="0"/>
              <a:t> refers to the units of capital which the producer sacrifices to increase one unit of labor, maintaining the same level of output.</a:t>
            </a:r>
          </a:p>
          <a:p>
            <a:pPr algn="just"/>
            <a:r>
              <a:rPr lang="en-US" sz="2800" dirty="0" smtClean="0"/>
              <a:t>MRTS</a:t>
            </a:r>
            <a:r>
              <a:rPr lang="en-US" sz="2800" baseline="-25000" dirty="0" smtClean="0"/>
              <a:t>LK</a:t>
            </a:r>
            <a:r>
              <a:rPr lang="en-US" sz="2800" dirty="0" smtClean="0"/>
              <a:t> is also the ratio of the change in units of capital with the change in units of labor.</a:t>
            </a:r>
          </a:p>
          <a:p>
            <a:pPr algn="just"/>
            <a:r>
              <a:rPr lang="en-US" sz="2800" dirty="0" smtClean="0"/>
              <a:t>MRTS</a:t>
            </a:r>
            <a:r>
              <a:rPr lang="en-US" sz="2800" baseline="-25000" dirty="0" smtClean="0"/>
              <a:t>LK</a:t>
            </a:r>
            <a:r>
              <a:rPr lang="en-US" sz="2800" dirty="0" smtClean="0"/>
              <a:t> also reflects the slope of </a:t>
            </a:r>
            <a:r>
              <a:rPr lang="en-US" sz="2800" dirty="0" err="1" smtClean="0"/>
              <a:t>iso</a:t>
            </a:r>
            <a:r>
              <a:rPr lang="en-US" sz="2800" dirty="0" smtClean="0"/>
              <a:t>-quant.</a:t>
            </a:r>
            <a:endParaRPr lang="en-US" sz="2800" baseline="-25000"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26</a:t>
            </a:fld>
            <a:endParaRPr lang="en-US"/>
          </a:p>
        </p:txBody>
      </p:sp>
      <p:sp>
        <p:nvSpPr>
          <p:cNvPr id="5" name="Title 4"/>
          <p:cNvSpPr>
            <a:spLocks noGrp="1"/>
          </p:cNvSpPr>
          <p:nvPr>
            <p:ph type="title"/>
          </p:nvPr>
        </p:nvSpPr>
        <p:spPr>
          <a:xfrm>
            <a:off x="457200" y="0"/>
            <a:ext cx="8229600" cy="1143000"/>
          </a:xfrm>
        </p:spPr>
        <p:txBody>
          <a:bodyPr>
            <a:normAutofit fontScale="90000"/>
          </a:bodyPr>
          <a:lstStyle/>
          <a:p>
            <a:pPr algn="ctr"/>
            <a:r>
              <a:rPr lang="en-US" dirty="0" smtClean="0"/>
              <a:t>Law of Diminishing Marginal Rate of Technical Substitution (MRTS):</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a:ln w="3175">
            <a:solidFill>
              <a:schemeClr val="bg1"/>
            </a:solidFill>
          </a:ln>
        </p:spPr>
        <p:txBody>
          <a:bodyPr>
            <a:normAutofit/>
          </a:bodyPr>
          <a:lstStyle/>
          <a:p>
            <a:r>
              <a:rPr lang="en-US" dirty="0" smtClean="0"/>
              <a:t>In case of two inputs production function,</a:t>
            </a:r>
          </a:p>
          <a:p>
            <a:pPr>
              <a:buNone/>
            </a:pPr>
            <a:r>
              <a:rPr lang="en-US" dirty="0" smtClean="0"/>
              <a:t>				Q= f(L,K)</a:t>
            </a:r>
          </a:p>
          <a:p>
            <a:pPr algn="just">
              <a:buNone/>
            </a:pPr>
            <a:r>
              <a:rPr lang="en-US" dirty="0" smtClean="0"/>
              <a:t>	When the producer increases the unit of labor, total output gain by the producer from labor </a:t>
            </a:r>
          </a:p>
          <a:p>
            <a:pPr algn="just">
              <a:buNone/>
            </a:pPr>
            <a:r>
              <a:rPr lang="en-US" dirty="0" smtClean="0"/>
              <a:t>				= </a:t>
            </a:r>
            <a:r>
              <a:rPr lang="el-GR" dirty="0" smtClean="0"/>
              <a:t>Δ</a:t>
            </a:r>
            <a:r>
              <a:rPr lang="en-US" dirty="0" smtClean="0"/>
              <a:t>L X MP</a:t>
            </a:r>
            <a:r>
              <a:rPr lang="en-US" baseline="-25000" dirty="0" smtClean="0"/>
              <a:t>L</a:t>
            </a:r>
          </a:p>
          <a:p>
            <a:pPr algn="just">
              <a:buNone/>
            </a:pPr>
            <a:r>
              <a:rPr lang="en-US" dirty="0" smtClean="0"/>
              <a:t>For this if the producer sacrifices the units of capital, total output loss for the producer </a:t>
            </a:r>
          </a:p>
          <a:p>
            <a:pPr algn="just">
              <a:buNone/>
            </a:pPr>
            <a:r>
              <a:rPr lang="en-US" dirty="0" smtClean="0"/>
              <a:t>				= </a:t>
            </a:r>
            <a:r>
              <a:rPr lang="en-US" sz="2800" b="1" dirty="0" smtClean="0"/>
              <a:t>-</a:t>
            </a:r>
            <a:r>
              <a:rPr lang="en-US" dirty="0" smtClean="0"/>
              <a:t> </a:t>
            </a:r>
            <a:r>
              <a:rPr lang="el-GR" dirty="0" smtClean="0"/>
              <a:t>Δ</a:t>
            </a:r>
            <a:r>
              <a:rPr lang="en-US" dirty="0" smtClean="0"/>
              <a:t> K X MP</a:t>
            </a:r>
            <a:r>
              <a:rPr lang="en-US" baseline="-25000" dirty="0" smtClean="0"/>
              <a:t>K     </a:t>
            </a:r>
          </a:p>
          <a:p>
            <a:pPr algn="just"/>
            <a:r>
              <a:rPr lang="en-US" dirty="0" smtClean="0"/>
              <a:t>In that whole process, output remains the same,</a:t>
            </a:r>
            <a:endParaRPr lang="en-US" baseline="-25000" dirty="0" smtClean="0"/>
          </a:p>
          <a:p>
            <a:pPr algn="just">
              <a:buNone/>
            </a:pPr>
            <a:r>
              <a:rPr lang="en-US" baseline="-25000" dirty="0" smtClean="0"/>
              <a:t>				</a:t>
            </a:r>
            <a:r>
              <a:rPr lang="en-US" dirty="0" smtClean="0"/>
              <a:t> </a:t>
            </a:r>
            <a:r>
              <a:rPr lang="el-GR" dirty="0" smtClean="0"/>
              <a:t>Δ</a:t>
            </a:r>
            <a:r>
              <a:rPr lang="en-US" dirty="0" smtClean="0"/>
              <a:t> L X MP</a:t>
            </a:r>
            <a:r>
              <a:rPr lang="en-US" baseline="-25000" dirty="0" smtClean="0"/>
              <a:t>L</a:t>
            </a:r>
            <a:r>
              <a:rPr lang="en-US" dirty="0" smtClean="0"/>
              <a:t> = - </a:t>
            </a:r>
            <a:r>
              <a:rPr lang="el-GR" dirty="0" smtClean="0"/>
              <a:t>Δ</a:t>
            </a:r>
            <a:r>
              <a:rPr lang="en-US" smtClean="0"/>
              <a:t> K </a:t>
            </a:r>
            <a:r>
              <a:rPr lang="en-US" dirty="0" smtClean="0"/>
              <a:t>X MP</a:t>
            </a:r>
            <a:r>
              <a:rPr lang="en-US" baseline="-25000" dirty="0" smtClean="0"/>
              <a:t>K</a:t>
            </a:r>
          </a:p>
          <a:p>
            <a:pPr algn="just">
              <a:buNone/>
            </a:pPr>
            <a:r>
              <a:rPr lang="en-US" dirty="0" smtClean="0"/>
              <a:t>				</a:t>
            </a:r>
            <a:r>
              <a:rPr lang="el-GR" dirty="0" smtClean="0"/>
              <a:t>Δ</a:t>
            </a:r>
            <a:r>
              <a:rPr lang="en-US" dirty="0" smtClean="0"/>
              <a:t> K/</a:t>
            </a:r>
            <a:r>
              <a:rPr lang="el-GR" dirty="0" smtClean="0"/>
              <a:t> Δ </a:t>
            </a:r>
            <a:r>
              <a:rPr lang="en-US" dirty="0" smtClean="0"/>
              <a:t>L = - MP</a:t>
            </a:r>
            <a:r>
              <a:rPr lang="en-US" baseline="-25000" dirty="0" smtClean="0"/>
              <a:t>L</a:t>
            </a:r>
            <a:r>
              <a:rPr lang="en-US" dirty="0" smtClean="0"/>
              <a:t>/MP</a:t>
            </a:r>
            <a:r>
              <a:rPr lang="en-US" baseline="-25000" dirty="0" smtClean="0"/>
              <a:t>K</a:t>
            </a:r>
            <a:r>
              <a:rPr lang="en-US" dirty="0" smtClean="0"/>
              <a:t>						</a:t>
            </a:r>
            <a:r>
              <a:rPr lang="en-US" dirty="0" smtClean="0">
                <a:ln cap="sq">
                  <a:solidFill>
                    <a:schemeClr val="tx1"/>
                  </a:solidFill>
                </a:ln>
              </a:rPr>
              <a:t>MRTS</a:t>
            </a:r>
            <a:r>
              <a:rPr lang="en-US" baseline="-25000" dirty="0" smtClean="0">
                <a:ln cap="sq">
                  <a:solidFill>
                    <a:schemeClr val="tx1"/>
                  </a:solidFill>
                </a:ln>
              </a:rPr>
              <a:t>LK</a:t>
            </a:r>
            <a:r>
              <a:rPr lang="en-US" dirty="0" smtClean="0">
                <a:ln cap="sq">
                  <a:solidFill>
                    <a:schemeClr val="tx1"/>
                  </a:solidFill>
                </a:ln>
              </a:rPr>
              <a:t> = - MP</a:t>
            </a:r>
            <a:r>
              <a:rPr lang="en-US" baseline="-25000" dirty="0" smtClean="0">
                <a:ln cap="sq">
                  <a:solidFill>
                    <a:schemeClr val="tx1"/>
                  </a:solidFill>
                </a:ln>
              </a:rPr>
              <a:t>L</a:t>
            </a:r>
            <a:r>
              <a:rPr lang="en-US" dirty="0" smtClean="0">
                <a:ln cap="sq">
                  <a:solidFill>
                    <a:schemeClr val="tx1"/>
                  </a:solidFill>
                </a:ln>
              </a:rPr>
              <a:t> /MP</a:t>
            </a:r>
            <a:r>
              <a:rPr lang="en-US" baseline="-25000" dirty="0" smtClean="0">
                <a:ln cap="sq">
                  <a:solidFill>
                    <a:schemeClr val="tx1"/>
                  </a:solidFill>
                </a:ln>
              </a:rPr>
              <a:t>K</a:t>
            </a:r>
          </a:p>
          <a:p>
            <a:pPr algn="just">
              <a:buNone/>
            </a:pPr>
            <a:r>
              <a:rPr lang="en-US" dirty="0" smtClean="0">
                <a:ln cap="sq">
                  <a:solidFill>
                    <a:schemeClr val="tx1"/>
                  </a:solidFill>
                </a:ln>
              </a:rPr>
              <a:t>This expression shows that the trend of MRTS</a:t>
            </a:r>
            <a:r>
              <a:rPr lang="en-US" baseline="-25000" dirty="0" smtClean="0">
                <a:ln cap="sq">
                  <a:solidFill>
                    <a:schemeClr val="tx1"/>
                  </a:solidFill>
                </a:ln>
              </a:rPr>
              <a:t>LK</a:t>
            </a:r>
            <a:r>
              <a:rPr lang="en-US" dirty="0" smtClean="0">
                <a:ln cap="sq">
                  <a:solidFill>
                    <a:schemeClr val="tx1"/>
                  </a:solidFill>
                </a:ln>
              </a:rPr>
              <a:t> is decreasing.</a:t>
            </a:r>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27</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blinds(horizontal)">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blinds(horizontal)">
                                      <p:cBhvr>
                                        <p:cTn id="5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28</a:t>
            </a:fld>
            <a:endParaRPr lang="en-US"/>
          </a:p>
        </p:txBody>
      </p:sp>
      <p:sp>
        <p:nvSpPr>
          <p:cNvPr id="5" name="Title 4"/>
          <p:cNvSpPr>
            <a:spLocks noGrp="1"/>
          </p:cNvSpPr>
          <p:nvPr>
            <p:ph type="title"/>
          </p:nvPr>
        </p:nvSpPr>
        <p:spPr>
          <a:xfrm>
            <a:off x="76200" y="-76200"/>
            <a:ext cx="8229600" cy="1143000"/>
          </a:xfrm>
        </p:spPr>
        <p:txBody>
          <a:bodyPr/>
          <a:lstStyle/>
          <a:p>
            <a:r>
              <a:rPr lang="en-US" dirty="0" smtClean="0"/>
              <a:t>Graphically,</a:t>
            </a:r>
            <a:endParaRPr lang="en-US" dirty="0"/>
          </a:p>
        </p:txBody>
      </p:sp>
      <p:pic>
        <p:nvPicPr>
          <p:cNvPr id="6" name="Picture 2"/>
          <p:cNvPicPr>
            <a:picLocks noChangeAspect="1" noChangeArrowheads="1"/>
          </p:cNvPicPr>
          <p:nvPr/>
        </p:nvPicPr>
        <p:blipFill>
          <a:blip r:embed="rId2"/>
          <a:srcRect/>
          <a:stretch>
            <a:fillRect/>
          </a:stretch>
        </p:blipFill>
        <p:spPr bwMode="auto">
          <a:xfrm>
            <a:off x="0" y="685801"/>
            <a:ext cx="9143999" cy="6076630"/>
          </a:xfrm>
          <a:prstGeom prst="rect">
            <a:avLst/>
          </a:prstGeom>
          <a:solidFill>
            <a:srgbClr val="00FF00"/>
          </a:solidFill>
          <a:ln w="9525">
            <a:noFill/>
            <a:miter lim="800000"/>
            <a:headEnd/>
            <a:tailEnd/>
          </a:ln>
          <a:effectLst/>
        </p:spPr>
      </p:pic>
      <p:sp>
        <p:nvSpPr>
          <p:cNvPr id="7" name="TextBox 6"/>
          <p:cNvSpPr txBox="1"/>
          <p:nvPr/>
        </p:nvSpPr>
        <p:spPr>
          <a:xfrm>
            <a:off x="7501860" y="6324600"/>
            <a:ext cx="1255472" cy="369332"/>
          </a:xfrm>
          <a:prstGeom prst="rect">
            <a:avLst/>
          </a:prstGeom>
          <a:noFill/>
        </p:spPr>
        <p:txBody>
          <a:bodyPr wrap="none" rtlCol="0">
            <a:spAutoFit/>
          </a:bodyPr>
          <a:lstStyle/>
          <a:p>
            <a:r>
              <a:rPr lang="en-US" dirty="0" smtClean="0"/>
              <a:t>Units of L</a:t>
            </a:r>
            <a:endParaRPr lang="en-US" dirty="0"/>
          </a:p>
        </p:txBody>
      </p:sp>
      <p:sp>
        <p:nvSpPr>
          <p:cNvPr id="8" name="TextBox 7"/>
          <p:cNvSpPr txBox="1"/>
          <p:nvPr/>
        </p:nvSpPr>
        <p:spPr>
          <a:xfrm>
            <a:off x="685800" y="762000"/>
            <a:ext cx="461665" cy="1190390"/>
          </a:xfrm>
          <a:prstGeom prst="rect">
            <a:avLst/>
          </a:prstGeom>
          <a:noFill/>
        </p:spPr>
        <p:txBody>
          <a:bodyPr vert="vert270" wrap="none" rtlCol="0">
            <a:spAutoFit/>
          </a:bodyPr>
          <a:lstStyle/>
          <a:p>
            <a:r>
              <a:rPr lang="en-US" dirty="0" smtClean="0"/>
              <a:t>Units of K</a:t>
            </a:r>
            <a:endParaRPr lang="en-US" dirty="0"/>
          </a:p>
        </p:txBody>
      </p:sp>
      <p:sp>
        <p:nvSpPr>
          <p:cNvPr id="9" name="TextBox 8"/>
          <p:cNvSpPr txBox="1"/>
          <p:nvPr/>
        </p:nvSpPr>
        <p:spPr>
          <a:xfrm>
            <a:off x="8077200" y="5486400"/>
            <a:ext cx="429926" cy="369332"/>
          </a:xfrm>
          <a:prstGeom prst="rect">
            <a:avLst/>
          </a:prstGeom>
          <a:noFill/>
        </p:spPr>
        <p:txBody>
          <a:bodyPr wrap="none" rtlCol="0">
            <a:spAutoFit/>
          </a:bodyPr>
          <a:lstStyle/>
          <a:p>
            <a:r>
              <a:rPr lang="en-US" dirty="0" smtClean="0"/>
              <a:t>IQ</a:t>
            </a:r>
            <a:endParaRPr lang="en-US" dirty="0"/>
          </a:p>
        </p:txBody>
      </p:sp>
      <p:sp>
        <p:nvSpPr>
          <p:cNvPr id="10" name="TextBox 9"/>
          <p:cNvSpPr txBox="1"/>
          <p:nvPr/>
        </p:nvSpPr>
        <p:spPr>
          <a:xfrm>
            <a:off x="2438400" y="1981200"/>
            <a:ext cx="343364" cy="369332"/>
          </a:xfrm>
          <a:prstGeom prst="rect">
            <a:avLst/>
          </a:prstGeom>
          <a:noFill/>
        </p:spPr>
        <p:txBody>
          <a:bodyPr wrap="none" rtlCol="0">
            <a:spAutoFit/>
          </a:bodyPr>
          <a:lstStyle/>
          <a:p>
            <a:r>
              <a:rPr lang="en-US" dirty="0" smtClean="0"/>
              <a:t>A</a:t>
            </a:r>
            <a:endParaRPr lang="en-US" dirty="0"/>
          </a:p>
        </p:txBody>
      </p:sp>
      <p:sp>
        <p:nvSpPr>
          <p:cNvPr id="11" name="TextBox 10"/>
          <p:cNvSpPr txBox="1"/>
          <p:nvPr/>
        </p:nvSpPr>
        <p:spPr>
          <a:xfrm>
            <a:off x="3581400" y="3962400"/>
            <a:ext cx="317716" cy="369332"/>
          </a:xfrm>
          <a:prstGeom prst="rect">
            <a:avLst/>
          </a:prstGeom>
          <a:noFill/>
        </p:spPr>
        <p:txBody>
          <a:bodyPr wrap="none" rtlCol="0">
            <a:spAutoFit/>
          </a:bodyPr>
          <a:lstStyle/>
          <a:p>
            <a:r>
              <a:rPr lang="en-US" dirty="0" smtClean="0"/>
              <a:t>B</a:t>
            </a:r>
            <a:endParaRPr lang="en-US" dirty="0"/>
          </a:p>
        </p:txBody>
      </p:sp>
      <p:sp>
        <p:nvSpPr>
          <p:cNvPr id="12" name="TextBox 11"/>
          <p:cNvSpPr txBox="1"/>
          <p:nvPr/>
        </p:nvSpPr>
        <p:spPr>
          <a:xfrm>
            <a:off x="4495800" y="4343400"/>
            <a:ext cx="351378" cy="369332"/>
          </a:xfrm>
          <a:prstGeom prst="rect">
            <a:avLst/>
          </a:prstGeom>
          <a:noFill/>
        </p:spPr>
        <p:txBody>
          <a:bodyPr wrap="none" rtlCol="0">
            <a:spAutoFit/>
          </a:bodyPr>
          <a:lstStyle/>
          <a:p>
            <a:r>
              <a:rPr lang="en-US" dirty="0" smtClean="0"/>
              <a:t>C</a:t>
            </a:r>
            <a:endParaRPr lang="en-US" dirty="0"/>
          </a:p>
        </p:txBody>
      </p:sp>
      <p:sp>
        <p:nvSpPr>
          <p:cNvPr id="13" name="TextBox 12"/>
          <p:cNvSpPr txBox="1"/>
          <p:nvPr/>
        </p:nvSpPr>
        <p:spPr>
          <a:xfrm>
            <a:off x="5638800" y="4648200"/>
            <a:ext cx="357790" cy="369332"/>
          </a:xfrm>
          <a:prstGeom prst="rect">
            <a:avLst/>
          </a:prstGeom>
          <a:noFill/>
        </p:spPr>
        <p:txBody>
          <a:bodyPr wrap="none" rtlCol="0">
            <a:spAutoFit/>
          </a:bodyPr>
          <a:lstStyle/>
          <a:p>
            <a:r>
              <a:rPr lang="en-US" dirty="0" smtClean="0"/>
              <a:t>D</a:t>
            </a:r>
            <a:endParaRPr lang="en-US" dirty="0"/>
          </a:p>
        </p:txBody>
      </p:sp>
      <p:sp>
        <p:nvSpPr>
          <p:cNvPr id="14" name="TextBox 13"/>
          <p:cNvSpPr txBox="1"/>
          <p:nvPr/>
        </p:nvSpPr>
        <p:spPr>
          <a:xfrm>
            <a:off x="762000" y="1981200"/>
            <a:ext cx="433132" cy="369332"/>
          </a:xfrm>
          <a:prstGeom prst="rect">
            <a:avLst/>
          </a:prstGeom>
          <a:noFill/>
        </p:spPr>
        <p:txBody>
          <a:bodyPr wrap="none" rtlCol="0">
            <a:spAutoFit/>
          </a:bodyPr>
          <a:lstStyle/>
          <a:p>
            <a:r>
              <a:rPr lang="en-US" dirty="0" smtClean="0"/>
              <a:t>K</a:t>
            </a:r>
            <a:r>
              <a:rPr lang="en-US" baseline="-25000" dirty="0" smtClean="0"/>
              <a:t>1</a:t>
            </a:r>
            <a:endParaRPr lang="en-US" baseline="-25000" dirty="0"/>
          </a:p>
        </p:txBody>
      </p:sp>
      <p:sp>
        <p:nvSpPr>
          <p:cNvPr id="15" name="TextBox 14"/>
          <p:cNvSpPr txBox="1"/>
          <p:nvPr/>
        </p:nvSpPr>
        <p:spPr>
          <a:xfrm>
            <a:off x="685800" y="4126468"/>
            <a:ext cx="433132" cy="369332"/>
          </a:xfrm>
          <a:prstGeom prst="rect">
            <a:avLst/>
          </a:prstGeom>
          <a:noFill/>
        </p:spPr>
        <p:txBody>
          <a:bodyPr wrap="none" rtlCol="0">
            <a:spAutoFit/>
          </a:bodyPr>
          <a:lstStyle/>
          <a:p>
            <a:r>
              <a:rPr lang="en-US" dirty="0" smtClean="0"/>
              <a:t>K</a:t>
            </a:r>
            <a:r>
              <a:rPr lang="en-US" baseline="-25000" dirty="0" smtClean="0"/>
              <a:t>2</a:t>
            </a:r>
            <a:endParaRPr lang="en-US" baseline="-25000" dirty="0"/>
          </a:p>
        </p:txBody>
      </p:sp>
      <p:sp>
        <p:nvSpPr>
          <p:cNvPr id="16" name="TextBox 15"/>
          <p:cNvSpPr txBox="1"/>
          <p:nvPr/>
        </p:nvSpPr>
        <p:spPr>
          <a:xfrm>
            <a:off x="685800" y="4572000"/>
            <a:ext cx="433132" cy="369332"/>
          </a:xfrm>
          <a:prstGeom prst="rect">
            <a:avLst/>
          </a:prstGeom>
          <a:noFill/>
        </p:spPr>
        <p:txBody>
          <a:bodyPr wrap="none" rtlCol="0">
            <a:spAutoFit/>
          </a:bodyPr>
          <a:lstStyle/>
          <a:p>
            <a:r>
              <a:rPr lang="en-US" dirty="0" smtClean="0"/>
              <a:t>K</a:t>
            </a:r>
            <a:r>
              <a:rPr lang="en-US" baseline="-25000" dirty="0" smtClean="0"/>
              <a:t>3</a:t>
            </a:r>
            <a:endParaRPr lang="en-US" baseline="-25000" dirty="0"/>
          </a:p>
        </p:txBody>
      </p:sp>
      <p:sp>
        <p:nvSpPr>
          <p:cNvPr id="17" name="TextBox 16"/>
          <p:cNvSpPr txBox="1"/>
          <p:nvPr/>
        </p:nvSpPr>
        <p:spPr>
          <a:xfrm>
            <a:off x="701040" y="4888468"/>
            <a:ext cx="433132" cy="369332"/>
          </a:xfrm>
          <a:prstGeom prst="rect">
            <a:avLst/>
          </a:prstGeom>
          <a:noFill/>
        </p:spPr>
        <p:txBody>
          <a:bodyPr wrap="none" rtlCol="0">
            <a:spAutoFit/>
          </a:bodyPr>
          <a:lstStyle/>
          <a:p>
            <a:r>
              <a:rPr lang="en-US" dirty="0" smtClean="0"/>
              <a:t>K</a:t>
            </a:r>
            <a:r>
              <a:rPr lang="en-US" baseline="-25000" dirty="0" smtClean="0"/>
              <a:t>4</a:t>
            </a:r>
            <a:endParaRPr lang="en-US" baseline="-25000" dirty="0"/>
          </a:p>
        </p:txBody>
      </p:sp>
      <p:sp>
        <p:nvSpPr>
          <p:cNvPr id="18" name="TextBox 17"/>
          <p:cNvSpPr txBox="1"/>
          <p:nvPr/>
        </p:nvSpPr>
        <p:spPr>
          <a:xfrm>
            <a:off x="2209800" y="6336268"/>
            <a:ext cx="405880" cy="369332"/>
          </a:xfrm>
          <a:prstGeom prst="rect">
            <a:avLst/>
          </a:prstGeom>
          <a:noFill/>
        </p:spPr>
        <p:txBody>
          <a:bodyPr wrap="none" rtlCol="0">
            <a:spAutoFit/>
          </a:bodyPr>
          <a:lstStyle/>
          <a:p>
            <a:r>
              <a:rPr lang="en-US" dirty="0" smtClean="0"/>
              <a:t>L</a:t>
            </a:r>
            <a:r>
              <a:rPr lang="en-US" baseline="-25000" dirty="0" smtClean="0"/>
              <a:t>1</a:t>
            </a:r>
            <a:endParaRPr lang="en-US" baseline="-25000" dirty="0"/>
          </a:p>
        </p:txBody>
      </p:sp>
      <p:sp>
        <p:nvSpPr>
          <p:cNvPr id="19" name="TextBox 18"/>
          <p:cNvSpPr txBox="1"/>
          <p:nvPr/>
        </p:nvSpPr>
        <p:spPr>
          <a:xfrm>
            <a:off x="3386486" y="6336268"/>
            <a:ext cx="405880" cy="369332"/>
          </a:xfrm>
          <a:prstGeom prst="rect">
            <a:avLst/>
          </a:prstGeom>
          <a:noFill/>
        </p:spPr>
        <p:txBody>
          <a:bodyPr wrap="none" rtlCol="0">
            <a:spAutoFit/>
          </a:bodyPr>
          <a:lstStyle/>
          <a:p>
            <a:r>
              <a:rPr lang="en-US" dirty="0" smtClean="0"/>
              <a:t>L</a:t>
            </a:r>
            <a:r>
              <a:rPr lang="en-US" baseline="-25000" dirty="0" smtClean="0"/>
              <a:t>2</a:t>
            </a:r>
            <a:endParaRPr lang="en-US" baseline="-25000" dirty="0"/>
          </a:p>
        </p:txBody>
      </p:sp>
      <p:sp>
        <p:nvSpPr>
          <p:cNvPr id="20" name="TextBox 19"/>
          <p:cNvSpPr txBox="1"/>
          <p:nvPr/>
        </p:nvSpPr>
        <p:spPr>
          <a:xfrm>
            <a:off x="4419600" y="6336268"/>
            <a:ext cx="405880" cy="369332"/>
          </a:xfrm>
          <a:prstGeom prst="rect">
            <a:avLst/>
          </a:prstGeom>
          <a:noFill/>
        </p:spPr>
        <p:txBody>
          <a:bodyPr wrap="none" rtlCol="0">
            <a:spAutoFit/>
          </a:bodyPr>
          <a:lstStyle/>
          <a:p>
            <a:r>
              <a:rPr lang="en-US" dirty="0" smtClean="0"/>
              <a:t>L</a:t>
            </a:r>
            <a:r>
              <a:rPr lang="en-US" baseline="-25000" dirty="0" smtClean="0"/>
              <a:t>3</a:t>
            </a:r>
            <a:endParaRPr lang="en-US" baseline="-25000" dirty="0"/>
          </a:p>
        </p:txBody>
      </p:sp>
      <p:sp>
        <p:nvSpPr>
          <p:cNvPr id="21" name="TextBox 20"/>
          <p:cNvSpPr txBox="1"/>
          <p:nvPr/>
        </p:nvSpPr>
        <p:spPr>
          <a:xfrm>
            <a:off x="5520086" y="6324600"/>
            <a:ext cx="405880" cy="369332"/>
          </a:xfrm>
          <a:prstGeom prst="rect">
            <a:avLst/>
          </a:prstGeom>
          <a:noFill/>
        </p:spPr>
        <p:txBody>
          <a:bodyPr wrap="none" rtlCol="0">
            <a:spAutoFit/>
          </a:bodyPr>
          <a:lstStyle/>
          <a:p>
            <a:r>
              <a:rPr lang="en-US" dirty="0" smtClean="0"/>
              <a:t>L</a:t>
            </a:r>
            <a:r>
              <a:rPr lang="en-US" baseline="-25000" dirty="0" smtClean="0"/>
              <a:t>4</a:t>
            </a:r>
            <a:endParaRPr lang="en-US" baseline="-25000" dirty="0"/>
          </a:p>
        </p:txBody>
      </p:sp>
      <p:sp>
        <p:nvSpPr>
          <p:cNvPr id="22" name="TextBox 21"/>
          <p:cNvSpPr txBox="1"/>
          <p:nvPr/>
        </p:nvSpPr>
        <p:spPr>
          <a:xfrm>
            <a:off x="2133600" y="4278868"/>
            <a:ext cx="312906"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3359934" y="4693920"/>
            <a:ext cx="330540" cy="369332"/>
          </a:xfrm>
          <a:prstGeom prst="rect">
            <a:avLst/>
          </a:prstGeom>
          <a:noFill/>
        </p:spPr>
        <p:txBody>
          <a:bodyPr wrap="none" rtlCol="0">
            <a:spAutoFit/>
          </a:bodyPr>
          <a:lstStyle/>
          <a:p>
            <a:r>
              <a:rPr lang="en-US" dirty="0" smtClean="0"/>
              <a:t>b</a:t>
            </a:r>
            <a:endParaRPr lang="en-US" dirty="0"/>
          </a:p>
        </p:txBody>
      </p:sp>
      <p:sp>
        <p:nvSpPr>
          <p:cNvPr id="24" name="TextBox 23"/>
          <p:cNvSpPr txBox="1"/>
          <p:nvPr/>
        </p:nvSpPr>
        <p:spPr>
          <a:xfrm>
            <a:off x="4343400" y="4953000"/>
            <a:ext cx="303288" cy="369332"/>
          </a:xfrm>
          <a:prstGeom prst="rect">
            <a:avLst/>
          </a:prstGeom>
          <a:noFill/>
        </p:spPr>
        <p:txBody>
          <a:bodyPr wrap="none" rtlCol="0">
            <a:spAutoFit/>
          </a:bodyPr>
          <a:lstStyle/>
          <a:p>
            <a:r>
              <a:rPr lang="en-US" dirty="0" smtClean="0"/>
              <a:t>c</a:t>
            </a:r>
            <a:endParaRPr lang="en-US" dirty="0"/>
          </a:p>
        </p:txBody>
      </p:sp>
      <p:sp>
        <p:nvSpPr>
          <p:cNvPr id="25" name="TextBox 24"/>
          <p:cNvSpPr txBox="1"/>
          <p:nvPr/>
        </p:nvSpPr>
        <p:spPr>
          <a:xfrm>
            <a:off x="3657600" y="838200"/>
            <a:ext cx="5257800" cy="2554545"/>
          </a:xfrm>
          <a:prstGeom prst="rect">
            <a:avLst/>
          </a:prstGeom>
          <a:noFill/>
        </p:spPr>
        <p:txBody>
          <a:bodyPr wrap="square" rtlCol="0">
            <a:spAutoFit/>
          </a:bodyPr>
          <a:lstStyle/>
          <a:p>
            <a:r>
              <a:rPr lang="en-US" sz="2000" u="sng" dirty="0" smtClean="0"/>
              <a:t>Here, </a:t>
            </a:r>
          </a:p>
          <a:p>
            <a:r>
              <a:rPr lang="en-US" sz="2000" dirty="0" smtClean="0"/>
              <a:t>MRTS</a:t>
            </a:r>
            <a:r>
              <a:rPr lang="en-US" sz="2000" baseline="-25000" dirty="0" smtClean="0"/>
              <a:t>LK</a:t>
            </a:r>
            <a:r>
              <a:rPr lang="en-US" sz="2000" dirty="0" smtClean="0"/>
              <a:t> at AB = </a:t>
            </a:r>
            <a:r>
              <a:rPr lang="en-US" sz="2000" dirty="0" err="1" smtClean="0"/>
              <a:t>Aa</a:t>
            </a:r>
            <a:r>
              <a:rPr lang="en-US" sz="2000" dirty="0" smtClean="0"/>
              <a:t>/</a:t>
            </a:r>
            <a:r>
              <a:rPr lang="en-US" sz="2000" dirty="0" err="1" smtClean="0"/>
              <a:t>aB</a:t>
            </a:r>
            <a:endParaRPr lang="en-US" sz="2000" dirty="0" smtClean="0"/>
          </a:p>
          <a:p>
            <a:r>
              <a:rPr lang="en-US" sz="2000" dirty="0" smtClean="0"/>
              <a:t>MRTS</a:t>
            </a:r>
            <a:r>
              <a:rPr lang="en-US" sz="2000" baseline="-25000" dirty="0" smtClean="0"/>
              <a:t>LK</a:t>
            </a:r>
            <a:r>
              <a:rPr lang="en-US" sz="2000" dirty="0" smtClean="0"/>
              <a:t> at BC = Bb/</a:t>
            </a:r>
            <a:r>
              <a:rPr lang="en-US" sz="2000" dirty="0" err="1" smtClean="0"/>
              <a:t>bC</a:t>
            </a:r>
            <a:endParaRPr lang="en-US" sz="2000" dirty="0" smtClean="0"/>
          </a:p>
          <a:p>
            <a:r>
              <a:rPr lang="en-US" sz="2000" dirty="0" smtClean="0"/>
              <a:t>MRTS</a:t>
            </a:r>
            <a:r>
              <a:rPr lang="en-US" sz="2000" baseline="-25000" dirty="0" smtClean="0"/>
              <a:t>LK</a:t>
            </a:r>
            <a:r>
              <a:rPr lang="en-US" sz="2000" dirty="0" smtClean="0"/>
              <a:t> at CD = Cc/</a:t>
            </a:r>
            <a:r>
              <a:rPr lang="en-US" sz="2000" dirty="0" err="1" smtClean="0"/>
              <a:t>cD</a:t>
            </a:r>
            <a:endParaRPr lang="en-US" sz="2000" dirty="0" smtClean="0"/>
          </a:p>
          <a:p>
            <a:r>
              <a:rPr lang="en-US" sz="2000" dirty="0" smtClean="0"/>
              <a:t>Since, </a:t>
            </a:r>
            <a:r>
              <a:rPr lang="en-US" sz="2000" dirty="0" err="1" smtClean="0"/>
              <a:t>Aa</a:t>
            </a:r>
            <a:r>
              <a:rPr lang="en-US" sz="2000" dirty="0" smtClean="0"/>
              <a:t>&gt;Bb&gt;Cc and </a:t>
            </a:r>
            <a:r>
              <a:rPr lang="en-US" sz="2000" dirty="0" err="1" smtClean="0"/>
              <a:t>aB</a:t>
            </a:r>
            <a:r>
              <a:rPr lang="en-US" sz="2000" dirty="0" smtClean="0"/>
              <a:t> = </a:t>
            </a:r>
            <a:r>
              <a:rPr lang="en-US" sz="2000" dirty="0" err="1" smtClean="0"/>
              <a:t>bC</a:t>
            </a:r>
            <a:r>
              <a:rPr lang="en-US" sz="2000" dirty="0" smtClean="0"/>
              <a:t> = </a:t>
            </a:r>
            <a:r>
              <a:rPr lang="en-US" sz="2000" dirty="0" err="1" smtClean="0"/>
              <a:t>cD</a:t>
            </a:r>
            <a:endParaRPr lang="en-US" sz="2000" dirty="0" smtClean="0"/>
          </a:p>
          <a:p>
            <a:r>
              <a:rPr lang="en-US" sz="2000" dirty="0" smtClean="0"/>
              <a:t>MRTS</a:t>
            </a:r>
            <a:r>
              <a:rPr lang="en-US" sz="2000" baseline="-25000" dirty="0" smtClean="0"/>
              <a:t>LK</a:t>
            </a:r>
            <a:r>
              <a:rPr lang="en-US" sz="2000" dirty="0" smtClean="0"/>
              <a:t> at AB &gt;MRTS</a:t>
            </a:r>
            <a:r>
              <a:rPr lang="en-US" sz="2000" baseline="-25000" dirty="0" smtClean="0"/>
              <a:t>LK</a:t>
            </a:r>
            <a:r>
              <a:rPr lang="en-US" sz="2000" dirty="0" smtClean="0"/>
              <a:t> at BC &gt;MRTS</a:t>
            </a:r>
            <a:r>
              <a:rPr lang="en-US" sz="2000" baseline="-25000" dirty="0" smtClean="0"/>
              <a:t>LK</a:t>
            </a:r>
            <a:r>
              <a:rPr lang="en-US" sz="2000" dirty="0" smtClean="0"/>
              <a:t> at CD</a:t>
            </a:r>
          </a:p>
          <a:p>
            <a:r>
              <a:rPr lang="en-US" sz="2000" dirty="0" smtClean="0"/>
              <a:t>Therefore, MRTS</a:t>
            </a:r>
            <a:r>
              <a:rPr lang="en-US" sz="2000" baseline="-25000" dirty="0" smtClean="0"/>
              <a:t>LK</a:t>
            </a:r>
            <a:r>
              <a:rPr lang="en-US" sz="2000" dirty="0" smtClean="0"/>
              <a:t> is decreasing.</a:t>
            </a: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blinds(horizontal)">
                                      <p:cBhvr>
                                        <p:cTn id="54" dur="500"/>
                                        <p:tgtEl>
                                          <p:spTgt spid="1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linds(horizontal)">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blinds(horizontal)">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9144000" cy="5105400"/>
          </a:xfrm>
        </p:spPr>
        <p:txBody>
          <a:bodyPr/>
          <a:lstStyle/>
          <a:p>
            <a:pPr marL="624078" indent="-514350" algn="just">
              <a:buFont typeface="+mj-lt"/>
              <a:buAutoNum type="arabicPeriod"/>
            </a:pPr>
            <a:r>
              <a:rPr lang="en-US" sz="3200" dirty="0" err="1" smtClean="0"/>
              <a:t>Isoquant</a:t>
            </a:r>
            <a:r>
              <a:rPr lang="en-US" sz="3200" dirty="0" smtClean="0"/>
              <a:t> always slopes downwards from left to right.</a:t>
            </a:r>
          </a:p>
          <a:p>
            <a:pPr marL="624078" indent="-514350" algn="just">
              <a:buFont typeface="+mj-lt"/>
              <a:buAutoNum type="arabicPeriod"/>
            </a:pPr>
            <a:r>
              <a:rPr lang="en-US" sz="3200" dirty="0" err="1" smtClean="0"/>
              <a:t>Isoquant</a:t>
            </a:r>
            <a:r>
              <a:rPr lang="en-US" sz="3200" dirty="0" smtClean="0"/>
              <a:t> is convex towards the origin.</a:t>
            </a:r>
          </a:p>
          <a:p>
            <a:pPr marL="624078" indent="-514350" algn="just">
              <a:buFont typeface="+mj-lt"/>
              <a:buAutoNum type="arabicPeriod"/>
            </a:pPr>
            <a:r>
              <a:rPr lang="en-US" sz="3200" dirty="0" smtClean="0"/>
              <a:t>Higher </a:t>
            </a:r>
            <a:r>
              <a:rPr lang="en-US" sz="3200" dirty="0" err="1" smtClean="0"/>
              <a:t>isoquant</a:t>
            </a:r>
            <a:r>
              <a:rPr lang="en-US" sz="3200" dirty="0" smtClean="0"/>
              <a:t> yields higher level of output.</a:t>
            </a:r>
          </a:p>
          <a:p>
            <a:pPr marL="624078" indent="-514350" algn="just">
              <a:buFont typeface="+mj-lt"/>
              <a:buAutoNum type="arabicPeriod"/>
            </a:pPr>
            <a:r>
              <a:rPr lang="en-US" sz="3200" dirty="0" err="1" smtClean="0"/>
              <a:t>Isoquants</a:t>
            </a:r>
            <a:r>
              <a:rPr lang="en-US" sz="3200" dirty="0" smtClean="0"/>
              <a:t> never intersect with each other.</a:t>
            </a:r>
          </a:p>
          <a:p>
            <a:pPr marL="624078" indent="-514350" algn="just">
              <a:buNone/>
            </a:pPr>
            <a:r>
              <a:rPr lang="en-US" sz="3200" dirty="0" smtClean="0"/>
              <a:t>					</a:t>
            </a:r>
            <a:r>
              <a:rPr lang="en-US" sz="3200" b="1" i="1" dirty="0" smtClean="0"/>
              <a:t>Similar proof as IC.</a:t>
            </a:r>
            <a:r>
              <a:rPr lang="en-US" b="1" i="1" dirty="0" smtClean="0"/>
              <a:t> </a:t>
            </a:r>
            <a:endParaRPr lang="en-US" b="1" i="1"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29</a:t>
            </a:fld>
            <a:endParaRPr lang="en-US"/>
          </a:p>
        </p:txBody>
      </p:sp>
      <p:sp>
        <p:nvSpPr>
          <p:cNvPr id="5" name="Title 4"/>
          <p:cNvSpPr>
            <a:spLocks noGrp="1"/>
          </p:cNvSpPr>
          <p:nvPr>
            <p:ph type="title"/>
          </p:nvPr>
        </p:nvSpPr>
        <p:spPr>
          <a:xfrm>
            <a:off x="76200" y="-76200"/>
            <a:ext cx="8229600" cy="1143000"/>
          </a:xfrm>
        </p:spPr>
        <p:txBody>
          <a:bodyPr/>
          <a:lstStyle/>
          <a:p>
            <a:r>
              <a:rPr lang="en-US" dirty="0" smtClean="0"/>
              <a:t>Properties of </a:t>
            </a:r>
            <a:r>
              <a:rPr lang="en-US" dirty="0" err="1" smtClean="0"/>
              <a:t>isoquants</a:t>
            </a:r>
            <a:r>
              <a:rPr lang="en-US" dirty="0" smtClean="0"/>
              <a:t>:</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013960"/>
          </a:xfrm>
        </p:spPr>
        <p:txBody>
          <a:bodyPr>
            <a:normAutofit/>
          </a:bodyPr>
          <a:lstStyle/>
          <a:p>
            <a:pPr algn="just"/>
            <a:r>
              <a:rPr lang="en-US" dirty="0" smtClean="0">
                <a:latin typeface="Andalus" pitchFamily="18" charset="-78"/>
                <a:cs typeface="Andalus" pitchFamily="18" charset="-78"/>
              </a:rPr>
              <a:t>The functional or technical relationship between factors of production (inputs) as independent variable and output as dependent variable is called as production function .</a:t>
            </a:r>
          </a:p>
          <a:p>
            <a:pPr algn="just"/>
            <a:r>
              <a:rPr lang="en-US" dirty="0" smtClean="0">
                <a:latin typeface="Andalus" pitchFamily="18" charset="-78"/>
                <a:cs typeface="Andalus" pitchFamily="18" charset="-78"/>
              </a:rPr>
              <a:t>Production function shows the flow of inputs to produce the flow of output over some specific period of time.</a:t>
            </a:r>
          </a:p>
          <a:p>
            <a:pPr algn="just"/>
            <a:r>
              <a:rPr lang="en-US" dirty="0" smtClean="0">
                <a:latin typeface="Andalus" pitchFamily="18" charset="-78"/>
                <a:cs typeface="Andalus" pitchFamily="18" charset="-78"/>
              </a:rPr>
              <a:t>It expresses a physical relation because both inputs and output are expressed in physical terms.</a:t>
            </a:r>
          </a:p>
          <a:p>
            <a:pPr algn="just"/>
            <a:r>
              <a:rPr lang="en-US" dirty="0" smtClean="0">
                <a:latin typeface="Andalus" pitchFamily="18" charset="-78"/>
                <a:cs typeface="Andalus" pitchFamily="18" charset="-78"/>
              </a:rPr>
              <a:t>If land, labor, capital and organization are considered as the inputs used in production process, then the production function can be written as, </a:t>
            </a:r>
          </a:p>
          <a:p>
            <a:pPr algn="ctr"/>
            <a:r>
              <a:rPr lang="en-US" dirty="0" smtClean="0">
                <a:solidFill>
                  <a:srgbClr val="FF0000"/>
                </a:solidFill>
                <a:latin typeface="Andalus" pitchFamily="18" charset="-78"/>
                <a:cs typeface="Andalus" pitchFamily="18" charset="-78"/>
              </a:rPr>
              <a:t>Q  = f(L</a:t>
            </a:r>
            <a:r>
              <a:rPr lang="en-US" baseline="-25000" dirty="0" smtClean="0">
                <a:solidFill>
                  <a:srgbClr val="FF0000"/>
                </a:solidFill>
                <a:latin typeface="Andalus" pitchFamily="18" charset="-78"/>
                <a:cs typeface="Andalus" pitchFamily="18" charset="-78"/>
              </a:rPr>
              <a:t>d</a:t>
            </a:r>
            <a:r>
              <a:rPr lang="en-US" dirty="0" smtClean="0">
                <a:solidFill>
                  <a:srgbClr val="FF0000"/>
                </a:solidFill>
                <a:latin typeface="Andalus" pitchFamily="18" charset="-78"/>
                <a:cs typeface="Andalus" pitchFamily="18" charset="-78"/>
              </a:rPr>
              <a:t>, L, K, O) </a:t>
            </a:r>
          </a:p>
          <a:p>
            <a:pPr algn="just"/>
            <a:endParaRPr lang="en-US" dirty="0" smtClean="0">
              <a:latin typeface="Andalus" pitchFamily="18" charset="-78"/>
              <a:cs typeface="Andalus" pitchFamily="18" charset="-78"/>
            </a:endParaRPr>
          </a:p>
          <a:p>
            <a:pPr algn="just"/>
            <a:endParaRPr lang="en-US" dirty="0">
              <a:latin typeface="Andalus" pitchFamily="18" charset="-78"/>
              <a:cs typeface="Andalus" pitchFamily="18" charset="-78"/>
            </a:endParaRPr>
          </a:p>
        </p:txBody>
      </p:sp>
      <p:sp>
        <p:nvSpPr>
          <p:cNvPr id="5" name="Footer Placeholder 4"/>
          <p:cNvSpPr>
            <a:spLocks noGrp="1"/>
          </p:cNvSpPr>
          <p:nvPr>
            <p:ph type="ftr" sz="quarter" idx="11"/>
          </p:nvPr>
        </p:nvSpPr>
        <p:spPr>
          <a:xfrm>
            <a:off x="-914400" y="6407944"/>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a:t>
            </a:fld>
            <a:endParaRPr lang="en-US"/>
          </a:p>
        </p:txBody>
      </p:sp>
      <p:sp>
        <p:nvSpPr>
          <p:cNvPr id="2" name="Title 1"/>
          <p:cNvSpPr>
            <a:spLocks noGrp="1"/>
          </p:cNvSpPr>
          <p:nvPr>
            <p:ph type="title"/>
          </p:nvPr>
        </p:nvSpPr>
        <p:spPr/>
        <p:txBody>
          <a:bodyPr/>
          <a:lstStyle/>
          <a:p>
            <a:r>
              <a:rPr lang="en-US" dirty="0" smtClean="0"/>
              <a:t>Production function:</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62000"/>
            <a:ext cx="9144000" cy="5867400"/>
          </a:xfrm>
        </p:spPr>
        <p:txBody>
          <a:bodyPr/>
          <a:lstStyle/>
          <a:p>
            <a:pPr algn="just"/>
            <a:r>
              <a:rPr lang="en-US" dirty="0" err="1" smtClean="0"/>
              <a:t>Isocost</a:t>
            </a:r>
            <a:r>
              <a:rPr lang="en-US" dirty="0" smtClean="0"/>
              <a:t> line is a locus of various combinations of two inputs labor and capital which can be hired by fixed budget or limited cost of the producer.</a:t>
            </a:r>
          </a:p>
          <a:p>
            <a:pPr algn="just"/>
            <a:r>
              <a:rPr lang="en-US" dirty="0" smtClean="0"/>
              <a:t>It means at every points of an </a:t>
            </a:r>
            <a:r>
              <a:rPr lang="en-US" dirty="0" err="1" smtClean="0"/>
              <a:t>isocost</a:t>
            </a:r>
            <a:r>
              <a:rPr lang="en-US" dirty="0" smtClean="0"/>
              <a:t> line the total cost of the producer remains constant. </a:t>
            </a:r>
          </a:p>
          <a:p>
            <a:pPr algn="just"/>
            <a:r>
              <a:rPr lang="en-US" dirty="0" smtClean="0"/>
              <a:t>The investment/cost constraint of the producer in case of two inputs model is, </a:t>
            </a:r>
          </a:p>
          <a:p>
            <a:pPr algn="just">
              <a:buNone/>
            </a:pPr>
            <a:r>
              <a:rPr lang="en-US" dirty="0" smtClean="0"/>
              <a:t>				P</a:t>
            </a:r>
            <a:r>
              <a:rPr lang="en-US" baseline="-25000" dirty="0" smtClean="0"/>
              <a:t>K</a:t>
            </a:r>
            <a:r>
              <a:rPr lang="en-US" dirty="0" smtClean="0"/>
              <a:t> .Q</a:t>
            </a:r>
            <a:r>
              <a:rPr lang="en-US" baseline="-25000" dirty="0" smtClean="0"/>
              <a:t>K</a:t>
            </a:r>
            <a:r>
              <a:rPr lang="en-US" dirty="0" smtClean="0"/>
              <a:t> +P</a:t>
            </a:r>
            <a:r>
              <a:rPr lang="en-US" baseline="-25000" dirty="0" smtClean="0"/>
              <a:t>L</a:t>
            </a:r>
            <a:r>
              <a:rPr lang="en-US" dirty="0" smtClean="0"/>
              <a:t> .Q</a:t>
            </a:r>
            <a:r>
              <a:rPr lang="en-US" baseline="-25000" dirty="0" smtClean="0"/>
              <a:t>L</a:t>
            </a:r>
            <a:r>
              <a:rPr lang="en-US" dirty="0" smtClean="0"/>
              <a:t> = B</a:t>
            </a:r>
          </a:p>
          <a:p>
            <a:pPr algn="just">
              <a:buNone/>
            </a:pPr>
            <a:r>
              <a:rPr lang="en-US" dirty="0" smtClean="0"/>
              <a:t>				 r . K + w . L = B</a:t>
            </a:r>
          </a:p>
          <a:p>
            <a:pPr algn="just">
              <a:buNone/>
            </a:pPr>
            <a:r>
              <a:rPr lang="en-US" dirty="0" smtClean="0"/>
              <a:t>Where,	 r or P</a:t>
            </a:r>
            <a:r>
              <a:rPr lang="en-US" baseline="-25000" dirty="0" smtClean="0"/>
              <a:t>K</a:t>
            </a:r>
            <a:r>
              <a:rPr lang="en-US" dirty="0" smtClean="0"/>
              <a:t> = Price of Capital (rate of interest).</a:t>
            </a:r>
          </a:p>
          <a:p>
            <a:pPr algn="just">
              <a:buNone/>
            </a:pPr>
            <a:r>
              <a:rPr lang="en-US" dirty="0" smtClean="0"/>
              <a:t>				K or Q</a:t>
            </a:r>
            <a:r>
              <a:rPr lang="en-US" baseline="-25000" dirty="0" smtClean="0"/>
              <a:t>K</a:t>
            </a:r>
            <a:r>
              <a:rPr lang="en-US" dirty="0" smtClean="0"/>
              <a:t> = Units of capital.</a:t>
            </a:r>
          </a:p>
          <a:p>
            <a:pPr algn="just">
              <a:buNone/>
            </a:pPr>
            <a:r>
              <a:rPr lang="en-US" dirty="0" smtClean="0"/>
              <a:t>				w or P</a:t>
            </a:r>
            <a:r>
              <a:rPr lang="en-US" baseline="-25000" dirty="0" smtClean="0"/>
              <a:t>L</a:t>
            </a:r>
            <a:r>
              <a:rPr lang="en-US" dirty="0" smtClean="0"/>
              <a:t> = price of labor (wage).</a:t>
            </a:r>
          </a:p>
          <a:p>
            <a:pPr algn="just">
              <a:buNone/>
            </a:pPr>
            <a:r>
              <a:rPr lang="en-US" dirty="0" smtClean="0"/>
              <a:t>				L or Q</a:t>
            </a:r>
            <a:r>
              <a:rPr lang="en-US" baseline="-25000" dirty="0" smtClean="0"/>
              <a:t>L</a:t>
            </a:r>
            <a:r>
              <a:rPr lang="en-US" dirty="0" smtClean="0"/>
              <a:t> = Units of labor. 	 </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30</a:t>
            </a:fld>
            <a:endParaRPr lang="en-US"/>
          </a:p>
        </p:txBody>
      </p:sp>
      <p:sp>
        <p:nvSpPr>
          <p:cNvPr id="5" name="Title 4"/>
          <p:cNvSpPr>
            <a:spLocks noGrp="1"/>
          </p:cNvSpPr>
          <p:nvPr>
            <p:ph type="title"/>
          </p:nvPr>
        </p:nvSpPr>
        <p:spPr>
          <a:xfrm>
            <a:off x="228600" y="-76200"/>
            <a:ext cx="8229600" cy="1143000"/>
          </a:xfrm>
        </p:spPr>
        <p:txBody>
          <a:bodyPr/>
          <a:lstStyle/>
          <a:p>
            <a:r>
              <a:rPr lang="en-US" dirty="0" err="1" smtClean="0"/>
              <a:t>Iso</a:t>
            </a:r>
            <a:r>
              <a:rPr lang="en-US" dirty="0" smtClean="0"/>
              <a:t>-cost line </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248400"/>
          </a:xfrm>
        </p:spPr>
        <p:txBody>
          <a:bodyPr/>
          <a:lstStyle/>
          <a:p>
            <a:pPr algn="just"/>
            <a:r>
              <a:rPr lang="en-US" dirty="0" smtClean="0"/>
              <a:t>Slope of </a:t>
            </a:r>
            <a:r>
              <a:rPr lang="en-US" dirty="0" err="1" smtClean="0"/>
              <a:t>isocost</a:t>
            </a:r>
            <a:r>
              <a:rPr lang="en-US" dirty="0" smtClean="0"/>
              <a:t> line = w /r</a:t>
            </a:r>
          </a:p>
          <a:p>
            <a:pPr algn="just"/>
            <a:endParaRPr lang="en-US" dirty="0" smtClean="0"/>
          </a:p>
          <a:p>
            <a:pPr algn="just"/>
            <a:r>
              <a:rPr lang="en-US" dirty="0" smtClean="0"/>
              <a:t>Let the producer has Rs. 1000 to employ labor and capital with respective prices Rs. 200 and Rs. 500 per unit, then producer’s cost constraint can be written as, </a:t>
            </a:r>
          </a:p>
          <a:p>
            <a:pPr algn="just">
              <a:buNone/>
            </a:pPr>
            <a:r>
              <a:rPr lang="en-US" dirty="0" smtClean="0"/>
              <a:t>		500 K + 200L = 1000</a:t>
            </a:r>
          </a:p>
          <a:p>
            <a:pPr algn="just">
              <a:buNone/>
            </a:pPr>
            <a:r>
              <a:rPr lang="en-US" dirty="0" smtClean="0"/>
              <a:t>When, K = 0, L = 5  first point of </a:t>
            </a:r>
            <a:r>
              <a:rPr lang="en-US" dirty="0" err="1" smtClean="0"/>
              <a:t>isocost</a:t>
            </a:r>
            <a:r>
              <a:rPr lang="en-US" dirty="0" smtClean="0"/>
              <a:t> line A(5,0)</a:t>
            </a:r>
          </a:p>
          <a:p>
            <a:pPr algn="just">
              <a:buNone/>
            </a:pPr>
            <a:r>
              <a:rPr lang="en-US" dirty="0" smtClean="0"/>
              <a:t>When , L = 0, K = 2, next point B(0,2)</a:t>
            </a:r>
          </a:p>
          <a:p>
            <a:pPr algn="just">
              <a:buNone/>
            </a:pPr>
            <a:r>
              <a:rPr lang="en-US" dirty="0" smtClean="0"/>
              <a:t>Similarly , C(2.5, 1)</a:t>
            </a:r>
          </a:p>
          <a:p>
            <a:pPr algn="just">
              <a:buNone/>
            </a:pPr>
            <a:r>
              <a:rPr lang="en-US" dirty="0" smtClean="0"/>
              <a:t>By plotting those points we get a line as following,</a:t>
            </a:r>
          </a:p>
          <a:p>
            <a:pPr algn="just">
              <a:buNone/>
            </a:pPr>
            <a:endParaRPr lang="en-US" dirty="0" smtClean="0"/>
          </a:p>
          <a:p>
            <a:pPr algn="just"/>
            <a:endParaRPr lang="en-US" dirty="0" smtClean="0"/>
          </a:p>
          <a:p>
            <a:pPr algn="just">
              <a:buNone/>
            </a:pPr>
            <a:endParaRPr lang="en-US" dirty="0"/>
          </a:p>
        </p:txBody>
      </p:sp>
      <p:sp>
        <p:nvSpPr>
          <p:cNvPr id="3" name="Footer Placeholder 2"/>
          <p:cNvSpPr>
            <a:spLocks noGrp="1"/>
          </p:cNvSpPr>
          <p:nvPr>
            <p:ph type="ftr" sz="quarter" idx="11"/>
          </p:nvPr>
        </p:nvSpPr>
        <p:spPr/>
        <p:txBody>
          <a:bodyPr/>
          <a:lstStyle/>
          <a:p>
            <a:r>
              <a:rPr lang="en-US" dirty="0" smtClean="0"/>
              <a:t> </a:t>
            </a:r>
            <a:r>
              <a:rPr lang="en-US" dirty="0" smtClean="0"/>
              <a:t>Regmi (CAB)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31</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blinds(horizontal)">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1" nodeType="click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animEffect transition="in" filter="blinds(horizontal)">
                                      <p:cBhvr>
                                        <p:cTn id="47" dur="500"/>
                                        <p:tgtEl>
                                          <p:spTgt spid="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1" nodeType="clickEffect">
                                  <p:stCondLst>
                                    <p:cond delay="0"/>
                                  </p:stCondLst>
                                  <p:childTnLst>
                                    <p:set>
                                      <p:cBhvr>
                                        <p:cTn id="51" dur="1" fill="hold">
                                          <p:stCondLst>
                                            <p:cond delay="0"/>
                                          </p:stCondLst>
                                        </p:cTn>
                                        <p:tgtEl>
                                          <p:spTgt spid="2">
                                            <p:txEl>
                                              <p:pRg st="3" end="3"/>
                                            </p:txEl>
                                          </p:spTgt>
                                        </p:tgtEl>
                                        <p:attrNameLst>
                                          <p:attrName>style.visibility</p:attrName>
                                        </p:attrNameLst>
                                      </p:cBhvr>
                                      <p:to>
                                        <p:strVal val="visible"/>
                                      </p:to>
                                    </p:set>
                                    <p:animEffect transition="in" filter="blinds(horizontal)">
                                      <p:cBhvr>
                                        <p:cTn id="52" dur="500"/>
                                        <p:tgtEl>
                                          <p:spTgt spid="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1" nodeType="click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animEffect transition="in" filter="blinds(horizontal)">
                                      <p:cBhvr>
                                        <p:cTn id="57" dur="500"/>
                                        <p:tgtEl>
                                          <p:spTgt spid="2">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1" nodeType="clickEffect">
                                  <p:stCondLst>
                                    <p:cond delay="0"/>
                                  </p:stCondLst>
                                  <p:childTnLst>
                                    <p:set>
                                      <p:cBhvr>
                                        <p:cTn id="61" dur="1" fill="hold">
                                          <p:stCondLst>
                                            <p:cond delay="0"/>
                                          </p:stCondLst>
                                        </p:cTn>
                                        <p:tgtEl>
                                          <p:spTgt spid="2">
                                            <p:txEl>
                                              <p:pRg st="5" end="5"/>
                                            </p:txEl>
                                          </p:spTgt>
                                        </p:tgtEl>
                                        <p:attrNameLst>
                                          <p:attrName>style.visibility</p:attrName>
                                        </p:attrNameLst>
                                      </p:cBhvr>
                                      <p:to>
                                        <p:strVal val="visible"/>
                                      </p:to>
                                    </p:set>
                                    <p:animEffect transition="in" filter="blinds(horizontal)">
                                      <p:cBhvr>
                                        <p:cTn id="62" dur="500"/>
                                        <p:tgtEl>
                                          <p:spTgt spid="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1"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animEffect transition="in" filter="blinds(horizontal)">
                                      <p:cBhvr>
                                        <p:cTn id="67" dur="500"/>
                                        <p:tgtEl>
                                          <p:spTgt spid="2">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1" nodeType="clickEffect">
                                  <p:stCondLst>
                                    <p:cond delay="0"/>
                                  </p:stCondLst>
                                  <p:childTnLst>
                                    <p:set>
                                      <p:cBhvr>
                                        <p:cTn id="71" dur="1" fill="hold">
                                          <p:stCondLst>
                                            <p:cond delay="0"/>
                                          </p:stCondLst>
                                        </p:cTn>
                                        <p:tgtEl>
                                          <p:spTgt spid="2">
                                            <p:txEl>
                                              <p:pRg st="7" end="7"/>
                                            </p:txEl>
                                          </p:spTgt>
                                        </p:tgtEl>
                                        <p:attrNameLst>
                                          <p:attrName>style.visibility</p:attrName>
                                        </p:attrNameLst>
                                      </p:cBhvr>
                                      <p:to>
                                        <p:strVal val="visible"/>
                                      </p:to>
                                    </p:set>
                                    <p:animEffect transition="in" filter="blinds(horizontal)">
                                      <p:cBhvr>
                                        <p:cTn id="7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32</a:t>
            </a:fld>
            <a:endParaRPr lang="en-US"/>
          </a:p>
        </p:txBody>
      </p:sp>
      <p:cxnSp>
        <p:nvCxnSpPr>
          <p:cNvPr id="12" name="Straight Connector 11"/>
          <p:cNvCxnSpPr/>
          <p:nvPr/>
        </p:nvCxnSpPr>
        <p:spPr>
          <a:xfrm rot="5400000">
            <a:off x="-320040" y="2743200"/>
            <a:ext cx="45720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50720" y="5029200"/>
            <a:ext cx="5410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762250" y="5010150"/>
            <a:ext cx="2667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661410" y="5040630"/>
            <a:ext cx="2667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575810" y="5040630"/>
            <a:ext cx="2667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5490210" y="5055870"/>
            <a:ext cx="2667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419850" y="5010150"/>
            <a:ext cx="2667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a:off x="1714500" y="3276600"/>
            <a:ext cx="4953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1676401" y="1522411"/>
            <a:ext cx="4953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76400" y="4953000"/>
            <a:ext cx="381000" cy="369332"/>
          </a:xfrm>
          <a:prstGeom prst="rect">
            <a:avLst/>
          </a:prstGeom>
          <a:noFill/>
        </p:spPr>
        <p:txBody>
          <a:bodyPr wrap="square" rtlCol="0">
            <a:spAutoFit/>
          </a:bodyPr>
          <a:lstStyle/>
          <a:p>
            <a:r>
              <a:rPr lang="en-US" dirty="0" smtClean="0"/>
              <a:t>O</a:t>
            </a:r>
            <a:endParaRPr lang="en-US" dirty="0"/>
          </a:p>
        </p:txBody>
      </p:sp>
      <p:sp>
        <p:nvSpPr>
          <p:cNvPr id="34" name="TextBox 33"/>
          <p:cNvSpPr txBox="1"/>
          <p:nvPr/>
        </p:nvSpPr>
        <p:spPr>
          <a:xfrm>
            <a:off x="6096000" y="5498068"/>
            <a:ext cx="1905000" cy="369332"/>
          </a:xfrm>
          <a:prstGeom prst="rect">
            <a:avLst/>
          </a:prstGeom>
          <a:noFill/>
        </p:spPr>
        <p:txBody>
          <a:bodyPr wrap="square" rtlCol="0">
            <a:spAutoFit/>
          </a:bodyPr>
          <a:lstStyle/>
          <a:p>
            <a:r>
              <a:rPr lang="en-US" dirty="0" smtClean="0"/>
              <a:t>Units of Labor</a:t>
            </a:r>
            <a:endParaRPr lang="en-US" dirty="0"/>
          </a:p>
        </p:txBody>
      </p:sp>
      <p:sp>
        <p:nvSpPr>
          <p:cNvPr id="35" name="TextBox 34"/>
          <p:cNvSpPr txBox="1"/>
          <p:nvPr/>
        </p:nvSpPr>
        <p:spPr>
          <a:xfrm>
            <a:off x="762000" y="381000"/>
            <a:ext cx="461665" cy="1823576"/>
          </a:xfrm>
          <a:prstGeom prst="rect">
            <a:avLst/>
          </a:prstGeom>
          <a:noFill/>
        </p:spPr>
        <p:txBody>
          <a:bodyPr vert="vert270" wrap="none" rtlCol="0">
            <a:spAutoFit/>
          </a:bodyPr>
          <a:lstStyle/>
          <a:p>
            <a:r>
              <a:rPr lang="en-US" dirty="0" smtClean="0"/>
              <a:t>Units of Capital</a:t>
            </a:r>
            <a:endParaRPr lang="en-US" dirty="0"/>
          </a:p>
        </p:txBody>
      </p:sp>
      <p:sp>
        <p:nvSpPr>
          <p:cNvPr id="36" name="TextBox 35"/>
          <p:cNvSpPr txBox="1"/>
          <p:nvPr/>
        </p:nvSpPr>
        <p:spPr>
          <a:xfrm>
            <a:off x="2743200" y="5105400"/>
            <a:ext cx="381000" cy="369332"/>
          </a:xfrm>
          <a:prstGeom prst="rect">
            <a:avLst/>
          </a:prstGeom>
          <a:noFill/>
        </p:spPr>
        <p:txBody>
          <a:bodyPr wrap="square" rtlCol="0">
            <a:spAutoFit/>
          </a:bodyPr>
          <a:lstStyle/>
          <a:p>
            <a:r>
              <a:rPr lang="en-US" dirty="0" smtClean="0"/>
              <a:t>1</a:t>
            </a:r>
            <a:endParaRPr lang="en-US" dirty="0"/>
          </a:p>
        </p:txBody>
      </p:sp>
      <p:sp>
        <p:nvSpPr>
          <p:cNvPr id="37" name="TextBox 36"/>
          <p:cNvSpPr txBox="1"/>
          <p:nvPr/>
        </p:nvSpPr>
        <p:spPr>
          <a:xfrm>
            <a:off x="3657600" y="5135880"/>
            <a:ext cx="457200" cy="369332"/>
          </a:xfrm>
          <a:prstGeom prst="rect">
            <a:avLst/>
          </a:prstGeom>
          <a:noFill/>
        </p:spPr>
        <p:txBody>
          <a:bodyPr wrap="square" rtlCol="0">
            <a:spAutoFit/>
          </a:bodyPr>
          <a:lstStyle/>
          <a:p>
            <a:r>
              <a:rPr lang="en-US" dirty="0" smtClean="0"/>
              <a:t>2</a:t>
            </a:r>
            <a:endParaRPr lang="en-US" dirty="0"/>
          </a:p>
        </p:txBody>
      </p:sp>
      <p:sp>
        <p:nvSpPr>
          <p:cNvPr id="38" name="TextBox 37"/>
          <p:cNvSpPr txBox="1"/>
          <p:nvPr/>
        </p:nvSpPr>
        <p:spPr>
          <a:xfrm>
            <a:off x="4556760" y="5105400"/>
            <a:ext cx="457200" cy="381000"/>
          </a:xfrm>
          <a:prstGeom prst="rect">
            <a:avLst/>
          </a:prstGeom>
          <a:noFill/>
        </p:spPr>
        <p:txBody>
          <a:bodyPr wrap="square" rtlCol="0">
            <a:spAutoFit/>
          </a:bodyPr>
          <a:lstStyle/>
          <a:p>
            <a:r>
              <a:rPr lang="en-US" dirty="0" smtClean="0"/>
              <a:t>3</a:t>
            </a:r>
            <a:endParaRPr lang="en-US" dirty="0"/>
          </a:p>
        </p:txBody>
      </p:sp>
      <p:sp>
        <p:nvSpPr>
          <p:cNvPr id="39" name="TextBox 38"/>
          <p:cNvSpPr txBox="1"/>
          <p:nvPr/>
        </p:nvSpPr>
        <p:spPr>
          <a:xfrm>
            <a:off x="5455920" y="5135880"/>
            <a:ext cx="330540" cy="369332"/>
          </a:xfrm>
          <a:prstGeom prst="rect">
            <a:avLst/>
          </a:prstGeom>
          <a:noFill/>
        </p:spPr>
        <p:txBody>
          <a:bodyPr wrap="none" rtlCol="0">
            <a:spAutoFit/>
          </a:bodyPr>
          <a:lstStyle/>
          <a:p>
            <a:r>
              <a:rPr lang="en-US" dirty="0" smtClean="0"/>
              <a:t>4</a:t>
            </a:r>
            <a:endParaRPr lang="en-US" dirty="0"/>
          </a:p>
        </p:txBody>
      </p:sp>
      <p:sp>
        <p:nvSpPr>
          <p:cNvPr id="40" name="TextBox 39"/>
          <p:cNvSpPr txBox="1"/>
          <p:nvPr/>
        </p:nvSpPr>
        <p:spPr>
          <a:xfrm>
            <a:off x="6400800" y="5105400"/>
            <a:ext cx="330540" cy="369332"/>
          </a:xfrm>
          <a:prstGeom prst="rect">
            <a:avLst/>
          </a:prstGeom>
          <a:noFill/>
        </p:spPr>
        <p:txBody>
          <a:bodyPr wrap="none" rtlCol="0">
            <a:spAutoFit/>
          </a:bodyPr>
          <a:lstStyle/>
          <a:p>
            <a:r>
              <a:rPr lang="en-US" dirty="0" smtClean="0"/>
              <a:t>5</a:t>
            </a:r>
            <a:endParaRPr lang="en-US" dirty="0"/>
          </a:p>
        </p:txBody>
      </p:sp>
      <p:sp>
        <p:nvSpPr>
          <p:cNvPr id="41" name="TextBox 40"/>
          <p:cNvSpPr txBox="1"/>
          <p:nvPr/>
        </p:nvSpPr>
        <p:spPr>
          <a:xfrm>
            <a:off x="1498260" y="3124200"/>
            <a:ext cx="330540" cy="369332"/>
          </a:xfrm>
          <a:prstGeom prst="rect">
            <a:avLst/>
          </a:prstGeom>
          <a:noFill/>
        </p:spPr>
        <p:txBody>
          <a:bodyPr wrap="none" rtlCol="0">
            <a:spAutoFit/>
          </a:bodyPr>
          <a:lstStyle/>
          <a:p>
            <a:r>
              <a:rPr lang="en-US" dirty="0" smtClean="0"/>
              <a:t>1</a:t>
            </a:r>
            <a:endParaRPr lang="en-US" dirty="0"/>
          </a:p>
        </p:txBody>
      </p:sp>
      <p:sp>
        <p:nvSpPr>
          <p:cNvPr id="43" name="TextBox 42"/>
          <p:cNvSpPr txBox="1"/>
          <p:nvPr/>
        </p:nvSpPr>
        <p:spPr>
          <a:xfrm>
            <a:off x="1422060" y="1371600"/>
            <a:ext cx="330540" cy="369332"/>
          </a:xfrm>
          <a:prstGeom prst="rect">
            <a:avLst/>
          </a:prstGeom>
          <a:noFill/>
        </p:spPr>
        <p:txBody>
          <a:bodyPr wrap="none" rtlCol="0">
            <a:spAutoFit/>
          </a:bodyPr>
          <a:lstStyle/>
          <a:p>
            <a:r>
              <a:rPr lang="en-US" dirty="0" smtClean="0"/>
              <a:t>2</a:t>
            </a:r>
            <a:endParaRPr lang="en-US" dirty="0"/>
          </a:p>
        </p:txBody>
      </p:sp>
      <p:cxnSp>
        <p:nvCxnSpPr>
          <p:cNvPr id="45" name="Straight Connector 44"/>
          <p:cNvCxnSpPr/>
          <p:nvPr/>
        </p:nvCxnSpPr>
        <p:spPr>
          <a:xfrm>
            <a:off x="1981200" y="1524000"/>
            <a:ext cx="4572000" cy="3505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400800" y="4617720"/>
            <a:ext cx="1143000" cy="369332"/>
          </a:xfrm>
          <a:prstGeom prst="rect">
            <a:avLst/>
          </a:prstGeom>
          <a:noFill/>
        </p:spPr>
        <p:txBody>
          <a:bodyPr wrap="square" rtlCol="0">
            <a:spAutoFit/>
          </a:bodyPr>
          <a:lstStyle/>
          <a:p>
            <a:r>
              <a:rPr lang="en-US" dirty="0" smtClean="0"/>
              <a:t>A (5,0)</a:t>
            </a:r>
            <a:endParaRPr lang="en-US" dirty="0"/>
          </a:p>
        </p:txBody>
      </p:sp>
      <p:sp>
        <p:nvSpPr>
          <p:cNvPr id="47" name="TextBox 46"/>
          <p:cNvSpPr txBox="1"/>
          <p:nvPr/>
        </p:nvSpPr>
        <p:spPr>
          <a:xfrm>
            <a:off x="1981200" y="1219200"/>
            <a:ext cx="907621" cy="369332"/>
          </a:xfrm>
          <a:prstGeom prst="rect">
            <a:avLst/>
          </a:prstGeom>
          <a:noFill/>
        </p:spPr>
        <p:txBody>
          <a:bodyPr wrap="none" rtlCol="0">
            <a:spAutoFit/>
          </a:bodyPr>
          <a:lstStyle/>
          <a:p>
            <a:r>
              <a:rPr lang="en-US" dirty="0" smtClean="0"/>
              <a:t>B (0,2)</a:t>
            </a:r>
            <a:endParaRPr lang="en-US" dirty="0"/>
          </a:p>
        </p:txBody>
      </p:sp>
      <p:cxnSp>
        <p:nvCxnSpPr>
          <p:cNvPr id="49" name="Straight Connector 48"/>
          <p:cNvCxnSpPr/>
          <p:nvPr/>
        </p:nvCxnSpPr>
        <p:spPr>
          <a:xfrm>
            <a:off x="2209800" y="32766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3390900" y="4152900"/>
            <a:ext cx="1752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267200" y="2895600"/>
            <a:ext cx="1154483" cy="369332"/>
          </a:xfrm>
          <a:prstGeom prst="rect">
            <a:avLst/>
          </a:prstGeom>
          <a:noFill/>
        </p:spPr>
        <p:txBody>
          <a:bodyPr wrap="none" rtlCol="0">
            <a:spAutoFit/>
          </a:bodyPr>
          <a:lstStyle/>
          <a:p>
            <a:r>
              <a:rPr lang="en-US" dirty="0" smtClean="0"/>
              <a:t>C (2.5,1)</a:t>
            </a:r>
            <a:endParaRPr lang="en-US" dirty="0"/>
          </a:p>
        </p:txBody>
      </p:sp>
      <p:cxnSp>
        <p:nvCxnSpPr>
          <p:cNvPr id="57" name="Straight Arrow Connector 56"/>
          <p:cNvCxnSpPr/>
          <p:nvPr/>
        </p:nvCxnSpPr>
        <p:spPr>
          <a:xfrm rot="5400000">
            <a:off x="3581400" y="1828800"/>
            <a:ext cx="83820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267200" y="1535668"/>
            <a:ext cx="2057400" cy="369332"/>
          </a:xfrm>
          <a:prstGeom prst="rect">
            <a:avLst/>
          </a:prstGeom>
          <a:noFill/>
        </p:spPr>
        <p:txBody>
          <a:bodyPr wrap="square" rtlCol="0">
            <a:spAutoFit/>
          </a:bodyPr>
          <a:lstStyle/>
          <a:p>
            <a:r>
              <a:rPr lang="en-US" dirty="0" err="1" smtClean="0"/>
              <a:t>Iso</a:t>
            </a:r>
            <a:r>
              <a:rPr lang="en-US" dirty="0" smtClean="0"/>
              <a:t> cost line</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blinds(horizontal)">
                                      <p:cBhvr>
                                        <p:cTn id="13" dur="500"/>
                                        <p:tgtEl>
                                          <p:spTgt spid="3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blinds(horizontal)">
                                      <p:cBhvr>
                                        <p:cTn id="24" dur="500"/>
                                        <p:tgtEl>
                                          <p:spTgt spid="41"/>
                                        </p:tgtEl>
                                      </p:cBhvr>
                                    </p:animEffect>
                                  </p:childTnLst>
                                </p:cTn>
                              </p:par>
                              <p:par>
                                <p:cTn id="25" presetID="3" presetClass="entr" presetSubtype="1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par>
                                <p:cTn id="28" presetID="3" presetClass="entr" presetSubtype="1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blinds(horizontal)">
                                      <p:cBhvr>
                                        <p:cTn id="33" dur="500"/>
                                        <p:tgtEl>
                                          <p:spTgt spid="43"/>
                                        </p:tgtEl>
                                      </p:cBhvr>
                                    </p:animEffect>
                                  </p:childTnLst>
                                </p:cTn>
                              </p:par>
                              <p:par>
                                <p:cTn id="34" presetID="3" presetClass="entr" presetSubtype="1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linds(horizontal)">
                                      <p:cBhvr>
                                        <p:cTn id="39" dur="500"/>
                                        <p:tgtEl>
                                          <p:spTgt spid="3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linds(horizontal)">
                                      <p:cBhvr>
                                        <p:cTn id="42" dur="500"/>
                                        <p:tgtEl>
                                          <p:spTgt spid="37"/>
                                        </p:tgtEl>
                                      </p:cBhvr>
                                    </p:animEffect>
                                  </p:childTnLst>
                                </p:cTn>
                              </p:par>
                              <p:par>
                                <p:cTn id="43" presetID="3" presetClass="entr" presetSubtype="1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linds(horizontal)">
                                      <p:cBhvr>
                                        <p:cTn id="45" dur="500"/>
                                        <p:tgtEl>
                                          <p:spTgt spid="23"/>
                                        </p:tgtEl>
                                      </p:cBhvr>
                                    </p:animEffect>
                                  </p:childTnLst>
                                </p:cTn>
                              </p:par>
                              <p:par>
                                <p:cTn id="46" presetID="3" presetClass="entr" presetSubtype="1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linds(horizontal)">
                                      <p:cBhvr>
                                        <p:cTn id="48" dur="500"/>
                                        <p:tgtEl>
                                          <p:spTgt spid="2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blinds(horizontal)">
                                      <p:cBhvr>
                                        <p:cTn id="51" dur="500"/>
                                        <p:tgtEl>
                                          <p:spTgt spid="38"/>
                                        </p:tgtEl>
                                      </p:cBhvr>
                                    </p:animEffect>
                                  </p:childTnLst>
                                </p:cTn>
                              </p:par>
                              <p:par>
                                <p:cTn id="52" presetID="3" presetClass="entr" presetSubtype="1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blinds(horizontal)">
                                      <p:cBhvr>
                                        <p:cTn id="60" dur="500"/>
                                        <p:tgtEl>
                                          <p:spTgt spid="40"/>
                                        </p:tgtEl>
                                      </p:cBhvr>
                                    </p:animEffect>
                                  </p:childTnLst>
                                </p:cTn>
                              </p:par>
                              <p:par>
                                <p:cTn id="61" presetID="3" presetClass="entr" presetSubtype="1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blinds(horizontal)">
                                      <p:cBhvr>
                                        <p:cTn id="68" dur="500"/>
                                        <p:tgtEl>
                                          <p:spTgt spid="47"/>
                                        </p:tgtEl>
                                      </p:cBhvr>
                                    </p:animEffect>
                                  </p:childTnLst>
                                </p:cTn>
                              </p:par>
                              <p:par>
                                <p:cTn id="69" presetID="3" presetClass="entr" presetSubtype="1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blinds(horizontal)">
                                      <p:cBhvr>
                                        <p:cTn id="71" dur="500"/>
                                        <p:tgtEl>
                                          <p:spTgt spid="4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blinds(horizontal)">
                                      <p:cBhvr>
                                        <p:cTn id="74" dur="500"/>
                                        <p:tgtEl>
                                          <p:spTgt spid="4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blinds(horizontal)">
                                      <p:cBhvr>
                                        <p:cTn id="77" dur="500"/>
                                        <p:tgtEl>
                                          <p:spTgt spid="55"/>
                                        </p:tgtEl>
                                      </p:cBhvr>
                                    </p:animEffect>
                                  </p:childTnLst>
                                </p:cTn>
                              </p:par>
                              <p:par>
                                <p:cTn id="78" presetID="3" presetClass="entr" presetSubtype="10" fill="hold" nodeType="with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blinds(horizontal)">
                                      <p:cBhvr>
                                        <p:cTn id="80" dur="500"/>
                                        <p:tgtEl>
                                          <p:spTgt spid="49"/>
                                        </p:tgtEl>
                                      </p:cBhvr>
                                    </p:animEffect>
                                  </p:childTnLst>
                                </p:cTn>
                              </p:par>
                              <p:par>
                                <p:cTn id="81" presetID="3" presetClass="entr" presetSubtype="1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blinds(horizontal)">
                                      <p:cBhvr>
                                        <p:cTn id="83" dur="500"/>
                                        <p:tgtEl>
                                          <p:spTgt spid="51"/>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blinds(horizontal)">
                                      <p:cBhvr>
                                        <p:cTn id="88" dur="500"/>
                                        <p:tgtEl>
                                          <p:spTgt spid="57"/>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blinds(horizontal)">
                                      <p:cBhvr>
                                        <p:cTn id="9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0" grpId="0"/>
      <p:bldP spid="41" grpId="0"/>
      <p:bldP spid="43" grpId="0"/>
      <p:bldP spid="46" grpId="0"/>
      <p:bldP spid="47" grpId="0"/>
      <p:bldP spid="55" grpId="0"/>
      <p:bldP spid="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9144000" cy="6019800"/>
          </a:xfrm>
        </p:spPr>
        <p:txBody>
          <a:bodyPr>
            <a:normAutofit lnSpcReduction="10000"/>
          </a:bodyPr>
          <a:lstStyle/>
          <a:p>
            <a:pPr algn="just"/>
            <a:r>
              <a:rPr lang="en-US" dirty="0" smtClean="0"/>
              <a:t>Similarly as budget line, </a:t>
            </a:r>
            <a:r>
              <a:rPr lang="en-US" dirty="0" err="1" smtClean="0"/>
              <a:t>isocost</a:t>
            </a:r>
            <a:r>
              <a:rPr lang="en-US" dirty="0" smtClean="0"/>
              <a:t> line also shifts due to the following two reasons:</a:t>
            </a:r>
          </a:p>
          <a:p>
            <a:pPr marL="624078" indent="-514350" algn="just">
              <a:buFont typeface="+mj-lt"/>
              <a:buAutoNum type="arabicPeriod"/>
            </a:pPr>
            <a:r>
              <a:rPr lang="en-US" b="1" u="sng" dirty="0" smtClean="0"/>
              <a:t>Change in cost/budget of the producer:</a:t>
            </a:r>
          </a:p>
          <a:p>
            <a:pPr marL="624078" indent="-514350" algn="just"/>
            <a:r>
              <a:rPr lang="en-US" dirty="0" smtClean="0"/>
              <a:t>Change in cost of the producer shifts </a:t>
            </a:r>
            <a:r>
              <a:rPr lang="en-US" dirty="0" err="1" smtClean="0"/>
              <a:t>isocost</a:t>
            </a:r>
            <a:r>
              <a:rPr lang="en-US" dirty="0" smtClean="0"/>
              <a:t> line </a:t>
            </a:r>
            <a:r>
              <a:rPr lang="en-US" dirty="0" err="1" smtClean="0"/>
              <a:t>parallely</a:t>
            </a:r>
            <a:r>
              <a:rPr lang="en-US" dirty="0" smtClean="0"/>
              <a:t>. When cost increases, budget line will shift outwards </a:t>
            </a:r>
            <a:r>
              <a:rPr lang="en-US" dirty="0" err="1" smtClean="0"/>
              <a:t>parallely</a:t>
            </a:r>
            <a:r>
              <a:rPr lang="en-US" dirty="0" smtClean="0"/>
              <a:t> and when cost decreases, </a:t>
            </a:r>
            <a:r>
              <a:rPr lang="en-US" dirty="0" err="1" smtClean="0"/>
              <a:t>isocost</a:t>
            </a:r>
            <a:r>
              <a:rPr lang="en-US" dirty="0" smtClean="0"/>
              <a:t> line will shift downwards </a:t>
            </a:r>
            <a:r>
              <a:rPr lang="en-US" dirty="0" err="1" smtClean="0"/>
              <a:t>parallely</a:t>
            </a:r>
            <a:r>
              <a:rPr lang="en-US" dirty="0" smtClean="0"/>
              <a:t>.</a:t>
            </a:r>
          </a:p>
          <a:p>
            <a:pPr marL="624078" indent="-514350" algn="just">
              <a:buAutoNum type="arabicPeriod" startAt="2"/>
            </a:pPr>
            <a:r>
              <a:rPr lang="en-US" b="1" u="sng" dirty="0" smtClean="0"/>
              <a:t>Change  in price of inputs:</a:t>
            </a:r>
          </a:p>
          <a:p>
            <a:pPr marL="624078" indent="-514350" algn="just"/>
            <a:r>
              <a:rPr lang="en-US" dirty="0" smtClean="0"/>
              <a:t>Change in price of inputs will swing the </a:t>
            </a:r>
            <a:r>
              <a:rPr lang="en-US" dirty="0" err="1" smtClean="0"/>
              <a:t>isocost</a:t>
            </a:r>
            <a:r>
              <a:rPr lang="en-US" dirty="0" smtClean="0"/>
              <a:t> line only in that axis in which the price changed input is expressed. When price increases, </a:t>
            </a:r>
            <a:r>
              <a:rPr lang="en-US" dirty="0" err="1" smtClean="0"/>
              <a:t>isocost</a:t>
            </a:r>
            <a:r>
              <a:rPr lang="en-US" dirty="0" smtClean="0"/>
              <a:t> line will swing near to origin and when price decreases </a:t>
            </a:r>
            <a:r>
              <a:rPr lang="en-US" dirty="0" err="1" smtClean="0"/>
              <a:t>isocost</a:t>
            </a:r>
            <a:r>
              <a:rPr lang="en-US" dirty="0" smtClean="0"/>
              <a:t> line will swing away from origin.   </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33</a:t>
            </a:fld>
            <a:endParaRPr lang="en-US"/>
          </a:p>
        </p:txBody>
      </p:sp>
      <p:sp>
        <p:nvSpPr>
          <p:cNvPr id="5" name="Title 4"/>
          <p:cNvSpPr>
            <a:spLocks noGrp="1"/>
          </p:cNvSpPr>
          <p:nvPr>
            <p:ph type="title"/>
          </p:nvPr>
        </p:nvSpPr>
        <p:spPr>
          <a:xfrm>
            <a:off x="152400" y="-152400"/>
            <a:ext cx="8229600" cy="1143000"/>
          </a:xfrm>
        </p:spPr>
        <p:txBody>
          <a:bodyPr/>
          <a:lstStyle/>
          <a:p>
            <a:r>
              <a:rPr lang="en-US" dirty="0" smtClean="0"/>
              <a:t>Shift of </a:t>
            </a:r>
            <a:r>
              <a:rPr lang="en-US" dirty="0" err="1" smtClean="0"/>
              <a:t>Isocost</a:t>
            </a:r>
            <a:r>
              <a:rPr lang="en-US" dirty="0" smtClean="0"/>
              <a:t> line:</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34</a:t>
            </a:fld>
            <a:endParaRPr lang="en-US"/>
          </a:p>
        </p:txBody>
      </p:sp>
      <p:sp>
        <p:nvSpPr>
          <p:cNvPr id="5" name="Title 4"/>
          <p:cNvSpPr>
            <a:spLocks noGrp="1"/>
          </p:cNvSpPr>
          <p:nvPr>
            <p:ph type="title"/>
          </p:nvPr>
        </p:nvSpPr>
        <p:spPr>
          <a:xfrm>
            <a:off x="76200" y="-152400"/>
            <a:ext cx="8229600" cy="1143000"/>
          </a:xfrm>
        </p:spPr>
        <p:txBody>
          <a:bodyPr/>
          <a:lstStyle/>
          <a:p>
            <a:r>
              <a:rPr lang="en-US" dirty="0" smtClean="0"/>
              <a:t>Graphically </a:t>
            </a:r>
            <a:endParaRPr lang="en-US" dirty="0"/>
          </a:p>
        </p:txBody>
      </p:sp>
      <p:sp>
        <p:nvSpPr>
          <p:cNvPr id="6" name="TextBox 5"/>
          <p:cNvSpPr txBox="1"/>
          <p:nvPr/>
        </p:nvSpPr>
        <p:spPr>
          <a:xfrm>
            <a:off x="1908465" y="685800"/>
            <a:ext cx="5025735" cy="369332"/>
          </a:xfrm>
          <a:prstGeom prst="rect">
            <a:avLst/>
          </a:prstGeom>
          <a:noFill/>
        </p:spPr>
        <p:txBody>
          <a:bodyPr wrap="none" rtlCol="0">
            <a:spAutoFit/>
          </a:bodyPr>
          <a:lstStyle/>
          <a:p>
            <a:r>
              <a:rPr lang="en-US" dirty="0" smtClean="0"/>
              <a:t>A) Change in cost/ Budget of the producer:</a:t>
            </a:r>
            <a:endParaRPr lang="en-US" dirty="0"/>
          </a:p>
        </p:txBody>
      </p:sp>
      <p:cxnSp>
        <p:nvCxnSpPr>
          <p:cNvPr id="8" name="Straight Connector 7"/>
          <p:cNvCxnSpPr/>
          <p:nvPr/>
        </p:nvCxnSpPr>
        <p:spPr>
          <a:xfrm rot="5400000">
            <a:off x="22860" y="3543300"/>
            <a:ext cx="43434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194560" y="5715000"/>
            <a:ext cx="58674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2095500" y="4076700"/>
            <a:ext cx="1752600" cy="1524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2057400" y="3200400"/>
            <a:ext cx="2667000" cy="2362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1981200" y="2209800"/>
            <a:ext cx="3733800" cy="327660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35480" y="5669280"/>
            <a:ext cx="364202" cy="369332"/>
          </a:xfrm>
          <a:prstGeom prst="rect">
            <a:avLst/>
          </a:prstGeom>
          <a:noFill/>
        </p:spPr>
        <p:txBody>
          <a:bodyPr wrap="none" rtlCol="0">
            <a:spAutoFit/>
          </a:bodyPr>
          <a:lstStyle/>
          <a:p>
            <a:r>
              <a:rPr lang="en-US" dirty="0" smtClean="0"/>
              <a:t>O</a:t>
            </a:r>
            <a:endParaRPr lang="en-US" dirty="0"/>
          </a:p>
        </p:txBody>
      </p:sp>
      <p:sp>
        <p:nvSpPr>
          <p:cNvPr id="20" name="TextBox 19"/>
          <p:cNvSpPr txBox="1"/>
          <p:nvPr/>
        </p:nvSpPr>
        <p:spPr>
          <a:xfrm>
            <a:off x="7391400" y="5791200"/>
            <a:ext cx="1255472" cy="369332"/>
          </a:xfrm>
          <a:prstGeom prst="rect">
            <a:avLst/>
          </a:prstGeom>
          <a:noFill/>
        </p:spPr>
        <p:txBody>
          <a:bodyPr wrap="none" rtlCol="0">
            <a:spAutoFit/>
          </a:bodyPr>
          <a:lstStyle/>
          <a:p>
            <a:r>
              <a:rPr lang="en-US" dirty="0" smtClean="0"/>
              <a:t>Units of L</a:t>
            </a:r>
            <a:endParaRPr lang="en-US" dirty="0"/>
          </a:p>
        </p:txBody>
      </p:sp>
      <p:sp>
        <p:nvSpPr>
          <p:cNvPr id="21" name="TextBox 20"/>
          <p:cNvSpPr txBox="1"/>
          <p:nvPr/>
        </p:nvSpPr>
        <p:spPr>
          <a:xfrm>
            <a:off x="1214735" y="990600"/>
            <a:ext cx="461665" cy="1190390"/>
          </a:xfrm>
          <a:prstGeom prst="rect">
            <a:avLst/>
          </a:prstGeom>
          <a:noFill/>
        </p:spPr>
        <p:txBody>
          <a:bodyPr vert="vert270" wrap="none" rtlCol="0">
            <a:spAutoFit/>
          </a:bodyPr>
          <a:lstStyle/>
          <a:p>
            <a:r>
              <a:rPr lang="en-US" dirty="0" smtClean="0"/>
              <a:t>Units of K</a:t>
            </a:r>
            <a:endParaRPr lang="en-US" dirty="0"/>
          </a:p>
        </p:txBody>
      </p:sp>
      <p:sp>
        <p:nvSpPr>
          <p:cNvPr id="22" name="TextBox 21"/>
          <p:cNvSpPr txBox="1"/>
          <p:nvPr/>
        </p:nvSpPr>
        <p:spPr>
          <a:xfrm>
            <a:off x="1866436" y="2895600"/>
            <a:ext cx="343364" cy="369332"/>
          </a:xfrm>
          <a:prstGeom prst="rect">
            <a:avLst/>
          </a:prstGeom>
          <a:noFill/>
        </p:spPr>
        <p:txBody>
          <a:bodyPr wrap="none" rtlCol="0">
            <a:spAutoFit/>
          </a:bodyPr>
          <a:lstStyle/>
          <a:p>
            <a:r>
              <a:rPr lang="en-US" dirty="0" smtClean="0"/>
              <a:t>A</a:t>
            </a:r>
            <a:endParaRPr lang="en-US" dirty="0"/>
          </a:p>
        </p:txBody>
      </p:sp>
      <p:sp>
        <p:nvSpPr>
          <p:cNvPr id="23" name="TextBox 22"/>
          <p:cNvSpPr txBox="1"/>
          <p:nvPr/>
        </p:nvSpPr>
        <p:spPr>
          <a:xfrm>
            <a:off x="4419600" y="5715000"/>
            <a:ext cx="317716" cy="369332"/>
          </a:xfrm>
          <a:prstGeom prst="rect">
            <a:avLst/>
          </a:prstGeom>
          <a:noFill/>
        </p:spPr>
        <p:txBody>
          <a:bodyPr wrap="none" rtlCol="0">
            <a:spAutoFit/>
          </a:bodyPr>
          <a:lstStyle/>
          <a:p>
            <a:r>
              <a:rPr lang="en-US" dirty="0" smtClean="0"/>
              <a:t>B</a:t>
            </a:r>
            <a:endParaRPr lang="en-US" dirty="0"/>
          </a:p>
        </p:txBody>
      </p:sp>
      <p:sp>
        <p:nvSpPr>
          <p:cNvPr id="24" name="TextBox 23"/>
          <p:cNvSpPr txBox="1"/>
          <p:nvPr/>
        </p:nvSpPr>
        <p:spPr>
          <a:xfrm>
            <a:off x="1828800" y="1752600"/>
            <a:ext cx="441146" cy="369332"/>
          </a:xfrm>
          <a:prstGeom prst="rect">
            <a:avLst/>
          </a:prstGeom>
          <a:noFill/>
        </p:spPr>
        <p:txBody>
          <a:bodyPr wrap="none" rtlCol="0">
            <a:spAutoFit/>
          </a:bodyPr>
          <a:lstStyle/>
          <a:p>
            <a:r>
              <a:rPr lang="en-US" dirty="0" smtClean="0"/>
              <a:t>A</a:t>
            </a:r>
            <a:r>
              <a:rPr lang="en-US" baseline="-25000" dirty="0" smtClean="0"/>
              <a:t>1</a:t>
            </a:r>
            <a:endParaRPr lang="en-US" baseline="-25000" dirty="0"/>
          </a:p>
        </p:txBody>
      </p:sp>
      <p:sp>
        <p:nvSpPr>
          <p:cNvPr id="25" name="TextBox 24"/>
          <p:cNvSpPr txBox="1"/>
          <p:nvPr/>
        </p:nvSpPr>
        <p:spPr>
          <a:xfrm>
            <a:off x="5349240" y="5699760"/>
            <a:ext cx="415498" cy="369332"/>
          </a:xfrm>
          <a:prstGeom prst="rect">
            <a:avLst/>
          </a:prstGeom>
          <a:noFill/>
        </p:spPr>
        <p:txBody>
          <a:bodyPr wrap="none" rtlCol="0">
            <a:spAutoFit/>
          </a:bodyPr>
          <a:lstStyle/>
          <a:p>
            <a:r>
              <a:rPr lang="en-US" dirty="0" smtClean="0"/>
              <a:t>B</a:t>
            </a:r>
            <a:r>
              <a:rPr lang="en-US" baseline="-25000" dirty="0" smtClean="0"/>
              <a:t>1</a:t>
            </a:r>
            <a:endParaRPr lang="en-US" baseline="-25000" dirty="0"/>
          </a:p>
        </p:txBody>
      </p:sp>
      <p:sp>
        <p:nvSpPr>
          <p:cNvPr id="26" name="TextBox 25"/>
          <p:cNvSpPr txBox="1"/>
          <p:nvPr/>
        </p:nvSpPr>
        <p:spPr>
          <a:xfrm>
            <a:off x="3581400" y="5715000"/>
            <a:ext cx="415498" cy="369332"/>
          </a:xfrm>
          <a:prstGeom prst="rect">
            <a:avLst/>
          </a:prstGeom>
          <a:noFill/>
        </p:spPr>
        <p:txBody>
          <a:bodyPr wrap="none" rtlCol="0">
            <a:spAutoFit/>
          </a:bodyPr>
          <a:lstStyle/>
          <a:p>
            <a:r>
              <a:rPr lang="en-US" dirty="0" smtClean="0"/>
              <a:t>B</a:t>
            </a:r>
            <a:r>
              <a:rPr lang="en-US" baseline="-25000" dirty="0" smtClean="0"/>
              <a:t>2</a:t>
            </a:r>
            <a:endParaRPr lang="en-US" baseline="-25000" dirty="0"/>
          </a:p>
        </p:txBody>
      </p:sp>
      <p:sp>
        <p:nvSpPr>
          <p:cNvPr id="27" name="TextBox 26"/>
          <p:cNvSpPr txBox="1"/>
          <p:nvPr/>
        </p:nvSpPr>
        <p:spPr>
          <a:xfrm>
            <a:off x="1814374" y="3733800"/>
            <a:ext cx="441146" cy="369332"/>
          </a:xfrm>
          <a:prstGeom prst="rect">
            <a:avLst/>
          </a:prstGeom>
          <a:noFill/>
        </p:spPr>
        <p:txBody>
          <a:bodyPr wrap="none" rtlCol="0">
            <a:spAutoFit/>
          </a:bodyPr>
          <a:lstStyle/>
          <a:p>
            <a:r>
              <a:rPr lang="en-US" dirty="0" smtClean="0"/>
              <a:t>A</a:t>
            </a:r>
            <a:r>
              <a:rPr lang="en-US" baseline="-25000" dirty="0" smtClean="0"/>
              <a:t>2</a:t>
            </a:r>
            <a:endParaRPr lang="en-US" baseline="-25000" dirty="0"/>
          </a:p>
        </p:txBody>
      </p:sp>
      <p:cxnSp>
        <p:nvCxnSpPr>
          <p:cNvPr id="29" name="Straight Arrow Connector 28"/>
          <p:cNvCxnSpPr/>
          <p:nvPr/>
        </p:nvCxnSpPr>
        <p:spPr>
          <a:xfrm>
            <a:off x="3048000" y="3810000"/>
            <a:ext cx="609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2636520" y="431292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24200" y="3883223"/>
            <a:ext cx="1066800" cy="307777"/>
          </a:xfrm>
          <a:prstGeom prst="rect">
            <a:avLst/>
          </a:prstGeom>
          <a:noFill/>
        </p:spPr>
        <p:txBody>
          <a:bodyPr wrap="square" rtlCol="0">
            <a:spAutoFit/>
          </a:bodyPr>
          <a:lstStyle/>
          <a:p>
            <a:r>
              <a:rPr lang="en-US" sz="1400" dirty="0" smtClean="0"/>
              <a:t>Cost </a:t>
            </a:r>
            <a:r>
              <a:rPr lang="en-US" sz="1400" dirty="0" smtClean="0">
                <a:latin typeface="Arial"/>
                <a:cs typeface="Arial"/>
              </a:rPr>
              <a:t>↑</a:t>
            </a:r>
            <a:endParaRPr lang="en-US" sz="1400" dirty="0"/>
          </a:p>
        </p:txBody>
      </p:sp>
      <p:sp>
        <p:nvSpPr>
          <p:cNvPr id="37" name="TextBox 36"/>
          <p:cNvSpPr txBox="1"/>
          <p:nvPr/>
        </p:nvSpPr>
        <p:spPr>
          <a:xfrm>
            <a:off x="2667000" y="4343400"/>
            <a:ext cx="1295400" cy="338554"/>
          </a:xfrm>
          <a:prstGeom prst="rect">
            <a:avLst/>
          </a:prstGeom>
          <a:noFill/>
        </p:spPr>
        <p:txBody>
          <a:bodyPr wrap="square" rtlCol="0">
            <a:spAutoFit/>
          </a:bodyPr>
          <a:lstStyle/>
          <a:p>
            <a:r>
              <a:rPr lang="en-US" sz="1600" dirty="0" smtClean="0"/>
              <a:t>Cost </a:t>
            </a:r>
            <a:r>
              <a:rPr lang="en-US" sz="1600" dirty="0" smtClean="0">
                <a:latin typeface="Arial"/>
                <a:cs typeface="Arial"/>
              </a:rPr>
              <a:t>↓</a:t>
            </a:r>
            <a:endParaRPr lang="en-US" sz="16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blinds(horizontal)">
                                      <p:cBhvr>
                                        <p:cTn id="48" dur="500"/>
                                        <p:tgtEl>
                                          <p:spTgt spid="36"/>
                                        </p:tgtEl>
                                      </p:cBhvr>
                                    </p:animEffect>
                                  </p:childTnLst>
                                </p:cTn>
                              </p:par>
                              <p:par>
                                <p:cTn id="49" presetID="3" presetClass="entr" presetSubtype="1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linds(horizontal)">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par>
                                <p:cTn id="63" presetID="3" presetClass="entr" presetSubtype="1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blinds(horizontal)">
                                      <p:cBhvr>
                                        <p:cTn id="65" dur="500"/>
                                        <p:tgtEl>
                                          <p:spTgt spid="14"/>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blinds(horizontal)">
                                      <p:cBhvr>
                                        <p:cTn id="68" dur="500"/>
                                        <p:tgtEl>
                                          <p:spTgt spid="2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blinds(horizontal)">
                                      <p:cBhvr>
                                        <p:cTn id="71" dur="500"/>
                                        <p:tgtEl>
                                          <p:spTgt spid="37"/>
                                        </p:tgtEl>
                                      </p:cBhvr>
                                    </p:animEffect>
                                  </p:childTnLst>
                                </p:cTn>
                              </p:par>
                              <p:par>
                                <p:cTn id="72" presetID="3" presetClass="entr" presetSubtype="1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9" grpId="0"/>
      <p:bldP spid="20" grpId="0"/>
      <p:bldP spid="21" grpId="0"/>
      <p:bldP spid="22" grpId="0"/>
      <p:bldP spid="23" grpId="0"/>
      <p:bldP spid="24" grpId="0"/>
      <p:bldP spid="25" grpId="0"/>
      <p:bldP spid="26" grpId="0"/>
      <p:bldP spid="27" grpId="0"/>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00200" y="-30163"/>
            <a:ext cx="8229600" cy="4525963"/>
          </a:xfrm>
        </p:spPr>
        <p:txBody>
          <a:bodyPr/>
          <a:lstStyle/>
          <a:p>
            <a:pPr>
              <a:buNone/>
            </a:pPr>
            <a:r>
              <a:rPr lang="en-US" dirty="0" smtClean="0"/>
              <a:t>B) Change in price of inputs </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35</a:t>
            </a:fld>
            <a:endParaRPr lang="en-US"/>
          </a:p>
        </p:txBody>
      </p:sp>
      <p:sp>
        <p:nvSpPr>
          <p:cNvPr id="6" name="TextBox 5"/>
          <p:cNvSpPr txBox="1"/>
          <p:nvPr/>
        </p:nvSpPr>
        <p:spPr>
          <a:xfrm>
            <a:off x="91440" y="396240"/>
            <a:ext cx="4038600" cy="369332"/>
          </a:xfrm>
          <a:prstGeom prst="rect">
            <a:avLst/>
          </a:prstGeom>
          <a:noFill/>
        </p:spPr>
        <p:txBody>
          <a:bodyPr wrap="square" rtlCol="0">
            <a:spAutoFit/>
          </a:bodyPr>
          <a:lstStyle/>
          <a:p>
            <a:r>
              <a:rPr lang="en-US" u="sng" dirty="0" smtClean="0"/>
              <a:t>I) Change in price of Labor</a:t>
            </a:r>
            <a:endParaRPr lang="en-US" u="sng" dirty="0"/>
          </a:p>
        </p:txBody>
      </p:sp>
      <p:sp>
        <p:nvSpPr>
          <p:cNvPr id="7" name="TextBox 6"/>
          <p:cNvSpPr txBox="1"/>
          <p:nvPr/>
        </p:nvSpPr>
        <p:spPr>
          <a:xfrm>
            <a:off x="5105400" y="392668"/>
            <a:ext cx="3454792" cy="369332"/>
          </a:xfrm>
          <a:prstGeom prst="rect">
            <a:avLst/>
          </a:prstGeom>
          <a:noFill/>
        </p:spPr>
        <p:txBody>
          <a:bodyPr wrap="none" rtlCol="0">
            <a:spAutoFit/>
          </a:bodyPr>
          <a:lstStyle/>
          <a:p>
            <a:r>
              <a:rPr lang="en-US" u="sng" dirty="0" smtClean="0"/>
              <a:t>II) Change in price of Capital </a:t>
            </a:r>
            <a:endParaRPr lang="en-US" u="sng" dirty="0"/>
          </a:p>
        </p:txBody>
      </p:sp>
      <p:cxnSp>
        <p:nvCxnSpPr>
          <p:cNvPr id="9" name="Straight Connector 8"/>
          <p:cNvCxnSpPr/>
          <p:nvPr/>
        </p:nvCxnSpPr>
        <p:spPr>
          <a:xfrm rot="5400000">
            <a:off x="-1485900" y="3009900"/>
            <a:ext cx="40386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86894" y="2932906"/>
            <a:ext cx="40386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4920" y="4953000"/>
            <a:ext cx="38100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8160" y="5013960"/>
            <a:ext cx="3870960" cy="1524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62940" y="3086100"/>
            <a:ext cx="3124200" cy="762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90500" y="2705100"/>
            <a:ext cx="3048000" cy="1600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342900" y="2171700"/>
            <a:ext cx="3048000" cy="266700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90036" y="1828800"/>
            <a:ext cx="343364" cy="369332"/>
          </a:xfrm>
          <a:prstGeom prst="rect">
            <a:avLst/>
          </a:prstGeom>
          <a:noFill/>
        </p:spPr>
        <p:txBody>
          <a:bodyPr wrap="none" rtlCol="0">
            <a:spAutoFit/>
          </a:bodyPr>
          <a:lstStyle/>
          <a:p>
            <a:r>
              <a:rPr lang="en-US" dirty="0" smtClean="0"/>
              <a:t>A</a:t>
            </a:r>
            <a:endParaRPr lang="en-US" dirty="0"/>
          </a:p>
        </p:txBody>
      </p:sp>
      <p:sp>
        <p:nvSpPr>
          <p:cNvPr id="25" name="TextBox 24"/>
          <p:cNvSpPr txBox="1"/>
          <p:nvPr/>
        </p:nvSpPr>
        <p:spPr>
          <a:xfrm>
            <a:off x="245398" y="4953000"/>
            <a:ext cx="364202" cy="369332"/>
          </a:xfrm>
          <a:prstGeom prst="rect">
            <a:avLst/>
          </a:prstGeom>
          <a:noFill/>
        </p:spPr>
        <p:txBody>
          <a:bodyPr wrap="none" rtlCol="0">
            <a:spAutoFit/>
          </a:bodyPr>
          <a:lstStyle/>
          <a:p>
            <a:r>
              <a:rPr lang="en-US" dirty="0" smtClean="0"/>
              <a:t>O</a:t>
            </a:r>
            <a:endParaRPr lang="en-US" dirty="0"/>
          </a:p>
        </p:txBody>
      </p:sp>
      <p:sp>
        <p:nvSpPr>
          <p:cNvPr id="26" name="TextBox 25"/>
          <p:cNvSpPr txBox="1"/>
          <p:nvPr/>
        </p:nvSpPr>
        <p:spPr>
          <a:xfrm>
            <a:off x="1981200" y="5029200"/>
            <a:ext cx="317716" cy="369332"/>
          </a:xfrm>
          <a:prstGeom prst="rect">
            <a:avLst/>
          </a:prstGeom>
          <a:noFill/>
        </p:spPr>
        <p:txBody>
          <a:bodyPr wrap="none" rtlCol="0">
            <a:spAutoFit/>
          </a:bodyPr>
          <a:lstStyle/>
          <a:p>
            <a:r>
              <a:rPr lang="en-US" dirty="0" smtClean="0"/>
              <a:t>B</a:t>
            </a:r>
            <a:endParaRPr lang="en-US" dirty="0"/>
          </a:p>
        </p:txBody>
      </p:sp>
      <p:sp>
        <p:nvSpPr>
          <p:cNvPr id="27" name="TextBox 26"/>
          <p:cNvSpPr txBox="1"/>
          <p:nvPr/>
        </p:nvSpPr>
        <p:spPr>
          <a:xfrm>
            <a:off x="3035084" y="5029200"/>
            <a:ext cx="415498" cy="369332"/>
          </a:xfrm>
          <a:prstGeom prst="rect">
            <a:avLst/>
          </a:prstGeom>
          <a:noFill/>
        </p:spPr>
        <p:txBody>
          <a:bodyPr wrap="none" rtlCol="0">
            <a:spAutoFit/>
          </a:bodyPr>
          <a:lstStyle/>
          <a:p>
            <a:r>
              <a:rPr lang="en-US" dirty="0" smtClean="0"/>
              <a:t>B</a:t>
            </a:r>
            <a:r>
              <a:rPr lang="en-US" baseline="-25000" dirty="0" smtClean="0"/>
              <a:t>1</a:t>
            </a:r>
            <a:endParaRPr lang="en-US" baseline="-25000" dirty="0"/>
          </a:p>
        </p:txBody>
      </p:sp>
      <p:sp>
        <p:nvSpPr>
          <p:cNvPr id="28" name="TextBox 27"/>
          <p:cNvSpPr txBox="1"/>
          <p:nvPr/>
        </p:nvSpPr>
        <p:spPr>
          <a:xfrm>
            <a:off x="1078022" y="4998720"/>
            <a:ext cx="415498" cy="369332"/>
          </a:xfrm>
          <a:prstGeom prst="rect">
            <a:avLst/>
          </a:prstGeom>
          <a:noFill/>
        </p:spPr>
        <p:txBody>
          <a:bodyPr wrap="none" rtlCol="0">
            <a:spAutoFit/>
          </a:bodyPr>
          <a:lstStyle/>
          <a:p>
            <a:r>
              <a:rPr lang="en-US" dirty="0" smtClean="0"/>
              <a:t>B</a:t>
            </a:r>
            <a:r>
              <a:rPr lang="en-US" baseline="-25000" dirty="0" smtClean="0"/>
              <a:t>2</a:t>
            </a:r>
            <a:endParaRPr lang="en-US" baseline="-25000" dirty="0"/>
          </a:p>
        </p:txBody>
      </p:sp>
      <p:sp>
        <p:nvSpPr>
          <p:cNvPr id="29" name="TextBox 28"/>
          <p:cNvSpPr txBox="1"/>
          <p:nvPr/>
        </p:nvSpPr>
        <p:spPr>
          <a:xfrm>
            <a:off x="2362200" y="5269468"/>
            <a:ext cx="838200" cy="369332"/>
          </a:xfrm>
          <a:prstGeom prst="rect">
            <a:avLst/>
          </a:prstGeom>
          <a:noFill/>
        </p:spPr>
        <p:txBody>
          <a:bodyPr wrap="square" rtlCol="0">
            <a:spAutoFit/>
          </a:bodyPr>
          <a:lstStyle/>
          <a:p>
            <a:r>
              <a:rPr lang="en-US" dirty="0" smtClean="0"/>
              <a:t>(P</a:t>
            </a:r>
            <a:r>
              <a:rPr lang="en-US" baseline="-25000" dirty="0" smtClean="0"/>
              <a:t>L</a:t>
            </a:r>
            <a:r>
              <a:rPr lang="en-US" dirty="0" smtClean="0"/>
              <a:t> </a:t>
            </a:r>
            <a:r>
              <a:rPr lang="en-US" dirty="0" smtClean="0">
                <a:latin typeface="Arial"/>
                <a:cs typeface="Arial"/>
              </a:rPr>
              <a:t>↓)</a:t>
            </a:r>
            <a:endParaRPr lang="en-US" dirty="0"/>
          </a:p>
        </p:txBody>
      </p:sp>
      <p:cxnSp>
        <p:nvCxnSpPr>
          <p:cNvPr id="31" name="Straight Arrow Connector 30"/>
          <p:cNvCxnSpPr/>
          <p:nvPr/>
        </p:nvCxnSpPr>
        <p:spPr>
          <a:xfrm>
            <a:off x="2362200" y="5180012"/>
            <a:ext cx="609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71600" y="5269468"/>
            <a:ext cx="838200" cy="369332"/>
          </a:xfrm>
          <a:prstGeom prst="rect">
            <a:avLst/>
          </a:prstGeom>
          <a:noFill/>
        </p:spPr>
        <p:txBody>
          <a:bodyPr wrap="square" rtlCol="0">
            <a:spAutoFit/>
          </a:bodyPr>
          <a:lstStyle/>
          <a:p>
            <a:r>
              <a:rPr lang="en-US" dirty="0" smtClean="0"/>
              <a:t>(P</a:t>
            </a:r>
            <a:r>
              <a:rPr lang="en-US" baseline="-25000" dirty="0" smtClean="0"/>
              <a:t>L</a:t>
            </a:r>
            <a:r>
              <a:rPr lang="en-US" dirty="0" smtClean="0"/>
              <a:t> </a:t>
            </a:r>
            <a:r>
              <a:rPr lang="en-US" dirty="0" smtClean="0">
                <a:latin typeface="Arial"/>
                <a:cs typeface="Arial"/>
              </a:rPr>
              <a:t>↑)</a:t>
            </a:r>
            <a:endParaRPr lang="en-US" dirty="0"/>
          </a:p>
        </p:txBody>
      </p:sp>
      <p:cxnSp>
        <p:nvCxnSpPr>
          <p:cNvPr id="34" name="Straight Arrow Connector 33"/>
          <p:cNvCxnSpPr>
            <a:endCxn id="28" idx="3"/>
          </p:cNvCxnSpPr>
          <p:nvPr/>
        </p:nvCxnSpPr>
        <p:spPr>
          <a:xfrm rot="10800000" flipV="1">
            <a:off x="1493520" y="5181600"/>
            <a:ext cx="411480" cy="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35150" y="5029200"/>
            <a:ext cx="1136850" cy="338554"/>
          </a:xfrm>
          <a:prstGeom prst="rect">
            <a:avLst/>
          </a:prstGeom>
          <a:noFill/>
        </p:spPr>
        <p:txBody>
          <a:bodyPr wrap="none" rtlCol="0">
            <a:spAutoFit/>
          </a:bodyPr>
          <a:lstStyle/>
          <a:p>
            <a:r>
              <a:rPr lang="en-US" sz="1600" dirty="0" smtClean="0"/>
              <a:t>Units of L</a:t>
            </a:r>
            <a:endParaRPr lang="en-US" sz="1600" dirty="0"/>
          </a:p>
        </p:txBody>
      </p:sp>
      <p:sp>
        <p:nvSpPr>
          <p:cNvPr id="38" name="TextBox 37"/>
          <p:cNvSpPr txBox="1"/>
          <p:nvPr/>
        </p:nvSpPr>
        <p:spPr>
          <a:xfrm>
            <a:off x="102513" y="685800"/>
            <a:ext cx="430887" cy="1070165"/>
          </a:xfrm>
          <a:prstGeom prst="rect">
            <a:avLst/>
          </a:prstGeom>
          <a:noFill/>
        </p:spPr>
        <p:txBody>
          <a:bodyPr vert="vert270" wrap="none" rtlCol="0">
            <a:spAutoFit/>
          </a:bodyPr>
          <a:lstStyle/>
          <a:p>
            <a:r>
              <a:rPr lang="en-US" sz="1600" dirty="0" smtClean="0"/>
              <a:t>Units of K</a:t>
            </a:r>
            <a:endParaRPr lang="en-US" sz="1600" dirty="0"/>
          </a:p>
        </p:txBody>
      </p:sp>
      <p:cxnSp>
        <p:nvCxnSpPr>
          <p:cNvPr id="40" name="Straight Connector 39"/>
          <p:cNvCxnSpPr/>
          <p:nvPr/>
        </p:nvCxnSpPr>
        <p:spPr>
          <a:xfrm rot="5400000">
            <a:off x="1294606" y="3657600"/>
            <a:ext cx="6401594" cy="794"/>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95800" y="457200"/>
            <a:ext cx="430887" cy="1070165"/>
          </a:xfrm>
          <a:prstGeom prst="rect">
            <a:avLst/>
          </a:prstGeom>
          <a:noFill/>
        </p:spPr>
        <p:txBody>
          <a:bodyPr vert="vert270" wrap="none" rtlCol="0">
            <a:spAutoFit/>
          </a:bodyPr>
          <a:lstStyle/>
          <a:p>
            <a:r>
              <a:rPr lang="en-US" sz="1600" dirty="0" smtClean="0"/>
              <a:t>Units of K</a:t>
            </a:r>
            <a:endParaRPr lang="en-US" sz="1600" dirty="0"/>
          </a:p>
        </p:txBody>
      </p:sp>
      <p:sp>
        <p:nvSpPr>
          <p:cNvPr id="43" name="TextBox 42"/>
          <p:cNvSpPr txBox="1"/>
          <p:nvPr/>
        </p:nvSpPr>
        <p:spPr>
          <a:xfrm>
            <a:off x="8077200" y="4953000"/>
            <a:ext cx="1136850" cy="338554"/>
          </a:xfrm>
          <a:prstGeom prst="rect">
            <a:avLst/>
          </a:prstGeom>
          <a:noFill/>
        </p:spPr>
        <p:txBody>
          <a:bodyPr wrap="none" rtlCol="0">
            <a:spAutoFit/>
          </a:bodyPr>
          <a:lstStyle/>
          <a:p>
            <a:r>
              <a:rPr lang="en-US" sz="1600" dirty="0" smtClean="0"/>
              <a:t>Units of L</a:t>
            </a:r>
            <a:endParaRPr lang="en-US" sz="1600" dirty="0"/>
          </a:p>
        </p:txBody>
      </p:sp>
      <p:sp>
        <p:nvSpPr>
          <p:cNvPr id="44" name="TextBox 43"/>
          <p:cNvSpPr txBox="1"/>
          <p:nvPr/>
        </p:nvSpPr>
        <p:spPr>
          <a:xfrm>
            <a:off x="4817398" y="4876800"/>
            <a:ext cx="364202" cy="369332"/>
          </a:xfrm>
          <a:prstGeom prst="rect">
            <a:avLst/>
          </a:prstGeom>
          <a:noFill/>
        </p:spPr>
        <p:txBody>
          <a:bodyPr wrap="none" rtlCol="0">
            <a:spAutoFit/>
          </a:bodyPr>
          <a:lstStyle/>
          <a:p>
            <a:r>
              <a:rPr lang="en-US" dirty="0" smtClean="0"/>
              <a:t>O</a:t>
            </a:r>
            <a:endParaRPr lang="en-US" dirty="0"/>
          </a:p>
        </p:txBody>
      </p:sp>
      <p:cxnSp>
        <p:nvCxnSpPr>
          <p:cNvPr id="45" name="Straight Connector 44"/>
          <p:cNvCxnSpPr/>
          <p:nvPr/>
        </p:nvCxnSpPr>
        <p:spPr>
          <a:xfrm rot="16200000" flipH="1">
            <a:off x="5029200" y="2286000"/>
            <a:ext cx="2743200" cy="2590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105400" y="3124200"/>
            <a:ext cx="2514600" cy="1752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4610100" y="1866900"/>
            <a:ext cx="3505200" cy="251460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574280" y="4953000"/>
            <a:ext cx="457200" cy="381000"/>
          </a:xfrm>
          <a:prstGeom prst="rect">
            <a:avLst/>
          </a:prstGeom>
          <a:noFill/>
        </p:spPr>
        <p:txBody>
          <a:bodyPr wrap="square" rtlCol="0">
            <a:spAutoFit/>
          </a:bodyPr>
          <a:lstStyle/>
          <a:p>
            <a:r>
              <a:rPr lang="en-US" dirty="0" smtClean="0"/>
              <a:t>B</a:t>
            </a:r>
            <a:endParaRPr lang="en-US" dirty="0"/>
          </a:p>
        </p:txBody>
      </p:sp>
      <p:sp>
        <p:nvSpPr>
          <p:cNvPr id="63" name="TextBox 62"/>
          <p:cNvSpPr txBox="1"/>
          <p:nvPr/>
        </p:nvSpPr>
        <p:spPr>
          <a:xfrm>
            <a:off x="4800600" y="2057400"/>
            <a:ext cx="343364" cy="369332"/>
          </a:xfrm>
          <a:prstGeom prst="rect">
            <a:avLst/>
          </a:prstGeom>
          <a:noFill/>
        </p:spPr>
        <p:txBody>
          <a:bodyPr wrap="none" rtlCol="0">
            <a:spAutoFit/>
          </a:bodyPr>
          <a:lstStyle/>
          <a:p>
            <a:r>
              <a:rPr lang="en-US" dirty="0" smtClean="0"/>
              <a:t>A</a:t>
            </a:r>
            <a:endParaRPr lang="en-US" dirty="0"/>
          </a:p>
        </p:txBody>
      </p:sp>
      <p:sp>
        <p:nvSpPr>
          <p:cNvPr id="64" name="TextBox 63"/>
          <p:cNvSpPr txBox="1"/>
          <p:nvPr/>
        </p:nvSpPr>
        <p:spPr>
          <a:xfrm>
            <a:off x="4724400" y="1143000"/>
            <a:ext cx="441146" cy="369332"/>
          </a:xfrm>
          <a:prstGeom prst="rect">
            <a:avLst/>
          </a:prstGeom>
          <a:noFill/>
        </p:spPr>
        <p:txBody>
          <a:bodyPr wrap="none" rtlCol="0">
            <a:spAutoFit/>
          </a:bodyPr>
          <a:lstStyle/>
          <a:p>
            <a:r>
              <a:rPr lang="en-US" dirty="0" smtClean="0"/>
              <a:t>A</a:t>
            </a:r>
            <a:r>
              <a:rPr lang="en-US" baseline="-25000" dirty="0" smtClean="0"/>
              <a:t>1</a:t>
            </a:r>
            <a:endParaRPr lang="en-US" baseline="-25000" dirty="0"/>
          </a:p>
        </p:txBody>
      </p:sp>
      <p:sp>
        <p:nvSpPr>
          <p:cNvPr id="65" name="TextBox 64"/>
          <p:cNvSpPr txBox="1"/>
          <p:nvPr/>
        </p:nvSpPr>
        <p:spPr>
          <a:xfrm>
            <a:off x="4709974" y="2941320"/>
            <a:ext cx="441146" cy="369332"/>
          </a:xfrm>
          <a:prstGeom prst="rect">
            <a:avLst/>
          </a:prstGeom>
          <a:noFill/>
        </p:spPr>
        <p:txBody>
          <a:bodyPr wrap="none" rtlCol="0">
            <a:spAutoFit/>
          </a:bodyPr>
          <a:lstStyle/>
          <a:p>
            <a:r>
              <a:rPr lang="en-US" dirty="0" smtClean="0"/>
              <a:t>A</a:t>
            </a:r>
            <a:r>
              <a:rPr lang="en-US" baseline="-25000" dirty="0" smtClean="0"/>
              <a:t>2</a:t>
            </a:r>
            <a:endParaRPr lang="en-US" baseline="-25000" dirty="0"/>
          </a:p>
        </p:txBody>
      </p:sp>
      <p:cxnSp>
        <p:nvCxnSpPr>
          <p:cNvPr id="67" name="Straight Arrow Connector 66"/>
          <p:cNvCxnSpPr/>
          <p:nvPr/>
        </p:nvCxnSpPr>
        <p:spPr>
          <a:xfrm rot="5400000">
            <a:off x="4991100" y="2857500"/>
            <a:ext cx="533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flipH="1" flipV="1">
            <a:off x="5029200" y="1981200"/>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80560" y="2514600"/>
            <a:ext cx="681597" cy="369332"/>
          </a:xfrm>
          <a:prstGeom prst="rect">
            <a:avLst/>
          </a:prstGeom>
          <a:noFill/>
        </p:spPr>
        <p:txBody>
          <a:bodyPr wrap="none" rtlCol="0">
            <a:spAutoFit/>
          </a:bodyPr>
          <a:lstStyle/>
          <a:p>
            <a:r>
              <a:rPr lang="en-US" dirty="0" smtClean="0"/>
              <a:t>(P</a:t>
            </a:r>
            <a:r>
              <a:rPr lang="en-US" baseline="-25000" dirty="0" smtClean="0"/>
              <a:t>K</a:t>
            </a:r>
            <a:r>
              <a:rPr lang="en-US" dirty="0" smtClean="0">
                <a:latin typeface="Arial"/>
                <a:cs typeface="Arial"/>
              </a:rPr>
              <a:t>↑)</a:t>
            </a:r>
            <a:endParaRPr lang="en-US" dirty="0"/>
          </a:p>
        </p:txBody>
      </p:sp>
      <p:sp>
        <p:nvSpPr>
          <p:cNvPr id="71" name="TextBox 70"/>
          <p:cNvSpPr txBox="1"/>
          <p:nvPr/>
        </p:nvSpPr>
        <p:spPr>
          <a:xfrm>
            <a:off x="4465320" y="1600200"/>
            <a:ext cx="681597" cy="369332"/>
          </a:xfrm>
          <a:prstGeom prst="rect">
            <a:avLst/>
          </a:prstGeom>
          <a:noFill/>
        </p:spPr>
        <p:txBody>
          <a:bodyPr wrap="none" rtlCol="0">
            <a:spAutoFit/>
          </a:bodyPr>
          <a:lstStyle/>
          <a:p>
            <a:r>
              <a:rPr lang="en-US" dirty="0" smtClean="0"/>
              <a:t>(P</a:t>
            </a:r>
            <a:r>
              <a:rPr lang="en-US" baseline="-25000" dirty="0" smtClean="0"/>
              <a:t>K</a:t>
            </a:r>
            <a:r>
              <a:rPr lang="en-US" dirty="0" smtClean="0">
                <a:latin typeface="Arial"/>
                <a:cs typeface="Arial"/>
              </a:rPr>
              <a:t>↓)</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par>
                                <p:cTn id="18" presetID="3"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linds(horizontal)">
                                      <p:cBhvr>
                                        <p:cTn id="26" dur="500"/>
                                        <p:tgtEl>
                                          <p:spTgt spid="2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linds(horizontal)">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linds(horizontal)">
                                      <p:cBhvr>
                                        <p:cTn id="34" dur="500"/>
                                        <p:tgtEl>
                                          <p:spTgt spid="24"/>
                                        </p:tgtEl>
                                      </p:cBhvr>
                                    </p:animEffect>
                                  </p:childTnLst>
                                </p:cTn>
                              </p:par>
                              <p:par>
                                <p:cTn id="35" presetID="3"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linds(horizontal)">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par>
                                <p:cTn id="46" presetID="3" presetClass="entr" presetSubtype="1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linds(horizontal)">
                                      <p:cBhvr>
                                        <p:cTn id="48" dur="500"/>
                                        <p:tgtEl>
                                          <p:spTgt spid="31"/>
                                        </p:tgtEl>
                                      </p:cBhvr>
                                    </p:animEffect>
                                  </p:childTnLst>
                                </p:cTn>
                              </p:par>
                              <p:par>
                                <p:cTn id="49" presetID="3" presetClass="entr" presetSubtype="1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blinds(horizontal)">
                                      <p:cBhvr>
                                        <p:cTn id="59" dur="500"/>
                                        <p:tgtEl>
                                          <p:spTgt spid="3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linds(horizontal)">
                                      <p:cBhvr>
                                        <p:cTn id="62" dur="500"/>
                                        <p:tgtEl>
                                          <p:spTgt spid="2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linds(horizontal)">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blinds(horizontal)">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blinds(horizontal)">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blinds(horizontal)">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blinds(horizontal)">
                                      <p:cBhvr>
                                        <p:cTn id="85" dur="500"/>
                                        <p:tgtEl>
                                          <p:spTgt spid="10"/>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blinds(horizontal)">
                                      <p:cBhvr>
                                        <p:cTn id="88" dur="500"/>
                                        <p:tgtEl>
                                          <p:spTgt spid="4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par>
                                <p:cTn id="92" presetID="3" presetClass="entr" presetSubtype="10" fill="hold"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blinds(horizontal)">
                                      <p:cBhvr>
                                        <p:cTn id="94" dur="500"/>
                                        <p:tgtEl>
                                          <p:spTgt spid="1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blinds(horizontal)">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blinds(horizontal)">
                                      <p:cBhvr>
                                        <p:cTn id="102" dur="500"/>
                                        <p:tgtEl>
                                          <p:spTgt spid="45"/>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blinds(horizontal)">
                                      <p:cBhvr>
                                        <p:cTn id="105" dur="500"/>
                                        <p:tgtEl>
                                          <p:spTgt spid="63"/>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blinds(horizontal)">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blinds(horizontal)">
                                      <p:cBhvr>
                                        <p:cTn id="113" dur="500"/>
                                        <p:tgtEl>
                                          <p:spTgt spid="64"/>
                                        </p:tgtEl>
                                      </p:cBhvr>
                                    </p:animEffect>
                                  </p:childTnLst>
                                </p:cTn>
                              </p:par>
                              <p:par>
                                <p:cTn id="114" presetID="3" presetClass="entr" presetSubtype="10" fill="hold" nodeType="with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blinds(horizontal)">
                                      <p:cBhvr>
                                        <p:cTn id="116" dur="500"/>
                                        <p:tgtEl>
                                          <p:spTgt spid="53"/>
                                        </p:tgtEl>
                                      </p:cBhvr>
                                    </p:animEffect>
                                  </p:childTnLst>
                                </p:cTn>
                              </p:par>
                              <p:par>
                                <p:cTn id="117" presetID="3" presetClass="entr" presetSubtype="10" fill="hold" nodeType="with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blinds(horizontal)">
                                      <p:cBhvr>
                                        <p:cTn id="119" dur="500"/>
                                        <p:tgtEl>
                                          <p:spTgt spid="69"/>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blinds(horizontal)">
                                      <p:cBhvr>
                                        <p:cTn id="122" dur="500"/>
                                        <p:tgtEl>
                                          <p:spTgt spid="71"/>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blinds(horizontal)">
                                      <p:cBhvr>
                                        <p:cTn id="127" dur="500"/>
                                        <p:tgtEl>
                                          <p:spTgt spid="70"/>
                                        </p:tgtEl>
                                      </p:cBhvr>
                                    </p:animEffect>
                                  </p:childTnLst>
                                </p:cTn>
                              </p:par>
                              <p:par>
                                <p:cTn id="128" presetID="3" presetClass="entr" presetSubtype="10" fill="hold" nodeType="withEffect">
                                  <p:stCondLst>
                                    <p:cond delay="0"/>
                                  </p:stCondLst>
                                  <p:childTnLst>
                                    <p:set>
                                      <p:cBhvr>
                                        <p:cTn id="129" dur="1" fill="hold">
                                          <p:stCondLst>
                                            <p:cond delay="0"/>
                                          </p:stCondLst>
                                        </p:cTn>
                                        <p:tgtEl>
                                          <p:spTgt spid="67"/>
                                        </p:tgtEl>
                                        <p:attrNameLst>
                                          <p:attrName>style.visibility</p:attrName>
                                        </p:attrNameLst>
                                      </p:cBhvr>
                                      <p:to>
                                        <p:strVal val="visible"/>
                                      </p:to>
                                    </p:set>
                                    <p:animEffect transition="in" filter="blinds(horizontal)">
                                      <p:cBhvr>
                                        <p:cTn id="130" dur="500"/>
                                        <p:tgtEl>
                                          <p:spTgt spid="67"/>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65"/>
                                        </p:tgtEl>
                                        <p:attrNameLst>
                                          <p:attrName>style.visibility</p:attrName>
                                        </p:attrNameLst>
                                      </p:cBhvr>
                                      <p:to>
                                        <p:strVal val="visible"/>
                                      </p:to>
                                    </p:set>
                                    <p:animEffect transition="in" filter="blinds(horizontal)">
                                      <p:cBhvr>
                                        <p:cTn id="133" dur="500"/>
                                        <p:tgtEl>
                                          <p:spTgt spid="65"/>
                                        </p:tgtEl>
                                      </p:cBhvr>
                                    </p:animEffect>
                                  </p:childTnLst>
                                </p:cTn>
                              </p:par>
                              <p:par>
                                <p:cTn id="134" presetID="3" presetClass="entr" presetSubtype="10" fill="hold"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blinds(horizontal)">
                                      <p:cBhvr>
                                        <p:cTn id="1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24" grpId="0"/>
      <p:bldP spid="25" grpId="0"/>
      <p:bldP spid="26" grpId="0"/>
      <p:bldP spid="27" grpId="0"/>
      <p:bldP spid="28" grpId="0"/>
      <p:bldP spid="29" grpId="0"/>
      <p:bldP spid="32" grpId="0"/>
      <p:bldP spid="37" grpId="0"/>
      <p:bldP spid="38" grpId="0"/>
      <p:bldP spid="42" grpId="0"/>
      <p:bldP spid="43" grpId="0"/>
      <p:bldP spid="44" grpId="0"/>
      <p:bldP spid="62" grpId="0"/>
      <p:bldP spid="63" grpId="0"/>
      <p:bldP spid="64" grpId="0"/>
      <p:bldP spid="65" grpId="0"/>
      <p:bldP spid="70" grpId="0"/>
      <p:bldP spid="7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722437"/>
            <a:ext cx="9144000" cy="5135563"/>
          </a:xfrm>
        </p:spPr>
        <p:txBody>
          <a:bodyPr/>
          <a:lstStyle/>
          <a:p>
            <a:pPr algn="just"/>
            <a:r>
              <a:rPr lang="en-US" dirty="0" smtClean="0"/>
              <a:t>The producer will be in equilibrium when the producer is obtaining maximum level of output from the given limited cost.</a:t>
            </a:r>
          </a:p>
          <a:p>
            <a:pPr algn="just"/>
            <a:r>
              <a:rPr lang="en-US" dirty="0" smtClean="0"/>
              <a:t>IQ map shows various level of output for the producer  in which higher IQ shows higher level of output, therefore a rational producer always wants to achieve higher IQ.</a:t>
            </a:r>
          </a:p>
          <a:p>
            <a:pPr algn="just"/>
            <a:r>
              <a:rPr lang="en-US" dirty="0" smtClean="0"/>
              <a:t>Similarly, family of </a:t>
            </a:r>
            <a:r>
              <a:rPr lang="en-US" dirty="0" err="1" smtClean="0"/>
              <a:t>isocost</a:t>
            </a:r>
            <a:r>
              <a:rPr lang="en-US" dirty="0" smtClean="0"/>
              <a:t> line shows various cost level for the producer where, lower </a:t>
            </a:r>
            <a:r>
              <a:rPr lang="en-US" dirty="0" err="1" smtClean="0"/>
              <a:t>isocost</a:t>
            </a:r>
            <a:r>
              <a:rPr lang="en-US" dirty="0" smtClean="0"/>
              <a:t> line shows lower level of cost, therefore a rational producer wants to achieve lower </a:t>
            </a:r>
            <a:r>
              <a:rPr lang="en-US" dirty="0" err="1" smtClean="0"/>
              <a:t>isocost</a:t>
            </a:r>
            <a:r>
              <a:rPr lang="en-US" dirty="0" smtClean="0"/>
              <a:t> line. </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36</a:t>
            </a:fld>
            <a:endParaRPr lang="en-US"/>
          </a:p>
        </p:txBody>
      </p:sp>
      <p:sp>
        <p:nvSpPr>
          <p:cNvPr id="5" name="Title 4"/>
          <p:cNvSpPr>
            <a:spLocks noGrp="1"/>
          </p:cNvSpPr>
          <p:nvPr>
            <p:ph type="title"/>
          </p:nvPr>
        </p:nvSpPr>
        <p:spPr/>
        <p:txBody>
          <a:bodyPr>
            <a:normAutofit fontScale="90000"/>
          </a:bodyPr>
          <a:lstStyle/>
          <a:p>
            <a:pPr algn="ctr"/>
            <a:r>
              <a:rPr lang="en-US" u="sng" dirty="0" smtClean="0"/>
              <a:t>Producer’s Equilibrium:</a:t>
            </a:r>
            <a:br>
              <a:rPr lang="en-US" u="sng" dirty="0" smtClean="0"/>
            </a:br>
            <a:r>
              <a:rPr lang="en-US" dirty="0" smtClean="0"/>
              <a:t>or</a:t>
            </a:r>
            <a:r>
              <a:rPr lang="en-US" u="sng" dirty="0" smtClean="0"/>
              <a:t> </a:t>
            </a:r>
            <a:br>
              <a:rPr lang="en-US" u="sng" dirty="0" smtClean="0"/>
            </a:br>
            <a:r>
              <a:rPr lang="en-US" u="sng" dirty="0" smtClean="0"/>
              <a:t>Least Cost Combination of Inputs </a:t>
            </a:r>
            <a:endParaRPr lang="en-US" u="sng"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477000"/>
          </a:xfrm>
        </p:spPr>
        <p:txBody>
          <a:bodyPr>
            <a:normAutofit lnSpcReduction="10000"/>
          </a:bodyPr>
          <a:lstStyle/>
          <a:p>
            <a:pPr algn="just"/>
            <a:r>
              <a:rPr lang="en-US" dirty="0" smtClean="0"/>
              <a:t>Hence, there are two alternative situations for the equilibrium of producer which are:</a:t>
            </a:r>
          </a:p>
          <a:p>
            <a:pPr marL="624078" indent="-514350" algn="just">
              <a:buFont typeface="+mj-lt"/>
              <a:buAutoNum type="arabicPeriod"/>
            </a:pPr>
            <a:r>
              <a:rPr lang="en-US" b="1" u="sng" dirty="0" smtClean="0"/>
              <a:t>Maximization of output at given cost outlay:</a:t>
            </a:r>
          </a:p>
          <a:p>
            <a:pPr marL="624078" indent="-514350" algn="just"/>
            <a:r>
              <a:rPr lang="en-US" dirty="0" smtClean="0"/>
              <a:t>It is the first choice of the producer, where the producer wants to obtain maximum units of commodities by the use of available limited resources. For this the producer will try to achieve higher IQ with respect to the given </a:t>
            </a:r>
            <a:r>
              <a:rPr lang="en-US" dirty="0" err="1" smtClean="0"/>
              <a:t>isocost</a:t>
            </a:r>
            <a:r>
              <a:rPr lang="en-US" dirty="0" smtClean="0"/>
              <a:t> line.</a:t>
            </a:r>
          </a:p>
          <a:p>
            <a:pPr marL="624078" indent="-514350" algn="just">
              <a:buNone/>
            </a:pPr>
            <a:r>
              <a:rPr lang="en-US" b="1" u="sng" dirty="0" smtClean="0"/>
              <a:t>Assumptions:</a:t>
            </a:r>
          </a:p>
          <a:p>
            <a:pPr marL="624078" indent="-514350" algn="just">
              <a:buFont typeface="+mj-lt"/>
              <a:buAutoNum type="arabicPeriod"/>
            </a:pPr>
            <a:r>
              <a:rPr lang="en-US" dirty="0" smtClean="0"/>
              <a:t>Producer must have </a:t>
            </a:r>
            <a:r>
              <a:rPr lang="en-US" dirty="0" err="1" smtClean="0"/>
              <a:t>isoquant</a:t>
            </a:r>
            <a:r>
              <a:rPr lang="en-US" dirty="0" smtClean="0"/>
              <a:t> map and </a:t>
            </a:r>
            <a:r>
              <a:rPr lang="en-US" dirty="0" err="1" smtClean="0"/>
              <a:t>isocost</a:t>
            </a:r>
            <a:r>
              <a:rPr lang="en-US" dirty="0" smtClean="0"/>
              <a:t> line.</a:t>
            </a:r>
          </a:p>
          <a:p>
            <a:pPr marL="624078" indent="-514350" algn="just">
              <a:buFont typeface="+mj-lt"/>
              <a:buAutoNum type="arabicPeriod"/>
            </a:pPr>
            <a:r>
              <a:rPr lang="en-US" dirty="0" smtClean="0"/>
              <a:t>Producer must be rational.</a:t>
            </a:r>
          </a:p>
          <a:p>
            <a:pPr marL="624078" indent="-514350" algn="just">
              <a:buFont typeface="+mj-lt"/>
              <a:buAutoNum type="arabicPeriod"/>
            </a:pPr>
            <a:r>
              <a:rPr lang="en-US" dirty="0" smtClean="0"/>
              <a:t>Producer has fixed total cost outlay.</a:t>
            </a:r>
          </a:p>
          <a:p>
            <a:pPr marL="624078" indent="-514350" algn="just">
              <a:buFont typeface="+mj-lt"/>
              <a:buAutoNum type="arabicPeriod"/>
            </a:pPr>
            <a:r>
              <a:rPr lang="en-US" dirty="0" smtClean="0"/>
              <a:t>Prices of two inputs remain fixed.</a:t>
            </a:r>
          </a:p>
          <a:p>
            <a:pPr marL="624078" indent="-514350" algn="just">
              <a:buFont typeface="+mj-lt"/>
              <a:buAutoNum type="arabicPeriod"/>
            </a:pPr>
            <a:r>
              <a:rPr lang="en-US" dirty="0" smtClean="0"/>
              <a:t>The producer wants to maximize output.</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37</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9144000" cy="6400800"/>
          </a:xfrm>
        </p:spPr>
        <p:txBody>
          <a:bodyPr/>
          <a:lstStyle/>
          <a:p>
            <a:pPr>
              <a:buNone/>
            </a:pPr>
            <a:r>
              <a:rPr lang="en-US" b="1" u="sng" dirty="0" smtClean="0"/>
              <a:t>Conditions of Equilibrium:</a:t>
            </a:r>
          </a:p>
          <a:p>
            <a:pPr marL="624078" indent="-514350" algn="just">
              <a:buFont typeface="+mj-lt"/>
              <a:buAutoNum type="arabicPeriod"/>
            </a:pPr>
            <a:r>
              <a:rPr lang="en-US" b="1" dirty="0" smtClean="0"/>
              <a:t>Necessary Condition</a:t>
            </a:r>
            <a:r>
              <a:rPr lang="en-US" dirty="0" smtClean="0"/>
              <a:t>: </a:t>
            </a:r>
          </a:p>
          <a:p>
            <a:pPr marL="624078" indent="-514350" algn="just">
              <a:buNone/>
            </a:pPr>
            <a:r>
              <a:rPr lang="en-US" dirty="0" smtClean="0"/>
              <a:t>	</a:t>
            </a:r>
            <a:r>
              <a:rPr lang="en-US" b="1" dirty="0" smtClean="0"/>
              <a:t>or (First order Condition)</a:t>
            </a:r>
          </a:p>
          <a:p>
            <a:pPr marL="624078" indent="-514350" algn="just">
              <a:buNone/>
            </a:pPr>
            <a:r>
              <a:rPr lang="en-US" dirty="0" smtClean="0"/>
              <a:t>	</a:t>
            </a:r>
            <a:r>
              <a:rPr lang="en-US" dirty="0" err="1" smtClean="0"/>
              <a:t>Isocost</a:t>
            </a:r>
            <a:r>
              <a:rPr lang="en-US" dirty="0" smtClean="0"/>
              <a:t> line is tangent to the </a:t>
            </a:r>
            <a:r>
              <a:rPr lang="en-US" dirty="0" err="1" smtClean="0"/>
              <a:t>isoquant</a:t>
            </a:r>
            <a:r>
              <a:rPr lang="en-US" dirty="0" smtClean="0"/>
              <a:t> i.e. the slope of </a:t>
            </a:r>
            <a:r>
              <a:rPr lang="en-US" dirty="0" err="1" smtClean="0"/>
              <a:t>isoquant</a:t>
            </a:r>
            <a:r>
              <a:rPr lang="en-US" dirty="0" smtClean="0"/>
              <a:t> is just equal to the slope of </a:t>
            </a:r>
            <a:r>
              <a:rPr lang="en-US" dirty="0" err="1" smtClean="0"/>
              <a:t>isocost</a:t>
            </a:r>
            <a:r>
              <a:rPr lang="en-US" dirty="0" smtClean="0"/>
              <a:t>. </a:t>
            </a:r>
          </a:p>
          <a:p>
            <a:pPr marL="624078" indent="-514350" algn="just">
              <a:buNone/>
            </a:pPr>
            <a:r>
              <a:rPr lang="en-US" dirty="0" smtClean="0"/>
              <a:t>			MRTS</a:t>
            </a:r>
            <a:r>
              <a:rPr lang="en-US" baseline="-25000" dirty="0" smtClean="0"/>
              <a:t>LK</a:t>
            </a:r>
            <a:r>
              <a:rPr lang="en-US" dirty="0" smtClean="0"/>
              <a:t> = w/r</a:t>
            </a:r>
          </a:p>
          <a:p>
            <a:pPr marL="624078" indent="-514350" algn="just">
              <a:buAutoNum type="arabicPeriod" startAt="2"/>
            </a:pPr>
            <a:r>
              <a:rPr lang="en-US" b="1" dirty="0" smtClean="0"/>
              <a:t>Sufficient Condition:</a:t>
            </a:r>
          </a:p>
          <a:p>
            <a:pPr marL="624078" indent="-514350" algn="just">
              <a:buNone/>
            </a:pPr>
            <a:r>
              <a:rPr lang="en-US" b="1" dirty="0" smtClean="0"/>
              <a:t>	or (Second Order Condition)</a:t>
            </a:r>
          </a:p>
          <a:p>
            <a:pPr marL="624078" indent="-514350" algn="just">
              <a:buNone/>
            </a:pPr>
            <a:r>
              <a:rPr lang="en-US" dirty="0" smtClean="0"/>
              <a:t>	</a:t>
            </a:r>
            <a:r>
              <a:rPr lang="en-US" dirty="0" err="1" smtClean="0"/>
              <a:t>Isoquant</a:t>
            </a:r>
            <a:r>
              <a:rPr lang="en-US" dirty="0" smtClean="0"/>
              <a:t> must be convex towards the origin at the point of tangency. i.e. MRTS</a:t>
            </a:r>
            <a:r>
              <a:rPr lang="en-US" baseline="-25000" dirty="0" smtClean="0"/>
              <a:t>LK</a:t>
            </a:r>
            <a:r>
              <a:rPr lang="en-US" dirty="0" smtClean="0"/>
              <a:t> is decreasing.</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38</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39</a:t>
            </a:fld>
            <a:endParaRPr lang="en-US"/>
          </a:p>
        </p:txBody>
      </p:sp>
      <p:sp>
        <p:nvSpPr>
          <p:cNvPr id="5" name="Title 4"/>
          <p:cNvSpPr>
            <a:spLocks noGrp="1"/>
          </p:cNvSpPr>
          <p:nvPr>
            <p:ph type="title"/>
          </p:nvPr>
        </p:nvSpPr>
        <p:spPr>
          <a:xfrm>
            <a:off x="228600" y="-76200"/>
            <a:ext cx="8229600" cy="1143000"/>
          </a:xfrm>
        </p:spPr>
        <p:txBody>
          <a:bodyPr/>
          <a:lstStyle/>
          <a:p>
            <a:r>
              <a:rPr lang="en-US" dirty="0" smtClean="0"/>
              <a:t>Graphically,</a:t>
            </a:r>
            <a:endParaRPr lang="en-US" dirty="0"/>
          </a:p>
        </p:txBody>
      </p:sp>
      <p:cxnSp>
        <p:nvCxnSpPr>
          <p:cNvPr id="7" name="Straight Connector 6"/>
          <p:cNvCxnSpPr/>
          <p:nvPr/>
        </p:nvCxnSpPr>
        <p:spPr>
          <a:xfrm rot="5400000">
            <a:off x="190502" y="3467100"/>
            <a:ext cx="4495799"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07920" y="5715000"/>
            <a:ext cx="54864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38400" y="2362200"/>
            <a:ext cx="3581400" cy="3352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94560" y="5699760"/>
            <a:ext cx="609600" cy="369332"/>
          </a:xfrm>
          <a:prstGeom prst="rect">
            <a:avLst/>
          </a:prstGeom>
          <a:noFill/>
        </p:spPr>
        <p:txBody>
          <a:bodyPr wrap="square" rtlCol="0">
            <a:spAutoFit/>
          </a:bodyPr>
          <a:lstStyle/>
          <a:p>
            <a:r>
              <a:rPr lang="en-US" dirty="0" smtClean="0"/>
              <a:t>O</a:t>
            </a:r>
            <a:endParaRPr lang="en-US" dirty="0"/>
          </a:p>
        </p:txBody>
      </p:sp>
      <p:sp>
        <p:nvSpPr>
          <p:cNvPr id="15" name="TextBox 14"/>
          <p:cNvSpPr txBox="1"/>
          <p:nvPr/>
        </p:nvSpPr>
        <p:spPr>
          <a:xfrm>
            <a:off x="7315200" y="5715000"/>
            <a:ext cx="1255472" cy="369332"/>
          </a:xfrm>
          <a:prstGeom prst="rect">
            <a:avLst/>
          </a:prstGeom>
          <a:noFill/>
        </p:spPr>
        <p:txBody>
          <a:bodyPr wrap="none" rtlCol="0">
            <a:spAutoFit/>
          </a:bodyPr>
          <a:lstStyle/>
          <a:p>
            <a:r>
              <a:rPr lang="en-US" dirty="0" smtClean="0"/>
              <a:t>Units of L</a:t>
            </a:r>
            <a:endParaRPr lang="en-US" dirty="0"/>
          </a:p>
        </p:txBody>
      </p:sp>
      <p:sp>
        <p:nvSpPr>
          <p:cNvPr id="16" name="TextBox 15"/>
          <p:cNvSpPr txBox="1"/>
          <p:nvPr/>
        </p:nvSpPr>
        <p:spPr>
          <a:xfrm>
            <a:off x="1976735" y="914400"/>
            <a:ext cx="461665" cy="1190390"/>
          </a:xfrm>
          <a:prstGeom prst="rect">
            <a:avLst/>
          </a:prstGeom>
          <a:noFill/>
        </p:spPr>
        <p:txBody>
          <a:bodyPr vert="vert270" wrap="none" rtlCol="0">
            <a:spAutoFit/>
          </a:bodyPr>
          <a:lstStyle/>
          <a:p>
            <a:r>
              <a:rPr lang="en-US" dirty="0" smtClean="0"/>
              <a:t>Units of K</a:t>
            </a:r>
            <a:endParaRPr lang="en-US" dirty="0"/>
          </a:p>
        </p:txBody>
      </p:sp>
      <p:sp>
        <p:nvSpPr>
          <p:cNvPr id="17" name="TextBox 16"/>
          <p:cNvSpPr txBox="1"/>
          <p:nvPr/>
        </p:nvSpPr>
        <p:spPr>
          <a:xfrm>
            <a:off x="2095036" y="2209800"/>
            <a:ext cx="343364" cy="369332"/>
          </a:xfrm>
          <a:prstGeom prst="rect">
            <a:avLst/>
          </a:prstGeom>
          <a:noFill/>
        </p:spPr>
        <p:txBody>
          <a:bodyPr wrap="none" rtlCol="0">
            <a:spAutoFit/>
          </a:bodyPr>
          <a:lstStyle/>
          <a:p>
            <a:r>
              <a:rPr lang="en-US" dirty="0" smtClean="0"/>
              <a:t>A</a:t>
            </a:r>
            <a:endParaRPr lang="en-US" dirty="0"/>
          </a:p>
        </p:txBody>
      </p:sp>
      <p:sp>
        <p:nvSpPr>
          <p:cNvPr id="18" name="TextBox 17"/>
          <p:cNvSpPr txBox="1"/>
          <p:nvPr/>
        </p:nvSpPr>
        <p:spPr>
          <a:xfrm>
            <a:off x="5867400" y="5715000"/>
            <a:ext cx="317716" cy="369332"/>
          </a:xfrm>
          <a:prstGeom prst="rect">
            <a:avLst/>
          </a:prstGeom>
          <a:noFill/>
        </p:spPr>
        <p:txBody>
          <a:bodyPr wrap="none" rtlCol="0">
            <a:spAutoFit/>
          </a:bodyPr>
          <a:lstStyle/>
          <a:p>
            <a:r>
              <a:rPr lang="en-US" dirty="0" smtClean="0"/>
              <a:t>B</a:t>
            </a:r>
            <a:endParaRPr lang="en-US" dirty="0"/>
          </a:p>
        </p:txBody>
      </p:sp>
      <p:sp>
        <p:nvSpPr>
          <p:cNvPr id="19" name="Arc 18"/>
          <p:cNvSpPr/>
          <p:nvPr/>
        </p:nvSpPr>
        <p:spPr>
          <a:xfrm rot="9085037">
            <a:off x="3096626" y="627930"/>
            <a:ext cx="3097132" cy="4202814"/>
          </a:xfrm>
          <a:prstGeom prst="arc">
            <a:avLst>
              <a:gd name="adj1" fmla="val 16669398"/>
              <a:gd name="adj2" fmla="val 2754280"/>
            </a:avLst>
          </a:prstGeom>
          <a:ln w="3810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9085037">
            <a:off x="3279506" y="256172"/>
            <a:ext cx="3097132" cy="4202814"/>
          </a:xfrm>
          <a:prstGeom prst="arc">
            <a:avLst>
              <a:gd name="adj1" fmla="val 16820329"/>
              <a:gd name="adj2" fmla="val 2194577"/>
            </a:avLst>
          </a:prstGeom>
          <a:ln w="3810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9085037">
            <a:off x="3636042" y="-48628"/>
            <a:ext cx="3097132" cy="4202814"/>
          </a:xfrm>
          <a:prstGeom prst="arc">
            <a:avLst>
              <a:gd name="adj1" fmla="val 16820329"/>
              <a:gd name="adj2" fmla="val 1788439"/>
            </a:avLst>
          </a:prstGeom>
          <a:ln w="3810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5318760" y="4495800"/>
            <a:ext cx="527709" cy="369332"/>
          </a:xfrm>
          <a:prstGeom prst="rect">
            <a:avLst/>
          </a:prstGeom>
          <a:noFill/>
        </p:spPr>
        <p:txBody>
          <a:bodyPr wrap="none" rtlCol="0">
            <a:spAutoFit/>
          </a:bodyPr>
          <a:lstStyle/>
          <a:p>
            <a:r>
              <a:rPr lang="en-US" dirty="0" smtClean="0"/>
              <a:t>IQ</a:t>
            </a:r>
            <a:r>
              <a:rPr lang="en-US" baseline="-25000" dirty="0" smtClean="0"/>
              <a:t>1</a:t>
            </a:r>
            <a:endParaRPr lang="en-US" baseline="-25000" dirty="0"/>
          </a:p>
        </p:txBody>
      </p:sp>
      <p:sp>
        <p:nvSpPr>
          <p:cNvPr id="23" name="TextBox 22"/>
          <p:cNvSpPr txBox="1"/>
          <p:nvPr/>
        </p:nvSpPr>
        <p:spPr>
          <a:xfrm>
            <a:off x="5410200" y="4114800"/>
            <a:ext cx="527709" cy="369332"/>
          </a:xfrm>
          <a:prstGeom prst="rect">
            <a:avLst/>
          </a:prstGeom>
          <a:noFill/>
        </p:spPr>
        <p:txBody>
          <a:bodyPr wrap="none" rtlCol="0">
            <a:spAutoFit/>
          </a:bodyPr>
          <a:lstStyle/>
          <a:p>
            <a:r>
              <a:rPr lang="en-US" dirty="0" smtClean="0"/>
              <a:t>IQ</a:t>
            </a:r>
            <a:r>
              <a:rPr lang="en-US" baseline="-25000" dirty="0" smtClean="0"/>
              <a:t>2</a:t>
            </a:r>
            <a:endParaRPr lang="en-US" baseline="-25000" dirty="0"/>
          </a:p>
        </p:txBody>
      </p:sp>
      <p:sp>
        <p:nvSpPr>
          <p:cNvPr id="24" name="TextBox 23"/>
          <p:cNvSpPr txBox="1"/>
          <p:nvPr/>
        </p:nvSpPr>
        <p:spPr>
          <a:xfrm>
            <a:off x="5766411" y="3840480"/>
            <a:ext cx="527709" cy="369332"/>
          </a:xfrm>
          <a:prstGeom prst="rect">
            <a:avLst/>
          </a:prstGeom>
          <a:noFill/>
        </p:spPr>
        <p:txBody>
          <a:bodyPr wrap="none" rtlCol="0">
            <a:spAutoFit/>
          </a:bodyPr>
          <a:lstStyle/>
          <a:p>
            <a:r>
              <a:rPr lang="en-US" dirty="0" smtClean="0"/>
              <a:t>IQ</a:t>
            </a:r>
            <a:r>
              <a:rPr lang="en-US" baseline="-25000" dirty="0" smtClean="0"/>
              <a:t>3</a:t>
            </a:r>
            <a:endParaRPr lang="en-US" baseline="-25000" dirty="0"/>
          </a:p>
        </p:txBody>
      </p:sp>
      <p:sp>
        <p:nvSpPr>
          <p:cNvPr id="25" name="TextBox 24"/>
          <p:cNvSpPr txBox="1"/>
          <p:nvPr/>
        </p:nvSpPr>
        <p:spPr>
          <a:xfrm>
            <a:off x="2788920" y="2956560"/>
            <a:ext cx="344966" cy="369332"/>
          </a:xfrm>
          <a:prstGeom prst="rect">
            <a:avLst/>
          </a:prstGeom>
          <a:noFill/>
        </p:spPr>
        <p:txBody>
          <a:bodyPr wrap="none" rtlCol="0">
            <a:spAutoFit/>
          </a:bodyPr>
          <a:lstStyle/>
          <a:p>
            <a:r>
              <a:rPr lang="en-US" dirty="0" smtClean="0"/>
              <a:t>C</a:t>
            </a:r>
            <a:endParaRPr lang="en-US" dirty="0"/>
          </a:p>
        </p:txBody>
      </p:sp>
      <p:sp>
        <p:nvSpPr>
          <p:cNvPr id="26" name="Oval 25"/>
          <p:cNvSpPr/>
          <p:nvPr/>
        </p:nvSpPr>
        <p:spPr>
          <a:xfrm>
            <a:off x="2971800" y="284988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25240" y="359664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76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175760" y="329184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762850" y="4766548"/>
            <a:ext cx="357790" cy="369332"/>
          </a:xfrm>
          <a:prstGeom prst="rect">
            <a:avLst/>
          </a:prstGeom>
          <a:noFill/>
        </p:spPr>
        <p:txBody>
          <a:bodyPr wrap="none" rtlCol="0">
            <a:spAutoFit/>
          </a:bodyPr>
          <a:lstStyle/>
          <a:p>
            <a:r>
              <a:rPr lang="en-US" dirty="0" smtClean="0"/>
              <a:t>D</a:t>
            </a:r>
            <a:endParaRPr lang="en-US" dirty="0"/>
          </a:p>
        </p:txBody>
      </p:sp>
      <p:sp>
        <p:nvSpPr>
          <p:cNvPr id="31" name="TextBox 30"/>
          <p:cNvSpPr txBox="1"/>
          <p:nvPr/>
        </p:nvSpPr>
        <p:spPr>
          <a:xfrm>
            <a:off x="3733800" y="3276600"/>
            <a:ext cx="309700" cy="369332"/>
          </a:xfrm>
          <a:prstGeom prst="rect">
            <a:avLst/>
          </a:prstGeom>
          <a:noFill/>
        </p:spPr>
        <p:txBody>
          <a:bodyPr wrap="none" rtlCol="0">
            <a:spAutoFit/>
          </a:bodyPr>
          <a:lstStyle/>
          <a:p>
            <a:r>
              <a:rPr lang="en-US" dirty="0" smtClean="0"/>
              <a:t>E</a:t>
            </a:r>
            <a:endParaRPr lang="en-US" dirty="0"/>
          </a:p>
        </p:txBody>
      </p:sp>
      <p:sp>
        <p:nvSpPr>
          <p:cNvPr id="32" name="TextBox 31"/>
          <p:cNvSpPr txBox="1"/>
          <p:nvPr/>
        </p:nvSpPr>
        <p:spPr>
          <a:xfrm>
            <a:off x="4236720" y="3048000"/>
            <a:ext cx="308098" cy="369332"/>
          </a:xfrm>
          <a:prstGeom prst="rect">
            <a:avLst/>
          </a:prstGeom>
          <a:noFill/>
        </p:spPr>
        <p:txBody>
          <a:bodyPr wrap="none" rtlCol="0">
            <a:spAutoFit/>
          </a:bodyPr>
          <a:lstStyle/>
          <a:p>
            <a:r>
              <a:rPr lang="en-US" dirty="0" smtClean="0"/>
              <a:t>F</a:t>
            </a:r>
            <a:endParaRPr lang="en-US" dirty="0"/>
          </a:p>
        </p:txBody>
      </p:sp>
      <p:cxnSp>
        <p:nvCxnSpPr>
          <p:cNvPr id="34" name="Straight Connector 33"/>
          <p:cNvCxnSpPr/>
          <p:nvPr/>
        </p:nvCxnSpPr>
        <p:spPr>
          <a:xfrm flipV="1">
            <a:off x="2438400" y="3665762"/>
            <a:ext cx="1409158" cy="707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1" idx="2"/>
          </p:cNvCxnSpPr>
          <p:nvPr/>
        </p:nvCxnSpPr>
        <p:spPr>
          <a:xfrm rot="5400000">
            <a:off x="2814791" y="4717341"/>
            <a:ext cx="2145268" cy="24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703320" y="5684520"/>
            <a:ext cx="405880" cy="369332"/>
          </a:xfrm>
          <a:prstGeom prst="rect">
            <a:avLst/>
          </a:prstGeom>
          <a:noFill/>
        </p:spPr>
        <p:txBody>
          <a:bodyPr wrap="none" rtlCol="0">
            <a:spAutoFit/>
          </a:bodyPr>
          <a:lstStyle/>
          <a:p>
            <a:r>
              <a:rPr lang="en-US" dirty="0" smtClean="0"/>
              <a:t>L</a:t>
            </a:r>
            <a:r>
              <a:rPr lang="en-US" baseline="-25000" dirty="0" smtClean="0"/>
              <a:t>1</a:t>
            </a:r>
            <a:endParaRPr lang="en-US" baseline="-25000" dirty="0"/>
          </a:p>
        </p:txBody>
      </p:sp>
      <p:sp>
        <p:nvSpPr>
          <p:cNvPr id="40" name="TextBox 39"/>
          <p:cNvSpPr txBox="1"/>
          <p:nvPr/>
        </p:nvSpPr>
        <p:spPr>
          <a:xfrm>
            <a:off x="2072640" y="3520440"/>
            <a:ext cx="433132" cy="369332"/>
          </a:xfrm>
          <a:prstGeom prst="rect">
            <a:avLst/>
          </a:prstGeom>
          <a:noFill/>
        </p:spPr>
        <p:txBody>
          <a:bodyPr wrap="none" rtlCol="0">
            <a:spAutoFit/>
          </a:bodyPr>
          <a:lstStyle/>
          <a:p>
            <a:r>
              <a:rPr lang="en-US" dirty="0" smtClean="0"/>
              <a:t>K</a:t>
            </a:r>
            <a:r>
              <a:rPr lang="en-US" baseline="-25000" dirty="0" smtClean="0"/>
              <a:t>1</a:t>
            </a:r>
            <a:endParaRPr lang="en-US" baseline="-25000" dirty="0"/>
          </a:p>
        </p:txBody>
      </p:sp>
      <p:cxnSp>
        <p:nvCxnSpPr>
          <p:cNvPr id="42" name="Straight Arrow Connector 41"/>
          <p:cNvCxnSpPr/>
          <p:nvPr/>
        </p:nvCxnSpPr>
        <p:spPr>
          <a:xfrm rot="10800000" flipV="1">
            <a:off x="4038600" y="3276600"/>
            <a:ext cx="1295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334000" y="3048000"/>
            <a:ext cx="3457998" cy="369332"/>
          </a:xfrm>
          <a:prstGeom prst="rect">
            <a:avLst/>
          </a:prstGeom>
          <a:noFill/>
          <a:ln>
            <a:solidFill>
              <a:schemeClr val="accent1"/>
            </a:solidFill>
          </a:ln>
        </p:spPr>
        <p:txBody>
          <a:bodyPr wrap="none" rtlCol="0">
            <a:spAutoFit/>
          </a:bodyPr>
          <a:lstStyle/>
          <a:p>
            <a:pPr algn="ctr"/>
            <a:r>
              <a:rPr lang="en-US" dirty="0" smtClean="0"/>
              <a:t>Producer’s equilibrium point </a:t>
            </a:r>
            <a:endParaRPr lang="en-US" dirty="0"/>
          </a:p>
        </p:txBody>
      </p:sp>
      <p:cxnSp>
        <p:nvCxnSpPr>
          <p:cNvPr id="46" name="Straight Arrow Connector 45"/>
          <p:cNvCxnSpPr>
            <a:endCxn id="32" idx="1"/>
          </p:cNvCxnSpPr>
          <p:nvPr/>
        </p:nvCxnSpPr>
        <p:spPr>
          <a:xfrm rot="5400000">
            <a:off x="3931027" y="2591693"/>
            <a:ext cx="946666" cy="335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72000" y="2118360"/>
            <a:ext cx="2286000" cy="369332"/>
          </a:xfrm>
          <a:prstGeom prst="rect">
            <a:avLst/>
          </a:prstGeom>
          <a:noFill/>
          <a:ln>
            <a:solidFill>
              <a:schemeClr val="accent1"/>
            </a:solidFill>
          </a:ln>
        </p:spPr>
        <p:txBody>
          <a:bodyPr wrap="square" rtlCol="0">
            <a:spAutoFit/>
          </a:bodyPr>
          <a:lstStyle/>
          <a:p>
            <a:pPr algn="ctr"/>
            <a:r>
              <a:rPr lang="en-US" dirty="0" smtClean="0"/>
              <a:t>Unattainable point</a:t>
            </a:r>
            <a:endParaRPr lang="en-US" dirty="0"/>
          </a:p>
        </p:txBody>
      </p:sp>
      <p:cxnSp>
        <p:nvCxnSpPr>
          <p:cNvPr id="50" name="Straight Arrow Connector 49"/>
          <p:cNvCxnSpPr>
            <a:endCxn id="25" idx="0"/>
          </p:cNvCxnSpPr>
          <p:nvPr/>
        </p:nvCxnSpPr>
        <p:spPr>
          <a:xfrm flipV="1">
            <a:off x="1524000" y="2956560"/>
            <a:ext cx="1437403" cy="1005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4400" y="4114800"/>
            <a:ext cx="3886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49512" y="3962400"/>
            <a:ext cx="1584088" cy="646331"/>
          </a:xfrm>
          <a:prstGeom prst="rect">
            <a:avLst/>
          </a:prstGeom>
          <a:solidFill>
            <a:schemeClr val="bg1"/>
          </a:solidFill>
          <a:ln>
            <a:solidFill>
              <a:schemeClr val="accent1"/>
            </a:solidFill>
          </a:ln>
        </p:spPr>
        <p:txBody>
          <a:bodyPr wrap="none" rtlCol="0">
            <a:spAutoFit/>
          </a:bodyPr>
          <a:lstStyle/>
          <a:p>
            <a:r>
              <a:rPr lang="en-US" dirty="0" smtClean="0"/>
              <a:t>Undesirable </a:t>
            </a:r>
          </a:p>
          <a:p>
            <a:pPr algn="ctr"/>
            <a:r>
              <a:rPr lang="en-US" dirty="0" smtClean="0"/>
              <a:t>Points</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linds(horizontal)">
                                      <p:cBhvr>
                                        <p:cTn id="40" dur="500"/>
                                        <p:tgtEl>
                                          <p:spTgt spid="2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linds(horizontal)">
                                      <p:cBhvr>
                                        <p:cTn id="43" dur="500"/>
                                        <p:tgtEl>
                                          <p:spTgt spid="2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linds(horizontal)">
                                      <p:cBhvr>
                                        <p:cTn id="46" dur="500"/>
                                        <p:tgtEl>
                                          <p:spTgt spid="3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linds(horizontal)">
                                      <p:cBhvr>
                                        <p:cTn id="60" dur="500"/>
                                        <p:tgtEl>
                                          <p:spTgt spid="2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linds(horizontal)">
                                      <p:cBhvr>
                                        <p:cTn id="63" dur="500"/>
                                        <p:tgtEl>
                                          <p:spTgt spid="3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linds(horizontal)">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blinds(horizontal)">
                                      <p:cBhvr>
                                        <p:cTn id="71" dur="500"/>
                                        <p:tgtEl>
                                          <p:spTgt spid="34"/>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blinds(horizontal)">
                                      <p:cBhvr>
                                        <p:cTn id="74" dur="500"/>
                                        <p:tgtEl>
                                          <p:spTgt spid="40"/>
                                        </p:tgtEl>
                                      </p:cBhvr>
                                    </p:animEffect>
                                  </p:childTnLst>
                                </p:cTn>
                              </p:par>
                              <p:par>
                                <p:cTn id="75" presetID="3" presetClass="entr" presetSubtype="1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blinds(horizontal)">
                                      <p:cBhvr>
                                        <p:cTn id="77" dur="500"/>
                                        <p:tgtEl>
                                          <p:spTgt spid="3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linds(horizontal)">
                                      <p:cBhvr>
                                        <p:cTn id="80" dur="500"/>
                                        <p:tgtEl>
                                          <p:spTgt spid="23"/>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blinds(horizontal)">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blinds(horizontal)">
                                      <p:cBhvr>
                                        <p:cTn id="88" dur="500"/>
                                        <p:tgtEl>
                                          <p:spTgt spid="32"/>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blinds(horizontal)">
                                      <p:cBhvr>
                                        <p:cTn id="91" dur="500"/>
                                        <p:tgtEl>
                                          <p:spTgt spid="29"/>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blinds(horizontal)">
                                      <p:cBhvr>
                                        <p:cTn id="94" dur="500"/>
                                        <p:tgtEl>
                                          <p:spTgt spid="2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blinds(horizontal)">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blinds(horizontal)">
                                      <p:cBhvr>
                                        <p:cTn id="102" dur="500"/>
                                        <p:tgtEl>
                                          <p:spTgt spid="42"/>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blinds(horizontal)">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blinds(horizontal)">
                                      <p:cBhvr>
                                        <p:cTn id="110" dur="500"/>
                                        <p:tgtEl>
                                          <p:spTgt spid="48"/>
                                        </p:tgtEl>
                                      </p:cBhvr>
                                    </p:animEffect>
                                  </p:childTnLst>
                                </p:cTn>
                              </p:par>
                              <p:par>
                                <p:cTn id="111" presetID="3" presetClass="entr" presetSubtype="10"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blinds(horizontal)">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blinds(horizontal)">
                                      <p:cBhvr>
                                        <p:cTn id="118" dur="500"/>
                                        <p:tgtEl>
                                          <p:spTgt spid="50"/>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54"/>
                                        </p:tgtEl>
                                        <p:attrNameLst>
                                          <p:attrName>style.visibility</p:attrName>
                                        </p:attrNameLst>
                                      </p:cBhvr>
                                      <p:to>
                                        <p:strVal val="visible"/>
                                      </p:to>
                                    </p:set>
                                    <p:animEffect transition="in" filter="blinds(horizontal)">
                                      <p:cBhvr>
                                        <p:cTn id="121" dur="500"/>
                                        <p:tgtEl>
                                          <p:spTgt spid="54"/>
                                        </p:tgtEl>
                                      </p:cBhvr>
                                    </p:animEffect>
                                  </p:childTnLst>
                                </p:cTn>
                              </p:par>
                              <p:par>
                                <p:cTn id="122" presetID="3" presetClass="entr" presetSubtype="10"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blinds(horizontal)">
                                      <p:cBhvr>
                                        <p:cTn id="1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7" grpId="0"/>
      <p:bldP spid="18" grpId="0"/>
      <p:bldP spid="19" grpId="0" animBg="1"/>
      <p:bldP spid="20" grpId="0" animBg="1"/>
      <p:bldP spid="21" grpId="0" animBg="1"/>
      <p:bldP spid="22" grpId="0"/>
      <p:bldP spid="23" grpId="0"/>
      <p:bldP spid="24" grpId="0"/>
      <p:bldP spid="25" grpId="0"/>
      <p:bldP spid="26" grpId="0" animBg="1"/>
      <p:bldP spid="27" grpId="0" animBg="1"/>
      <p:bldP spid="28" grpId="0" animBg="1"/>
      <p:bldP spid="29" grpId="0" animBg="1"/>
      <p:bldP spid="30" grpId="0"/>
      <p:bldP spid="31" grpId="0"/>
      <p:bldP spid="32" grpId="0"/>
      <p:bldP spid="39" grpId="0"/>
      <p:bldP spid="40" grpId="0"/>
      <p:bldP spid="44" grpId="0" animBg="1"/>
      <p:bldP spid="48"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9144000" cy="5715000"/>
          </a:xfrm>
        </p:spPr>
        <p:txBody>
          <a:bodyPr/>
          <a:lstStyle/>
          <a:p>
            <a:pPr marL="624078" indent="-514350" algn="ctr">
              <a:buFont typeface="+mj-lt"/>
              <a:buAutoNum type="arabicPeriod"/>
            </a:pPr>
            <a:r>
              <a:rPr lang="en-US" b="1" u="sng" dirty="0" smtClean="0">
                <a:solidFill>
                  <a:srgbClr val="00FF00"/>
                </a:solidFill>
              </a:rPr>
              <a:t>Short Run Production function </a:t>
            </a:r>
          </a:p>
          <a:p>
            <a:pPr marL="624078" indent="-514350" algn="ctr">
              <a:buNone/>
            </a:pPr>
            <a:r>
              <a:rPr lang="en-US" b="1" u="sng" dirty="0" smtClean="0">
                <a:solidFill>
                  <a:srgbClr val="00FF00"/>
                </a:solidFill>
              </a:rPr>
              <a:t>(Single variable Production function):</a:t>
            </a:r>
          </a:p>
          <a:p>
            <a:pPr marL="624078" indent="-514350" algn="just">
              <a:buFont typeface="Wingdings" pitchFamily="2" charset="2"/>
              <a:buChar char="q"/>
            </a:pPr>
            <a:r>
              <a:rPr lang="en-US" sz="2400" b="1" dirty="0" smtClean="0"/>
              <a:t>Short run is that time period where only variable factors of production can be changed keeping fixed factors constant.</a:t>
            </a:r>
          </a:p>
          <a:p>
            <a:pPr marL="624078" indent="-514350" algn="just">
              <a:buFont typeface="Wingdings" pitchFamily="2" charset="2"/>
              <a:buChar char="q"/>
            </a:pPr>
            <a:r>
              <a:rPr lang="en-US" sz="2400" b="1" dirty="0" smtClean="0"/>
              <a:t>Therefore, short-run production function is the Functional relationship between the units of variable factors of production and the output produced.</a:t>
            </a:r>
          </a:p>
          <a:p>
            <a:pPr marL="624078" indent="-514350" algn="just">
              <a:buFont typeface="Wingdings" pitchFamily="2" charset="2"/>
              <a:buChar char="q"/>
            </a:pPr>
            <a:r>
              <a:rPr lang="en-US" sz="2400" b="1" dirty="0" smtClean="0"/>
              <a:t>Generally in short-run, single factor (mainly labor) is regarded as the variable factor of production. Therefore, short run production function is also called as single variable production function. </a:t>
            </a:r>
          </a:p>
          <a:p>
            <a:pPr marL="624078" indent="-514350" algn="just">
              <a:buFont typeface="Wingdings" pitchFamily="2" charset="2"/>
              <a:buChar char="q"/>
            </a:pPr>
            <a:r>
              <a:rPr lang="en-US" sz="2400" b="1" dirty="0" smtClean="0"/>
              <a:t>The law of variable proportions is the example of it.</a:t>
            </a:r>
          </a:p>
          <a:p>
            <a:pPr marL="624078" indent="-514350" algn="ctr">
              <a:buFont typeface="Wingdings" pitchFamily="2" charset="2"/>
              <a:buChar char="q"/>
            </a:pPr>
            <a:r>
              <a:rPr lang="en-US" b="1" dirty="0" err="1" smtClean="0">
                <a:solidFill>
                  <a:srgbClr val="00FF00"/>
                </a:solidFill>
              </a:rPr>
              <a:t>Algebrically</a:t>
            </a:r>
            <a:r>
              <a:rPr lang="en-US" b="1" dirty="0" smtClean="0">
                <a:solidFill>
                  <a:srgbClr val="00FF00"/>
                </a:solidFill>
              </a:rPr>
              <a:t>, </a:t>
            </a:r>
            <a:r>
              <a:rPr lang="en-US" b="1" dirty="0" smtClean="0"/>
              <a:t> </a:t>
            </a:r>
            <a:r>
              <a:rPr lang="en-US" b="1" dirty="0" smtClean="0">
                <a:solidFill>
                  <a:srgbClr val="00FF00"/>
                </a:solidFill>
              </a:rPr>
              <a:t>Q = f(L) or Q = f(K) etc.</a:t>
            </a:r>
          </a:p>
          <a:p>
            <a:pPr marL="624078" indent="-514350" algn="just">
              <a:buFont typeface="Wingdings" pitchFamily="2" charset="2"/>
              <a:buChar char="q"/>
            </a:pPr>
            <a:endParaRPr lang="en-US" b="1" dirty="0" smtClean="0">
              <a:solidFill>
                <a:srgbClr val="00FF00"/>
              </a:solidFill>
            </a:endParaRPr>
          </a:p>
        </p:txBody>
      </p:sp>
      <p:sp>
        <p:nvSpPr>
          <p:cNvPr id="5" name="Footer Placeholder 4"/>
          <p:cNvSpPr>
            <a:spLocks noGrp="1"/>
          </p:cNvSpPr>
          <p:nvPr>
            <p:ph type="ftr" sz="quarter" idx="11"/>
          </p:nvPr>
        </p:nvSpPr>
        <p:spPr>
          <a:xfrm>
            <a:off x="-1066800" y="6553200"/>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a:t>
            </a:fld>
            <a:endParaRPr lang="en-US"/>
          </a:p>
        </p:txBody>
      </p:sp>
      <p:sp>
        <p:nvSpPr>
          <p:cNvPr id="3" name="Title 2"/>
          <p:cNvSpPr>
            <a:spLocks noGrp="1"/>
          </p:cNvSpPr>
          <p:nvPr>
            <p:ph type="title"/>
          </p:nvPr>
        </p:nvSpPr>
        <p:spPr>
          <a:xfrm>
            <a:off x="457200" y="0"/>
            <a:ext cx="8229600" cy="1143000"/>
          </a:xfrm>
        </p:spPr>
        <p:txBody>
          <a:bodyPr/>
          <a:lstStyle/>
          <a:p>
            <a:r>
              <a:rPr lang="en-US" dirty="0" smtClean="0"/>
              <a:t>Types of Production function:</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324600"/>
          </a:xfrm>
        </p:spPr>
        <p:txBody>
          <a:bodyPr>
            <a:normAutofit fontScale="92500"/>
          </a:bodyPr>
          <a:lstStyle/>
          <a:p>
            <a:pPr marL="624078" indent="-514350">
              <a:buAutoNum type="arabicPeriod" startAt="2"/>
            </a:pPr>
            <a:r>
              <a:rPr lang="en-US" b="1" u="sng" dirty="0" smtClean="0"/>
              <a:t>Minimization of cost at given production quota:</a:t>
            </a:r>
          </a:p>
          <a:p>
            <a:pPr marL="624078" indent="-514350" algn="just"/>
            <a:r>
              <a:rPr lang="en-US" dirty="0" smtClean="0"/>
              <a:t>It is the second choice of the producer where the producer wants to minimize the cost of production with respect to the given level of production quota.</a:t>
            </a:r>
          </a:p>
          <a:p>
            <a:pPr marL="624078" indent="-514350" algn="just"/>
            <a:r>
              <a:rPr lang="en-US" dirty="0" smtClean="0"/>
              <a:t>It is the case where the producer had already fixed level of output and he tries to minimize the cost to produce that given quota.</a:t>
            </a:r>
          </a:p>
          <a:p>
            <a:pPr marL="624078" indent="-514350" algn="just"/>
            <a:r>
              <a:rPr lang="en-US" dirty="0" smtClean="0"/>
              <a:t>The producer has fixed IQ, and </a:t>
            </a:r>
            <a:r>
              <a:rPr lang="en-US" dirty="0" err="1" smtClean="0"/>
              <a:t>isocost</a:t>
            </a:r>
            <a:r>
              <a:rPr lang="en-US" dirty="0" smtClean="0"/>
              <a:t> map in which the producer tries to achieve lower </a:t>
            </a:r>
            <a:r>
              <a:rPr lang="en-US" dirty="0" err="1" smtClean="0"/>
              <a:t>isocost</a:t>
            </a:r>
            <a:r>
              <a:rPr lang="en-US" dirty="0" smtClean="0"/>
              <a:t> line. </a:t>
            </a:r>
          </a:p>
          <a:p>
            <a:pPr marL="624078" indent="-514350" algn="just">
              <a:buNone/>
            </a:pPr>
            <a:r>
              <a:rPr lang="en-US" b="1" u="sng" dirty="0" smtClean="0"/>
              <a:t>Assumptions:</a:t>
            </a:r>
          </a:p>
          <a:p>
            <a:pPr marL="624078" indent="-514350" algn="just">
              <a:buFont typeface="+mj-lt"/>
              <a:buAutoNum type="arabicPeriod"/>
            </a:pPr>
            <a:r>
              <a:rPr lang="en-US" dirty="0" smtClean="0"/>
              <a:t>The producer must be rational.</a:t>
            </a:r>
          </a:p>
          <a:p>
            <a:pPr marL="624078" indent="-514350">
              <a:buFont typeface="+mj-lt"/>
              <a:buAutoNum type="arabicPeriod"/>
            </a:pPr>
            <a:r>
              <a:rPr lang="en-US" dirty="0" smtClean="0"/>
              <a:t>Price of labor and capital remains constant.</a:t>
            </a:r>
          </a:p>
          <a:p>
            <a:pPr marL="624078" indent="-514350">
              <a:buFont typeface="+mj-lt"/>
              <a:buAutoNum type="arabicPeriod"/>
            </a:pPr>
            <a:r>
              <a:rPr lang="en-US" dirty="0" smtClean="0"/>
              <a:t>Producer has given </a:t>
            </a:r>
            <a:r>
              <a:rPr lang="en-US" dirty="0" err="1" smtClean="0"/>
              <a:t>isoquant</a:t>
            </a:r>
            <a:r>
              <a:rPr lang="en-US" dirty="0" smtClean="0"/>
              <a:t> and family of </a:t>
            </a:r>
            <a:r>
              <a:rPr lang="en-US" dirty="0" err="1" smtClean="0"/>
              <a:t>isocosts</a:t>
            </a:r>
            <a:r>
              <a:rPr lang="en-US" dirty="0" smtClean="0"/>
              <a:t>.</a:t>
            </a:r>
          </a:p>
          <a:p>
            <a:pPr marL="624078" indent="-514350">
              <a:buFont typeface="+mj-lt"/>
              <a:buAutoNum type="arabicPeriod"/>
            </a:pPr>
            <a:r>
              <a:rPr lang="en-US" dirty="0" smtClean="0"/>
              <a:t>The producer wants to minimize cost with respect to given production quota.</a:t>
            </a:r>
          </a:p>
          <a:p>
            <a:pPr marL="624078" indent="-514350" algn="just"/>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40</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9144000" cy="6400800"/>
          </a:xfrm>
        </p:spPr>
        <p:txBody>
          <a:bodyPr/>
          <a:lstStyle/>
          <a:p>
            <a:pPr>
              <a:buNone/>
            </a:pPr>
            <a:r>
              <a:rPr lang="en-US" b="1" u="sng" dirty="0" smtClean="0"/>
              <a:t>Conditions of Equilibrium:</a:t>
            </a:r>
          </a:p>
          <a:p>
            <a:pPr marL="624078" indent="-514350" algn="just">
              <a:buFont typeface="+mj-lt"/>
              <a:buAutoNum type="arabicPeriod"/>
            </a:pPr>
            <a:r>
              <a:rPr lang="en-US" b="1" dirty="0" smtClean="0"/>
              <a:t>Necessary Condition</a:t>
            </a:r>
            <a:r>
              <a:rPr lang="en-US" dirty="0" smtClean="0"/>
              <a:t>: </a:t>
            </a:r>
          </a:p>
          <a:p>
            <a:pPr marL="624078" indent="-514350" algn="just">
              <a:buNone/>
            </a:pPr>
            <a:r>
              <a:rPr lang="en-US" dirty="0" smtClean="0"/>
              <a:t>	</a:t>
            </a:r>
            <a:r>
              <a:rPr lang="en-US" b="1" dirty="0" smtClean="0"/>
              <a:t>or (First order Condition)</a:t>
            </a:r>
          </a:p>
          <a:p>
            <a:pPr marL="624078" indent="-514350" algn="just">
              <a:buNone/>
            </a:pPr>
            <a:r>
              <a:rPr lang="en-US" dirty="0" smtClean="0"/>
              <a:t>	</a:t>
            </a:r>
            <a:r>
              <a:rPr lang="en-US" dirty="0" err="1" smtClean="0"/>
              <a:t>Isocost</a:t>
            </a:r>
            <a:r>
              <a:rPr lang="en-US" dirty="0" smtClean="0"/>
              <a:t> line is tangent to the </a:t>
            </a:r>
            <a:r>
              <a:rPr lang="en-US" dirty="0" err="1" smtClean="0"/>
              <a:t>isoquant</a:t>
            </a:r>
            <a:r>
              <a:rPr lang="en-US" dirty="0" smtClean="0"/>
              <a:t> i.e. the slope of </a:t>
            </a:r>
            <a:r>
              <a:rPr lang="en-US" dirty="0" err="1" smtClean="0"/>
              <a:t>isoquant</a:t>
            </a:r>
            <a:r>
              <a:rPr lang="en-US" dirty="0" smtClean="0"/>
              <a:t> is just equal to the slope of </a:t>
            </a:r>
            <a:r>
              <a:rPr lang="en-US" dirty="0" err="1" smtClean="0"/>
              <a:t>isocost</a:t>
            </a:r>
            <a:r>
              <a:rPr lang="en-US" dirty="0" smtClean="0"/>
              <a:t>. </a:t>
            </a:r>
          </a:p>
          <a:p>
            <a:pPr marL="624078" indent="-514350" algn="just">
              <a:buNone/>
            </a:pPr>
            <a:r>
              <a:rPr lang="en-US" dirty="0" smtClean="0"/>
              <a:t>			MRTS</a:t>
            </a:r>
            <a:r>
              <a:rPr lang="en-US" baseline="-25000" dirty="0" smtClean="0"/>
              <a:t>LK</a:t>
            </a:r>
            <a:r>
              <a:rPr lang="en-US" dirty="0" smtClean="0"/>
              <a:t> = w/r</a:t>
            </a:r>
          </a:p>
          <a:p>
            <a:pPr marL="624078" indent="-514350" algn="just">
              <a:buAutoNum type="arabicPeriod" startAt="2"/>
            </a:pPr>
            <a:r>
              <a:rPr lang="en-US" b="1" dirty="0" smtClean="0"/>
              <a:t>Sufficient Condition:</a:t>
            </a:r>
          </a:p>
          <a:p>
            <a:pPr marL="624078" indent="-514350" algn="just">
              <a:buNone/>
            </a:pPr>
            <a:r>
              <a:rPr lang="en-US" b="1" dirty="0" smtClean="0"/>
              <a:t>	or (Second Order Condition)</a:t>
            </a:r>
          </a:p>
          <a:p>
            <a:pPr marL="624078" indent="-514350" algn="just">
              <a:buNone/>
            </a:pPr>
            <a:r>
              <a:rPr lang="en-US" dirty="0" smtClean="0"/>
              <a:t>	</a:t>
            </a:r>
            <a:r>
              <a:rPr lang="en-US" dirty="0" err="1" smtClean="0"/>
              <a:t>Isoquant</a:t>
            </a:r>
            <a:r>
              <a:rPr lang="en-US" dirty="0" smtClean="0"/>
              <a:t> must be convex towards the origin at the point of tangency. i.e. MRTS</a:t>
            </a:r>
            <a:r>
              <a:rPr lang="en-US" baseline="-25000" dirty="0" smtClean="0"/>
              <a:t>LK</a:t>
            </a:r>
            <a:r>
              <a:rPr lang="en-US" dirty="0" smtClean="0"/>
              <a:t> is decreasing.</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41</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42</a:t>
            </a:fld>
            <a:endParaRPr lang="en-US"/>
          </a:p>
        </p:txBody>
      </p:sp>
      <p:sp>
        <p:nvSpPr>
          <p:cNvPr id="5" name="Title 4"/>
          <p:cNvSpPr>
            <a:spLocks noGrp="1"/>
          </p:cNvSpPr>
          <p:nvPr>
            <p:ph type="title"/>
          </p:nvPr>
        </p:nvSpPr>
        <p:spPr>
          <a:xfrm>
            <a:off x="76200" y="-152400"/>
            <a:ext cx="8229600" cy="1143000"/>
          </a:xfrm>
        </p:spPr>
        <p:txBody>
          <a:bodyPr/>
          <a:lstStyle/>
          <a:p>
            <a:r>
              <a:rPr lang="en-US" dirty="0" smtClean="0"/>
              <a:t>Graphically,</a:t>
            </a:r>
            <a:endParaRPr lang="en-US" dirty="0"/>
          </a:p>
        </p:txBody>
      </p:sp>
      <p:cxnSp>
        <p:nvCxnSpPr>
          <p:cNvPr id="6" name="Straight Connector 5"/>
          <p:cNvCxnSpPr/>
          <p:nvPr/>
        </p:nvCxnSpPr>
        <p:spPr>
          <a:xfrm rot="5400000">
            <a:off x="190502" y="3467100"/>
            <a:ext cx="4495799"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07920" y="5715000"/>
            <a:ext cx="54864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362200"/>
            <a:ext cx="3581400" cy="3352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94560" y="5699760"/>
            <a:ext cx="609600" cy="369332"/>
          </a:xfrm>
          <a:prstGeom prst="rect">
            <a:avLst/>
          </a:prstGeom>
          <a:noFill/>
        </p:spPr>
        <p:txBody>
          <a:bodyPr wrap="square" rtlCol="0">
            <a:spAutoFit/>
          </a:bodyPr>
          <a:lstStyle/>
          <a:p>
            <a:r>
              <a:rPr lang="en-US" dirty="0" smtClean="0"/>
              <a:t>O</a:t>
            </a:r>
            <a:endParaRPr lang="en-US" dirty="0"/>
          </a:p>
        </p:txBody>
      </p:sp>
      <p:sp>
        <p:nvSpPr>
          <p:cNvPr id="10" name="TextBox 9"/>
          <p:cNvSpPr txBox="1"/>
          <p:nvPr/>
        </p:nvSpPr>
        <p:spPr>
          <a:xfrm>
            <a:off x="7315200" y="5715000"/>
            <a:ext cx="1255472" cy="369332"/>
          </a:xfrm>
          <a:prstGeom prst="rect">
            <a:avLst/>
          </a:prstGeom>
          <a:noFill/>
        </p:spPr>
        <p:txBody>
          <a:bodyPr wrap="none" rtlCol="0">
            <a:spAutoFit/>
          </a:bodyPr>
          <a:lstStyle/>
          <a:p>
            <a:r>
              <a:rPr lang="en-US" dirty="0" smtClean="0"/>
              <a:t>Units of L</a:t>
            </a:r>
            <a:endParaRPr lang="en-US" dirty="0"/>
          </a:p>
        </p:txBody>
      </p:sp>
      <p:sp>
        <p:nvSpPr>
          <p:cNvPr id="11" name="TextBox 10"/>
          <p:cNvSpPr txBox="1"/>
          <p:nvPr/>
        </p:nvSpPr>
        <p:spPr>
          <a:xfrm>
            <a:off x="1676400" y="914400"/>
            <a:ext cx="461665" cy="1190390"/>
          </a:xfrm>
          <a:prstGeom prst="rect">
            <a:avLst/>
          </a:prstGeom>
          <a:noFill/>
        </p:spPr>
        <p:txBody>
          <a:bodyPr vert="vert270" wrap="none" rtlCol="0">
            <a:spAutoFit/>
          </a:bodyPr>
          <a:lstStyle/>
          <a:p>
            <a:r>
              <a:rPr lang="en-US" dirty="0" smtClean="0"/>
              <a:t>Units of K</a:t>
            </a:r>
            <a:endParaRPr lang="en-US" dirty="0"/>
          </a:p>
        </p:txBody>
      </p:sp>
      <p:sp>
        <p:nvSpPr>
          <p:cNvPr id="12" name="TextBox 11"/>
          <p:cNvSpPr txBox="1"/>
          <p:nvPr/>
        </p:nvSpPr>
        <p:spPr>
          <a:xfrm>
            <a:off x="5867400" y="5715000"/>
            <a:ext cx="317716" cy="369332"/>
          </a:xfrm>
          <a:prstGeom prst="rect">
            <a:avLst/>
          </a:prstGeom>
          <a:noFill/>
        </p:spPr>
        <p:txBody>
          <a:bodyPr wrap="none" rtlCol="0">
            <a:spAutoFit/>
          </a:bodyPr>
          <a:lstStyle/>
          <a:p>
            <a:r>
              <a:rPr lang="en-US" dirty="0" smtClean="0"/>
              <a:t>B</a:t>
            </a:r>
            <a:endParaRPr lang="en-US" dirty="0"/>
          </a:p>
        </p:txBody>
      </p:sp>
      <p:sp>
        <p:nvSpPr>
          <p:cNvPr id="13" name="Arc 12"/>
          <p:cNvSpPr/>
          <p:nvPr/>
        </p:nvSpPr>
        <p:spPr>
          <a:xfrm rot="9085037">
            <a:off x="3690986" y="646414"/>
            <a:ext cx="3097132" cy="4202814"/>
          </a:xfrm>
          <a:prstGeom prst="arc">
            <a:avLst>
              <a:gd name="adj1" fmla="val 16327869"/>
              <a:gd name="adj2" fmla="val 2760224"/>
            </a:avLst>
          </a:prstGeom>
          <a:ln w="3810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p:nvPr/>
        </p:nvCxnSpPr>
        <p:spPr>
          <a:xfrm>
            <a:off x="2438400" y="3048000"/>
            <a:ext cx="2895600" cy="2667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38400" y="1828800"/>
            <a:ext cx="4267200" cy="3886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11880"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328160" y="40995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577840" y="46939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103120" y="2209800"/>
            <a:ext cx="343364" cy="369332"/>
          </a:xfrm>
          <a:prstGeom prst="rect">
            <a:avLst/>
          </a:prstGeom>
          <a:noFill/>
        </p:spPr>
        <p:txBody>
          <a:bodyPr wrap="none" rtlCol="0">
            <a:spAutoFit/>
          </a:bodyPr>
          <a:lstStyle/>
          <a:p>
            <a:r>
              <a:rPr lang="en-US" dirty="0" smtClean="0"/>
              <a:t>A</a:t>
            </a:r>
            <a:endParaRPr lang="en-US" dirty="0"/>
          </a:p>
        </p:txBody>
      </p:sp>
      <p:sp>
        <p:nvSpPr>
          <p:cNvPr id="26" name="TextBox 25"/>
          <p:cNvSpPr txBox="1"/>
          <p:nvPr/>
        </p:nvSpPr>
        <p:spPr>
          <a:xfrm>
            <a:off x="6096000" y="4419600"/>
            <a:ext cx="429926" cy="369332"/>
          </a:xfrm>
          <a:prstGeom prst="rect">
            <a:avLst/>
          </a:prstGeom>
          <a:noFill/>
        </p:spPr>
        <p:txBody>
          <a:bodyPr wrap="none" rtlCol="0">
            <a:spAutoFit/>
          </a:bodyPr>
          <a:lstStyle/>
          <a:p>
            <a:r>
              <a:rPr lang="en-US" dirty="0" smtClean="0"/>
              <a:t>IQ</a:t>
            </a:r>
            <a:endParaRPr lang="en-US" dirty="0"/>
          </a:p>
        </p:txBody>
      </p:sp>
      <p:sp>
        <p:nvSpPr>
          <p:cNvPr id="27" name="TextBox 26"/>
          <p:cNvSpPr txBox="1"/>
          <p:nvPr/>
        </p:nvSpPr>
        <p:spPr>
          <a:xfrm>
            <a:off x="2011680" y="2819400"/>
            <a:ext cx="441146" cy="369332"/>
          </a:xfrm>
          <a:prstGeom prst="rect">
            <a:avLst/>
          </a:prstGeom>
          <a:noFill/>
        </p:spPr>
        <p:txBody>
          <a:bodyPr wrap="none" rtlCol="0">
            <a:spAutoFit/>
          </a:bodyPr>
          <a:lstStyle/>
          <a:p>
            <a:r>
              <a:rPr lang="en-US" dirty="0" smtClean="0"/>
              <a:t>A</a:t>
            </a:r>
            <a:r>
              <a:rPr lang="en-US" baseline="-25000" dirty="0" smtClean="0"/>
              <a:t>2</a:t>
            </a:r>
            <a:endParaRPr lang="en-US" baseline="-25000" dirty="0"/>
          </a:p>
        </p:txBody>
      </p:sp>
      <p:sp>
        <p:nvSpPr>
          <p:cNvPr id="28" name="TextBox 27"/>
          <p:cNvSpPr txBox="1"/>
          <p:nvPr/>
        </p:nvSpPr>
        <p:spPr>
          <a:xfrm>
            <a:off x="5212080" y="5684520"/>
            <a:ext cx="415498" cy="369332"/>
          </a:xfrm>
          <a:prstGeom prst="rect">
            <a:avLst/>
          </a:prstGeom>
          <a:noFill/>
        </p:spPr>
        <p:txBody>
          <a:bodyPr wrap="none" rtlCol="0">
            <a:spAutoFit/>
          </a:bodyPr>
          <a:lstStyle/>
          <a:p>
            <a:r>
              <a:rPr lang="en-US" dirty="0" smtClean="0"/>
              <a:t>B</a:t>
            </a:r>
            <a:r>
              <a:rPr lang="en-US" baseline="-25000" dirty="0" smtClean="0"/>
              <a:t>2</a:t>
            </a:r>
            <a:endParaRPr lang="en-US" baseline="-25000" dirty="0"/>
          </a:p>
        </p:txBody>
      </p:sp>
      <p:sp>
        <p:nvSpPr>
          <p:cNvPr id="29" name="TextBox 28"/>
          <p:cNvSpPr txBox="1"/>
          <p:nvPr/>
        </p:nvSpPr>
        <p:spPr>
          <a:xfrm>
            <a:off x="2057400" y="1676400"/>
            <a:ext cx="441146" cy="369332"/>
          </a:xfrm>
          <a:prstGeom prst="rect">
            <a:avLst/>
          </a:prstGeom>
          <a:noFill/>
        </p:spPr>
        <p:txBody>
          <a:bodyPr wrap="none" rtlCol="0">
            <a:spAutoFit/>
          </a:bodyPr>
          <a:lstStyle/>
          <a:p>
            <a:r>
              <a:rPr lang="en-US" dirty="0" smtClean="0"/>
              <a:t>A</a:t>
            </a:r>
            <a:r>
              <a:rPr lang="en-US" baseline="-25000" dirty="0" smtClean="0"/>
              <a:t>1</a:t>
            </a:r>
            <a:endParaRPr lang="en-US" baseline="-25000" dirty="0"/>
          </a:p>
        </p:txBody>
      </p:sp>
      <p:sp>
        <p:nvSpPr>
          <p:cNvPr id="31" name="TextBox 30"/>
          <p:cNvSpPr txBox="1"/>
          <p:nvPr/>
        </p:nvSpPr>
        <p:spPr>
          <a:xfrm>
            <a:off x="6568440" y="5699760"/>
            <a:ext cx="415498" cy="369332"/>
          </a:xfrm>
          <a:prstGeom prst="rect">
            <a:avLst/>
          </a:prstGeom>
          <a:noFill/>
        </p:spPr>
        <p:txBody>
          <a:bodyPr wrap="none" rtlCol="0">
            <a:spAutoFit/>
          </a:bodyPr>
          <a:lstStyle/>
          <a:p>
            <a:r>
              <a:rPr lang="en-US" dirty="0" smtClean="0"/>
              <a:t>B</a:t>
            </a:r>
            <a:r>
              <a:rPr lang="en-US" baseline="-25000" dirty="0" smtClean="0"/>
              <a:t>3</a:t>
            </a:r>
            <a:endParaRPr lang="en-US" dirty="0"/>
          </a:p>
        </p:txBody>
      </p:sp>
      <p:sp>
        <p:nvSpPr>
          <p:cNvPr id="32" name="Oval 31"/>
          <p:cNvSpPr/>
          <p:nvPr/>
        </p:nvSpPr>
        <p:spPr>
          <a:xfrm>
            <a:off x="3901440" y="44043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373880" y="3931920"/>
            <a:ext cx="309700" cy="369332"/>
          </a:xfrm>
          <a:prstGeom prst="rect">
            <a:avLst/>
          </a:prstGeom>
          <a:noFill/>
        </p:spPr>
        <p:txBody>
          <a:bodyPr wrap="none" rtlCol="0">
            <a:spAutoFit/>
          </a:bodyPr>
          <a:lstStyle/>
          <a:p>
            <a:r>
              <a:rPr lang="en-US" dirty="0" smtClean="0"/>
              <a:t>E</a:t>
            </a:r>
            <a:endParaRPr lang="en-US" dirty="0"/>
          </a:p>
        </p:txBody>
      </p:sp>
      <p:sp>
        <p:nvSpPr>
          <p:cNvPr id="34" name="TextBox 33"/>
          <p:cNvSpPr txBox="1"/>
          <p:nvPr/>
        </p:nvSpPr>
        <p:spPr>
          <a:xfrm>
            <a:off x="3627120" y="2697480"/>
            <a:ext cx="344966" cy="369332"/>
          </a:xfrm>
          <a:prstGeom prst="rect">
            <a:avLst/>
          </a:prstGeom>
          <a:noFill/>
        </p:spPr>
        <p:txBody>
          <a:bodyPr wrap="none" rtlCol="0">
            <a:spAutoFit/>
          </a:bodyPr>
          <a:lstStyle/>
          <a:p>
            <a:r>
              <a:rPr lang="en-US" dirty="0" smtClean="0"/>
              <a:t>C</a:t>
            </a:r>
            <a:endParaRPr lang="en-US" dirty="0"/>
          </a:p>
        </p:txBody>
      </p:sp>
      <p:sp>
        <p:nvSpPr>
          <p:cNvPr id="35" name="TextBox 34"/>
          <p:cNvSpPr txBox="1"/>
          <p:nvPr/>
        </p:nvSpPr>
        <p:spPr>
          <a:xfrm>
            <a:off x="5501640" y="4389120"/>
            <a:ext cx="357790" cy="369332"/>
          </a:xfrm>
          <a:prstGeom prst="rect">
            <a:avLst/>
          </a:prstGeom>
          <a:noFill/>
        </p:spPr>
        <p:txBody>
          <a:bodyPr wrap="none" rtlCol="0">
            <a:spAutoFit/>
          </a:bodyPr>
          <a:lstStyle/>
          <a:p>
            <a:r>
              <a:rPr lang="en-US" dirty="0" smtClean="0"/>
              <a:t>D</a:t>
            </a:r>
            <a:endParaRPr lang="en-US" dirty="0"/>
          </a:p>
        </p:txBody>
      </p:sp>
      <p:sp>
        <p:nvSpPr>
          <p:cNvPr id="36" name="TextBox 35"/>
          <p:cNvSpPr txBox="1"/>
          <p:nvPr/>
        </p:nvSpPr>
        <p:spPr>
          <a:xfrm>
            <a:off x="3672840" y="4450080"/>
            <a:ext cx="308098" cy="369332"/>
          </a:xfrm>
          <a:prstGeom prst="rect">
            <a:avLst/>
          </a:prstGeom>
          <a:noFill/>
        </p:spPr>
        <p:txBody>
          <a:bodyPr wrap="none" rtlCol="0">
            <a:spAutoFit/>
          </a:bodyPr>
          <a:lstStyle/>
          <a:p>
            <a:r>
              <a:rPr lang="en-US" dirty="0" smtClean="0"/>
              <a:t>F</a:t>
            </a:r>
            <a:endParaRPr lang="en-US" dirty="0"/>
          </a:p>
        </p:txBody>
      </p:sp>
      <p:cxnSp>
        <p:nvCxnSpPr>
          <p:cNvPr id="38" name="Straight Arrow Connector 37"/>
          <p:cNvCxnSpPr>
            <a:endCxn id="36" idx="0"/>
          </p:cNvCxnSpPr>
          <p:nvPr/>
        </p:nvCxnSpPr>
        <p:spPr>
          <a:xfrm flipV="1">
            <a:off x="2286000" y="4450080"/>
            <a:ext cx="1540889"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33400" y="4343400"/>
            <a:ext cx="1752600" cy="646331"/>
          </a:xfrm>
          <a:prstGeom prst="rect">
            <a:avLst/>
          </a:prstGeom>
          <a:noFill/>
          <a:ln>
            <a:solidFill>
              <a:schemeClr val="accent1"/>
            </a:solidFill>
          </a:ln>
        </p:spPr>
        <p:txBody>
          <a:bodyPr wrap="square" rtlCol="0">
            <a:spAutoFit/>
          </a:bodyPr>
          <a:lstStyle/>
          <a:p>
            <a:pPr algn="ctr"/>
            <a:r>
              <a:rPr lang="en-US" dirty="0" smtClean="0"/>
              <a:t>Unattainable Point</a:t>
            </a:r>
            <a:endParaRPr lang="en-US" dirty="0"/>
          </a:p>
        </p:txBody>
      </p:sp>
      <p:cxnSp>
        <p:nvCxnSpPr>
          <p:cNvPr id="42" name="Straight Arrow Connector 41"/>
          <p:cNvCxnSpPr/>
          <p:nvPr/>
        </p:nvCxnSpPr>
        <p:spPr>
          <a:xfrm rot="10800000" flipV="1">
            <a:off x="4572000" y="36576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486400" y="3429000"/>
            <a:ext cx="3200400" cy="646331"/>
          </a:xfrm>
          <a:prstGeom prst="rect">
            <a:avLst/>
          </a:prstGeom>
          <a:noFill/>
          <a:ln>
            <a:solidFill>
              <a:schemeClr val="accent1"/>
            </a:solidFill>
          </a:ln>
        </p:spPr>
        <p:txBody>
          <a:bodyPr wrap="square" rtlCol="0">
            <a:spAutoFit/>
          </a:bodyPr>
          <a:lstStyle/>
          <a:p>
            <a:pPr algn="ctr"/>
            <a:r>
              <a:rPr lang="en-US" dirty="0" smtClean="0"/>
              <a:t>Producer’s equilibrium Point</a:t>
            </a:r>
            <a:endParaRPr lang="en-US" dirty="0"/>
          </a:p>
        </p:txBody>
      </p:sp>
      <p:cxnSp>
        <p:nvCxnSpPr>
          <p:cNvPr id="45" name="Straight Arrow Connector 44"/>
          <p:cNvCxnSpPr/>
          <p:nvPr/>
        </p:nvCxnSpPr>
        <p:spPr>
          <a:xfrm rot="16200000" flipH="1">
            <a:off x="4366260" y="3390900"/>
            <a:ext cx="1828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flipV="1">
            <a:off x="3886200" y="25908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61560" y="2362200"/>
            <a:ext cx="2438400" cy="369332"/>
          </a:xfrm>
          <a:prstGeom prst="rect">
            <a:avLst/>
          </a:prstGeom>
          <a:noFill/>
          <a:ln>
            <a:solidFill>
              <a:schemeClr val="accent1"/>
            </a:solidFill>
          </a:ln>
        </p:spPr>
        <p:txBody>
          <a:bodyPr wrap="square" rtlCol="0">
            <a:spAutoFit/>
          </a:bodyPr>
          <a:lstStyle/>
          <a:p>
            <a:r>
              <a:rPr lang="en-US" dirty="0" smtClean="0"/>
              <a:t>Undesirable Points</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linds(horizontal)">
                                      <p:cBhvr>
                                        <p:cTn id="38" dur="500"/>
                                        <p:tgtEl>
                                          <p:spTgt spid="3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linds(horizontal)">
                                      <p:cBhvr>
                                        <p:cTn id="41" dur="500"/>
                                        <p:tgtEl>
                                          <p:spTgt spid="2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blinds(horizontal)">
                                      <p:cBhvr>
                                        <p:cTn id="44" dur="500"/>
                                        <p:tgtEl>
                                          <p:spTgt spid="3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blinds(horizontal)">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linds(horizontal)">
                                      <p:cBhvr>
                                        <p:cTn id="60" dur="500"/>
                                        <p:tgtEl>
                                          <p:spTgt spid="2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linds(horizontal)">
                                      <p:cBhvr>
                                        <p:cTn id="63" dur="500"/>
                                        <p:tgtEl>
                                          <p:spTgt spid="3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blinds(horizontal)">
                                      <p:cBhvr>
                                        <p:cTn id="66" dur="500"/>
                                        <p:tgtEl>
                                          <p:spTgt spid="25"/>
                                        </p:tgtEl>
                                      </p:cBhvr>
                                    </p:animEffect>
                                  </p:childTnLst>
                                </p:cTn>
                              </p:par>
                              <p:par>
                                <p:cTn id="67" presetID="3" presetClass="entr" presetSubtype="10" fill="hold"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blinds(horizontal)">
                                      <p:cBhvr>
                                        <p:cTn id="69" dur="500"/>
                                        <p:tgtEl>
                                          <p:spTgt spid="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linds(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blinds(horizontal)">
                                      <p:cBhvr>
                                        <p:cTn id="77" dur="500"/>
                                        <p:tgtEl>
                                          <p:spTgt spid="3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blinds(horizontal)">
                                      <p:cBhvr>
                                        <p:cTn id="80" dur="500"/>
                                        <p:tgtEl>
                                          <p:spTgt spid="36"/>
                                        </p:tgtEl>
                                      </p:cBhvr>
                                    </p:animEffect>
                                  </p:childTnLst>
                                </p:cTn>
                              </p:par>
                              <p:par>
                                <p:cTn id="81" presetID="3" presetClass="entr" presetSubtype="1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blinds(horizontal)">
                                      <p:cBhvr>
                                        <p:cTn id="83" dur="500"/>
                                        <p:tgtEl>
                                          <p:spTgt spid="1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blinds(horizontal)">
                                      <p:cBhvr>
                                        <p:cTn id="86" dur="500"/>
                                        <p:tgtEl>
                                          <p:spTgt spid="27"/>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blinds(horizontal)">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blinds(horizontal)">
                                      <p:cBhvr>
                                        <p:cTn id="94" dur="500"/>
                                        <p:tgtEl>
                                          <p:spTgt spid="3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blinds(horizontal)">
                                      <p:cBhvr>
                                        <p:cTn id="97" dur="5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blinds(horizontal)">
                                      <p:cBhvr>
                                        <p:cTn id="102" dur="500"/>
                                        <p:tgtEl>
                                          <p:spTgt spid="42"/>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blinds(horizontal)">
                                      <p:cBhvr>
                                        <p:cTn id="105" dur="500"/>
                                        <p:tgtEl>
                                          <p:spTgt spid="43"/>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blinds(horizontal)">
                                      <p:cBhvr>
                                        <p:cTn id="110" dur="500"/>
                                        <p:tgtEl>
                                          <p:spTgt spid="49"/>
                                        </p:tgtEl>
                                      </p:cBhvr>
                                    </p:animEffect>
                                  </p:childTnLst>
                                </p:cTn>
                              </p:par>
                              <p:par>
                                <p:cTn id="111" presetID="3" presetClass="entr" presetSubtype="10" fill="hold"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blinds(horizontal)">
                                      <p:cBhvr>
                                        <p:cTn id="113" dur="500"/>
                                        <p:tgtEl>
                                          <p:spTgt spid="47"/>
                                        </p:tgtEl>
                                      </p:cBhvr>
                                    </p:animEffect>
                                  </p:childTnLst>
                                </p:cTn>
                              </p:par>
                              <p:par>
                                <p:cTn id="114" presetID="3" presetClass="entr" presetSubtype="10" fill="hold" nodeType="with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blinds(horizontal)">
                                      <p:cBhvr>
                                        <p:cTn id="1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animBg="1"/>
      <p:bldP spid="22" grpId="0" animBg="1"/>
      <p:bldP spid="23" grpId="0" animBg="1"/>
      <p:bldP spid="24" grpId="0" animBg="1"/>
      <p:bldP spid="25" grpId="0"/>
      <p:bldP spid="26" grpId="0"/>
      <p:bldP spid="27" grpId="0"/>
      <p:bldP spid="28" grpId="0"/>
      <p:bldP spid="29" grpId="0"/>
      <p:bldP spid="31" grpId="0"/>
      <p:bldP spid="32" grpId="0" animBg="1"/>
      <p:bldP spid="33" grpId="0"/>
      <p:bldP spid="34" grpId="0"/>
      <p:bldP spid="35" grpId="0"/>
      <p:bldP spid="36" grpId="0"/>
      <p:bldP spid="39" grpId="0" animBg="1"/>
      <p:bldP spid="43" grpId="0" animBg="1"/>
      <p:bldP spid="4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Expansion path can be defined as the line joining different least cost combination of producing various levels of output.</a:t>
            </a:r>
          </a:p>
          <a:p>
            <a:pPr algn="just"/>
            <a:r>
              <a:rPr lang="en-US" dirty="0" smtClean="0"/>
              <a:t>In other words, it is the locus of joining different equilibrium points of a producer in different output level and different cost structure.</a:t>
            </a:r>
          </a:p>
          <a:p>
            <a:pPr algn="just"/>
            <a:r>
              <a:rPr lang="en-US" dirty="0" smtClean="0"/>
              <a:t>It is also called as scale line because it reveals the effect on total output with the change in labor and capital in same proportion (same scale).</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43</a:t>
            </a:fld>
            <a:endParaRPr lang="en-US"/>
          </a:p>
        </p:txBody>
      </p:sp>
      <p:sp>
        <p:nvSpPr>
          <p:cNvPr id="5" name="Title 4"/>
          <p:cNvSpPr>
            <a:spLocks noGrp="1"/>
          </p:cNvSpPr>
          <p:nvPr>
            <p:ph type="title"/>
          </p:nvPr>
        </p:nvSpPr>
        <p:spPr/>
        <p:txBody>
          <a:bodyPr/>
          <a:lstStyle/>
          <a:p>
            <a:r>
              <a:rPr lang="en-US" dirty="0" smtClean="0"/>
              <a:t>Expansion Path:</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44</a:t>
            </a:fld>
            <a:endParaRPr lang="en-US"/>
          </a:p>
        </p:txBody>
      </p:sp>
      <p:sp>
        <p:nvSpPr>
          <p:cNvPr id="5" name="Title 4"/>
          <p:cNvSpPr>
            <a:spLocks noGrp="1"/>
          </p:cNvSpPr>
          <p:nvPr>
            <p:ph type="title"/>
          </p:nvPr>
        </p:nvSpPr>
        <p:spPr>
          <a:xfrm>
            <a:off x="304800" y="-76200"/>
            <a:ext cx="8229600" cy="1143000"/>
          </a:xfrm>
        </p:spPr>
        <p:txBody>
          <a:bodyPr/>
          <a:lstStyle/>
          <a:p>
            <a:r>
              <a:rPr lang="en-US" dirty="0" smtClean="0"/>
              <a:t>Graphically, </a:t>
            </a:r>
            <a:endParaRPr lang="en-US" dirty="0"/>
          </a:p>
        </p:txBody>
      </p:sp>
      <p:sp>
        <p:nvSpPr>
          <p:cNvPr id="36" name="Footer Placeholder 2"/>
          <p:cNvSpPr txBox="1">
            <a:spLocks/>
          </p:cNvSpPr>
          <p:nvPr/>
        </p:nvSpPr>
        <p:spPr>
          <a:xfrm>
            <a:off x="4380072" y="6407944"/>
            <a:ext cx="2350681"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smtClean="0">
                <a:ln>
                  <a:noFill/>
                </a:ln>
                <a:solidFill>
                  <a:schemeClr val="tx1"/>
                </a:solidFill>
                <a:effectLst/>
                <a:uLnTx/>
                <a:uFillTx/>
                <a:latin typeface="+mn-lt"/>
                <a:ea typeface="+mn-ea"/>
                <a:cs typeface="+mn-cs"/>
              </a:rPr>
              <a:t>Rabindra</a:t>
            </a:r>
            <a:r>
              <a:rPr kumimoji="0" lang="en-US" sz="1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000" b="0" i="0" u="none" strike="noStrike" kern="1200" cap="none" spc="0" normalizeH="0" baseline="0" noProof="0" dirty="0" err="1" smtClean="0">
                <a:ln>
                  <a:noFill/>
                </a:ln>
                <a:solidFill>
                  <a:schemeClr val="tx1"/>
                </a:solidFill>
                <a:effectLst/>
                <a:uLnTx/>
                <a:uFillTx/>
                <a:latin typeface="+mn-lt"/>
                <a:ea typeface="+mn-ea"/>
                <a:cs typeface="+mn-cs"/>
              </a:rPr>
              <a:t>Bista</a:t>
            </a:r>
            <a:r>
              <a:rPr kumimoji="0" lang="en-US" sz="1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000" b="0" i="0" u="none" strike="noStrike" kern="1200" cap="none" spc="0" normalizeH="0" baseline="0" noProof="0" dirty="0" smtClean="0">
                <a:ln>
                  <a:noFill/>
                </a:ln>
                <a:solidFill>
                  <a:schemeClr val="tx1"/>
                </a:solidFill>
                <a:effectLst/>
                <a:uLnTx/>
                <a:uFillTx/>
                <a:latin typeface="+mn-lt"/>
                <a:ea typeface="+mn-ea"/>
                <a:cs typeface="+mn-cs"/>
              </a:rPr>
              <a:t>(CAB) </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37" name="Slide Number Placeholder 3"/>
          <p:cNvSpPr txBox="1">
            <a:spLocks/>
          </p:cNvSpPr>
          <p:nvPr/>
        </p:nvSpPr>
        <p:spPr>
          <a:xfrm>
            <a:off x="8647272" y="6407944"/>
            <a:ext cx="365760" cy="365125"/>
          </a:xfrm>
          <a:prstGeom prst="rect">
            <a:avLst/>
          </a:prstGeom>
        </p:spPr>
        <p:txBody>
          <a:bodyPr vert="horz" anchor="b"/>
          <a:lstStyle/>
          <a:p>
            <a:pPr marL="0" marR="0" lvl="0" indent="0" algn="r" defTabSz="914400" rtl="0" eaLnBrk="1" fontAlgn="auto" latinLnBrk="0" hangingPunct="1">
              <a:lnSpc>
                <a:spcPct val="100000"/>
              </a:lnSpc>
              <a:spcBef>
                <a:spcPts val="0"/>
              </a:spcBef>
              <a:spcAft>
                <a:spcPts val="0"/>
              </a:spcAft>
              <a:buClrTx/>
              <a:buSzTx/>
              <a:buFontTx/>
              <a:buNone/>
              <a:tabLst/>
              <a:defRPr/>
            </a:pPr>
            <a:fld id="{CFDC2AA1-29E8-4FAB-9BF5-028C4B4454DE}" type="slidenum">
              <a:rPr kumimoji="0" lang="en-US" sz="10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a:ln>
                <a:noFill/>
              </a:ln>
              <a:solidFill>
                <a:schemeClr val="tx1"/>
              </a:solidFill>
              <a:effectLst/>
              <a:uLnTx/>
              <a:uFillTx/>
              <a:latin typeface="+mn-lt"/>
              <a:ea typeface="+mn-ea"/>
              <a:cs typeface="+mn-cs"/>
            </a:endParaRPr>
          </a:p>
        </p:txBody>
      </p:sp>
      <p:cxnSp>
        <p:nvCxnSpPr>
          <p:cNvPr id="38" name="Straight Connector 37"/>
          <p:cNvCxnSpPr/>
          <p:nvPr/>
        </p:nvCxnSpPr>
        <p:spPr>
          <a:xfrm rot="5400000">
            <a:off x="137160" y="3505200"/>
            <a:ext cx="4724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68880" y="5867400"/>
            <a:ext cx="576072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3162300" y="2628900"/>
            <a:ext cx="2590800" cy="2514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Arc 40"/>
          <p:cNvSpPr/>
          <p:nvPr/>
        </p:nvSpPr>
        <p:spPr>
          <a:xfrm rot="12406496">
            <a:off x="3197070" y="28544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p:cNvSpPr/>
          <p:nvPr/>
        </p:nvSpPr>
        <p:spPr>
          <a:xfrm rot="12406496">
            <a:off x="3821910" y="22448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43" name="Arc 42"/>
          <p:cNvSpPr/>
          <p:nvPr/>
        </p:nvSpPr>
        <p:spPr>
          <a:xfrm rot="12406496">
            <a:off x="4111470" y="18638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5638800" y="2373868"/>
            <a:ext cx="3137397" cy="369332"/>
          </a:xfrm>
          <a:prstGeom prst="rect">
            <a:avLst/>
          </a:prstGeom>
          <a:noFill/>
        </p:spPr>
        <p:txBody>
          <a:bodyPr wrap="none" rtlCol="0">
            <a:spAutoFit/>
          </a:bodyPr>
          <a:lstStyle/>
          <a:p>
            <a:r>
              <a:rPr lang="en-US" dirty="0" smtClean="0"/>
              <a:t>Expansion path/Scale Line</a:t>
            </a:r>
            <a:endParaRPr lang="en-US" dirty="0"/>
          </a:p>
        </p:txBody>
      </p:sp>
      <p:sp>
        <p:nvSpPr>
          <p:cNvPr id="45" name="TextBox 44"/>
          <p:cNvSpPr txBox="1"/>
          <p:nvPr/>
        </p:nvSpPr>
        <p:spPr>
          <a:xfrm>
            <a:off x="1066800" y="990600"/>
            <a:ext cx="461665" cy="1190390"/>
          </a:xfrm>
          <a:prstGeom prst="rect">
            <a:avLst/>
          </a:prstGeom>
          <a:noFill/>
        </p:spPr>
        <p:txBody>
          <a:bodyPr vert="vert270" wrap="none" rtlCol="0">
            <a:spAutoFit/>
          </a:bodyPr>
          <a:lstStyle/>
          <a:p>
            <a:r>
              <a:rPr lang="en-US" dirty="0" smtClean="0"/>
              <a:t>Units of K</a:t>
            </a:r>
            <a:endParaRPr lang="en-US" dirty="0"/>
          </a:p>
        </p:txBody>
      </p:sp>
      <p:sp>
        <p:nvSpPr>
          <p:cNvPr id="46" name="TextBox 45"/>
          <p:cNvSpPr txBox="1"/>
          <p:nvPr/>
        </p:nvSpPr>
        <p:spPr>
          <a:xfrm>
            <a:off x="2150398" y="5791200"/>
            <a:ext cx="364202" cy="369332"/>
          </a:xfrm>
          <a:prstGeom prst="rect">
            <a:avLst/>
          </a:prstGeom>
          <a:noFill/>
        </p:spPr>
        <p:txBody>
          <a:bodyPr wrap="none" rtlCol="0">
            <a:spAutoFit/>
          </a:bodyPr>
          <a:lstStyle/>
          <a:p>
            <a:r>
              <a:rPr lang="en-US" dirty="0" smtClean="0"/>
              <a:t>O</a:t>
            </a:r>
            <a:endParaRPr lang="en-US" dirty="0"/>
          </a:p>
        </p:txBody>
      </p:sp>
      <p:sp>
        <p:nvSpPr>
          <p:cNvPr id="47" name="TextBox 46"/>
          <p:cNvSpPr txBox="1"/>
          <p:nvPr/>
        </p:nvSpPr>
        <p:spPr>
          <a:xfrm>
            <a:off x="7278928" y="6260068"/>
            <a:ext cx="1255472" cy="369332"/>
          </a:xfrm>
          <a:prstGeom prst="rect">
            <a:avLst/>
          </a:prstGeom>
          <a:noFill/>
        </p:spPr>
        <p:txBody>
          <a:bodyPr wrap="none" rtlCol="0">
            <a:spAutoFit/>
          </a:bodyPr>
          <a:lstStyle/>
          <a:p>
            <a:r>
              <a:rPr lang="en-US" dirty="0" smtClean="0"/>
              <a:t>Units of L</a:t>
            </a:r>
            <a:endParaRPr lang="en-US" dirty="0"/>
          </a:p>
        </p:txBody>
      </p:sp>
      <p:sp>
        <p:nvSpPr>
          <p:cNvPr id="48" name="TextBox 47"/>
          <p:cNvSpPr txBox="1"/>
          <p:nvPr/>
        </p:nvSpPr>
        <p:spPr>
          <a:xfrm>
            <a:off x="3718560" y="4099560"/>
            <a:ext cx="407484" cy="369332"/>
          </a:xfrm>
          <a:prstGeom prst="rect">
            <a:avLst/>
          </a:prstGeom>
          <a:noFill/>
        </p:spPr>
        <p:txBody>
          <a:bodyPr wrap="none" rtlCol="0">
            <a:spAutoFit/>
          </a:bodyPr>
          <a:lstStyle/>
          <a:p>
            <a:r>
              <a:rPr lang="en-US" dirty="0" smtClean="0"/>
              <a:t>E</a:t>
            </a:r>
            <a:r>
              <a:rPr lang="en-US" baseline="-25000" dirty="0" smtClean="0"/>
              <a:t>1</a:t>
            </a:r>
            <a:endParaRPr lang="en-US" baseline="-25000" dirty="0"/>
          </a:p>
        </p:txBody>
      </p:sp>
      <p:sp>
        <p:nvSpPr>
          <p:cNvPr id="49" name="TextBox 48"/>
          <p:cNvSpPr txBox="1"/>
          <p:nvPr/>
        </p:nvSpPr>
        <p:spPr>
          <a:xfrm>
            <a:off x="4267200" y="3429000"/>
            <a:ext cx="407484" cy="369332"/>
          </a:xfrm>
          <a:prstGeom prst="rect">
            <a:avLst/>
          </a:prstGeom>
          <a:noFill/>
        </p:spPr>
        <p:txBody>
          <a:bodyPr wrap="none" rtlCol="0">
            <a:spAutoFit/>
          </a:bodyPr>
          <a:lstStyle/>
          <a:p>
            <a:r>
              <a:rPr lang="en-US" dirty="0" smtClean="0"/>
              <a:t>E</a:t>
            </a:r>
            <a:r>
              <a:rPr lang="en-US" baseline="-25000" dirty="0" smtClean="0"/>
              <a:t>2</a:t>
            </a:r>
            <a:endParaRPr lang="en-US" baseline="-25000" dirty="0"/>
          </a:p>
        </p:txBody>
      </p:sp>
      <p:sp>
        <p:nvSpPr>
          <p:cNvPr id="50" name="TextBox 49"/>
          <p:cNvSpPr txBox="1"/>
          <p:nvPr/>
        </p:nvSpPr>
        <p:spPr>
          <a:xfrm>
            <a:off x="4648200" y="3059668"/>
            <a:ext cx="407484" cy="369332"/>
          </a:xfrm>
          <a:prstGeom prst="rect">
            <a:avLst/>
          </a:prstGeom>
          <a:noFill/>
        </p:spPr>
        <p:txBody>
          <a:bodyPr wrap="none" rtlCol="0">
            <a:spAutoFit/>
          </a:bodyPr>
          <a:lstStyle/>
          <a:p>
            <a:r>
              <a:rPr lang="en-US" dirty="0" smtClean="0"/>
              <a:t>E</a:t>
            </a:r>
            <a:r>
              <a:rPr lang="en-US" baseline="-25000" dirty="0" smtClean="0"/>
              <a:t>3</a:t>
            </a:r>
            <a:endParaRPr lang="en-US" baseline="-25000" dirty="0"/>
          </a:p>
        </p:txBody>
      </p:sp>
      <p:sp>
        <p:nvSpPr>
          <p:cNvPr id="51" name="TextBox 50"/>
          <p:cNvSpPr txBox="1"/>
          <p:nvPr/>
        </p:nvSpPr>
        <p:spPr>
          <a:xfrm>
            <a:off x="3169920" y="2773680"/>
            <a:ext cx="527709" cy="369332"/>
          </a:xfrm>
          <a:prstGeom prst="rect">
            <a:avLst/>
          </a:prstGeom>
          <a:noFill/>
        </p:spPr>
        <p:txBody>
          <a:bodyPr wrap="none" rtlCol="0">
            <a:spAutoFit/>
          </a:bodyPr>
          <a:lstStyle/>
          <a:p>
            <a:r>
              <a:rPr lang="en-US" dirty="0" smtClean="0"/>
              <a:t>IQ</a:t>
            </a:r>
            <a:r>
              <a:rPr lang="en-US" baseline="-25000" dirty="0" smtClean="0"/>
              <a:t>1</a:t>
            </a:r>
            <a:endParaRPr lang="en-US" dirty="0"/>
          </a:p>
        </p:txBody>
      </p:sp>
      <p:sp>
        <p:nvSpPr>
          <p:cNvPr id="52" name="TextBox 51"/>
          <p:cNvSpPr txBox="1"/>
          <p:nvPr/>
        </p:nvSpPr>
        <p:spPr>
          <a:xfrm>
            <a:off x="3739491" y="2209800"/>
            <a:ext cx="527709" cy="369332"/>
          </a:xfrm>
          <a:prstGeom prst="rect">
            <a:avLst/>
          </a:prstGeom>
          <a:noFill/>
        </p:spPr>
        <p:txBody>
          <a:bodyPr wrap="none" rtlCol="0">
            <a:spAutoFit/>
          </a:bodyPr>
          <a:lstStyle/>
          <a:p>
            <a:r>
              <a:rPr lang="en-US" dirty="0" smtClean="0"/>
              <a:t>IQ</a:t>
            </a:r>
            <a:r>
              <a:rPr lang="en-US" baseline="-25000" dirty="0" smtClean="0"/>
              <a:t>2</a:t>
            </a:r>
            <a:endParaRPr lang="en-US" dirty="0"/>
          </a:p>
        </p:txBody>
      </p:sp>
      <p:sp>
        <p:nvSpPr>
          <p:cNvPr id="53" name="TextBox 52"/>
          <p:cNvSpPr txBox="1"/>
          <p:nvPr/>
        </p:nvSpPr>
        <p:spPr>
          <a:xfrm>
            <a:off x="4044291" y="1840468"/>
            <a:ext cx="527709" cy="369332"/>
          </a:xfrm>
          <a:prstGeom prst="rect">
            <a:avLst/>
          </a:prstGeom>
          <a:noFill/>
        </p:spPr>
        <p:txBody>
          <a:bodyPr wrap="none" rtlCol="0">
            <a:spAutoFit/>
          </a:bodyPr>
          <a:lstStyle/>
          <a:p>
            <a:r>
              <a:rPr lang="en-US" dirty="0" smtClean="0"/>
              <a:t>IQ</a:t>
            </a:r>
            <a:r>
              <a:rPr lang="en-US" baseline="-25000" dirty="0" smtClean="0"/>
              <a:t>3</a:t>
            </a:r>
            <a:endParaRPr lang="en-US" dirty="0"/>
          </a:p>
        </p:txBody>
      </p:sp>
      <p:sp>
        <p:nvSpPr>
          <p:cNvPr id="54" name="TextBox 53"/>
          <p:cNvSpPr txBox="1"/>
          <p:nvPr/>
        </p:nvSpPr>
        <p:spPr>
          <a:xfrm>
            <a:off x="5638800" y="4953000"/>
            <a:ext cx="1326004" cy="369332"/>
          </a:xfrm>
          <a:prstGeom prst="rect">
            <a:avLst/>
          </a:prstGeom>
          <a:noFill/>
        </p:spPr>
        <p:txBody>
          <a:bodyPr wrap="none" rtlCol="0">
            <a:spAutoFit/>
          </a:bodyPr>
          <a:lstStyle/>
          <a:p>
            <a:r>
              <a:rPr lang="en-US" dirty="0" smtClean="0"/>
              <a:t>100 units </a:t>
            </a:r>
            <a:endParaRPr lang="en-US" dirty="0"/>
          </a:p>
        </p:txBody>
      </p:sp>
      <p:sp>
        <p:nvSpPr>
          <p:cNvPr id="55" name="TextBox 54"/>
          <p:cNvSpPr txBox="1"/>
          <p:nvPr/>
        </p:nvSpPr>
        <p:spPr>
          <a:xfrm>
            <a:off x="6248400" y="4343400"/>
            <a:ext cx="1326004" cy="369332"/>
          </a:xfrm>
          <a:prstGeom prst="rect">
            <a:avLst/>
          </a:prstGeom>
          <a:noFill/>
        </p:spPr>
        <p:txBody>
          <a:bodyPr wrap="none" rtlCol="0">
            <a:spAutoFit/>
          </a:bodyPr>
          <a:lstStyle/>
          <a:p>
            <a:r>
              <a:rPr lang="en-US" dirty="0" smtClean="0"/>
              <a:t>200 units </a:t>
            </a:r>
            <a:endParaRPr lang="en-US" dirty="0"/>
          </a:p>
        </p:txBody>
      </p:sp>
      <p:sp>
        <p:nvSpPr>
          <p:cNvPr id="56" name="TextBox 55"/>
          <p:cNvSpPr txBox="1"/>
          <p:nvPr/>
        </p:nvSpPr>
        <p:spPr>
          <a:xfrm>
            <a:off x="6598796" y="3962400"/>
            <a:ext cx="1326004" cy="369332"/>
          </a:xfrm>
          <a:prstGeom prst="rect">
            <a:avLst/>
          </a:prstGeom>
          <a:noFill/>
        </p:spPr>
        <p:txBody>
          <a:bodyPr wrap="none" rtlCol="0">
            <a:spAutoFit/>
          </a:bodyPr>
          <a:lstStyle/>
          <a:p>
            <a:r>
              <a:rPr lang="en-US" dirty="0" smtClean="0"/>
              <a:t>300 units </a:t>
            </a:r>
            <a:endParaRPr lang="en-US" dirty="0"/>
          </a:p>
        </p:txBody>
      </p:sp>
      <p:sp>
        <p:nvSpPr>
          <p:cNvPr id="59" name="TextBox 58"/>
          <p:cNvSpPr txBox="1"/>
          <p:nvPr/>
        </p:nvSpPr>
        <p:spPr>
          <a:xfrm>
            <a:off x="6604520" y="5897880"/>
            <a:ext cx="415498" cy="369332"/>
          </a:xfrm>
          <a:prstGeom prst="rect">
            <a:avLst/>
          </a:prstGeom>
          <a:noFill/>
        </p:spPr>
        <p:txBody>
          <a:bodyPr wrap="none" rtlCol="0">
            <a:spAutoFit/>
          </a:bodyPr>
          <a:lstStyle/>
          <a:p>
            <a:r>
              <a:rPr lang="en-US" dirty="0" smtClean="0"/>
              <a:t>B</a:t>
            </a:r>
            <a:r>
              <a:rPr lang="en-US" baseline="-25000" dirty="0" smtClean="0"/>
              <a:t>1</a:t>
            </a:r>
            <a:endParaRPr lang="en-US" dirty="0"/>
          </a:p>
        </p:txBody>
      </p:sp>
      <p:sp>
        <p:nvSpPr>
          <p:cNvPr id="65" name="TextBox 64"/>
          <p:cNvSpPr txBox="1"/>
          <p:nvPr/>
        </p:nvSpPr>
        <p:spPr>
          <a:xfrm>
            <a:off x="7366520" y="5867400"/>
            <a:ext cx="415498" cy="369332"/>
          </a:xfrm>
          <a:prstGeom prst="rect">
            <a:avLst/>
          </a:prstGeom>
          <a:noFill/>
        </p:spPr>
        <p:txBody>
          <a:bodyPr wrap="none" rtlCol="0">
            <a:spAutoFit/>
          </a:bodyPr>
          <a:lstStyle/>
          <a:p>
            <a:r>
              <a:rPr lang="en-US" dirty="0" smtClean="0"/>
              <a:t>B</a:t>
            </a:r>
            <a:r>
              <a:rPr lang="en-US" baseline="-25000" dirty="0" smtClean="0"/>
              <a:t>2</a:t>
            </a:r>
            <a:endParaRPr lang="en-US" dirty="0"/>
          </a:p>
        </p:txBody>
      </p:sp>
      <p:sp>
        <p:nvSpPr>
          <p:cNvPr id="66" name="TextBox 65"/>
          <p:cNvSpPr txBox="1"/>
          <p:nvPr/>
        </p:nvSpPr>
        <p:spPr>
          <a:xfrm>
            <a:off x="5321084" y="5882640"/>
            <a:ext cx="317716" cy="369332"/>
          </a:xfrm>
          <a:prstGeom prst="rect">
            <a:avLst/>
          </a:prstGeom>
          <a:noFill/>
        </p:spPr>
        <p:txBody>
          <a:bodyPr wrap="none" rtlCol="0">
            <a:spAutoFit/>
          </a:bodyPr>
          <a:lstStyle/>
          <a:p>
            <a:r>
              <a:rPr lang="en-US" dirty="0" smtClean="0"/>
              <a:t>B</a:t>
            </a:r>
            <a:endParaRPr lang="en-US" dirty="0"/>
          </a:p>
        </p:txBody>
      </p:sp>
      <p:sp>
        <p:nvSpPr>
          <p:cNvPr id="67" name="TextBox 66"/>
          <p:cNvSpPr txBox="1"/>
          <p:nvPr/>
        </p:nvSpPr>
        <p:spPr>
          <a:xfrm>
            <a:off x="2081468" y="1828800"/>
            <a:ext cx="441146" cy="369332"/>
          </a:xfrm>
          <a:prstGeom prst="rect">
            <a:avLst/>
          </a:prstGeom>
          <a:noFill/>
        </p:spPr>
        <p:txBody>
          <a:bodyPr wrap="none" rtlCol="0">
            <a:spAutoFit/>
          </a:bodyPr>
          <a:lstStyle/>
          <a:p>
            <a:r>
              <a:rPr lang="en-US" dirty="0" smtClean="0"/>
              <a:t>A</a:t>
            </a:r>
            <a:r>
              <a:rPr lang="en-US" baseline="-25000" dirty="0" smtClean="0"/>
              <a:t>1</a:t>
            </a:r>
            <a:endParaRPr lang="en-US" baseline="-25000" dirty="0"/>
          </a:p>
        </p:txBody>
      </p:sp>
      <p:sp>
        <p:nvSpPr>
          <p:cNvPr id="68" name="TextBox 67"/>
          <p:cNvSpPr txBox="1"/>
          <p:nvPr/>
        </p:nvSpPr>
        <p:spPr>
          <a:xfrm>
            <a:off x="2103120" y="2983468"/>
            <a:ext cx="343364" cy="369332"/>
          </a:xfrm>
          <a:prstGeom prst="rect">
            <a:avLst/>
          </a:prstGeom>
          <a:noFill/>
        </p:spPr>
        <p:txBody>
          <a:bodyPr wrap="none" rtlCol="0">
            <a:spAutoFit/>
          </a:bodyPr>
          <a:lstStyle/>
          <a:p>
            <a:r>
              <a:rPr lang="en-US" dirty="0" smtClean="0"/>
              <a:t>A</a:t>
            </a:r>
            <a:endParaRPr lang="en-US" dirty="0"/>
          </a:p>
        </p:txBody>
      </p:sp>
      <p:cxnSp>
        <p:nvCxnSpPr>
          <p:cNvPr id="71" name="Straight Connector 70"/>
          <p:cNvCxnSpPr/>
          <p:nvPr/>
        </p:nvCxnSpPr>
        <p:spPr>
          <a:xfrm>
            <a:off x="2514600" y="3200400"/>
            <a:ext cx="2954592" cy="2667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514600" y="2025444"/>
            <a:ext cx="4191000" cy="381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514600" y="1371600"/>
            <a:ext cx="4953000" cy="44958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073454" y="1143000"/>
            <a:ext cx="441146" cy="369332"/>
          </a:xfrm>
          <a:prstGeom prst="rect">
            <a:avLst/>
          </a:prstGeom>
          <a:noFill/>
        </p:spPr>
        <p:txBody>
          <a:bodyPr wrap="none" rtlCol="0">
            <a:spAutoFit/>
          </a:bodyPr>
          <a:lstStyle/>
          <a:p>
            <a:r>
              <a:rPr lang="en-US" dirty="0" smtClean="0"/>
              <a:t>A</a:t>
            </a:r>
            <a:r>
              <a:rPr lang="en-US" baseline="-25000" dirty="0" smtClean="0"/>
              <a:t>2</a:t>
            </a:r>
            <a:endParaRPr lang="en-US" baseline="-25000" dirty="0"/>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90600"/>
            <a:ext cx="9144000" cy="5410200"/>
          </a:xfrm>
        </p:spPr>
        <p:txBody>
          <a:bodyPr/>
          <a:lstStyle/>
          <a:p>
            <a:pPr algn="just"/>
            <a:r>
              <a:rPr lang="en-US" dirty="0" smtClean="0"/>
              <a:t>It is the example of long run production function.</a:t>
            </a:r>
          </a:p>
          <a:p>
            <a:pPr algn="just"/>
            <a:r>
              <a:rPr lang="en-US" dirty="0" smtClean="0"/>
              <a:t>This law also assumes labor and capital as variable factors of production.</a:t>
            </a:r>
          </a:p>
          <a:p>
            <a:pPr algn="just"/>
            <a:r>
              <a:rPr lang="en-US" dirty="0" smtClean="0"/>
              <a:t>This law reveals the total effect on output with proportionate variation in all inputs (labor and capital).</a:t>
            </a:r>
          </a:p>
          <a:p>
            <a:pPr algn="just"/>
            <a:r>
              <a:rPr lang="en-US" dirty="0" smtClean="0"/>
              <a:t>When we change all the inputs in same proportion, we call this change in scale of production.</a:t>
            </a:r>
          </a:p>
          <a:p>
            <a:pPr algn="just"/>
            <a:r>
              <a:rPr lang="en-US" dirty="0" smtClean="0"/>
              <a:t>There are three scales of production, which are:</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45</a:t>
            </a:fld>
            <a:endParaRPr lang="en-US"/>
          </a:p>
        </p:txBody>
      </p:sp>
      <p:sp>
        <p:nvSpPr>
          <p:cNvPr id="5" name="Title 4"/>
          <p:cNvSpPr>
            <a:spLocks noGrp="1"/>
          </p:cNvSpPr>
          <p:nvPr>
            <p:ph type="title"/>
          </p:nvPr>
        </p:nvSpPr>
        <p:spPr>
          <a:xfrm>
            <a:off x="457200" y="0"/>
            <a:ext cx="8229600" cy="1143000"/>
          </a:xfrm>
        </p:spPr>
        <p:txBody>
          <a:bodyPr/>
          <a:lstStyle/>
          <a:p>
            <a:r>
              <a:rPr lang="en-US" dirty="0" smtClean="0"/>
              <a:t>The law of Returns to Scale:</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553200"/>
          </a:xfrm>
        </p:spPr>
        <p:txBody>
          <a:bodyPr/>
          <a:lstStyle/>
          <a:p>
            <a:pPr marL="624078" indent="-514350">
              <a:buFont typeface="+mj-lt"/>
              <a:buAutoNum type="arabicPeriod"/>
            </a:pPr>
            <a:r>
              <a:rPr lang="en-US" b="1" u="sng" dirty="0" smtClean="0"/>
              <a:t>Increasing Returns to Scale (IRS):</a:t>
            </a:r>
          </a:p>
          <a:p>
            <a:pPr marL="624078" indent="-514350" algn="just"/>
            <a:r>
              <a:rPr lang="en-US" dirty="0" smtClean="0"/>
              <a:t>if the percentage or proportionate increase in output is greater than the percentage or proportionate change in combination of inputs, it is called as increasing returns to scale.</a:t>
            </a:r>
          </a:p>
          <a:p>
            <a:pPr marL="624078" indent="-514350" algn="just"/>
            <a:r>
              <a:rPr lang="en-US" dirty="0" smtClean="0"/>
              <a:t>If the AP and MP increase with the proportionate change in inputs, IRS operates in production.</a:t>
            </a:r>
          </a:p>
          <a:p>
            <a:pPr marL="624078" indent="-514350" algn="just"/>
            <a:r>
              <a:rPr lang="en-US" dirty="0" err="1" smtClean="0"/>
              <a:t>Eg</a:t>
            </a:r>
            <a:r>
              <a:rPr lang="en-US" dirty="0" smtClean="0"/>
              <a:t>. If the inputs are increased by 10%, output increases by 20%.</a:t>
            </a:r>
          </a:p>
          <a:p>
            <a:pPr marL="624078" indent="-514350" algn="just">
              <a:buNone/>
            </a:pPr>
            <a:r>
              <a:rPr lang="en-US" sz="2400" b="1" u="sng" dirty="0" smtClean="0"/>
              <a:t>Causes of operation of IRS:</a:t>
            </a:r>
          </a:p>
          <a:p>
            <a:pPr marL="624078" indent="-514350" algn="just">
              <a:buFont typeface="+mj-lt"/>
              <a:buAutoNum type="arabicPeriod"/>
            </a:pPr>
            <a:r>
              <a:rPr lang="en-US" sz="2400" dirty="0" err="1" smtClean="0"/>
              <a:t>Indivisiblities</a:t>
            </a:r>
            <a:r>
              <a:rPr lang="en-US" sz="2400" dirty="0" smtClean="0"/>
              <a:t>.</a:t>
            </a:r>
          </a:p>
          <a:p>
            <a:pPr marL="624078" indent="-514350" algn="just">
              <a:buFont typeface="+mj-lt"/>
              <a:buAutoNum type="arabicPeriod"/>
            </a:pPr>
            <a:r>
              <a:rPr lang="en-US" sz="2400" dirty="0" smtClean="0"/>
              <a:t>Greater specialization</a:t>
            </a:r>
          </a:p>
          <a:p>
            <a:pPr marL="624078" indent="-514350" algn="just">
              <a:buFont typeface="+mj-lt"/>
              <a:buAutoNum type="arabicPeriod"/>
            </a:pPr>
            <a:r>
              <a:rPr lang="en-US" sz="2400" dirty="0" smtClean="0"/>
              <a:t>Dimensional relations.  </a:t>
            </a:r>
            <a:endParaRPr lang="en-US" sz="2400"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46</a:t>
            </a:fld>
            <a:endParaRPr lang="en-US"/>
          </a:p>
        </p:txBody>
      </p:sp>
      <p:graphicFrame>
        <p:nvGraphicFramePr>
          <p:cNvPr id="6" name="Table 5"/>
          <p:cNvGraphicFramePr>
            <a:graphicFrameLocks noGrp="1"/>
          </p:cNvGraphicFramePr>
          <p:nvPr/>
        </p:nvGraphicFramePr>
        <p:xfrm>
          <a:off x="4495800" y="4008120"/>
          <a:ext cx="4572000" cy="2209800"/>
        </p:xfrm>
        <a:graphic>
          <a:graphicData uri="http://schemas.openxmlformats.org/drawingml/2006/table">
            <a:tbl>
              <a:tblPr firstRow="1" bandRow="1">
                <a:tableStyleId>{5C22544A-7EE6-4342-B048-85BDC9FD1C3A}</a:tableStyleId>
              </a:tblPr>
              <a:tblGrid>
                <a:gridCol w="1524000"/>
                <a:gridCol w="1524000"/>
                <a:gridCol w="1524000"/>
              </a:tblGrid>
              <a:tr h="736600">
                <a:tc>
                  <a:txBody>
                    <a:bodyPr/>
                    <a:lstStyle/>
                    <a:p>
                      <a:pPr algn="ctr"/>
                      <a:r>
                        <a:rPr lang="en-US" b="1" dirty="0" smtClean="0"/>
                        <a:t>Units of 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Units Of 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Output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660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660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47</a:t>
            </a:fld>
            <a:endParaRPr lang="en-US"/>
          </a:p>
        </p:txBody>
      </p:sp>
      <p:sp>
        <p:nvSpPr>
          <p:cNvPr id="5" name="Title 4"/>
          <p:cNvSpPr>
            <a:spLocks noGrp="1"/>
          </p:cNvSpPr>
          <p:nvPr>
            <p:ph type="title"/>
          </p:nvPr>
        </p:nvSpPr>
        <p:spPr>
          <a:xfrm>
            <a:off x="228600" y="-76200"/>
            <a:ext cx="8229600" cy="1143000"/>
          </a:xfrm>
        </p:spPr>
        <p:txBody>
          <a:bodyPr/>
          <a:lstStyle/>
          <a:p>
            <a:r>
              <a:rPr lang="en-US" dirty="0" smtClean="0"/>
              <a:t>Graphically,</a:t>
            </a:r>
            <a:endParaRPr lang="en-US" dirty="0"/>
          </a:p>
        </p:txBody>
      </p:sp>
      <p:cxnSp>
        <p:nvCxnSpPr>
          <p:cNvPr id="7" name="Straight Connector 6"/>
          <p:cNvCxnSpPr/>
          <p:nvPr/>
        </p:nvCxnSpPr>
        <p:spPr>
          <a:xfrm rot="5400000">
            <a:off x="137160" y="3505200"/>
            <a:ext cx="4724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68880" y="5867400"/>
            <a:ext cx="576072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476500" y="2628900"/>
            <a:ext cx="3276600" cy="32004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rot="12406496">
            <a:off x="3197070" y="28544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rot="12406496">
            <a:off x="3821910" y="22448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5" name="Arc 14"/>
          <p:cNvSpPr/>
          <p:nvPr/>
        </p:nvSpPr>
        <p:spPr>
          <a:xfrm rot="12406496">
            <a:off x="4111470" y="18638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638800" y="2373868"/>
            <a:ext cx="521297" cy="369332"/>
          </a:xfrm>
          <a:prstGeom prst="rect">
            <a:avLst/>
          </a:prstGeom>
          <a:noFill/>
        </p:spPr>
        <p:txBody>
          <a:bodyPr wrap="none" rtlCol="0">
            <a:spAutoFit/>
          </a:bodyPr>
          <a:lstStyle/>
          <a:p>
            <a:r>
              <a:rPr lang="en-US" dirty="0" smtClean="0"/>
              <a:t>IRS</a:t>
            </a:r>
            <a:endParaRPr lang="en-US" dirty="0"/>
          </a:p>
        </p:txBody>
      </p:sp>
      <p:sp>
        <p:nvSpPr>
          <p:cNvPr id="18" name="TextBox 17"/>
          <p:cNvSpPr txBox="1"/>
          <p:nvPr/>
        </p:nvSpPr>
        <p:spPr>
          <a:xfrm>
            <a:off x="2052935" y="990600"/>
            <a:ext cx="461665" cy="1190390"/>
          </a:xfrm>
          <a:prstGeom prst="rect">
            <a:avLst/>
          </a:prstGeom>
          <a:noFill/>
        </p:spPr>
        <p:txBody>
          <a:bodyPr vert="vert270" wrap="none" rtlCol="0">
            <a:spAutoFit/>
          </a:bodyPr>
          <a:lstStyle/>
          <a:p>
            <a:r>
              <a:rPr lang="en-US" dirty="0" smtClean="0"/>
              <a:t>Units of K</a:t>
            </a:r>
            <a:endParaRPr lang="en-US" dirty="0"/>
          </a:p>
        </p:txBody>
      </p:sp>
      <p:sp>
        <p:nvSpPr>
          <p:cNvPr id="19" name="TextBox 18"/>
          <p:cNvSpPr txBox="1"/>
          <p:nvPr/>
        </p:nvSpPr>
        <p:spPr>
          <a:xfrm>
            <a:off x="2150398" y="5791200"/>
            <a:ext cx="364202" cy="369332"/>
          </a:xfrm>
          <a:prstGeom prst="rect">
            <a:avLst/>
          </a:prstGeom>
          <a:noFill/>
        </p:spPr>
        <p:txBody>
          <a:bodyPr wrap="none" rtlCol="0">
            <a:spAutoFit/>
          </a:bodyPr>
          <a:lstStyle/>
          <a:p>
            <a:r>
              <a:rPr lang="en-US" dirty="0" smtClean="0"/>
              <a:t>O</a:t>
            </a:r>
            <a:endParaRPr lang="en-US" dirty="0"/>
          </a:p>
        </p:txBody>
      </p:sp>
      <p:sp>
        <p:nvSpPr>
          <p:cNvPr id="20" name="TextBox 19"/>
          <p:cNvSpPr txBox="1"/>
          <p:nvPr/>
        </p:nvSpPr>
        <p:spPr>
          <a:xfrm>
            <a:off x="7278928" y="5867400"/>
            <a:ext cx="1255472" cy="369332"/>
          </a:xfrm>
          <a:prstGeom prst="rect">
            <a:avLst/>
          </a:prstGeom>
          <a:noFill/>
        </p:spPr>
        <p:txBody>
          <a:bodyPr wrap="none" rtlCol="0">
            <a:spAutoFit/>
          </a:bodyPr>
          <a:lstStyle/>
          <a:p>
            <a:r>
              <a:rPr lang="en-US" dirty="0" smtClean="0"/>
              <a:t>Units of L</a:t>
            </a:r>
            <a:endParaRPr lang="en-US" dirty="0"/>
          </a:p>
        </p:txBody>
      </p:sp>
      <p:sp>
        <p:nvSpPr>
          <p:cNvPr id="21" name="TextBox 20"/>
          <p:cNvSpPr txBox="1"/>
          <p:nvPr/>
        </p:nvSpPr>
        <p:spPr>
          <a:xfrm>
            <a:off x="3718560" y="4099560"/>
            <a:ext cx="343364"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4343400" y="3505200"/>
            <a:ext cx="317716" cy="369332"/>
          </a:xfrm>
          <a:prstGeom prst="rect">
            <a:avLst/>
          </a:prstGeom>
          <a:noFill/>
        </p:spPr>
        <p:txBody>
          <a:bodyPr wrap="none" rtlCol="0">
            <a:spAutoFit/>
          </a:bodyPr>
          <a:lstStyle/>
          <a:p>
            <a:r>
              <a:rPr lang="en-US" dirty="0" smtClean="0"/>
              <a:t>B</a:t>
            </a:r>
            <a:endParaRPr lang="en-US" dirty="0"/>
          </a:p>
        </p:txBody>
      </p:sp>
      <p:sp>
        <p:nvSpPr>
          <p:cNvPr id="23" name="TextBox 22"/>
          <p:cNvSpPr txBox="1"/>
          <p:nvPr/>
        </p:nvSpPr>
        <p:spPr>
          <a:xfrm>
            <a:off x="4663440" y="3154680"/>
            <a:ext cx="344966" cy="369332"/>
          </a:xfrm>
          <a:prstGeom prst="rect">
            <a:avLst/>
          </a:prstGeom>
          <a:noFill/>
        </p:spPr>
        <p:txBody>
          <a:bodyPr wrap="none" rtlCol="0">
            <a:spAutoFit/>
          </a:bodyPr>
          <a:lstStyle/>
          <a:p>
            <a:r>
              <a:rPr lang="en-US" dirty="0" smtClean="0"/>
              <a:t>C</a:t>
            </a:r>
            <a:endParaRPr lang="en-US" dirty="0"/>
          </a:p>
        </p:txBody>
      </p:sp>
      <p:sp>
        <p:nvSpPr>
          <p:cNvPr id="24" name="TextBox 23"/>
          <p:cNvSpPr txBox="1"/>
          <p:nvPr/>
        </p:nvSpPr>
        <p:spPr>
          <a:xfrm>
            <a:off x="3169920" y="2773680"/>
            <a:ext cx="527709" cy="369332"/>
          </a:xfrm>
          <a:prstGeom prst="rect">
            <a:avLst/>
          </a:prstGeom>
          <a:noFill/>
        </p:spPr>
        <p:txBody>
          <a:bodyPr wrap="none" rtlCol="0">
            <a:spAutoFit/>
          </a:bodyPr>
          <a:lstStyle/>
          <a:p>
            <a:r>
              <a:rPr lang="en-US" dirty="0" smtClean="0"/>
              <a:t>IQ</a:t>
            </a:r>
            <a:r>
              <a:rPr lang="en-US" baseline="-25000" dirty="0" smtClean="0"/>
              <a:t>1</a:t>
            </a:r>
            <a:endParaRPr lang="en-US" dirty="0"/>
          </a:p>
        </p:txBody>
      </p:sp>
      <p:sp>
        <p:nvSpPr>
          <p:cNvPr id="25" name="TextBox 24"/>
          <p:cNvSpPr txBox="1"/>
          <p:nvPr/>
        </p:nvSpPr>
        <p:spPr>
          <a:xfrm>
            <a:off x="3739491" y="2209800"/>
            <a:ext cx="527709" cy="369332"/>
          </a:xfrm>
          <a:prstGeom prst="rect">
            <a:avLst/>
          </a:prstGeom>
          <a:noFill/>
        </p:spPr>
        <p:txBody>
          <a:bodyPr wrap="none" rtlCol="0">
            <a:spAutoFit/>
          </a:bodyPr>
          <a:lstStyle/>
          <a:p>
            <a:r>
              <a:rPr lang="en-US" dirty="0" smtClean="0"/>
              <a:t>IQ</a:t>
            </a:r>
            <a:r>
              <a:rPr lang="en-US" baseline="-25000" dirty="0" smtClean="0"/>
              <a:t>2</a:t>
            </a:r>
            <a:endParaRPr lang="en-US" dirty="0"/>
          </a:p>
        </p:txBody>
      </p:sp>
      <p:sp>
        <p:nvSpPr>
          <p:cNvPr id="26" name="TextBox 25"/>
          <p:cNvSpPr txBox="1"/>
          <p:nvPr/>
        </p:nvSpPr>
        <p:spPr>
          <a:xfrm>
            <a:off x="4044291" y="1840468"/>
            <a:ext cx="527709" cy="369332"/>
          </a:xfrm>
          <a:prstGeom prst="rect">
            <a:avLst/>
          </a:prstGeom>
          <a:noFill/>
        </p:spPr>
        <p:txBody>
          <a:bodyPr wrap="none" rtlCol="0">
            <a:spAutoFit/>
          </a:bodyPr>
          <a:lstStyle/>
          <a:p>
            <a:r>
              <a:rPr lang="en-US" dirty="0" smtClean="0"/>
              <a:t>IQ</a:t>
            </a:r>
            <a:r>
              <a:rPr lang="en-US" baseline="-25000" dirty="0" smtClean="0"/>
              <a:t>3</a:t>
            </a:r>
            <a:endParaRPr lang="en-US" dirty="0"/>
          </a:p>
        </p:txBody>
      </p:sp>
      <p:sp>
        <p:nvSpPr>
          <p:cNvPr id="27" name="TextBox 26"/>
          <p:cNvSpPr txBox="1"/>
          <p:nvPr/>
        </p:nvSpPr>
        <p:spPr>
          <a:xfrm>
            <a:off x="5638800" y="4953000"/>
            <a:ext cx="1326004" cy="369332"/>
          </a:xfrm>
          <a:prstGeom prst="rect">
            <a:avLst/>
          </a:prstGeom>
          <a:noFill/>
        </p:spPr>
        <p:txBody>
          <a:bodyPr wrap="none" rtlCol="0">
            <a:spAutoFit/>
          </a:bodyPr>
          <a:lstStyle/>
          <a:p>
            <a:r>
              <a:rPr lang="en-US" dirty="0" smtClean="0"/>
              <a:t>100 units </a:t>
            </a:r>
            <a:endParaRPr lang="en-US" dirty="0"/>
          </a:p>
        </p:txBody>
      </p:sp>
      <p:sp>
        <p:nvSpPr>
          <p:cNvPr id="28" name="TextBox 27"/>
          <p:cNvSpPr txBox="1"/>
          <p:nvPr/>
        </p:nvSpPr>
        <p:spPr>
          <a:xfrm>
            <a:off x="6248400" y="4343400"/>
            <a:ext cx="1326004" cy="369332"/>
          </a:xfrm>
          <a:prstGeom prst="rect">
            <a:avLst/>
          </a:prstGeom>
          <a:noFill/>
        </p:spPr>
        <p:txBody>
          <a:bodyPr wrap="none" rtlCol="0">
            <a:spAutoFit/>
          </a:bodyPr>
          <a:lstStyle/>
          <a:p>
            <a:r>
              <a:rPr lang="en-US" dirty="0" smtClean="0"/>
              <a:t>200 units </a:t>
            </a:r>
            <a:endParaRPr lang="en-US" dirty="0"/>
          </a:p>
        </p:txBody>
      </p:sp>
      <p:sp>
        <p:nvSpPr>
          <p:cNvPr id="29" name="TextBox 28"/>
          <p:cNvSpPr txBox="1"/>
          <p:nvPr/>
        </p:nvSpPr>
        <p:spPr>
          <a:xfrm>
            <a:off x="6598796" y="3962400"/>
            <a:ext cx="1326004" cy="369332"/>
          </a:xfrm>
          <a:prstGeom prst="rect">
            <a:avLst/>
          </a:prstGeom>
          <a:noFill/>
        </p:spPr>
        <p:txBody>
          <a:bodyPr wrap="none" rtlCol="0">
            <a:spAutoFit/>
          </a:bodyPr>
          <a:lstStyle/>
          <a:p>
            <a:r>
              <a:rPr lang="en-US" dirty="0" smtClean="0"/>
              <a:t>300 units </a:t>
            </a:r>
            <a:endParaRPr lang="en-US" dirty="0"/>
          </a:p>
        </p:txBody>
      </p:sp>
      <p:cxnSp>
        <p:nvCxnSpPr>
          <p:cNvPr id="31" name="Straight Connector 30"/>
          <p:cNvCxnSpPr>
            <a:stCxn id="21" idx="2"/>
          </p:cNvCxnSpPr>
          <p:nvPr/>
        </p:nvCxnSpPr>
        <p:spPr>
          <a:xfrm rot="5400000">
            <a:off x="3188967" y="5166125"/>
            <a:ext cx="1398508" cy="404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1" idx="2"/>
          </p:cNvCxnSpPr>
          <p:nvPr/>
        </p:nvCxnSpPr>
        <p:spPr>
          <a:xfrm rot="5400000">
            <a:off x="3188967" y="3794525"/>
            <a:ext cx="26908" cy="137564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33800" y="5897880"/>
            <a:ext cx="405880" cy="369332"/>
          </a:xfrm>
          <a:prstGeom prst="rect">
            <a:avLst/>
          </a:prstGeom>
          <a:noFill/>
        </p:spPr>
        <p:txBody>
          <a:bodyPr wrap="none" rtlCol="0">
            <a:spAutoFit/>
          </a:bodyPr>
          <a:lstStyle/>
          <a:p>
            <a:r>
              <a:rPr lang="en-US" dirty="0" smtClean="0"/>
              <a:t>L</a:t>
            </a:r>
            <a:r>
              <a:rPr lang="en-US" baseline="-25000" dirty="0" smtClean="0"/>
              <a:t>1</a:t>
            </a:r>
            <a:endParaRPr lang="en-US" dirty="0"/>
          </a:p>
        </p:txBody>
      </p:sp>
      <p:sp>
        <p:nvSpPr>
          <p:cNvPr id="35" name="TextBox 34"/>
          <p:cNvSpPr txBox="1"/>
          <p:nvPr/>
        </p:nvSpPr>
        <p:spPr>
          <a:xfrm>
            <a:off x="2118360" y="4358640"/>
            <a:ext cx="433132" cy="369332"/>
          </a:xfrm>
          <a:prstGeom prst="rect">
            <a:avLst/>
          </a:prstGeom>
          <a:noFill/>
        </p:spPr>
        <p:txBody>
          <a:bodyPr wrap="none" rtlCol="0">
            <a:spAutoFit/>
          </a:bodyPr>
          <a:lstStyle/>
          <a:p>
            <a:r>
              <a:rPr lang="en-US" dirty="0" smtClean="0"/>
              <a:t>K</a:t>
            </a:r>
            <a:r>
              <a:rPr lang="en-US" baseline="-25000" dirty="0" smtClean="0"/>
              <a:t>1</a:t>
            </a:r>
            <a:endParaRPr lang="en-US" dirty="0"/>
          </a:p>
        </p:txBody>
      </p:sp>
      <p:cxnSp>
        <p:nvCxnSpPr>
          <p:cNvPr id="37" name="Straight Connector 36"/>
          <p:cNvCxnSpPr/>
          <p:nvPr/>
        </p:nvCxnSpPr>
        <p:spPr>
          <a:xfrm rot="5400000">
            <a:off x="3502595" y="2840817"/>
            <a:ext cx="11668" cy="198765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p:cNvCxnSpPr>
          <p:nvPr/>
        </p:nvCxnSpPr>
        <p:spPr>
          <a:xfrm rot="5400000">
            <a:off x="3502595" y="4867737"/>
            <a:ext cx="1992868" cy="645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2438400" y="3429000"/>
            <a:ext cx="2382284" cy="4929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3699907" y="4675267"/>
            <a:ext cx="2343388" cy="40877"/>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43400" y="5867400"/>
            <a:ext cx="405880" cy="369332"/>
          </a:xfrm>
          <a:prstGeom prst="rect">
            <a:avLst/>
          </a:prstGeom>
          <a:noFill/>
        </p:spPr>
        <p:txBody>
          <a:bodyPr wrap="none" rtlCol="0">
            <a:spAutoFit/>
          </a:bodyPr>
          <a:lstStyle/>
          <a:p>
            <a:r>
              <a:rPr lang="en-US" dirty="0" smtClean="0"/>
              <a:t>L</a:t>
            </a:r>
            <a:r>
              <a:rPr lang="en-US" baseline="-25000" dirty="0" smtClean="0"/>
              <a:t>2</a:t>
            </a:r>
            <a:endParaRPr lang="en-US" dirty="0"/>
          </a:p>
        </p:txBody>
      </p:sp>
      <p:sp>
        <p:nvSpPr>
          <p:cNvPr id="47" name="TextBox 46"/>
          <p:cNvSpPr txBox="1"/>
          <p:nvPr/>
        </p:nvSpPr>
        <p:spPr>
          <a:xfrm>
            <a:off x="4754880" y="5882640"/>
            <a:ext cx="405880" cy="369332"/>
          </a:xfrm>
          <a:prstGeom prst="rect">
            <a:avLst/>
          </a:prstGeom>
          <a:noFill/>
        </p:spPr>
        <p:txBody>
          <a:bodyPr wrap="none" rtlCol="0">
            <a:spAutoFit/>
          </a:bodyPr>
          <a:lstStyle/>
          <a:p>
            <a:r>
              <a:rPr lang="en-US" dirty="0" smtClean="0"/>
              <a:t>L</a:t>
            </a:r>
            <a:r>
              <a:rPr lang="en-US" baseline="-25000" dirty="0" smtClean="0"/>
              <a:t>3</a:t>
            </a:r>
            <a:endParaRPr lang="en-US" dirty="0"/>
          </a:p>
        </p:txBody>
      </p:sp>
      <p:sp>
        <p:nvSpPr>
          <p:cNvPr id="48" name="TextBox 47"/>
          <p:cNvSpPr txBox="1"/>
          <p:nvPr/>
        </p:nvSpPr>
        <p:spPr>
          <a:xfrm>
            <a:off x="2081468" y="3657600"/>
            <a:ext cx="433132" cy="369332"/>
          </a:xfrm>
          <a:prstGeom prst="rect">
            <a:avLst/>
          </a:prstGeom>
          <a:noFill/>
        </p:spPr>
        <p:txBody>
          <a:bodyPr wrap="none" rtlCol="0">
            <a:spAutoFit/>
          </a:bodyPr>
          <a:lstStyle/>
          <a:p>
            <a:r>
              <a:rPr lang="en-US" dirty="0" smtClean="0"/>
              <a:t>K</a:t>
            </a:r>
            <a:r>
              <a:rPr lang="en-US" baseline="-25000" dirty="0" smtClean="0"/>
              <a:t>2</a:t>
            </a:r>
            <a:endParaRPr lang="en-US" dirty="0"/>
          </a:p>
        </p:txBody>
      </p:sp>
      <p:sp>
        <p:nvSpPr>
          <p:cNvPr id="49" name="TextBox 48"/>
          <p:cNvSpPr txBox="1"/>
          <p:nvPr/>
        </p:nvSpPr>
        <p:spPr>
          <a:xfrm>
            <a:off x="2103120" y="3276600"/>
            <a:ext cx="433132" cy="369332"/>
          </a:xfrm>
          <a:prstGeom prst="rect">
            <a:avLst/>
          </a:prstGeom>
          <a:noFill/>
        </p:spPr>
        <p:txBody>
          <a:bodyPr wrap="none" rtlCol="0">
            <a:spAutoFit/>
          </a:bodyPr>
          <a:lstStyle/>
          <a:p>
            <a:r>
              <a:rPr lang="en-US" dirty="0" smtClean="0"/>
              <a:t>K</a:t>
            </a:r>
            <a:r>
              <a:rPr lang="en-US" baseline="-25000" dirty="0" smtClean="0"/>
              <a:t>3</a:t>
            </a:r>
            <a:endParaRPr lang="en-US" dirty="0"/>
          </a:p>
        </p:txBody>
      </p:sp>
      <p:sp>
        <p:nvSpPr>
          <p:cNvPr id="51" name="TextBox 50"/>
          <p:cNvSpPr txBox="1"/>
          <p:nvPr/>
        </p:nvSpPr>
        <p:spPr>
          <a:xfrm>
            <a:off x="5410200" y="628471"/>
            <a:ext cx="3733800" cy="1200329"/>
          </a:xfrm>
          <a:prstGeom prst="rect">
            <a:avLst/>
          </a:prstGeom>
          <a:noFill/>
        </p:spPr>
        <p:txBody>
          <a:bodyPr wrap="square" rtlCol="0">
            <a:spAutoFit/>
          </a:bodyPr>
          <a:lstStyle/>
          <a:p>
            <a:r>
              <a:rPr lang="en-US" b="1" dirty="0" smtClean="0"/>
              <a:t>Here, </a:t>
            </a:r>
          </a:p>
          <a:p>
            <a:r>
              <a:rPr lang="en-US" b="1" dirty="0" smtClean="0"/>
              <a:t>OA &gt; AB &gt; BC</a:t>
            </a:r>
          </a:p>
          <a:p>
            <a:r>
              <a:rPr lang="en-US" b="1" dirty="0" smtClean="0"/>
              <a:t>OL</a:t>
            </a:r>
            <a:r>
              <a:rPr lang="en-US" b="1" baseline="-25000" dirty="0" smtClean="0"/>
              <a:t>1 </a:t>
            </a:r>
            <a:r>
              <a:rPr lang="en-US" b="1" dirty="0" smtClean="0"/>
              <a:t>&gt; L</a:t>
            </a:r>
            <a:r>
              <a:rPr lang="en-US" b="1" baseline="-25000" dirty="0" smtClean="0"/>
              <a:t>1</a:t>
            </a:r>
            <a:r>
              <a:rPr lang="en-US" b="1" dirty="0" smtClean="0"/>
              <a:t>L</a:t>
            </a:r>
            <a:r>
              <a:rPr lang="en-US" b="1" baseline="-25000" dirty="0" smtClean="0"/>
              <a:t>2 </a:t>
            </a:r>
            <a:r>
              <a:rPr lang="en-US" b="1" dirty="0" smtClean="0"/>
              <a:t>&gt; L</a:t>
            </a:r>
            <a:r>
              <a:rPr lang="en-US" b="1" baseline="-25000" dirty="0" smtClean="0"/>
              <a:t>2</a:t>
            </a:r>
            <a:r>
              <a:rPr lang="en-US" b="1" dirty="0" smtClean="0"/>
              <a:t>L</a:t>
            </a:r>
            <a:r>
              <a:rPr lang="en-US" b="1" baseline="-25000" dirty="0" smtClean="0"/>
              <a:t>3</a:t>
            </a:r>
          </a:p>
          <a:p>
            <a:r>
              <a:rPr lang="en-US" b="1" dirty="0" smtClean="0"/>
              <a:t>OK</a:t>
            </a:r>
            <a:r>
              <a:rPr lang="en-US" b="1" baseline="-25000" dirty="0" smtClean="0"/>
              <a:t>1 </a:t>
            </a:r>
            <a:r>
              <a:rPr lang="en-US" b="1" dirty="0" smtClean="0"/>
              <a:t>&gt; K</a:t>
            </a:r>
            <a:r>
              <a:rPr lang="en-US" b="1" baseline="-25000" dirty="0" smtClean="0"/>
              <a:t>1</a:t>
            </a:r>
            <a:r>
              <a:rPr lang="en-US" b="1" dirty="0" smtClean="0"/>
              <a:t>K</a:t>
            </a:r>
            <a:r>
              <a:rPr lang="en-US" b="1" baseline="-25000" dirty="0" smtClean="0"/>
              <a:t>2 </a:t>
            </a:r>
            <a:r>
              <a:rPr lang="en-US" b="1" dirty="0" smtClean="0"/>
              <a:t>&gt; K</a:t>
            </a:r>
            <a:r>
              <a:rPr lang="en-US" b="1" baseline="-25000" dirty="0" smtClean="0"/>
              <a:t>2</a:t>
            </a:r>
            <a:r>
              <a:rPr lang="en-US" b="1" dirty="0" smtClean="0"/>
              <a:t>K</a:t>
            </a:r>
            <a:r>
              <a:rPr lang="en-US" b="1" baseline="-25000" dirty="0" smtClean="0"/>
              <a:t>3</a:t>
            </a:r>
            <a:endParaRPr lang="en-US" b="1" baseline="-25000" dirty="0"/>
          </a:p>
        </p:txBody>
      </p:sp>
      <p:sp>
        <p:nvSpPr>
          <p:cNvPr id="52" name="TextBox 51"/>
          <p:cNvSpPr txBox="1"/>
          <p:nvPr/>
        </p:nvSpPr>
        <p:spPr>
          <a:xfrm>
            <a:off x="3785581" y="6199108"/>
            <a:ext cx="3148619" cy="369332"/>
          </a:xfrm>
          <a:prstGeom prst="rect">
            <a:avLst/>
          </a:prstGeom>
          <a:noFill/>
        </p:spPr>
        <p:txBody>
          <a:bodyPr wrap="none" rtlCol="0">
            <a:spAutoFit/>
          </a:bodyPr>
          <a:lstStyle/>
          <a:p>
            <a:r>
              <a:rPr lang="en-US" dirty="0" smtClean="0"/>
              <a:t>Increasing returns to scale</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par>
                                <p:cTn id="19" presetID="3"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par>
                                <p:cTn id="33" presetID="3" presetClass="entr" presetSubtype="1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linds(horizontal)">
                                      <p:cBhvr>
                                        <p:cTn id="35" dur="500"/>
                                        <p:tgtEl>
                                          <p:spTgt spid="3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blinds(horizontal)">
                                      <p:cBhvr>
                                        <p:cTn id="38" dur="500"/>
                                        <p:tgtEl>
                                          <p:spTgt spid="35"/>
                                        </p:tgtEl>
                                      </p:cBhvr>
                                    </p:animEffect>
                                  </p:childTnLst>
                                </p:cTn>
                              </p:par>
                              <p:par>
                                <p:cTn id="39" presetID="3" presetClass="entr" presetSubtype="1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linds(horizontal)">
                                      <p:cBhvr>
                                        <p:cTn id="41" dur="500"/>
                                        <p:tgtEl>
                                          <p:spTgt spid="3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linds(horizontal)">
                                      <p:cBhvr>
                                        <p:cTn id="44" dur="500"/>
                                        <p:tgtEl>
                                          <p:spTgt spid="3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linds(horizontal)">
                                      <p:cBhvr>
                                        <p:cTn id="64" dur="500"/>
                                        <p:tgtEl>
                                          <p:spTgt spid="28"/>
                                        </p:tgtEl>
                                      </p:cBhvr>
                                    </p:animEffect>
                                  </p:childTnLst>
                                </p:cTn>
                              </p:par>
                              <p:par>
                                <p:cTn id="65" presetID="3" presetClass="entr" presetSubtype="1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blinds(horizontal)">
                                      <p:cBhvr>
                                        <p:cTn id="67" dur="500"/>
                                        <p:tgtEl>
                                          <p:spTgt spid="39"/>
                                        </p:tgtEl>
                                      </p:cBhvr>
                                    </p:animEffect>
                                  </p:childTnLst>
                                </p:cTn>
                              </p:par>
                              <p:par>
                                <p:cTn id="68" presetID="3" presetClass="entr" presetSubtype="1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linds(horizontal)">
                                      <p:cBhvr>
                                        <p:cTn id="70" dur="500"/>
                                        <p:tgtEl>
                                          <p:spTgt spid="3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blinds(horizontal)">
                                      <p:cBhvr>
                                        <p:cTn id="73" dur="500"/>
                                        <p:tgtEl>
                                          <p:spTgt spid="4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blinds(horizontal)">
                                      <p:cBhvr>
                                        <p:cTn id="76" dur="500"/>
                                        <p:tgtEl>
                                          <p:spTgt spid="4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blinds(horizontal)">
                                      <p:cBhvr>
                                        <p:cTn id="81" dur="500"/>
                                        <p:tgtEl>
                                          <p:spTgt spid="23"/>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blinds(horizontal)">
                                      <p:cBhvr>
                                        <p:cTn id="84" dur="500"/>
                                        <p:tgtEl>
                                          <p:spTgt spid="1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blinds(horizontal)">
                                      <p:cBhvr>
                                        <p:cTn id="87" dur="500"/>
                                        <p:tgtEl>
                                          <p:spTgt spid="2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blinds(horizontal)">
                                      <p:cBhvr>
                                        <p:cTn id="90" dur="500"/>
                                        <p:tgtEl>
                                          <p:spTgt spid="29"/>
                                        </p:tgtEl>
                                      </p:cBhvr>
                                    </p:animEffect>
                                  </p:childTnLst>
                                </p:cTn>
                              </p:par>
                              <p:par>
                                <p:cTn id="91" presetID="3" presetClass="entr" presetSubtype="1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blinds(horizontal)">
                                      <p:cBhvr>
                                        <p:cTn id="93" dur="500"/>
                                        <p:tgtEl>
                                          <p:spTgt spid="4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blinds(horizontal)">
                                      <p:cBhvr>
                                        <p:cTn id="96" dur="500"/>
                                        <p:tgtEl>
                                          <p:spTgt spid="47"/>
                                        </p:tgtEl>
                                      </p:cBhvr>
                                    </p:animEffect>
                                  </p:childTnLst>
                                </p:cTn>
                              </p:par>
                              <p:par>
                                <p:cTn id="97" presetID="3" presetClass="entr" presetSubtype="1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blinds(horizontal)">
                                      <p:cBhvr>
                                        <p:cTn id="99" dur="500"/>
                                        <p:tgtEl>
                                          <p:spTgt spid="41"/>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blinds(horizontal)">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blinds(horizontal)">
                                      <p:cBhvr>
                                        <p:cTn id="107" dur="500"/>
                                        <p:tgtEl>
                                          <p:spTgt spid="12"/>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blinds(horizontal)">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blinds(horizontal)">
                                      <p:cBhvr>
                                        <p:cTn id="115" dur="500"/>
                                        <p:tgtEl>
                                          <p:spTgt spid="5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blinds(horizontal)">
                                      <p:cBhvr>
                                        <p:cTn id="12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P spid="15"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P spid="34" grpId="0"/>
      <p:bldP spid="35" grpId="0"/>
      <p:bldP spid="46" grpId="0"/>
      <p:bldP spid="47" grpId="0"/>
      <p:bldP spid="48" grpId="0"/>
      <p:bldP spid="49" grpId="0"/>
      <p:bldP spid="51" grpId="0"/>
      <p:bldP spid="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553200"/>
          </a:xfrm>
        </p:spPr>
        <p:txBody>
          <a:bodyPr/>
          <a:lstStyle/>
          <a:p>
            <a:pPr marL="624078" indent="-514350">
              <a:buAutoNum type="arabicPeriod" startAt="2"/>
            </a:pPr>
            <a:r>
              <a:rPr lang="en-US" b="1" u="sng" dirty="0" smtClean="0"/>
              <a:t>Constant Returns to Scale (CRS):</a:t>
            </a:r>
          </a:p>
          <a:p>
            <a:pPr marL="624078" indent="-514350" algn="just"/>
            <a:r>
              <a:rPr lang="en-US" dirty="0" smtClean="0"/>
              <a:t>if the percentage or proportionate increase in output is just equal to the percentage or proportionate increase in combination of inputs, it is called as constant returns to scale.</a:t>
            </a:r>
          </a:p>
          <a:p>
            <a:pPr marL="624078" indent="-514350" algn="just"/>
            <a:r>
              <a:rPr lang="en-US" dirty="0" smtClean="0"/>
              <a:t>If the AP and MP remains constant with the proportionate change in inputs, CRS operates in production.</a:t>
            </a:r>
          </a:p>
          <a:p>
            <a:pPr marL="624078" indent="-514350" algn="just"/>
            <a:r>
              <a:rPr lang="en-US" dirty="0" err="1" smtClean="0"/>
              <a:t>Eg</a:t>
            </a:r>
            <a:r>
              <a:rPr lang="en-US" dirty="0" smtClean="0"/>
              <a:t>. If the inputs are increased by 10%, output increases by 10%.</a:t>
            </a:r>
          </a:p>
          <a:p>
            <a:pPr marL="624078" indent="-514350" algn="just">
              <a:buNone/>
            </a:pPr>
            <a:r>
              <a:rPr lang="en-US" sz="2400" b="1" u="sng" dirty="0" smtClean="0"/>
              <a:t>Causes of operation of CRS:</a:t>
            </a:r>
          </a:p>
          <a:p>
            <a:pPr marL="624078" indent="-514350" algn="just">
              <a:buFont typeface="+mj-lt"/>
              <a:buAutoNum type="arabicPeriod"/>
            </a:pPr>
            <a:r>
              <a:rPr lang="en-US" sz="2400" dirty="0" smtClean="0"/>
              <a:t>Limitations of economies.</a:t>
            </a:r>
          </a:p>
          <a:p>
            <a:pPr marL="624078" indent="-514350" algn="just">
              <a:buFont typeface="+mj-lt"/>
              <a:buAutoNum type="arabicPeriod"/>
            </a:pPr>
            <a:r>
              <a:rPr lang="en-US" sz="2400" dirty="0" smtClean="0"/>
              <a:t>Divisibility of inputs.</a:t>
            </a:r>
          </a:p>
          <a:p>
            <a:pPr marL="624078" indent="-514350" algn="just">
              <a:buFont typeface="+mj-lt"/>
              <a:buAutoNum type="arabicPeriod"/>
            </a:pPr>
            <a:r>
              <a:rPr lang="en-US" sz="2400" dirty="0" smtClean="0"/>
              <a:t>Optimum use of inputs. </a:t>
            </a:r>
          </a:p>
          <a:p>
            <a:pPr marL="624078" indent="-514350" algn="just">
              <a:buNone/>
            </a:pPr>
            <a:r>
              <a:rPr lang="en-US" dirty="0" smtClean="0"/>
              <a:t>  </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48</a:t>
            </a:fld>
            <a:endParaRPr lang="en-US"/>
          </a:p>
        </p:txBody>
      </p:sp>
      <p:graphicFrame>
        <p:nvGraphicFramePr>
          <p:cNvPr id="6" name="Table 5"/>
          <p:cNvGraphicFramePr>
            <a:graphicFrameLocks noGrp="1"/>
          </p:cNvGraphicFramePr>
          <p:nvPr/>
        </p:nvGraphicFramePr>
        <p:xfrm>
          <a:off x="4480560" y="4038600"/>
          <a:ext cx="4572000" cy="2209800"/>
        </p:xfrm>
        <a:graphic>
          <a:graphicData uri="http://schemas.openxmlformats.org/drawingml/2006/table">
            <a:tbl>
              <a:tblPr firstRow="1" bandRow="1">
                <a:tableStyleId>{5C22544A-7EE6-4342-B048-85BDC9FD1C3A}</a:tableStyleId>
              </a:tblPr>
              <a:tblGrid>
                <a:gridCol w="1524000"/>
                <a:gridCol w="1524000"/>
                <a:gridCol w="1524000"/>
              </a:tblGrid>
              <a:tr h="736600">
                <a:tc>
                  <a:txBody>
                    <a:bodyPr/>
                    <a:lstStyle/>
                    <a:p>
                      <a:pPr algn="ctr"/>
                      <a:r>
                        <a:rPr lang="en-US" b="1" dirty="0" smtClean="0"/>
                        <a:t>Units of 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Units Of 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Output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660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660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49</a:t>
            </a:fld>
            <a:endParaRPr lang="en-US"/>
          </a:p>
        </p:txBody>
      </p:sp>
      <p:sp>
        <p:nvSpPr>
          <p:cNvPr id="5" name="Title 4"/>
          <p:cNvSpPr>
            <a:spLocks noGrp="1"/>
          </p:cNvSpPr>
          <p:nvPr>
            <p:ph type="title"/>
          </p:nvPr>
        </p:nvSpPr>
        <p:spPr>
          <a:xfrm>
            <a:off x="228600" y="-76200"/>
            <a:ext cx="8229600" cy="1143000"/>
          </a:xfrm>
        </p:spPr>
        <p:txBody>
          <a:bodyPr/>
          <a:lstStyle/>
          <a:p>
            <a:r>
              <a:rPr lang="en-US" dirty="0" smtClean="0"/>
              <a:t>Graphically,</a:t>
            </a:r>
            <a:endParaRPr lang="en-US" dirty="0"/>
          </a:p>
        </p:txBody>
      </p:sp>
      <p:cxnSp>
        <p:nvCxnSpPr>
          <p:cNvPr id="7" name="Straight Connector 6"/>
          <p:cNvCxnSpPr/>
          <p:nvPr/>
        </p:nvCxnSpPr>
        <p:spPr>
          <a:xfrm rot="5400000">
            <a:off x="137160" y="3505200"/>
            <a:ext cx="4724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68880" y="5867400"/>
            <a:ext cx="576072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476500" y="2628900"/>
            <a:ext cx="3276600" cy="32004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rot="12406496">
            <a:off x="2875110" y="31592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rot="12406496">
            <a:off x="3713310" y="23972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5" name="Arc 14"/>
          <p:cNvSpPr/>
          <p:nvPr/>
        </p:nvSpPr>
        <p:spPr>
          <a:xfrm rot="12406496">
            <a:off x="4246710" y="14828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638800" y="2373868"/>
            <a:ext cx="615874" cy="369332"/>
          </a:xfrm>
          <a:prstGeom prst="rect">
            <a:avLst/>
          </a:prstGeom>
          <a:noFill/>
        </p:spPr>
        <p:txBody>
          <a:bodyPr wrap="none" rtlCol="0">
            <a:spAutoFit/>
          </a:bodyPr>
          <a:lstStyle/>
          <a:p>
            <a:r>
              <a:rPr lang="en-US" dirty="0" smtClean="0"/>
              <a:t>CRS</a:t>
            </a:r>
            <a:endParaRPr lang="en-US" dirty="0"/>
          </a:p>
        </p:txBody>
      </p:sp>
      <p:sp>
        <p:nvSpPr>
          <p:cNvPr id="18" name="TextBox 17"/>
          <p:cNvSpPr txBox="1"/>
          <p:nvPr/>
        </p:nvSpPr>
        <p:spPr>
          <a:xfrm>
            <a:off x="2052935" y="990600"/>
            <a:ext cx="461665" cy="1190390"/>
          </a:xfrm>
          <a:prstGeom prst="rect">
            <a:avLst/>
          </a:prstGeom>
          <a:noFill/>
        </p:spPr>
        <p:txBody>
          <a:bodyPr vert="vert270" wrap="none" rtlCol="0">
            <a:spAutoFit/>
          </a:bodyPr>
          <a:lstStyle/>
          <a:p>
            <a:r>
              <a:rPr lang="en-US" dirty="0" smtClean="0"/>
              <a:t>Units of K</a:t>
            </a:r>
            <a:endParaRPr lang="en-US" dirty="0"/>
          </a:p>
        </p:txBody>
      </p:sp>
      <p:sp>
        <p:nvSpPr>
          <p:cNvPr id="19" name="TextBox 18"/>
          <p:cNvSpPr txBox="1"/>
          <p:nvPr/>
        </p:nvSpPr>
        <p:spPr>
          <a:xfrm>
            <a:off x="2150398" y="5791200"/>
            <a:ext cx="364202" cy="369332"/>
          </a:xfrm>
          <a:prstGeom prst="rect">
            <a:avLst/>
          </a:prstGeom>
          <a:noFill/>
        </p:spPr>
        <p:txBody>
          <a:bodyPr wrap="none" rtlCol="0">
            <a:spAutoFit/>
          </a:bodyPr>
          <a:lstStyle/>
          <a:p>
            <a:r>
              <a:rPr lang="en-US" dirty="0" smtClean="0"/>
              <a:t>O</a:t>
            </a:r>
            <a:endParaRPr lang="en-US" dirty="0"/>
          </a:p>
        </p:txBody>
      </p:sp>
      <p:sp>
        <p:nvSpPr>
          <p:cNvPr id="20" name="TextBox 19"/>
          <p:cNvSpPr txBox="1"/>
          <p:nvPr/>
        </p:nvSpPr>
        <p:spPr>
          <a:xfrm>
            <a:off x="7278928" y="5867400"/>
            <a:ext cx="1255472" cy="369332"/>
          </a:xfrm>
          <a:prstGeom prst="rect">
            <a:avLst/>
          </a:prstGeom>
          <a:noFill/>
        </p:spPr>
        <p:txBody>
          <a:bodyPr wrap="none" rtlCol="0">
            <a:spAutoFit/>
          </a:bodyPr>
          <a:lstStyle/>
          <a:p>
            <a:r>
              <a:rPr lang="en-US" dirty="0" smtClean="0"/>
              <a:t>Units of L</a:t>
            </a:r>
            <a:endParaRPr lang="en-US" dirty="0"/>
          </a:p>
        </p:txBody>
      </p:sp>
      <p:sp>
        <p:nvSpPr>
          <p:cNvPr id="21" name="TextBox 20"/>
          <p:cNvSpPr txBox="1"/>
          <p:nvPr/>
        </p:nvSpPr>
        <p:spPr>
          <a:xfrm>
            <a:off x="3429000" y="4431268"/>
            <a:ext cx="343364"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4206240" y="3627120"/>
            <a:ext cx="317716" cy="369332"/>
          </a:xfrm>
          <a:prstGeom prst="rect">
            <a:avLst/>
          </a:prstGeom>
          <a:noFill/>
        </p:spPr>
        <p:txBody>
          <a:bodyPr wrap="none" rtlCol="0">
            <a:spAutoFit/>
          </a:bodyPr>
          <a:lstStyle/>
          <a:p>
            <a:r>
              <a:rPr lang="en-US" dirty="0" smtClean="0"/>
              <a:t>B</a:t>
            </a:r>
            <a:endParaRPr lang="en-US" dirty="0"/>
          </a:p>
        </p:txBody>
      </p:sp>
      <p:sp>
        <p:nvSpPr>
          <p:cNvPr id="23" name="TextBox 22"/>
          <p:cNvSpPr txBox="1"/>
          <p:nvPr/>
        </p:nvSpPr>
        <p:spPr>
          <a:xfrm>
            <a:off x="4912834" y="2892028"/>
            <a:ext cx="344966" cy="369332"/>
          </a:xfrm>
          <a:prstGeom prst="rect">
            <a:avLst/>
          </a:prstGeom>
          <a:noFill/>
        </p:spPr>
        <p:txBody>
          <a:bodyPr wrap="none" rtlCol="0">
            <a:spAutoFit/>
          </a:bodyPr>
          <a:lstStyle/>
          <a:p>
            <a:r>
              <a:rPr lang="en-US" dirty="0" smtClean="0"/>
              <a:t>C</a:t>
            </a:r>
            <a:endParaRPr lang="en-US" dirty="0"/>
          </a:p>
        </p:txBody>
      </p:sp>
      <p:sp>
        <p:nvSpPr>
          <p:cNvPr id="24" name="TextBox 23"/>
          <p:cNvSpPr txBox="1"/>
          <p:nvPr/>
        </p:nvSpPr>
        <p:spPr>
          <a:xfrm>
            <a:off x="2895600" y="3135868"/>
            <a:ext cx="527709" cy="369332"/>
          </a:xfrm>
          <a:prstGeom prst="rect">
            <a:avLst/>
          </a:prstGeom>
          <a:noFill/>
        </p:spPr>
        <p:txBody>
          <a:bodyPr wrap="none" rtlCol="0">
            <a:spAutoFit/>
          </a:bodyPr>
          <a:lstStyle/>
          <a:p>
            <a:r>
              <a:rPr lang="en-US" dirty="0" smtClean="0"/>
              <a:t>IQ</a:t>
            </a:r>
            <a:r>
              <a:rPr lang="en-US" baseline="-25000" dirty="0" smtClean="0"/>
              <a:t>1</a:t>
            </a:r>
            <a:endParaRPr lang="en-US" dirty="0"/>
          </a:p>
        </p:txBody>
      </p:sp>
      <p:sp>
        <p:nvSpPr>
          <p:cNvPr id="25" name="TextBox 24"/>
          <p:cNvSpPr txBox="1"/>
          <p:nvPr/>
        </p:nvSpPr>
        <p:spPr>
          <a:xfrm>
            <a:off x="3739491" y="2373868"/>
            <a:ext cx="527709" cy="369332"/>
          </a:xfrm>
          <a:prstGeom prst="rect">
            <a:avLst/>
          </a:prstGeom>
          <a:noFill/>
        </p:spPr>
        <p:txBody>
          <a:bodyPr wrap="none" rtlCol="0">
            <a:spAutoFit/>
          </a:bodyPr>
          <a:lstStyle/>
          <a:p>
            <a:r>
              <a:rPr lang="en-US" dirty="0" smtClean="0"/>
              <a:t>IQ</a:t>
            </a:r>
            <a:r>
              <a:rPr lang="en-US" baseline="-25000" dirty="0" smtClean="0"/>
              <a:t>2</a:t>
            </a:r>
            <a:endParaRPr lang="en-US" dirty="0"/>
          </a:p>
        </p:txBody>
      </p:sp>
      <p:sp>
        <p:nvSpPr>
          <p:cNvPr id="26" name="TextBox 25"/>
          <p:cNvSpPr txBox="1"/>
          <p:nvPr/>
        </p:nvSpPr>
        <p:spPr>
          <a:xfrm>
            <a:off x="4196691" y="1459468"/>
            <a:ext cx="527709" cy="369332"/>
          </a:xfrm>
          <a:prstGeom prst="rect">
            <a:avLst/>
          </a:prstGeom>
          <a:noFill/>
        </p:spPr>
        <p:txBody>
          <a:bodyPr wrap="none" rtlCol="0">
            <a:spAutoFit/>
          </a:bodyPr>
          <a:lstStyle/>
          <a:p>
            <a:r>
              <a:rPr lang="en-US" dirty="0" smtClean="0"/>
              <a:t>IQ</a:t>
            </a:r>
            <a:r>
              <a:rPr lang="en-US" baseline="-25000" dirty="0" smtClean="0"/>
              <a:t>3</a:t>
            </a:r>
            <a:endParaRPr lang="en-US" dirty="0"/>
          </a:p>
        </p:txBody>
      </p:sp>
      <p:sp>
        <p:nvSpPr>
          <p:cNvPr id="27" name="TextBox 26"/>
          <p:cNvSpPr txBox="1"/>
          <p:nvPr/>
        </p:nvSpPr>
        <p:spPr>
          <a:xfrm>
            <a:off x="5334000" y="5269468"/>
            <a:ext cx="1326004" cy="369332"/>
          </a:xfrm>
          <a:prstGeom prst="rect">
            <a:avLst/>
          </a:prstGeom>
          <a:noFill/>
        </p:spPr>
        <p:txBody>
          <a:bodyPr wrap="none" rtlCol="0">
            <a:spAutoFit/>
          </a:bodyPr>
          <a:lstStyle/>
          <a:p>
            <a:r>
              <a:rPr lang="en-US" dirty="0" smtClean="0"/>
              <a:t>100 units </a:t>
            </a:r>
            <a:endParaRPr lang="en-US" dirty="0"/>
          </a:p>
        </p:txBody>
      </p:sp>
      <p:sp>
        <p:nvSpPr>
          <p:cNvPr id="28" name="TextBox 27"/>
          <p:cNvSpPr txBox="1"/>
          <p:nvPr/>
        </p:nvSpPr>
        <p:spPr>
          <a:xfrm>
            <a:off x="6172200" y="4507468"/>
            <a:ext cx="1326004" cy="369332"/>
          </a:xfrm>
          <a:prstGeom prst="rect">
            <a:avLst/>
          </a:prstGeom>
          <a:noFill/>
        </p:spPr>
        <p:txBody>
          <a:bodyPr wrap="none" rtlCol="0">
            <a:spAutoFit/>
          </a:bodyPr>
          <a:lstStyle/>
          <a:p>
            <a:r>
              <a:rPr lang="en-US" dirty="0" smtClean="0"/>
              <a:t>200 units </a:t>
            </a:r>
            <a:endParaRPr lang="en-US" dirty="0"/>
          </a:p>
        </p:txBody>
      </p:sp>
      <p:sp>
        <p:nvSpPr>
          <p:cNvPr id="29" name="TextBox 28"/>
          <p:cNvSpPr txBox="1"/>
          <p:nvPr/>
        </p:nvSpPr>
        <p:spPr>
          <a:xfrm>
            <a:off x="6674996" y="3581400"/>
            <a:ext cx="1326004" cy="369332"/>
          </a:xfrm>
          <a:prstGeom prst="rect">
            <a:avLst/>
          </a:prstGeom>
          <a:noFill/>
        </p:spPr>
        <p:txBody>
          <a:bodyPr wrap="none" rtlCol="0">
            <a:spAutoFit/>
          </a:bodyPr>
          <a:lstStyle/>
          <a:p>
            <a:r>
              <a:rPr lang="en-US" dirty="0" smtClean="0"/>
              <a:t>300 units </a:t>
            </a:r>
            <a:endParaRPr lang="en-US" dirty="0"/>
          </a:p>
        </p:txBody>
      </p:sp>
      <p:cxnSp>
        <p:nvCxnSpPr>
          <p:cNvPr id="31" name="Straight Connector 30"/>
          <p:cNvCxnSpPr/>
          <p:nvPr/>
        </p:nvCxnSpPr>
        <p:spPr>
          <a:xfrm rot="5400000">
            <a:off x="3009900" y="5372100"/>
            <a:ext cx="11430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2514600" y="4724400"/>
            <a:ext cx="10668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29000" y="5897880"/>
            <a:ext cx="405880" cy="369332"/>
          </a:xfrm>
          <a:prstGeom prst="rect">
            <a:avLst/>
          </a:prstGeom>
          <a:noFill/>
        </p:spPr>
        <p:txBody>
          <a:bodyPr wrap="none" rtlCol="0">
            <a:spAutoFit/>
          </a:bodyPr>
          <a:lstStyle/>
          <a:p>
            <a:r>
              <a:rPr lang="en-US" dirty="0" smtClean="0"/>
              <a:t>L</a:t>
            </a:r>
            <a:r>
              <a:rPr lang="en-US" baseline="-25000" dirty="0" smtClean="0"/>
              <a:t>1</a:t>
            </a:r>
            <a:endParaRPr lang="en-US" dirty="0"/>
          </a:p>
        </p:txBody>
      </p:sp>
      <p:sp>
        <p:nvSpPr>
          <p:cNvPr id="35" name="TextBox 34"/>
          <p:cNvSpPr txBox="1"/>
          <p:nvPr/>
        </p:nvSpPr>
        <p:spPr>
          <a:xfrm>
            <a:off x="2118360" y="4583668"/>
            <a:ext cx="433132" cy="369332"/>
          </a:xfrm>
          <a:prstGeom prst="rect">
            <a:avLst/>
          </a:prstGeom>
          <a:noFill/>
        </p:spPr>
        <p:txBody>
          <a:bodyPr wrap="none" rtlCol="0">
            <a:spAutoFit/>
          </a:bodyPr>
          <a:lstStyle/>
          <a:p>
            <a:r>
              <a:rPr lang="en-US" dirty="0" smtClean="0"/>
              <a:t>K</a:t>
            </a:r>
            <a:r>
              <a:rPr lang="en-US" baseline="-25000" dirty="0" smtClean="0"/>
              <a:t>1</a:t>
            </a:r>
            <a:endParaRPr lang="en-US" dirty="0"/>
          </a:p>
        </p:txBody>
      </p:sp>
      <p:cxnSp>
        <p:nvCxnSpPr>
          <p:cNvPr id="37" name="Straight Connector 36"/>
          <p:cNvCxnSpPr/>
          <p:nvPr/>
        </p:nvCxnSpPr>
        <p:spPr>
          <a:xfrm rot="10800000">
            <a:off x="2438400" y="3962400"/>
            <a:ext cx="19050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467100" y="4991100"/>
            <a:ext cx="19050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2514600" y="3200400"/>
            <a:ext cx="25146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3855721" y="4572000"/>
            <a:ext cx="2590801" cy="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43400" y="5867400"/>
            <a:ext cx="405880" cy="369332"/>
          </a:xfrm>
          <a:prstGeom prst="rect">
            <a:avLst/>
          </a:prstGeom>
          <a:noFill/>
        </p:spPr>
        <p:txBody>
          <a:bodyPr wrap="none" rtlCol="0">
            <a:spAutoFit/>
          </a:bodyPr>
          <a:lstStyle/>
          <a:p>
            <a:r>
              <a:rPr lang="en-US" dirty="0" smtClean="0"/>
              <a:t>L</a:t>
            </a:r>
            <a:r>
              <a:rPr lang="en-US" baseline="-25000" dirty="0" smtClean="0"/>
              <a:t>2</a:t>
            </a:r>
            <a:endParaRPr lang="en-US" dirty="0"/>
          </a:p>
        </p:txBody>
      </p:sp>
      <p:sp>
        <p:nvSpPr>
          <p:cNvPr id="47" name="TextBox 46"/>
          <p:cNvSpPr txBox="1"/>
          <p:nvPr/>
        </p:nvSpPr>
        <p:spPr>
          <a:xfrm>
            <a:off x="5065280" y="5882640"/>
            <a:ext cx="405880" cy="369332"/>
          </a:xfrm>
          <a:prstGeom prst="rect">
            <a:avLst/>
          </a:prstGeom>
          <a:noFill/>
        </p:spPr>
        <p:txBody>
          <a:bodyPr wrap="none" rtlCol="0">
            <a:spAutoFit/>
          </a:bodyPr>
          <a:lstStyle/>
          <a:p>
            <a:r>
              <a:rPr lang="en-US" dirty="0" smtClean="0"/>
              <a:t>L</a:t>
            </a:r>
            <a:r>
              <a:rPr lang="en-US" baseline="-25000" dirty="0" smtClean="0"/>
              <a:t>3</a:t>
            </a:r>
            <a:endParaRPr lang="en-US" dirty="0"/>
          </a:p>
        </p:txBody>
      </p:sp>
      <p:sp>
        <p:nvSpPr>
          <p:cNvPr id="48" name="TextBox 47"/>
          <p:cNvSpPr txBox="1"/>
          <p:nvPr/>
        </p:nvSpPr>
        <p:spPr>
          <a:xfrm>
            <a:off x="2081468" y="3745468"/>
            <a:ext cx="433132" cy="369332"/>
          </a:xfrm>
          <a:prstGeom prst="rect">
            <a:avLst/>
          </a:prstGeom>
          <a:noFill/>
        </p:spPr>
        <p:txBody>
          <a:bodyPr wrap="none" rtlCol="0">
            <a:spAutoFit/>
          </a:bodyPr>
          <a:lstStyle/>
          <a:p>
            <a:r>
              <a:rPr lang="en-US" dirty="0" smtClean="0"/>
              <a:t>K</a:t>
            </a:r>
            <a:r>
              <a:rPr lang="en-US" baseline="-25000" dirty="0" smtClean="0"/>
              <a:t>2</a:t>
            </a:r>
            <a:endParaRPr lang="en-US" dirty="0"/>
          </a:p>
        </p:txBody>
      </p:sp>
      <p:sp>
        <p:nvSpPr>
          <p:cNvPr id="49" name="TextBox 48"/>
          <p:cNvSpPr txBox="1"/>
          <p:nvPr/>
        </p:nvSpPr>
        <p:spPr>
          <a:xfrm>
            <a:off x="2103120" y="2971800"/>
            <a:ext cx="433132" cy="369332"/>
          </a:xfrm>
          <a:prstGeom prst="rect">
            <a:avLst/>
          </a:prstGeom>
          <a:noFill/>
        </p:spPr>
        <p:txBody>
          <a:bodyPr wrap="none" rtlCol="0">
            <a:spAutoFit/>
          </a:bodyPr>
          <a:lstStyle/>
          <a:p>
            <a:r>
              <a:rPr lang="en-US" dirty="0" smtClean="0"/>
              <a:t>K</a:t>
            </a:r>
            <a:r>
              <a:rPr lang="en-US" baseline="-25000" dirty="0" smtClean="0"/>
              <a:t>3</a:t>
            </a:r>
            <a:endParaRPr lang="en-US" dirty="0"/>
          </a:p>
        </p:txBody>
      </p:sp>
      <p:sp>
        <p:nvSpPr>
          <p:cNvPr id="51" name="TextBox 50"/>
          <p:cNvSpPr txBox="1"/>
          <p:nvPr/>
        </p:nvSpPr>
        <p:spPr>
          <a:xfrm>
            <a:off x="5410200" y="628471"/>
            <a:ext cx="3733800" cy="1200329"/>
          </a:xfrm>
          <a:prstGeom prst="rect">
            <a:avLst/>
          </a:prstGeom>
          <a:noFill/>
        </p:spPr>
        <p:txBody>
          <a:bodyPr wrap="square" rtlCol="0">
            <a:spAutoFit/>
          </a:bodyPr>
          <a:lstStyle/>
          <a:p>
            <a:r>
              <a:rPr lang="en-US" b="1" dirty="0" smtClean="0"/>
              <a:t>Here, </a:t>
            </a:r>
          </a:p>
          <a:p>
            <a:r>
              <a:rPr lang="en-US" b="1" dirty="0" smtClean="0"/>
              <a:t>OA = AB = BC</a:t>
            </a:r>
          </a:p>
          <a:p>
            <a:r>
              <a:rPr lang="en-US" b="1" dirty="0" smtClean="0"/>
              <a:t>OL</a:t>
            </a:r>
            <a:r>
              <a:rPr lang="en-US" b="1" baseline="-25000" dirty="0" smtClean="0"/>
              <a:t>1 =</a:t>
            </a:r>
            <a:r>
              <a:rPr lang="en-US" b="1" dirty="0" smtClean="0"/>
              <a:t> L</a:t>
            </a:r>
            <a:r>
              <a:rPr lang="en-US" b="1" baseline="-25000" dirty="0" smtClean="0"/>
              <a:t>1</a:t>
            </a:r>
            <a:r>
              <a:rPr lang="en-US" b="1" dirty="0" smtClean="0"/>
              <a:t>L</a:t>
            </a:r>
            <a:r>
              <a:rPr lang="en-US" b="1" baseline="-25000" dirty="0" smtClean="0"/>
              <a:t>2 =</a:t>
            </a:r>
            <a:r>
              <a:rPr lang="en-US" b="1" dirty="0" smtClean="0"/>
              <a:t> L</a:t>
            </a:r>
            <a:r>
              <a:rPr lang="en-US" b="1" baseline="-25000" dirty="0" smtClean="0"/>
              <a:t>2</a:t>
            </a:r>
            <a:r>
              <a:rPr lang="en-US" b="1" dirty="0" smtClean="0"/>
              <a:t>L</a:t>
            </a:r>
            <a:r>
              <a:rPr lang="en-US" b="1" baseline="-25000" dirty="0" smtClean="0"/>
              <a:t>3</a:t>
            </a:r>
          </a:p>
          <a:p>
            <a:r>
              <a:rPr lang="en-US" b="1" dirty="0" smtClean="0"/>
              <a:t>OK</a:t>
            </a:r>
            <a:r>
              <a:rPr lang="en-US" b="1" baseline="-25000" dirty="0" smtClean="0"/>
              <a:t>1 </a:t>
            </a:r>
            <a:r>
              <a:rPr lang="en-US" b="1" dirty="0" smtClean="0"/>
              <a:t>= K</a:t>
            </a:r>
            <a:r>
              <a:rPr lang="en-US" b="1" baseline="-25000" dirty="0" smtClean="0"/>
              <a:t>1</a:t>
            </a:r>
            <a:r>
              <a:rPr lang="en-US" b="1" dirty="0" smtClean="0"/>
              <a:t>K</a:t>
            </a:r>
            <a:r>
              <a:rPr lang="en-US" b="1" baseline="-25000" dirty="0" smtClean="0"/>
              <a:t>2 =</a:t>
            </a:r>
            <a:r>
              <a:rPr lang="en-US" b="1" dirty="0" smtClean="0"/>
              <a:t> K</a:t>
            </a:r>
            <a:r>
              <a:rPr lang="en-US" b="1" baseline="-25000" dirty="0" smtClean="0"/>
              <a:t>2</a:t>
            </a:r>
            <a:r>
              <a:rPr lang="en-US" b="1" dirty="0" smtClean="0"/>
              <a:t>K</a:t>
            </a:r>
            <a:r>
              <a:rPr lang="en-US" b="1" baseline="-25000" dirty="0" smtClean="0"/>
              <a:t>3</a:t>
            </a:r>
            <a:endParaRPr lang="en-US" b="1" baseline="-25000" dirty="0"/>
          </a:p>
        </p:txBody>
      </p:sp>
      <p:sp>
        <p:nvSpPr>
          <p:cNvPr id="52" name="TextBox 51"/>
          <p:cNvSpPr txBox="1"/>
          <p:nvPr/>
        </p:nvSpPr>
        <p:spPr>
          <a:xfrm>
            <a:off x="3785581" y="6199108"/>
            <a:ext cx="3116559" cy="369332"/>
          </a:xfrm>
          <a:prstGeom prst="rect">
            <a:avLst/>
          </a:prstGeom>
          <a:noFill/>
        </p:spPr>
        <p:txBody>
          <a:bodyPr wrap="none" rtlCol="0">
            <a:spAutoFit/>
          </a:bodyPr>
          <a:lstStyle/>
          <a:p>
            <a:r>
              <a:rPr lang="en-US" dirty="0" smtClean="0"/>
              <a:t>Constant returns to scale</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par>
                                <p:cTn id="19" presetID="3"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par>
                                <p:cTn id="33" presetID="3" presetClass="entr" presetSubtype="1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linds(horizontal)">
                                      <p:cBhvr>
                                        <p:cTn id="35" dur="500"/>
                                        <p:tgtEl>
                                          <p:spTgt spid="3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blinds(horizontal)">
                                      <p:cBhvr>
                                        <p:cTn id="38" dur="500"/>
                                        <p:tgtEl>
                                          <p:spTgt spid="35"/>
                                        </p:tgtEl>
                                      </p:cBhvr>
                                    </p:animEffect>
                                  </p:childTnLst>
                                </p:cTn>
                              </p:par>
                              <p:par>
                                <p:cTn id="39" presetID="3" presetClass="entr" presetSubtype="1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linds(horizontal)">
                                      <p:cBhvr>
                                        <p:cTn id="41" dur="500"/>
                                        <p:tgtEl>
                                          <p:spTgt spid="3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linds(horizontal)">
                                      <p:cBhvr>
                                        <p:cTn id="44" dur="500"/>
                                        <p:tgtEl>
                                          <p:spTgt spid="3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linds(horizontal)">
                                      <p:cBhvr>
                                        <p:cTn id="64" dur="500"/>
                                        <p:tgtEl>
                                          <p:spTgt spid="28"/>
                                        </p:tgtEl>
                                      </p:cBhvr>
                                    </p:animEffect>
                                  </p:childTnLst>
                                </p:cTn>
                              </p:par>
                              <p:par>
                                <p:cTn id="65" presetID="3" presetClass="entr" presetSubtype="1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blinds(horizontal)">
                                      <p:cBhvr>
                                        <p:cTn id="67" dur="500"/>
                                        <p:tgtEl>
                                          <p:spTgt spid="39"/>
                                        </p:tgtEl>
                                      </p:cBhvr>
                                    </p:animEffect>
                                  </p:childTnLst>
                                </p:cTn>
                              </p:par>
                              <p:par>
                                <p:cTn id="68" presetID="3" presetClass="entr" presetSubtype="1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linds(horizontal)">
                                      <p:cBhvr>
                                        <p:cTn id="70" dur="500"/>
                                        <p:tgtEl>
                                          <p:spTgt spid="3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blinds(horizontal)">
                                      <p:cBhvr>
                                        <p:cTn id="73" dur="500"/>
                                        <p:tgtEl>
                                          <p:spTgt spid="4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blinds(horizontal)">
                                      <p:cBhvr>
                                        <p:cTn id="76" dur="500"/>
                                        <p:tgtEl>
                                          <p:spTgt spid="4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blinds(horizontal)">
                                      <p:cBhvr>
                                        <p:cTn id="81" dur="500"/>
                                        <p:tgtEl>
                                          <p:spTgt spid="23"/>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blinds(horizontal)">
                                      <p:cBhvr>
                                        <p:cTn id="84" dur="500"/>
                                        <p:tgtEl>
                                          <p:spTgt spid="1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blinds(horizontal)">
                                      <p:cBhvr>
                                        <p:cTn id="87" dur="500"/>
                                        <p:tgtEl>
                                          <p:spTgt spid="2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blinds(horizontal)">
                                      <p:cBhvr>
                                        <p:cTn id="90" dur="500"/>
                                        <p:tgtEl>
                                          <p:spTgt spid="29"/>
                                        </p:tgtEl>
                                      </p:cBhvr>
                                    </p:animEffect>
                                  </p:childTnLst>
                                </p:cTn>
                              </p:par>
                              <p:par>
                                <p:cTn id="91" presetID="3" presetClass="entr" presetSubtype="1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blinds(horizontal)">
                                      <p:cBhvr>
                                        <p:cTn id="93" dur="500"/>
                                        <p:tgtEl>
                                          <p:spTgt spid="4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blinds(horizontal)">
                                      <p:cBhvr>
                                        <p:cTn id="96" dur="500"/>
                                        <p:tgtEl>
                                          <p:spTgt spid="47"/>
                                        </p:tgtEl>
                                      </p:cBhvr>
                                    </p:animEffect>
                                  </p:childTnLst>
                                </p:cTn>
                              </p:par>
                              <p:par>
                                <p:cTn id="97" presetID="3" presetClass="entr" presetSubtype="1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blinds(horizontal)">
                                      <p:cBhvr>
                                        <p:cTn id="99" dur="500"/>
                                        <p:tgtEl>
                                          <p:spTgt spid="41"/>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blinds(horizontal)">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blinds(horizontal)">
                                      <p:cBhvr>
                                        <p:cTn id="107" dur="500"/>
                                        <p:tgtEl>
                                          <p:spTgt spid="12"/>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blinds(horizontal)">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blinds(horizontal)">
                                      <p:cBhvr>
                                        <p:cTn id="115" dur="500"/>
                                        <p:tgtEl>
                                          <p:spTgt spid="5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blinds(horizontal)">
                                      <p:cBhvr>
                                        <p:cTn id="12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P spid="15"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P spid="34" grpId="0"/>
      <p:bldP spid="35" grpId="0"/>
      <p:bldP spid="46" grpId="0"/>
      <p:bldP spid="47" grpId="0"/>
      <p:bldP spid="48" grpId="0"/>
      <p:bldP spid="49"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Long Run Production function </a:t>
            </a:r>
          </a:p>
          <a:p>
            <a:r>
              <a:rPr lang="en-US" dirty="0" smtClean="0"/>
              <a:t>(Multi-variable Production Function):</a:t>
            </a:r>
          </a:p>
          <a:p>
            <a:r>
              <a:rPr lang="en-US" dirty="0" smtClean="0"/>
              <a:t>long run is that time period in which all the factors of production involved in the production process can be changed.</a:t>
            </a:r>
          </a:p>
          <a:p>
            <a:r>
              <a:rPr lang="en-US" dirty="0" smtClean="0"/>
              <a:t>Long run production function is the functional relationship between all the inputs used in production system and the output produced.</a:t>
            </a:r>
          </a:p>
          <a:p>
            <a:r>
              <a:rPr lang="en-US" dirty="0" smtClean="0"/>
              <a:t>We can measure the effect of various factors under this production function, therefore it is also called as Multi-variable production function.</a:t>
            </a:r>
          </a:p>
          <a:p>
            <a:r>
              <a:rPr lang="en-US" dirty="0" smtClean="0"/>
              <a:t>The law of returns to scale, Cobb-Douglas production function are the examples of it.</a:t>
            </a:r>
          </a:p>
          <a:p>
            <a:r>
              <a:rPr lang="en-US" dirty="0" err="1" smtClean="0"/>
              <a:t>Algebrically</a:t>
            </a:r>
            <a:r>
              <a:rPr lang="en-US" dirty="0" smtClean="0"/>
              <a:t>, </a:t>
            </a:r>
          </a:p>
          <a:p>
            <a:r>
              <a:rPr lang="en-US" dirty="0" smtClean="0"/>
              <a:t>Q = f(</a:t>
            </a:r>
            <a:r>
              <a:rPr lang="en-US" dirty="0" err="1" smtClean="0"/>
              <a:t>Ld</a:t>
            </a:r>
            <a:r>
              <a:rPr lang="en-US" dirty="0" smtClean="0"/>
              <a:t>, L, K, M, T, O….</a:t>
            </a:r>
            <a:r>
              <a:rPr lang="en-US" dirty="0" err="1" smtClean="0"/>
              <a:t>etc</a:t>
            </a:r>
            <a:r>
              <a:rPr lang="en-US" dirty="0" smtClean="0"/>
              <a:t>)</a:t>
            </a:r>
            <a:endParaRPr lang="en-US" dirty="0"/>
          </a:p>
        </p:txBody>
      </p:sp>
      <p:sp>
        <p:nvSpPr>
          <p:cNvPr id="4" name="Footer Placeholder 3"/>
          <p:cNvSpPr>
            <a:spLocks noGrp="1"/>
          </p:cNvSpPr>
          <p:nvPr>
            <p:ph type="ftr" sz="quarter" idx="11"/>
          </p:nvPr>
        </p:nvSpPr>
        <p:spPr>
          <a:xfrm>
            <a:off x="0" y="6407944"/>
            <a:ext cx="2350681" cy="365125"/>
          </a:xfrm>
        </p:spPr>
        <p:txBody>
          <a:bodyPr/>
          <a:lstStyle/>
          <a:p>
            <a:r>
              <a:rPr lang="en-US" dirty="0" err="1" smtClean="0"/>
              <a:t>Rabindra</a:t>
            </a:r>
            <a:r>
              <a:rPr lang="en-US" dirty="0" smtClean="0"/>
              <a:t> </a:t>
            </a:r>
            <a:r>
              <a:rPr lang="en-US" dirty="0" err="1" smtClean="0"/>
              <a:t>Bista</a:t>
            </a:r>
            <a:r>
              <a:rPr lang="en-US" dirty="0" smtClean="0"/>
              <a:t> (CAB) </a:t>
            </a:r>
            <a:endParaRPr lang="en-US" dirty="0"/>
          </a:p>
        </p:txBody>
      </p:sp>
      <p:sp>
        <p:nvSpPr>
          <p:cNvPr id="3" name="Slide Number Placeholder 2"/>
          <p:cNvSpPr>
            <a:spLocks noGrp="1"/>
          </p:cNvSpPr>
          <p:nvPr>
            <p:ph type="sldNum" sz="quarter" idx="12"/>
          </p:nvPr>
        </p:nvSpPr>
        <p:spPr/>
        <p:txBody>
          <a:bodyPr/>
          <a:lstStyle/>
          <a:p>
            <a:fld id="{CFDC2AA1-29E8-4FAB-9BF5-028C4B4454DE}" type="slidenum">
              <a:rPr lang="en-US" smtClean="0"/>
              <a:pPr/>
              <a:t>5</a:t>
            </a:fld>
            <a:endParaRPr lang="en-US"/>
          </a:p>
        </p:txBody>
      </p:sp>
      <p:sp>
        <p:nvSpPr>
          <p:cNvPr id="8" name="Title 7"/>
          <p:cNvSpPr>
            <a:spLocks noGrp="1"/>
          </p:cNvSpPr>
          <p:nvPr>
            <p:ph type="title"/>
          </p:nvPr>
        </p:nvSpPr>
        <p:spPr/>
        <p:txBody>
          <a:bodyPr/>
          <a:lstStyle/>
          <a:p>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553200"/>
          </a:xfrm>
        </p:spPr>
        <p:txBody>
          <a:bodyPr>
            <a:normAutofit lnSpcReduction="10000"/>
          </a:bodyPr>
          <a:lstStyle/>
          <a:p>
            <a:pPr marL="624078" indent="-514350">
              <a:buAutoNum type="arabicPeriod" startAt="3"/>
            </a:pPr>
            <a:r>
              <a:rPr lang="en-US" b="1" u="sng" dirty="0" smtClean="0"/>
              <a:t>Decreasing  Returns to Scale (DRS):</a:t>
            </a:r>
          </a:p>
          <a:p>
            <a:pPr marL="624078" indent="-514350" algn="just"/>
            <a:r>
              <a:rPr lang="en-US" dirty="0" smtClean="0"/>
              <a:t>if the percentage or proportionate increase in output is less than the percentage or proportionate change in combination of inputs, it is called as decreasing returns to scale.</a:t>
            </a:r>
          </a:p>
          <a:p>
            <a:pPr marL="624078" indent="-514350" algn="just"/>
            <a:r>
              <a:rPr lang="en-US" dirty="0" smtClean="0"/>
              <a:t>If the AP and MP decrease with the proportionate change in inputs, DRS operates in production.</a:t>
            </a:r>
          </a:p>
          <a:p>
            <a:pPr marL="624078" indent="-514350" algn="just"/>
            <a:r>
              <a:rPr lang="en-US" dirty="0" err="1" smtClean="0"/>
              <a:t>Eg</a:t>
            </a:r>
            <a:r>
              <a:rPr lang="en-US" dirty="0" smtClean="0"/>
              <a:t>. If the inputs are increased by 20%, output increases by 10%.</a:t>
            </a:r>
          </a:p>
          <a:p>
            <a:pPr marL="624078" indent="-514350" algn="just">
              <a:buNone/>
            </a:pPr>
            <a:r>
              <a:rPr lang="en-US" sz="2400" b="1" u="sng" dirty="0" smtClean="0"/>
              <a:t>Causes of operation of DRS:</a:t>
            </a:r>
          </a:p>
          <a:p>
            <a:pPr marL="624078" indent="-514350" algn="just">
              <a:buFont typeface="+mj-lt"/>
              <a:buAutoNum type="arabicPeriod"/>
            </a:pPr>
            <a:r>
              <a:rPr lang="en-US" sz="2000" dirty="0" smtClean="0"/>
              <a:t>Complexity of management</a:t>
            </a:r>
          </a:p>
          <a:p>
            <a:pPr marL="624078" indent="-514350" algn="just">
              <a:buFont typeface="+mj-lt"/>
              <a:buAutoNum type="arabicPeriod"/>
            </a:pPr>
            <a:r>
              <a:rPr lang="en-US" sz="2000" dirty="0" smtClean="0"/>
              <a:t>Entrepreneur being a </a:t>
            </a:r>
          </a:p>
          <a:p>
            <a:pPr marL="624078" indent="-514350" algn="just">
              <a:buNone/>
            </a:pPr>
            <a:r>
              <a:rPr lang="en-US" sz="2000" dirty="0" smtClean="0"/>
              <a:t>	fixed factor.</a:t>
            </a:r>
          </a:p>
          <a:p>
            <a:pPr marL="624078" indent="-514350" algn="just">
              <a:buAutoNum type="arabicPeriod" startAt="3"/>
            </a:pPr>
            <a:r>
              <a:rPr lang="en-US" sz="2000" dirty="0" smtClean="0"/>
              <a:t>Exhaustibility of natural </a:t>
            </a:r>
          </a:p>
          <a:p>
            <a:pPr marL="624078" indent="-514350" algn="just">
              <a:buNone/>
            </a:pPr>
            <a:r>
              <a:rPr lang="en-US" sz="2000" dirty="0" smtClean="0"/>
              <a:t>	resources.</a:t>
            </a:r>
            <a:endParaRPr lang="en-US" dirty="0" smtClean="0"/>
          </a:p>
          <a:p>
            <a:pPr marL="624078" indent="-514350" algn="just">
              <a:buNone/>
            </a:pPr>
            <a:r>
              <a:rPr lang="en-US" dirty="0" smtClean="0"/>
              <a:t>  </a:t>
            </a:r>
            <a:endParaRPr lang="en-US" dirty="0"/>
          </a:p>
        </p:txBody>
      </p:sp>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50</a:t>
            </a:fld>
            <a:endParaRPr lang="en-US"/>
          </a:p>
        </p:txBody>
      </p:sp>
      <p:graphicFrame>
        <p:nvGraphicFramePr>
          <p:cNvPr id="6" name="Table 5"/>
          <p:cNvGraphicFramePr>
            <a:graphicFrameLocks noGrp="1"/>
          </p:cNvGraphicFramePr>
          <p:nvPr/>
        </p:nvGraphicFramePr>
        <p:xfrm>
          <a:off x="4495800" y="3962400"/>
          <a:ext cx="4572000" cy="2209800"/>
        </p:xfrm>
        <a:graphic>
          <a:graphicData uri="http://schemas.openxmlformats.org/drawingml/2006/table">
            <a:tbl>
              <a:tblPr firstRow="1" bandRow="1">
                <a:tableStyleId>{5C22544A-7EE6-4342-B048-85BDC9FD1C3A}</a:tableStyleId>
              </a:tblPr>
              <a:tblGrid>
                <a:gridCol w="1524000"/>
                <a:gridCol w="1524000"/>
                <a:gridCol w="1524000"/>
              </a:tblGrid>
              <a:tr h="736600">
                <a:tc>
                  <a:txBody>
                    <a:bodyPr/>
                    <a:lstStyle/>
                    <a:p>
                      <a:pPr algn="ctr"/>
                      <a:r>
                        <a:rPr lang="en-US" b="1" dirty="0" smtClean="0"/>
                        <a:t>Units of 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Units Of 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Output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660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660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51</a:t>
            </a:fld>
            <a:endParaRPr lang="en-US"/>
          </a:p>
        </p:txBody>
      </p:sp>
      <p:sp>
        <p:nvSpPr>
          <p:cNvPr id="5" name="Title 4"/>
          <p:cNvSpPr>
            <a:spLocks noGrp="1"/>
          </p:cNvSpPr>
          <p:nvPr>
            <p:ph type="title"/>
          </p:nvPr>
        </p:nvSpPr>
        <p:spPr>
          <a:xfrm>
            <a:off x="228600" y="-76200"/>
            <a:ext cx="8229600" cy="1143000"/>
          </a:xfrm>
        </p:spPr>
        <p:txBody>
          <a:bodyPr/>
          <a:lstStyle/>
          <a:p>
            <a:r>
              <a:rPr lang="en-US" dirty="0" smtClean="0"/>
              <a:t>Graphically,</a:t>
            </a:r>
            <a:endParaRPr lang="en-US" dirty="0"/>
          </a:p>
        </p:txBody>
      </p:sp>
      <p:cxnSp>
        <p:nvCxnSpPr>
          <p:cNvPr id="7" name="Straight Connector 6"/>
          <p:cNvCxnSpPr/>
          <p:nvPr/>
        </p:nvCxnSpPr>
        <p:spPr>
          <a:xfrm rot="5400000">
            <a:off x="137160" y="3505200"/>
            <a:ext cx="47244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68880" y="5867400"/>
            <a:ext cx="576072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2476500" y="2628900"/>
            <a:ext cx="3276600" cy="320040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rot="12406496">
            <a:off x="2555070" y="3631698"/>
            <a:ext cx="3529020" cy="2102146"/>
          </a:xfrm>
          <a:prstGeom prst="arc">
            <a:avLst>
              <a:gd name="adj1" fmla="val 15453334"/>
              <a:gd name="adj2" fmla="val 204207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rot="12406496">
            <a:off x="3256110" y="28544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5" name="Arc 14"/>
          <p:cNvSpPr/>
          <p:nvPr/>
        </p:nvSpPr>
        <p:spPr>
          <a:xfrm rot="12406496">
            <a:off x="4246710" y="1482858"/>
            <a:ext cx="3529020" cy="2102146"/>
          </a:xfrm>
          <a:prstGeom prst="arc">
            <a:avLst>
              <a:gd name="adj1" fmla="val 12673209"/>
              <a:gd name="adj2" fmla="val 71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638800" y="2373868"/>
            <a:ext cx="628698" cy="369332"/>
          </a:xfrm>
          <a:prstGeom prst="rect">
            <a:avLst/>
          </a:prstGeom>
          <a:noFill/>
        </p:spPr>
        <p:txBody>
          <a:bodyPr wrap="none" rtlCol="0">
            <a:spAutoFit/>
          </a:bodyPr>
          <a:lstStyle/>
          <a:p>
            <a:r>
              <a:rPr lang="en-US" dirty="0" smtClean="0"/>
              <a:t>DRS</a:t>
            </a:r>
            <a:endParaRPr lang="en-US" dirty="0"/>
          </a:p>
        </p:txBody>
      </p:sp>
      <p:sp>
        <p:nvSpPr>
          <p:cNvPr id="18" name="TextBox 17"/>
          <p:cNvSpPr txBox="1"/>
          <p:nvPr/>
        </p:nvSpPr>
        <p:spPr>
          <a:xfrm>
            <a:off x="2052935" y="990600"/>
            <a:ext cx="461665" cy="1190390"/>
          </a:xfrm>
          <a:prstGeom prst="rect">
            <a:avLst/>
          </a:prstGeom>
          <a:noFill/>
        </p:spPr>
        <p:txBody>
          <a:bodyPr vert="vert270" wrap="none" rtlCol="0">
            <a:spAutoFit/>
          </a:bodyPr>
          <a:lstStyle/>
          <a:p>
            <a:r>
              <a:rPr lang="en-US" dirty="0" smtClean="0"/>
              <a:t>Units of K</a:t>
            </a:r>
            <a:endParaRPr lang="en-US" dirty="0"/>
          </a:p>
        </p:txBody>
      </p:sp>
      <p:sp>
        <p:nvSpPr>
          <p:cNvPr id="19" name="TextBox 18"/>
          <p:cNvSpPr txBox="1"/>
          <p:nvPr/>
        </p:nvSpPr>
        <p:spPr>
          <a:xfrm>
            <a:off x="2150398" y="5791200"/>
            <a:ext cx="364202" cy="369332"/>
          </a:xfrm>
          <a:prstGeom prst="rect">
            <a:avLst/>
          </a:prstGeom>
          <a:noFill/>
        </p:spPr>
        <p:txBody>
          <a:bodyPr wrap="none" rtlCol="0">
            <a:spAutoFit/>
          </a:bodyPr>
          <a:lstStyle/>
          <a:p>
            <a:r>
              <a:rPr lang="en-US" dirty="0" smtClean="0"/>
              <a:t>O</a:t>
            </a:r>
            <a:endParaRPr lang="en-US" dirty="0"/>
          </a:p>
        </p:txBody>
      </p:sp>
      <p:sp>
        <p:nvSpPr>
          <p:cNvPr id="20" name="TextBox 19"/>
          <p:cNvSpPr txBox="1"/>
          <p:nvPr/>
        </p:nvSpPr>
        <p:spPr>
          <a:xfrm>
            <a:off x="7278928" y="5867400"/>
            <a:ext cx="1255472" cy="369332"/>
          </a:xfrm>
          <a:prstGeom prst="rect">
            <a:avLst/>
          </a:prstGeom>
          <a:noFill/>
        </p:spPr>
        <p:txBody>
          <a:bodyPr wrap="none" rtlCol="0">
            <a:spAutoFit/>
          </a:bodyPr>
          <a:lstStyle/>
          <a:p>
            <a:r>
              <a:rPr lang="en-US" dirty="0" smtClean="0"/>
              <a:t>Units of L</a:t>
            </a:r>
            <a:endParaRPr lang="en-US" dirty="0"/>
          </a:p>
        </p:txBody>
      </p:sp>
      <p:sp>
        <p:nvSpPr>
          <p:cNvPr id="21" name="TextBox 20"/>
          <p:cNvSpPr txBox="1"/>
          <p:nvPr/>
        </p:nvSpPr>
        <p:spPr>
          <a:xfrm>
            <a:off x="3009436" y="4812268"/>
            <a:ext cx="343364"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3733800" y="4050268"/>
            <a:ext cx="317716" cy="369332"/>
          </a:xfrm>
          <a:prstGeom prst="rect">
            <a:avLst/>
          </a:prstGeom>
          <a:noFill/>
        </p:spPr>
        <p:txBody>
          <a:bodyPr wrap="none" rtlCol="0">
            <a:spAutoFit/>
          </a:bodyPr>
          <a:lstStyle/>
          <a:p>
            <a:r>
              <a:rPr lang="en-US" dirty="0" smtClean="0"/>
              <a:t>B</a:t>
            </a:r>
            <a:endParaRPr lang="en-US" dirty="0"/>
          </a:p>
        </p:txBody>
      </p:sp>
      <p:sp>
        <p:nvSpPr>
          <p:cNvPr id="23" name="TextBox 22"/>
          <p:cNvSpPr txBox="1"/>
          <p:nvPr/>
        </p:nvSpPr>
        <p:spPr>
          <a:xfrm>
            <a:off x="4663440" y="3154680"/>
            <a:ext cx="344966" cy="369332"/>
          </a:xfrm>
          <a:prstGeom prst="rect">
            <a:avLst/>
          </a:prstGeom>
          <a:noFill/>
        </p:spPr>
        <p:txBody>
          <a:bodyPr wrap="none" rtlCol="0">
            <a:spAutoFit/>
          </a:bodyPr>
          <a:lstStyle/>
          <a:p>
            <a:r>
              <a:rPr lang="en-US" dirty="0" smtClean="0"/>
              <a:t>C</a:t>
            </a:r>
            <a:endParaRPr lang="en-US" dirty="0"/>
          </a:p>
        </p:txBody>
      </p:sp>
      <p:sp>
        <p:nvSpPr>
          <p:cNvPr id="24" name="TextBox 23"/>
          <p:cNvSpPr txBox="1"/>
          <p:nvPr/>
        </p:nvSpPr>
        <p:spPr>
          <a:xfrm>
            <a:off x="2667000" y="4343400"/>
            <a:ext cx="527709" cy="369332"/>
          </a:xfrm>
          <a:prstGeom prst="rect">
            <a:avLst/>
          </a:prstGeom>
          <a:noFill/>
        </p:spPr>
        <p:txBody>
          <a:bodyPr wrap="none" rtlCol="0">
            <a:spAutoFit/>
          </a:bodyPr>
          <a:lstStyle/>
          <a:p>
            <a:r>
              <a:rPr lang="en-US" dirty="0" smtClean="0"/>
              <a:t>IQ</a:t>
            </a:r>
            <a:r>
              <a:rPr lang="en-US" baseline="-25000" dirty="0" smtClean="0"/>
              <a:t>1</a:t>
            </a:r>
            <a:endParaRPr lang="en-US" dirty="0"/>
          </a:p>
        </p:txBody>
      </p:sp>
      <p:sp>
        <p:nvSpPr>
          <p:cNvPr id="25" name="TextBox 24"/>
          <p:cNvSpPr txBox="1"/>
          <p:nvPr/>
        </p:nvSpPr>
        <p:spPr>
          <a:xfrm>
            <a:off x="3276600" y="2831068"/>
            <a:ext cx="527709" cy="369332"/>
          </a:xfrm>
          <a:prstGeom prst="rect">
            <a:avLst/>
          </a:prstGeom>
          <a:noFill/>
        </p:spPr>
        <p:txBody>
          <a:bodyPr wrap="none" rtlCol="0">
            <a:spAutoFit/>
          </a:bodyPr>
          <a:lstStyle/>
          <a:p>
            <a:r>
              <a:rPr lang="en-US" dirty="0" smtClean="0"/>
              <a:t>IQ</a:t>
            </a:r>
            <a:r>
              <a:rPr lang="en-US" baseline="-25000" dirty="0" smtClean="0"/>
              <a:t>2</a:t>
            </a:r>
            <a:endParaRPr lang="en-US" dirty="0"/>
          </a:p>
        </p:txBody>
      </p:sp>
      <p:sp>
        <p:nvSpPr>
          <p:cNvPr id="26" name="TextBox 25"/>
          <p:cNvSpPr txBox="1"/>
          <p:nvPr/>
        </p:nvSpPr>
        <p:spPr>
          <a:xfrm>
            <a:off x="4196691" y="1459468"/>
            <a:ext cx="527709" cy="369332"/>
          </a:xfrm>
          <a:prstGeom prst="rect">
            <a:avLst/>
          </a:prstGeom>
          <a:noFill/>
        </p:spPr>
        <p:txBody>
          <a:bodyPr wrap="none" rtlCol="0">
            <a:spAutoFit/>
          </a:bodyPr>
          <a:lstStyle/>
          <a:p>
            <a:r>
              <a:rPr lang="en-US" dirty="0" smtClean="0"/>
              <a:t>IQ</a:t>
            </a:r>
            <a:r>
              <a:rPr lang="en-US" baseline="-25000" dirty="0" smtClean="0"/>
              <a:t>3</a:t>
            </a:r>
            <a:endParaRPr lang="en-US" dirty="0"/>
          </a:p>
        </p:txBody>
      </p:sp>
      <p:sp>
        <p:nvSpPr>
          <p:cNvPr id="27" name="TextBox 26"/>
          <p:cNvSpPr txBox="1"/>
          <p:nvPr/>
        </p:nvSpPr>
        <p:spPr>
          <a:xfrm>
            <a:off x="3886200" y="5498068"/>
            <a:ext cx="1326004" cy="369332"/>
          </a:xfrm>
          <a:prstGeom prst="rect">
            <a:avLst/>
          </a:prstGeom>
          <a:noFill/>
        </p:spPr>
        <p:txBody>
          <a:bodyPr wrap="none" rtlCol="0">
            <a:spAutoFit/>
          </a:bodyPr>
          <a:lstStyle/>
          <a:p>
            <a:r>
              <a:rPr lang="en-US" dirty="0" smtClean="0"/>
              <a:t>100 units </a:t>
            </a:r>
            <a:endParaRPr lang="en-US" dirty="0"/>
          </a:p>
        </p:txBody>
      </p:sp>
      <p:sp>
        <p:nvSpPr>
          <p:cNvPr id="28" name="TextBox 27"/>
          <p:cNvSpPr txBox="1"/>
          <p:nvPr/>
        </p:nvSpPr>
        <p:spPr>
          <a:xfrm>
            <a:off x="5684396" y="4964668"/>
            <a:ext cx="1326004" cy="369332"/>
          </a:xfrm>
          <a:prstGeom prst="rect">
            <a:avLst/>
          </a:prstGeom>
          <a:noFill/>
        </p:spPr>
        <p:txBody>
          <a:bodyPr wrap="none" rtlCol="0">
            <a:spAutoFit/>
          </a:bodyPr>
          <a:lstStyle/>
          <a:p>
            <a:r>
              <a:rPr lang="en-US" dirty="0" smtClean="0"/>
              <a:t>200 units </a:t>
            </a:r>
            <a:endParaRPr lang="en-US" dirty="0"/>
          </a:p>
        </p:txBody>
      </p:sp>
      <p:sp>
        <p:nvSpPr>
          <p:cNvPr id="29" name="TextBox 28"/>
          <p:cNvSpPr txBox="1"/>
          <p:nvPr/>
        </p:nvSpPr>
        <p:spPr>
          <a:xfrm>
            <a:off x="6674996" y="3581400"/>
            <a:ext cx="1326004" cy="369332"/>
          </a:xfrm>
          <a:prstGeom prst="rect">
            <a:avLst/>
          </a:prstGeom>
          <a:noFill/>
        </p:spPr>
        <p:txBody>
          <a:bodyPr wrap="none" rtlCol="0">
            <a:spAutoFit/>
          </a:bodyPr>
          <a:lstStyle/>
          <a:p>
            <a:r>
              <a:rPr lang="en-US" dirty="0" smtClean="0"/>
              <a:t>300 units </a:t>
            </a:r>
            <a:endParaRPr lang="en-US" dirty="0"/>
          </a:p>
        </p:txBody>
      </p:sp>
      <p:cxnSp>
        <p:nvCxnSpPr>
          <p:cNvPr id="31" name="Straight Connector 30"/>
          <p:cNvCxnSpPr/>
          <p:nvPr/>
        </p:nvCxnSpPr>
        <p:spPr>
          <a:xfrm rot="5400000">
            <a:off x="2819003" y="5562997"/>
            <a:ext cx="762794"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2514600" y="5180012"/>
            <a:ext cx="6858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71800" y="5897880"/>
            <a:ext cx="405880" cy="369332"/>
          </a:xfrm>
          <a:prstGeom prst="rect">
            <a:avLst/>
          </a:prstGeom>
          <a:noFill/>
        </p:spPr>
        <p:txBody>
          <a:bodyPr wrap="none" rtlCol="0">
            <a:spAutoFit/>
          </a:bodyPr>
          <a:lstStyle/>
          <a:p>
            <a:r>
              <a:rPr lang="en-US" dirty="0" smtClean="0"/>
              <a:t>L</a:t>
            </a:r>
            <a:r>
              <a:rPr lang="en-US" baseline="-25000" dirty="0" smtClean="0"/>
              <a:t>1</a:t>
            </a:r>
            <a:endParaRPr lang="en-US" dirty="0"/>
          </a:p>
        </p:txBody>
      </p:sp>
      <p:sp>
        <p:nvSpPr>
          <p:cNvPr id="35" name="TextBox 34"/>
          <p:cNvSpPr txBox="1"/>
          <p:nvPr/>
        </p:nvSpPr>
        <p:spPr>
          <a:xfrm>
            <a:off x="2118360" y="5040868"/>
            <a:ext cx="433132" cy="369332"/>
          </a:xfrm>
          <a:prstGeom prst="rect">
            <a:avLst/>
          </a:prstGeom>
          <a:noFill/>
        </p:spPr>
        <p:txBody>
          <a:bodyPr wrap="none" rtlCol="0">
            <a:spAutoFit/>
          </a:bodyPr>
          <a:lstStyle/>
          <a:p>
            <a:r>
              <a:rPr lang="en-US" dirty="0" smtClean="0"/>
              <a:t>K</a:t>
            </a:r>
            <a:r>
              <a:rPr lang="en-US" baseline="-25000" dirty="0" smtClean="0"/>
              <a:t>1</a:t>
            </a:r>
            <a:endParaRPr lang="en-US" dirty="0"/>
          </a:p>
        </p:txBody>
      </p:sp>
      <p:cxnSp>
        <p:nvCxnSpPr>
          <p:cNvPr id="37" name="Straight Connector 36"/>
          <p:cNvCxnSpPr/>
          <p:nvPr/>
        </p:nvCxnSpPr>
        <p:spPr>
          <a:xfrm rot="10800000">
            <a:off x="2438400" y="4418011"/>
            <a:ext cx="14478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150867" y="5204225"/>
            <a:ext cx="1474708" cy="404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2514600" y="3200400"/>
            <a:ext cx="2514600" cy="158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3855721" y="4572000"/>
            <a:ext cx="2590801" cy="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733800" y="5867400"/>
            <a:ext cx="405880" cy="369332"/>
          </a:xfrm>
          <a:prstGeom prst="rect">
            <a:avLst/>
          </a:prstGeom>
          <a:noFill/>
        </p:spPr>
        <p:txBody>
          <a:bodyPr wrap="none" rtlCol="0">
            <a:spAutoFit/>
          </a:bodyPr>
          <a:lstStyle/>
          <a:p>
            <a:r>
              <a:rPr lang="en-US" dirty="0" smtClean="0"/>
              <a:t>L</a:t>
            </a:r>
            <a:r>
              <a:rPr lang="en-US" baseline="-25000" dirty="0" smtClean="0"/>
              <a:t>2</a:t>
            </a:r>
            <a:endParaRPr lang="en-US" dirty="0"/>
          </a:p>
        </p:txBody>
      </p:sp>
      <p:sp>
        <p:nvSpPr>
          <p:cNvPr id="47" name="TextBox 46"/>
          <p:cNvSpPr txBox="1"/>
          <p:nvPr/>
        </p:nvSpPr>
        <p:spPr>
          <a:xfrm>
            <a:off x="5065280" y="5882640"/>
            <a:ext cx="405880" cy="369332"/>
          </a:xfrm>
          <a:prstGeom prst="rect">
            <a:avLst/>
          </a:prstGeom>
          <a:noFill/>
        </p:spPr>
        <p:txBody>
          <a:bodyPr wrap="none" rtlCol="0">
            <a:spAutoFit/>
          </a:bodyPr>
          <a:lstStyle/>
          <a:p>
            <a:r>
              <a:rPr lang="en-US" dirty="0" smtClean="0"/>
              <a:t>L</a:t>
            </a:r>
            <a:r>
              <a:rPr lang="en-US" baseline="-25000" dirty="0" smtClean="0"/>
              <a:t>3</a:t>
            </a:r>
            <a:endParaRPr lang="en-US" dirty="0"/>
          </a:p>
        </p:txBody>
      </p:sp>
      <p:sp>
        <p:nvSpPr>
          <p:cNvPr id="48" name="TextBox 47"/>
          <p:cNvSpPr txBox="1"/>
          <p:nvPr/>
        </p:nvSpPr>
        <p:spPr>
          <a:xfrm>
            <a:off x="2081468" y="4202668"/>
            <a:ext cx="433132" cy="369332"/>
          </a:xfrm>
          <a:prstGeom prst="rect">
            <a:avLst/>
          </a:prstGeom>
          <a:noFill/>
        </p:spPr>
        <p:txBody>
          <a:bodyPr wrap="none" rtlCol="0">
            <a:spAutoFit/>
          </a:bodyPr>
          <a:lstStyle/>
          <a:p>
            <a:r>
              <a:rPr lang="en-US" dirty="0" smtClean="0"/>
              <a:t>K</a:t>
            </a:r>
            <a:r>
              <a:rPr lang="en-US" baseline="-25000" dirty="0" smtClean="0"/>
              <a:t>2</a:t>
            </a:r>
            <a:endParaRPr lang="en-US" dirty="0"/>
          </a:p>
        </p:txBody>
      </p:sp>
      <p:sp>
        <p:nvSpPr>
          <p:cNvPr id="49" name="TextBox 48"/>
          <p:cNvSpPr txBox="1"/>
          <p:nvPr/>
        </p:nvSpPr>
        <p:spPr>
          <a:xfrm>
            <a:off x="2103120" y="2971800"/>
            <a:ext cx="433132" cy="369332"/>
          </a:xfrm>
          <a:prstGeom prst="rect">
            <a:avLst/>
          </a:prstGeom>
          <a:noFill/>
        </p:spPr>
        <p:txBody>
          <a:bodyPr wrap="none" rtlCol="0">
            <a:spAutoFit/>
          </a:bodyPr>
          <a:lstStyle/>
          <a:p>
            <a:r>
              <a:rPr lang="en-US" dirty="0" smtClean="0"/>
              <a:t>K</a:t>
            </a:r>
            <a:r>
              <a:rPr lang="en-US" baseline="-25000" dirty="0" smtClean="0"/>
              <a:t>3</a:t>
            </a:r>
            <a:endParaRPr lang="en-US" dirty="0"/>
          </a:p>
        </p:txBody>
      </p:sp>
      <p:sp>
        <p:nvSpPr>
          <p:cNvPr id="51" name="TextBox 50"/>
          <p:cNvSpPr txBox="1"/>
          <p:nvPr/>
        </p:nvSpPr>
        <p:spPr>
          <a:xfrm>
            <a:off x="5410200" y="628471"/>
            <a:ext cx="3733800" cy="1200329"/>
          </a:xfrm>
          <a:prstGeom prst="rect">
            <a:avLst/>
          </a:prstGeom>
          <a:noFill/>
        </p:spPr>
        <p:txBody>
          <a:bodyPr wrap="square" rtlCol="0">
            <a:spAutoFit/>
          </a:bodyPr>
          <a:lstStyle/>
          <a:p>
            <a:r>
              <a:rPr lang="en-US" b="1" dirty="0" smtClean="0"/>
              <a:t>Here, </a:t>
            </a:r>
          </a:p>
          <a:p>
            <a:r>
              <a:rPr lang="en-US" b="1" dirty="0" smtClean="0"/>
              <a:t>OA &lt; AB &lt; BC</a:t>
            </a:r>
          </a:p>
          <a:p>
            <a:r>
              <a:rPr lang="en-US" b="1" dirty="0" smtClean="0"/>
              <a:t>OL</a:t>
            </a:r>
            <a:r>
              <a:rPr lang="en-US" b="1" baseline="-25000" dirty="0" smtClean="0"/>
              <a:t>1 </a:t>
            </a:r>
            <a:r>
              <a:rPr lang="en-US" b="1" dirty="0" smtClean="0"/>
              <a:t>&lt; L</a:t>
            </a:r>
            <a:r>
              <a:rPr lang="en-US" b="1" baseline="-25000" dirty="0" smtClean="0"/>
              <a:t>1</a:t>
            </a:r>
            <a:r>
              <a:rPr lang="en-US" b="1" dirty="0" smtClean="0"/>
              <a:t>L</a:t>
            </a:r>
            <a:r>
              <a:rPr lang="en-US" b="1" baseline="-25000" dirty="0" smtClean="0"/>
              <a:t>2 </a:t>
            </a:r>
            <a:r>
              <a:rPr lang="en-US" b="1" dirty="0" smtClean="0"/>
              <a:t> &lt; L</a:t>
            </a:r>
            <a:r>
              <a:rPr lang="en-US" b="1" baseline="-25000" dirty="0" smtClean="0"/>
              <a:t>2</a:t>
            </a:r>
            <a:r>
              <a:rPr lang="en-US" b="1" dirty="0" smtClean="0"/>
              <a:t>L</a:t>
            </a:r>
            <a:r>
              <a:rPr lang="en-US" b="1" baseline="-25000" dirty="0" smtClean="0"/>
              <a:t>3</a:t>
            </a:r>
          </a:p>
          <a:p>
            <a:r>
              <a:rPr lang="en-US" b="1" dirty="0" smtClean="0"/>
              <a:t>OK</a:t>
            </a:r>
            <a:r>
              <a:rPr lang="en-US" b="1" baseline="-25000" dirty="0" smtClean="0"/>
              <a:t>1 </a:t>
            </a:r>
            <a:r>
              <a:rPr lang="en-US" b="1" dirty="0" smtClean="0"/>
              <a:t>&lt; K</a:t>
            </a:r>
            <a:r>
              <a:rPr lang="en-US" b="1" baseline="-25000" dirty="0" smtClean="0"/>
              <a:t>1</a:t>
            </a:r>
            <a:r>
              <a:rPr lang="en-US" b="1" dirty="0" smtClean="0"/>
              <a:t>K</a:t>
            </a:r>
            <a:r>
              <a:rPr lang="en-US" b="1" baseline="-25000" dirty="0" smtClean="0"/>
              <a:t>2 </a:t>
            </a:r>
            <a:r>
              <a:rPr lang="en-US" b="1" dirty="0" smtClean="0"/>
              <a:t>&lt; K</a:t>
            </a:r>
            <a:r>
              <a:rPr lang="en-US" b="1" baseline="-25000" dirty="0" smtClean="0"/>
              <a:t>2</a:t>
            </a:r>
            <a:r>
              <a:rPr lang="en-US" b="1" dirty="0" smtClean="0"/>
              <a:t>K</a:t>
            </a:r>
            <a:r>
              <a:rPr lang="en-US" b="1" baseline="-25000" dirty="0" smtClean="0"/>
              <a:t>3</a:t>
            </a:r>
            <a:endParaRPr lang="en-US" b="1" baseline="-25000" dirty="0"/>
          </a:p>
        </p:txBody>
      </p:sp>
      <p:sp>
        <p:nvSpPr>
          <p:cNvPr id="52" name="TextBox 51"/>
          <p:cNvSpPr txBox="1"/>
          <p:nvPr/>
        </p:nvSpPr>
        <p:spPr>
          <a:xfrm>
            <a:off x="3785581" y="6199108"/>
            <a:ext cx="3241593" cy="369332"/>
          </a:xfrm>
          <a:prstGeom prst="rect">
            <a:avLst/>
          </a:prstGeom>
          <a:noFill/>
        </p:spPr>
        <p:txBody>
          <a:bodyPr wrap="none" rtlCol="0">
            <a:spAutoFit/>
          </a:bodyPr>
          <a:lstStyle/>
          <a:p>
            <a:r>
              <a:rPr lang="en-US" dirty="0" smtClean="0"/>
              <a:t>Decreasing returns to scale</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par>
                                <p:cTn id="19" presetID="3" presetClass="entr" presetSubtype="1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par>
                                <p:cTn id="33" presetID="3" presetClass="entr" presetSubtype="1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linds(horizontal)">
                                      <p:cBhvr>
                                        <p:cTn id="35" dur="500"/>
                                        <p:tgtEl>
                                          <p:spTgt spid="3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blinds(horizontal)">
                                      <p:cBhvr>
                                        <p:cTn id="38" dur="500"/>
                                        <p:tgtEl>
                                          <p:spTgt spid="35"/>
                                        </p:tgtEl>
                                      </p:cBhvr>
                                    </p:animEffect>
                                  </p:childTnLst>
                                </p:cTn>
                              </p:par>
                              <p:par>
                                <p:cTn id="39" presetID="3" presetClass="entr" presetSubtype="1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linds(horizontal)">
                                      <p:cBhvr>
                                        <p:cTn id="41" dur="500"/>
                                        <p:tgtEl>
                                          <p:spTgt spid="3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linds(horizontal)">
                                      <p:cBhvr>
                                        <p:cTn id="44" dur="500"/>
                                        <p:tgtEl>
                                          <p:spTgt spid="3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linds(horizontal)">
                                      <p:cBhvr>
                                        <p:cTn id="55" dur="500"/>
                                        <p:tgtEl>
                                          <p:spTgt spid="2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linds(horizontal)">
                                      <p:cBhvr>
                                        <p:cTn id="64" dur="500"/>
                                        <p:tgtEl>
                                          <p:spTgt spid="28"/>
                                        </p:tgtEl>
                                      </p:cBhvr>
                                    </p:animEffect>
                                  </p:childTnLst>
                                </p:cTn>
                              </p:par>
                              <p:par>
                                <p:cTn id="65" presetID="3" presetClass="entr" presetSubtype="1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blinds(horizontal)">
                                      <p:cBhvr>
                                        <p:cTn id="67" dur="500"/>
                                        <p:tgtEl>
                                          <p:spTgt spid="39"/>
                                        </p:tgtEl>
                                      </p:cBhvr>
                                    </p:animEffect>
                                  </p:childTnLst>
                                </p:cTn>
                              </p:par>
                              <p:par>
                                <p:cTn id="68" presetID="3" presetClass="entr" presetSubtype="1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linds(horizontal)">
                                      <p:cBhvr>
                                        <p:cTn id="70" dur="500"/>
                                        <p:tgtEl>
                                          <p:spTgt spid="3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blinds(horizontal)">
                                      <p:cBhvr>
                                        <p:cTn id="73" dur="500"/>
                                        <p:tgtEl>
                                          <p:spTgt spid="4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blinds(horizontal)">
                                      <p:cBhvr>
                                        <p:cTn id="76" dur="500"/>
                                        <p:tgtEl>
                                          <p:spTgt spid="4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blinds(horizontal)">
                                      <p:cBhvr>
                                        <p:cTn id="81" dur="500"/>
                                        <p:tgtEl>
                                          <p:spTgt spid="23"/>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blinds(horizontal)">
                                      <p:cBhvr>
                                        <p:cTn id="84" dur="500"/>
                                        <p:tgtEl>
                                          <p:spTgt spid="15"/>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blinds(horizontal)">
                                      <p:cBhvr>
                                        <p:cTn id="87" dur="500"/>
                                        <p:tgtEl>
                                          <p:spTgt spid="2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blinds(horizontal)">
                                      <p:cBhvr>
                                        <p:cTn id="90" dur="500"/>
                                        <p:tgtEl>
                                          <p:spTgt spid="29"/>
                                        </p:tgtEl>
                                      </p:cBhvr>
                                    </p:animEffect>
                                  </p:childTnLst>
                                </p:cTn>
                              </p:par>
                              <p:par>
                                <p:cTn id="91" presetID="3" presetClass="entr" presetSubtype="1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blinds(horizontal)">
                                      <p:cBhvr>
                                        <p:cTn id="93" dur="500"/>
                                        <p:tgtEl>
                                          <p:spTgt spid="4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blinds(horizontal)">
                                      <p:cBhvr>
                                        <p:cTn id="96" dur="500"/>
                                        <p:tgtEl>
                                          <p:spTgt spid="47"/>
                                        </p:tgtEl>
                                      </p:cBhvr>
                                    </p:animEffect>
                                  </p:childTnLst>
                                </p:cTn>
                              </p:par>
                              <p:par>
                                <p:cTn id="97" presetID="3" presetClass="entr" presetSubtype="1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blinds(horizontal)">
                                      <p:cBhvr>
                                        <p:cTn id="99" dur="500"/>
                                        <p:tgtEl>
                                          <p:spTgt spid="41"/>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blinds(horizontal)">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blinds(horizontal)">
                                      <p:cBhvr>
                                        <p:cTn id="107" dur="500"/>
                                        <p:tgtEl>
                                          <p:spTgt spid="12"/>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blinds(horizontal)">
                                      <p:cBhvr>
                                        <p:cTn id="110" dur="500"/>
                                        <p:tgtEl>
                                          <p:spTgt spid="1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blinds(horizontal)">
                                      <p:cBhvr>
                                        <p:cTn id="115" dur="500"/>
                                        <p:tgtEl>
                                          <p:spTgt spid="5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blinds(horizontal)">
                                      <p:cBhvr>
                                        <p:cTn id="12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P spid="15"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P spid="34" grpId="0"/>
      <p:bldP spid="35" grpId="0"/>
      <p:bldP spid="46" grpId="0"/>
      <p:bldP spid="47" grpId="0"/>
      <p:bldP spid="48" grpId="0"/>
      <p:bldP spid="49" grpId="0"/>
      <p:bldP spid="51" grpId="0"/>
      <p:bldP spid="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4" name="Slide Number Placeholder 3"/>
          <p:cNvSpPr>
            <a:spLocks noGrp="1"/>
          </p:cNvSpPr>
          <p:nvPr>
            <p:ph type="sldNum" sz="quarter" idx="12"/>
          </p:nvPr>
        </p:nvSpPr>
        <p:spPr/>
        <p:txBody>
          <a:bodyPr/>
          <a:lstStyle/>
          <a:p>
            <a:fld id="{CFDC2AA1-29E8-4FAB-9BF5-028C4B4454DE}" type="slidenum">
              <a:rPr lang="en-US" smtClean="0"/>
              <a:pPr/>
              <a:t>52</a:t>
            </a:fld>
            <a:endParaRPr lang="en-US"/>
          </a:p>
        </p:txBody>
      </p:sp>
      <p:sp>
        <p:nvSpPr>
          <p:cNvPr id="5" name="Title 4"/>
          <p:cNvSpPr>
            <a:spLocks noGrp="1"/>
          </p:cNvSpPr>
          <p:nvPr>
            <p:ph type="title"/>
          </p:nvPr>
        </p:nvSpPr>
        <p:spPr>
          <a:xfrm>
            <a:off x="457200" y="2362200"/>
            <a:ext cx="8229600" cy="1143000"/>
          </a:xfrm>
        </p:spPr>
        <p:txBody>
          <a:bodyPr/>
          <a:lstStyle/>
          <a:p>
            <a:pPr algn="ctr"/>
            <a:r>
              <a:rPr lang="en-US" dirty="0" smtClean="0"/>
              <a:t>Thank you.</a:t>
            </a:r>
            <a:endParaRPr lang="en-US"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normAutofit/>
          </a:bodyPr>
          <a:lstStyle/>
          <a:p>
            <a:pPr marL="624078" indent="-514350" algn="ctr">
              <a:buAutoNum type="arabicPeriod" startAt="3"/>
            </a:pPr>
            <a:r>
              <a:rPr lang="en-US" b="1" u="sng" dirty="0" smtClean="0">
                <a:solidFill>
                  <a:srgbClr val="00FF00"/>
                </a:solidFill>
              </a:rPr>
              <a:t>Cobb-Douglas Production Function:</a:t>
            </a:r>
          </a:p>
          <a:p>
            <a:pPr marL="624078" indent="-514350" algn="just">
              <a:buFont typeface="Wingdings" pitchFamily="2" charset="2"/>
              <a:buChar char="q"/>
            </a:pPr>
            <a:r>
              <a:rPr lang="en-US" dirty="0" smtClean="0"/>
              <a:t>Two economists  </a:t>
            </a:r>
            <a:r>
              <a:rPr lang="en-US" dirty="0" err="1" smtClean="0"/>
              <a:t>C.W.Cobb</a:t>
            </a:r>
            <a:r>
              <a:rPr lang="en-US" dirty="0" smtClean="0"/>
              <a:t> and </a:t>
            </a:r>
            <a:r>
              <a:rPr lang="en-US" dirty="0" err="1" smtClean="0"/>
              <a:t>P.H.Douglas</a:t>
            </a:r>
            <a:r>
              <a:rPr lang="en-US" dirty="0" smtClean="0"/>
              <a:t> developed a empirical production function on the basis of Long-run production function.</a:t>
            </a:r>
          </a:p>
          <a:p>
            <a:pPr marL="624078" indent="-514350" algn="just">
              <a:buFont typeface="Wingdings" pitchFamily="2" charset="2"/>
              <a:buChar char="q"/>
            </a:pPr>
            <a:r>
              <a:rPr lang="en-US" dirty="0" smtClean="0"/>
              <a:t>This production function assumes labor and capital as factors of production used in the production process.</a:t>
            </a:r>
          </a:p>
          <a:p>
            <a:pPr marL="624078" indent="-514350" algn="just">
              <a:buFont typeface="Wingdings" pitchFamily="2" charset="2"/>
              <a:buChar char="q"/>
            </a:pPr>
            <a:r>
              <a:rPr lang="en-US" dirty="0" smtClean="0"/>
              <a:t>This function not only shows the effect of units of labor and capital to total output but also reveals the productivity of labor and capital to total output. </a:t>
            </a:r>
          </a:p>
          <a:p>
            <a:pPr marL="624078" indent="-514350" algn="just">
              <a:buFont typeface="Wingdings" pitchFamily="2" charset="2"/>
              <a:buChar char="q"/>
            </a:pPr>
            <a:r>
              <a:rPr lang="en-US" dirty="0" smtClean="0"/>
              <a:t>It also explains the relationship between Units of labor with Productivity of capital and v.v.</a:t>
            </a:r>
          </a:p>
          <a:p>
            <a:pPr marL="624078" indent="-514350" algn="just">
              <a:buFont typeface="Wingdings" pitchFamily="2" charset="2"/>
              <a:buChar char="q"/>
            </a:pPr>
            <a:r>
              <a:rPr lang="en-US" dirty="0" smtClean="0"/>
              <a:t>Theoretically, it reflects constant returns to scale.</a:t>
            </a:r>
          </a:p>
        </p:txBody>
      </p:sp>
      <p:sp>
        <p:nvSpPr>
          <p:cNvPr id="4" name="Footer Placeholder 3"/>
          <p:cNvSpPr>
            <a:spLocks noGrp="1"/>
          </p:cNvSpPr>
          <p:nvPr>
            <p:ph type="ftr" sz="quarter" idx="11"/>
          </p:nvPr>
        </p:nvSpPr>
        <p:spPr>
          <a:xfrm>
            <a:off x="-990600" y="6492875"/>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3" name="Slide Number Placeholder 2"/>
          <p:cNvSpPr>
            <a:spLocks noGrp="1"/>
          </p:cNvSpPr>
          <p:nvPr>
            <p:ph type="sldNum" sz="quarter" idx="12"/>
          </p:nvPr>
        </p:nvSpPr>
        <p:spPr/>
        <p:txBody>
          <a:bodyPr/>
          <a:lstStyle/>
          <a:p>
            <a:fld id="{CFDC2AA1-29E8-4FAB-9BF5-028C4B4454DE}" type="slidenum">
              <a:rPr lang="en-US" smtClean="0"/>
              <a:pPr/>
              <a:t>6</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marL="624078" indent="-514350" algn="just">
              <a:buFont typeface="Wingdings" pitchFamily="2" charset="2"/>
              <a:buChar char="q"/>
            </a:pPr>
            <a:r>
              <a:rPr lang="en-US" dirty="0" smtClean="0"/>
              <a:t>Mathematically, </a:t>
            </a:r>
          </a:p>
          <a:p>
            <a:pPr marL="624078" indent="-514350" algn="ctr">
              <a:buFont typeface="Wingdings" pitchFamily="2" charset="2"/>
              <a:buChar char="q"/>
            </a:pPr>
            <a:r>
              <a:rPr lang="en-US" b="1" dirty="0" smtClean="0">
                <a:solidFill>
                  <a:srgbClr val="00FF00"/>
                </a:solidFill>
              </a:rPr>
              <a:t>Q = A L</a:t>
            </a:r>
            <a:r>
              <a:rPr lang="el-GR" b="1" baseline="30000" dirty="0" smtClean="0">
                <a:solidFill>
                  <a:srgbClr val="00FF00"/>
                </a:solidFill>
              </a:rPr>
              <a:t>α</a:t>
            </a:r>
            <a:r>
              <a:rPr lang="en-US" b="1" dirty="0" smtClean="0">
                <a:solidFill>
                  <a:srgbClr val="00FF00"/>
                </a:solidFill>
              </a:rPr>
              <a:t> K</a:t>
            </a:r>
            <a:r>
              <a:rPr lang="el-GR" b="1" baseline="30000" dirty="0" smtClean="0">
                <a:solidFill>
                  <a:srgbClr val="00FF00"/>
                </a:solidFill>
              </a:rPr>
              <a:t>β</a:t>
            </a:r>
            <a:endParaRPr lang="en-US" b="1" baseline="30000" dirty="0" smtClean="0">
              <a:solidFill>
                <a:srgbClr val="00FF00"/>
              </a:solidFill>
            </a:endParaRPr>
          </a:p>
          <a:p>
            <a:r>
              <a:rPr lang="en-US" dirty="0" smtClean="0"/>
              <a:t>Where, 	Q = Output Produced </a:t>
            </a:r>
          </a:p>
          <a:p>
            <a:pPr lvl="1">
              <a:buNone/>
            </a:pPr>
            <a:r>
              <a:rPr lang="en-US" dirty="0" smtClean="0"/>
              <a:t>			</a:t>
            </a:r>
            <a:r>
              <a:rPr lang="en-US" sz="2700" dirty="0" smtClean="0"/>
              <a:t>A = Proportionality Constant</a:t>
            </a:r>
          </a:p>
          <a:p>
            <a:pPr lvl="1">
              <a:buNone/>
            </a:pPr>
            <a:r>
              <a:rPr lang="en-US" sz="2700" dirty="0" smtClean="0"/>
              <a:t>			L = Units of Labor </a:t>
            </a:r>
          </a:p>
          <a:p>
            <a:pPr lvl="1">
              <a:buNone/>
            </a:pPr>
            <a:r>
              <a:rPr lang="en-US" sz="2700" dirty="0" smtClean="0"/>
              <a:t>			</a:t>
            </a:r>
            <a:r>
              <a:rPr lang="el-GR" sz="2700" dirty="0" smtClean="0"/>
              <a:t>α</a:t>
            </a:r>
            <a:r>
              <a:rPr lang="en-US" sz="2700" dirty="0" smtClean="0"/>
              <a:t> = Productivity  of labor </a:t>
            </a:r>
          </a:p>
          <a:p>
            <a:pPr lvl="1">
              <a:buNone/>
            </a:pPr>
            <a:r>
              <a:rPr lang="en-US" sz="2700" dirty="0" smtClean="0"/>
              <a:t>			K = Units of capital </a:t>
            </a:r>
          </a:p>
          <a:p>
            <a:pPr lvl="1">
              <a:buNone/>
            </a:pPr>
            <a:r>
              <a:rPr lang="en-US" sz="2700" dirty="0" smtClean="0"/>
              <a:t>			</a:t>
            </a:r>
            <a:r>
              <a:rPr lang="el-GR" sz="2700" dirty="0" smtClean="0"/>
              <a:t>β</a:t>
            </a:r>
            <a:r>
              <a:rPr lang="en-US" sz="2700" dirty="0" smtClean="0"/>
              <a:t> = Productivity of capital</a:t>
            </a:r>
          </a:p>
          <a:p>
            <a:pPr lvl="1">
              <a:buNone/>
            </a:pPr>
            <a:r>
              <a:rPr lang="en-US" sz="2400" b="1" u="sng" dirty="0" smtClean="0">
                <a:solidFill>
                  <a:srgbClr val="00FF00"/>
                </a:solidFill>
              </a:rPr>
              <a:t>Characteristics of Cobb-Douglas Production Function:</a:t>
            </a:r>
          </a:p>
          <a:p>
            <a:pPr marL="850392" lvl="1" indent="-457200">
              <a:buFont typeface="+mj-lt"/>
              <a:buAutoNum type="arabicParenR"/>
            </a:pPr>
            <a:r>
              <a:rPr lang="en-US" sz="2700" b="1" dirty="0" smtClean="0"/>
              <a:t>It measures average Productivity of labor and capital.</a:t>
            </a:r>
          </a:p>
          <a:p>
            <a:pPr marL="1088136" lvl="2" indent="-457200" algn="ctr">
              <a:buNone/>
            </a:pPr>
            <a:r>
              <a:rPr lang="en-US" sz="2500" b="1" dirty="0" smtClean="0"/>
              <a:t>	</a:t>
            </a:r>
            <a:r>
              <a:rPr lang="en-US" sz="2800" b="1" dirty="0" smtClean="0"/>
              <a:t>AP</a:t>
            </a:r>
            <a:r>
              <a:rPr lang="en-US" sz="2800" b="1" baseline="-25000" dirty="0" smtClean="0"/>
              <a:t>L</a:t>
            </a:r>
            <a:r>
              <a:rPr lang="en-US" sz="2800" b="1" dirty="0" smtClean="0"/>
              <a:t> = Q /L = A L</a:t>
            </a:r>
            <a:r>
              <a:rPr lang="el-GR" sz="2800" b="1" baseline="30000" dirty="0" smtClean="0"/>
              <a:t>α</a:t>
            </a:r>
            <a:r>
              <a:rPr lang="en-US" sz="2800" b="1" dirty="0" smtClean="0"/>
              <a:t> K</a:t>
            </a:r>
            <a:r>
              <a:rPr lang="el-GR" sz="2800" b="1" baseline="30000" dirty="0" smtClean="0"/>
              <a:t>β</a:t>
            </a:r>
            <a:r>
              <a:rPr lang="en-US" sz="2800" b="1" baseline="30000" dirty="0" smtClean="0"/>
              <a:t> </a:t>
            </a:r>
            <a:r>
              <a:rPr lang="en-US" sz="2800" b="1" dirty="0" smtClean="0"/>
              <a:t>/L = A L</a:t>
            </a:r>
            <a:r>
              <a:rPr lang="el-GR" sz="2800" b="1" baseline="30000" dirty="0" smtClean="0"/>
              <a:t>α</a:t>
            </a:r>
            <a:r>
              <a:rPr lang="en-US" sz="2800" b="1" baseline="30000" dirty="0" smtClean="0"/>
              <a:t>-1</a:t>
            </a:r>
            <a:r>
              <a:rPr lang="en-US" sz="2800" b="1" dirty="0" smtClean="0"/>
              <a:t> K</a:t>
            </a:r>
            <a:r>
              <a:rPr lang="el-GR" sz="2800" b="1" baseline="30000" dirty="0" smtClean="0"/>
              <a:t>β</a:t>
            </a:r>
            <a:endParaRPr lang="en-US" sz="2800" b="1" baseline="30000" dirty="0" smtClean="0"/>
          </a:p>
          <a:p>
            <a:pPr marL="1088136" lvl="2" indent="-457200" algn="ctr">
              <a:buNone/>
            </a:pPr>
            <a:r>
              <a:rPr lang="en-US" sz="2800" b="1" dirty="0" smtClean="0"/>
              <a:t>    AP</a:t>
            </a:r>
            <a:r>
              <a:rPr lang="en-US" sz="2800" b="1" baseline="-25000" dirty="0" smtClean="0"/>
              <a:t>K</a:t>
            </a:r>
            <a:r>
              <a:rPr lang="en-US" sz="2800" b="1" dirty="0" smtClean="0"/>
              <a:t> = Q /K = A L</a:t>
            </a:r>
            <a:r>
              <a:rPr lang="el-GR" sz="2800" b="1" baseline="30000" dirty="0" smtClean="0"/>
              <a:t>α</a:t>
            </a:r>
            <a:r>
              <a:rPr lang="en-US" sz="2800" b="1" dirty="0" smtClean="0"/>
              <a:t> K</a:t>
            </a:r>
            <a:r>
              <a:rPr lang="el-GR" sz="2800" b="1" baseline="30000" dirty="0" smtClean="0"/>
              <a:t>β</a:t>
            </a:r>
            <a:r>
              <a:rPr lang="en-US" sz="2800" b="1" baseline="30000" dirty="0" smtClean="0"/>
              <a:t> </a:t>
            </a:r>
            <a:r>
              <a:rPr lang="en-US" sz="2800" b="1" dirty="0" smtClean="0"/>
              <a:t>/K = A L</a:t>
            </a:r>
            <a:r>
              <a:rPr lang="el-GR" sz="2800" b="1" baseline="30000" dirty="0" smtClean="0"/>
              <a:t>α</a:t>
            </a:r>
            <a:r>
              <a:rPr lang="en-US" sz="2800" b="1" dirty="0" smtClean="0"/>
              <a:t> K</a:t>
            </a:r>
            <a:r>
              <a:rPr lang="el-GR" sz="2800" b="1" baseline="30000" dirty="0" smtClean="0"/>
              <a:t>β</a:t>
            </a:r>
            <a:r>
              <a:rPr lang="en-US" sz="2800" b="1" baseline="30000" dirty="0" smtClean="0"/>
              <a:t>-1</a:t>
            </a:r>
            <a:endParaRPr lang="en-US" sz="2800" b="1" dirty="0" smtClean="0"/>
          </a:p>
          <a:p>
            <a:pPr marL="1088136" lvl="2" indent="-457200">
              <a:buNone/>
            </a:pPr>
            <a:endParaRPr lang="en-US" sz="2500" b="1" dirty="0" smtClean="0"/>
          </a:p>
        </p:txBody>
      </p:sp>
      <p:sp>
        <p:nvSpPr>
          <p:cNvPr id="4" name="Footer Placeholder 3"/>
          <p:cNvSpPr>
            <a:spLocks noGrp="1"/>
          </p:cNvSpPr>
          <p:nvPr>
            <p:ph type="ftr" sz="quarter" idx="11"/>
          </p:nvPr>
        </p:nvSpPr>
        <p:spPr>
          <a:xfrm>
            <a:off x="-990600" y="6492875"/>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3" name="Slide Number Placeholder 2"/>
          <p:cNvSpPr>
            <a:spLocks noGrp="1"/>
          </p:cNvSpPr>
          <p:nvPr>
            <p:ph type="sldNum" sz="quarter" idx="12"/>
          </p:nvPr>
        </p:nvSpPr>
        <p:spPr/>
        <p:txBody>
          <a:bodyPr/>
          <a:lstStyle/>
          <a:p>
            <a:fld id="{CFDC2AA1-29E8-4FAB-9BF5-028C4B4454DE}" type="slidenum">
              <a:rPr lang="en-US" smtClean="0"/>
              <a:pPr/>
              <a:t>7</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linds(horizont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7086600"/>
          </a:xfrm>
        </p:spPr>
        <p:txBody>
          <a:bodyPr>
            <a:normAutofit/>
          </a:bodyPr>
          <a:lstStyle/>
          <a:p>
            <a:pPr marL="624078" indent="-514350" algn="just">
              <a:buAutoNum type="arabicPeriod" startAt="2"/>
            </a:pPr>
            <a:r>
              <a:rPr lang="en-US" sz="2400" b="1" dirty="0" smtClean="0"/>
              <a:t>It also measures marginal Productivity of Inputs:</a:t>
            </a:r>
          </a:p>
          <a:p>
            <a:pPr marL="880110" lvl="1" indent="-514350" algn="ctr">
              <a:buNone/>
            </a:pPr>
            <a:r>
              <a:rPr lang="en-US" sz="2400" dirty="0" smtClean="0"/>
              <a:t>MP</a:t>
            </a:r>
            <a:r>
              <a:rPr lang="en-US" sz="2400" baseline="-25000" dirty="0" smtClean="0"/>
              <a:t>L</a:t>
            </a:r>
            <a:r>
              <a:rPr lang="en-US" sz="2400" dirty="0" smtClean="0"/>
              <a:t> = </a:t>
            </a:r>
            <a:r>
              <a:rPr lang="el-GR" sz="2400" dirty="0" smtClean="0"/>
              <a:t>Δ</a:t>
            </a:r>
            <a:r>
              <a:rPr lang="en-US" sz="2400" dirty="0" smtClean="0"/>
              <a:t>Q / </a:t>
            </a:r>
            <a:r>
              <a:rPr lang="el-GR" sz="2400" dirty="0" smtClean="0"/>
              <a:t>Δ</a:t>
            </a:r>
            <a:r>
              <a:rPr lang="en-US" sz="2400" dirty="0" smtClean="0"/>
              <a:t>L = </a:t>
            </a:r>
            <a:r>
              <a:rPr lang="el-GR" sz="2400" dirty="0" smtClean="0"/>
              <a:t>∂</a:t>
            </a:r>
            <a:r>
              <a:rPr lang="en-US" sz="2400" dirty="0" smtClean="0"/>
              <a:t>(</a:t>
            </a:r>
            <a:r>
              <a:rPr lang="en-US" sz="2000" b="1" dirty="0" smtClean="0"/>
              <a:t>A L</a:t>
            </a:r>
            <a:r>
              <a:rPr lang="el-GR" sz="2000" b="1" baseline="30000" dirty="0" smtClean="0"/>
              <a:t>α</a:t>
            </a:r>
            <a:r>
              <a:rPr lang="en-US" sz="2000" b="1" dirty="0" smtClean="0"/>
              <a:t> K</a:t>
            </a:r>
            <a:r>
              <a:rPr lang="el-GR" sz="2000" b="1" baseline="30000" dirty="0" smtClean="0"/>
              <a:t>β</a:t>
            </a:r>
            <a:r>
              <a:rPr lang="en-US" sz="2000" b="1" baseline="30000" dirty="0" smtClean="0"/>
              <a:t> </a:t>
            </a:r>
            <a:r>
              <a:rPr lang="en-US" sz="2000" dirty="0" smtClean="0"/>
              <a:t>)/ </a:t>
            </a:r>
            <a:r>
              <a:rPr lang="el-GR" sz="2400" dirty="0" smtClean="0"/>
              <a:t>∂</a:t>
            </a:r>
            <a:r>
              <a:rPr lang="en-US" sz="2400" dirty="0" smtClean="0"/>
              <a:t>L = </a:t>
            </a:r>
            <a:r>
              <a:rPr lang="el-GR" sz="2400" dirty="0" smtClean="0"/>
              <a:t>α </a:t>
            </a:r>
            <a:r>
              <a:rPr lang="en-US" sz="2400" dirty="0" smtClean="0"/>
              <a:t>A L</a:t>
            </a:r>
            <a:r>
              <a:rPr lang="el-GR" sz="2400" baseline="30000" dirty="0" smtClean="0"/>
              <a:t>α</a:t>
            </a:r>
            <a:r>
              <a:rPr lang="en-US" sz="2400" baseline="30000" dirty="0" smtClean="0"/>
              <a:t>-1</a:t>
            </a:r>
            <a:r>
              <a:rPr lang="en-US" sz="2400" dirty="0" smtClean="0"/>
              <a:t> K</a:t>
            </a:r>
            <a:r>
              <a:rPr lang="el-GR" sz="2400" baseline="30000" dirty="0" smtClean="0"/>
              <a:t>β</a:t>
            </a:r>
            <a:r>
              <a:rPr lang="en-US" sz="2400" baseline="30000" dirty="0" smtClean="0"/>
              <a:t> </a:t>
            </a:r>
            <a:r>
              <a:rPr lang="en-US" sz="2400" dirty="0" smtClean="0"/>
              <a:t> = </a:t>
            </a:r>
            <a:r>
              <a:rPr lang="el-GR" sz="2400" dirty="0" smtClean="0"/>
              <a:t>α</a:t>
            </a:r>
            <a:r>
              <a:rPr lang="en-US" sz="2400" dirty="0" smtClean="0"/>
              <a:t> AP</a:t>
            </a:r>
            <a:r>
              <a:rPr lang="en-US" sz="2400" baseline="-25000" dirty="0" smtClean="0"/>
              <a:t>L  </a:t>
            </a:r>
          </a:p>
          <a:p>
            <a:pPr marL="880110" lvl="1" indent="-514350" algn="ctr">
              <a:buNone/>
            </a:pPr>
            <a:r>
              <a:rPr lang="en-US" sz="2400" dirty="0" smtClean="0"/>
              <a:t>MP</a:t>
            </a:r>
            <a:r>
              <a:rPr lang="en-US" sz="2400" baseline="-25000" dirty="0" smtClean="0"/>
              <a:t>K</a:t>
            </a:r>
            <a:r>
              <a:rPr lang="en-US" sz="2400" dirty="0" smtClean="0"/>
              <a:t> = </a:t>
            </a:r>
            <a:r>
              <a:rPr lang="el-GR" sz="2400" dirty="0" smtClean="0"/>
              <a:t>Δ</a:t>
            </a:r>
            <a:r>
              <a:rPr lang="en-US" sz="2400" dirty="0" smtClean="0"/>
              <a:t>Q / </a:t>
            </a:r>
            <a:r>
              <a:rPr lang="el-GR" sz="2400" dirty="0" smtClean="0"/>
              <a:t>Δ</a:t>
            </a:r>
            <a:r>
              <a:rPr lang="en-US" sz="2400" dirty="0" smtClean="0"/>
              <a:t>K = </a:t>
            </a:r>
            <a:r>
              <a:rPr lang="el-GR" sz="2400" dirty="0" smtClean="0"/>
              <a:t>∂</a:t>
            </a:r>
            <a:r>
              <a:rPr lang="en-US" sz="2400" dirty="0" smtClean="0"/>
              <a:t>(</a:t>
            </a:r>
            <a:r>
              <a:rPr lang="en-US" sz="2000" b="1" dirty="0" smtClean="0"/>
              <a:t>A L</a:t>
            </a:r>
            <a:r>
              <a:rPr lang="el-GR" sz="2000" b="1" baseline="30000" dirty="0" smtClean="0"/>
              <a:t>α</a:t>
            </a:r>
            <a:r>
              <a:rPr lang="en-US" sz="2000" b="1" dirty="0" smtClean="0"/>
              <a:t> K</a:t>
            </a:r>
            <a:r>
              <a:rPr lang="el-GR" sz="2000" b="1" baseline="30000" dirty="0" smtClean="0"/>
              <a:t>β</a:t>
            </a:r>
            <a:r>
              <a:rPr lang="en-US" sz="2000" b="1" baseline="30000" dirty="0" smtClean="0"/>
              <a:t> </a:t>
            </a:r>
            <a:r>
              <a:rPr lang="en-US" sz="2000" dirty="0" smtClean="0"/>
              <a:t>)/ </a:t>
            </a:r>
            <a:r>
              <a:rPr lang="el-GR" sz="2400" dirty="0" smtClean="0"/>
              <a:t>∂</a:t>
            </a:r>
            <a:r>
              <a:rPr lang="en-US" sz="2400" dirty="0" smtClean="0"/>
              <a:t>K = </a:t>
            </a:r>
            <a:r>
              <a:rPr lang="el-GR" sz="2400" dirty="0" smtClean="0"/>
              <a:t>β </a:t>
            </a:r>
            <a:r>
              <a:rPr lang="en-US" sz="2400" dirty="0" smtClean="0"/>
              <a:t>A L</a:t>
            </a:r>
            <a:r>
              <a:rPr lang="el-GR" sz="2400" baseline="30000" dirty="0" smtClean="0"/>
              <a:t>α</a:t>
            </a:r>
            <a:r>
              <a:rPr lang="en-US" sz="2400" dirty="0" smtClean="0"/>
              <a:t> K</a:t>
            </a:r>
            <a:r>
              <a:rPr lang="el-GR" sz="2400" baseline="30000" dirty="0" smtClean="0"/>
              <a:t>β</a:t>
            </a:r>
            <a:r>
              <a:rPr lang="en-US" sz="2400" baseline="30000" dirty="0" smtClean="0"/>
              <a:t>-1 </a:t>
            </a:r>
            <a:r>
              <a:rPr lang="en-US" sz="2400" dirty="0" smtClean="0"/>
              <a:t> = </a:t>
            </a:r>
            <a:r>
              <a:rPr lang="el-GR" sz="2400" dirty="0" smtClean="0"/>
              <a:t>β</a:t>
            </a:r>
            <a:r>
              <a:rPr lang="en-US" sz="2400" dirty="0" smtClean="0"/>
              <a:t> AP</a:t>
            </a:r>
            <a:r>
              <a:rPr lang="en-US" sz="2400" baseline="-25000" dirty="0" smtClean="0"/>
              <a:t>K</a:t>
            </a:r>
            <a:r>
              <a:rPr lang="en-US" sz="2400" baseline="30000" dirty="0"/>
              <a:t> </a:t>
            </a:r>
            <a:r>
              <a:rPr lang="en-US" sz="2400" dirty="0" smtClean="0"/>
              <a:t> </a:t>
            </a:r>
          </a:p>
          <a:p>
            <a:pPr marL="624078" indent="-514350" algn="just">
              <a:buAutoNum type="arabicPeriod" startAt="3"/>
            </a:pPr>
            <a:r>
              <a:rPr lang="en-US" sz="2400" b="1" dirty="0" smtClean="0"/>
              <a:t>It also measures marginal rate of technical substitution:</a:t>
            </a:r>
          </a:p>
          <a:p>
            <a:pPr marL="880110" lvl="1" indent="-514350" algn="ctr">
              <a:buNone/>
            </a:pPr>
            <a:r>
              <a:rPr lang="en-US" sz="2400" dirty="0" smtClean="0"/>
              <a:t>MRTS</a:t>
            </a:r>
            <a:r>
              <a:rPr lang="en-US" sz="2400" baseline="-25000" dirty="0" smtClean="0"/>
              <a:t>LK</a:t>
            </a:r>
            <a:r>
              <a:rPr lang="en-US" sz="2400" dirty="0" smtClean="0"/>
              <a:t> = MP</a:t>
            </a:r>
            <a:r>
              <a:rPr lang="en-US" sz="2400" baseline="-25000" dirty="0" smtClean="0"/>
              <a:t>L</a:t>
            </a:r>
            <a:r>
              <a:rPr lang="en-US" sz="2400" dirty="0" smtClean="0"/>
              <a:t> / MP</a:t>
            </a:r>
            <a:r>
              <a:rPr lang="en-US" sz="2400" baseline="-25000" dirty="0" smtClean="0"/>
              <a:t>K</a:t>
            </a:r>
            <a:r>
              <a:rPr lang="en-US" sz="2400" dirty="0" smtClean="0"/>
              <a:t> = </a:t>
            </a:r>
            <a:r>
              <a:rPr lang="el-GR" sz="2400" dirty="0" smtClean="0"/>
              <a:t>α</a:t>
            </a:r>
            <a:r>
              <a:rPr lang="en-US" sz="2400" dirty="0" smtClean="0"/>
              <a:t>/</a:t>
            </a:r>
            <a:r>
              <a:rPr lang="el-GR" sz="2400" dirty="0" smtClean="0"/>
              <a:t> β</a:t>
            </a:r>
            <a:r>
              <a:rPr lang="en-US" sz="2400" dirty="0" smtClean="0"/>
              <a:t> . K /L</a:t>
            </a:r>
          </a:p>
          <a:p>
            <a:pPr marL="624078" indent="-514350" algn="just">
              <a:buAutoNum type="arabicPeriod" startAt="4"/>
            </a:pPr>
            <a:r>
              <a:rPr lang="en-US" sz="2400" b="1" dirty="0" smtClean="0"/>
              <a:t>It measures the factor intensity using ratio between </a:t>
            </a:r>
            <a:r>
              <a:rPr lang="el-GR" sz="2400" b="1" dirty="0" smtClean="0"/>
              <a:t>α </a:t>
            </a:r>
            <a:r>
              <a:rPr lang="en-US" sz="2400" b="1" dirty="0" smtClean="0"/>
              <a:t>and </a:t>
            </a:r>
            <a:r>
              <a:rPr lang="el-GR" sz="2400" b="1" dirty="0" smtClean="0"/>
              <a:t>β</a:t>
            </a:r>
            <a:r>
              <a:rPr lang="en-US" sz="2400" b="1" dirty="0" smtClean="0"/>
              <a:t>.</a:t>
            </a:r>
          </a:p>
          <a:p>
            <a:pPr marL="880110" lvl="1" indent="-514350" algn="just">
              <a:buFont typeface="+mj-lt"/>
              <a:buAutoNum type="alphaLcParenR"/>
            </a:pPr>
            <a:r>
              <a:rPr lang="en-US" sz="2400" dirty="0" smtClean="0"/>
              <a:t>If </a:t>
            </a:r>
            <a:r>
              <a:rPr lang="el-GR" sz="2400" dirty="0" smtClean="0"/>
              <a:t>α</a:t>
            </a:r>
            <a:r>
              <a:rPr lang="en-US" sz="2400" dirty="0" smtClean="0"/>
              <a:t>/</a:t>
            </a:r>
            <a:r>
              <a:rPr lang="el-GR" sz="2400" dirty="0" smtClean="0"/>
              <a:t>β</a:t>
            </a:r>
            <a:r>
              <a:rPr lang="en-US" sz="2400" dirty="0" smtClean="0"/>
              <a:t> &gt; 1 , There is operation of labor intensive production technique.</a:t>
            </a:r>
          </a:p>
          <a:p>
            <a:pPr marL="880110" lvl="1" indent="-514350" algn="just">
              <a:buFont typeface="+mj-lt"/>
              <a:buAutoNum type="alphaLcParenR"/>
            </a:pPr>
            <a:r>
              <a:rPr lang="en-US" sz="2400" dirty="0" smtClean="0"/>
              <a:t>If </a:t>
            </a:r>
            <a:r>
              <a:rPr lang="el-GR" sz="2400" dirty="0" smtClean="0"/>
              <a:t>α</a:t>
            </a:r>
            <a:r>
              <a:rPr lang="en-US" sz="2400" dirty="0" smtClean="0"/>
              <a:t>/</a:t>
            </a:r>
            <a:r>
              <a:rPr lang="el-GR" sz="2400" dirty="0" smtClean="0"/>
              <a:t>β</a:t>
            </a:r>
            <a:r>
              <a:rPr lang="en-US" sz="2400" dirty="0" smtClean="0"/>
              <a:t> &lt; 1 , There is operation of capital intensive production technique.</a:t>
            </a:r>
          </a:p>
          <a:p>
            <a:pPr marL="624078" indent="-514350" algn="just">
              <a:buFont typeface="+mj-lt"/>
              <a:buAutoNum type="arabicPeriod" startAt="4"/>
            </a:pPr>
            <a:r>
              <a:rPr lang="en-US" sz="2400" b="1" dirty="0" smtClean="0"/>
              <a:t>It measures the efficiency of Production.</a:t>
            </a:r>
          </a:p>
          <a:p>
            <a:pPr marL="880110" lvl="1" indent="-514350" algn="just">
              <a:buFont typeface="+mj-lt"/>
              <a:buAutoNum type="alphaLcParenR"/>
            </a:pPr>
            <a:r>
              <a:rPr lang="en-US" sz="2400" dirty="0" smtClean="0"/>
              <a:t>If the value of A is higher, There is higher degree of efficiency of production.</a:t>
            </a:r>
          </a:p>
          <a:p>
            <a:pPr marL="880110" lvl="1" indent="-514350" algn="just">
              <a:buFont typeface="+mj-lt"/>
              <a:buAutoNum type="alphaLcParenR"/>
            </a:pPr>
            <a:r>
              <a:rPr lang="en-US" sz="2400" dirty="0" smtClean="0"/>
              <a:t>If the value of A is lower, there is lower degree of efficiency of production. </a:t>
            </a:r>
          </a:p>
          <a:p>
            <a:pPr marL="624078" indent="-514350" algn="just">
              <a:buNone/>
            </a:pPr>
            <a:endParaRPr lang="en-US" sz="2400" dirty="0" smtClean="0"/>
          </a:p>
        </p:txBody>
      </p:sp>
      <p:sp>
        <p:nvSpPr>
          <p:cNvPr id="4" name="Footer Placeholder 3"/>
          <p:cNvSpPr>
            <a:spLocks noGrp="1"/>
          </p:cNvSpPr>
          <p:nvPr>
            <p:ph type="ftr" sz="quarter" idx="11"/>
          </p:nvPr>
        </p:nvSpPr>
        <p:spPr>
          <a:xfrm>
            <a:off x="-1055281" y="6569075"/>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3" name="Slide Number Placeholder 2"/>
          <p:cNvSpPr>
            <a:spLocks noGrp="1"/>
          </p:cNvSpPr>
          <p:nvPr>
            <p:ph type="sldNum" sz="quarter" idx="12"/>
          </p:nvPr>
        </p:nvSpPr>
        <p:spPr/>
        <p:txBody>
          <a:bodyPr/>
          <a:lstStyle/>
          <a:p>
            <a:fld id="{CFDC2AA1-29E8-4FAB-9BF5-028C4B4454DE}" type="slidenum">
              <a:rPr lang="en-US" smtClean="0"/>
              <a:pPr/>
              <a:t>8</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blinds(horizontal)">
                                      <p:cBhvr>
                                        <p:cTn id="33" dur="500"/>
                                        <p:tgtEl>
                                          <p:spTgt spid="2">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blinds(horizontal)">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blinds(horizontal)">
                                      <p:cBhvr>
                                        <p:cTn id="41" dur="500"/>
                                        <p:tgtEl>
                                          <p:spTgt spid="2">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blinds(horizontal)">
                                      <p:cBhvr>
                                        <p:cTn id="44" dur="500"/>
                                        <p:tgtEl>
                                          <p:spTgt spid="2">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linds(horizontal)">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7239000"/>
          </a:xfrm>
        </p:spPr>
        <p:txBody>
          <a:bodyPr>
            <a:normAutofit/>
          </a:bodyPr>
          <a:lstStyle/>
          <a:p>
            <a:pPr marL="624078" indent="-514350">
              <a:buAutoNum type="arabicPeriod" startAt="6"/>
            </a:pPr>
            <a:r>
              <a:rPr lang="en-US" b="1" dirty="0" smtClean="0"/>
              <a:t>It measures returns to scale:</a:t>
            </a:r>
          </a:p>
          <a:p>
            <a:pPr marL="880110" lvl="1" indent="-514350">
              <a:buFont typeface="+mj-lt"/>
              <a:buAutoNum type="alphaLcParenR"/>
            </a:pPr>
            <a:r>
              <a:rPr lang="en-US" dirty="0" smtClean="0"/>
              <a:t>If </a:t>
            </a:r>
            <a:r>
              <a:rPr lang="el-GR" dirty="0" smtClean="0"/>
              <a:t>α</a:t>
            </a:r>
            <a:r>
              <a:rPr lang="en-US" dirty="0" smtClean="0"/>
              <a:t> +</a:t>
            </a:r>
            <a:r>
              <a:rPr lang="el-GR" dirty="0" smtClean="0"/>
              <a:t> β</a:t>
            </a:r>
            <a:r>
              <a:rPr lang="en-US" dirty="0" smtClean="0"/>
              <a:t> = 1, there is operation of constant returns to scale.</a:t>
            </a:r>
          </a:p>
          <a:p>
            <a:pPr marL="880110" lvl="1" indent="-514350">
              <a:buFont typeface="+mj-lt"/>
              <a:buAutoNum type="alphaLcParenR"/>
            </a:pPr>
            <a:r>
              <a:rPr lang="en-US" dirty="0" smtClean="0"/>
              <a:t>If </a:t>
            </a:r>
            <a:r>
              <a:rPr lang="el-GR" dirty="0" smtClean="0"/>
              <a:t>α</a:t>
            </a:r>
            <a:r>
              <a:rPr lang="en-US" dirty="0" smtClean="0"/>
              <a:t> +</a:t>
            </a:r>
            <a:r>
              <a:rPr lang="el-GR" dirty="0" smtClean="0"/>
              <a:t> β</a:t>
            </a:r>
            <a:r>
              <a:rPr lang="en-US" dirty="0" smtClean="0"/>
              <a:t> &gt; 1, there is operation of increasing returns to scale.</a:t>
            </a:r>
          </a:p>
          <a:p>
            <a:pPr marL="880110" lvl="1" indent="-514350">
              <a:buFont typeface="+mj-lt"/>
              <a:buAutoNum type="alphaLcParenR"/>
            </a:pPr>
            <a:r>
              <a:rPr lang="en-US" dirty="0" smtClean="0"/>
              <a:t>If </a:t>
            </a:r>
            <a:r>
              <a:rPr lang="el-GR" dirty="0" smtClean="0"/>
              <a:t>α</a:t>
            </a:r>
            <a:r>
              <a:rPr lang="en-US" dirty="0" smtClean="0"/>
              <a:t> +</a:t>
            </a:r>
            <a:r>
              <a:rPr lang="el-GR" dirty="0" smtClean="0"/>
              <a:t> β</a:t>
            </a:r>
            <a:r>
              <a:rPr lang="en-US" dirty="0" smtClean="0"/>
              <a:t> &lt; 1, there is operation of decreasing returns to scale.</a:t>
            </a:r>
          </a:p>
          <a:p>
            <a:pPr marL="880110" lvl="1" indent="-514350" algn="ctr">
              <a:buNone/>
            </a:pPr>
            <a:r>
              <a:rPr lang="en-US" sz="2800" b="1" u="sng" dirty="0" smtClean="0">
                <a:solidFill>
                  <a:srgbClr val="00FF00"/>
                </a:solidFill>
              </a:rPr>
              <a:t>Concepts of Total Product (TP), Average Product (AP) and Marginal Product (MP):</a:t>
            </a:r>
          </a:p>
          <a:p>
            <a:pPr marL="624078" indent="-514350" algn="just">
              <a:buFont typeface="+mj-lt"/>
              <a:buAutoNum type="arabicParenR"/>
            </a:pPr>
            <a:r>
              <a:rPr lang="en-US" sz="2400" b="1" dirty="0" smtClean="0">
                <a:solidFill>
                  <a:srgbClr val="00FF00"/>
                </a:solidFill>
              </a:rPr>
              <a:t>Total product (TP)</a:t>
            </a:r>
            <a:r>
              <a:rPr lang="en-US" sz="2400" dirty="0" smtClean="0"/>
              <a:t> : It is the sum total of production made by using all the factors of production available with the producer in given period of time.</a:t>
            </a:r>
          </a:p>
          <a:p>
            <a:pPr marL="624078" indent="-514350" algn="just">
              <a:buNone/>
            </a:pPr>
            <a:r>
              <a:rPr lang="en-US" sz="2400" dirty="0" smtClean="0"/>
              <a:t>Mathematically, </a:t>
            </a:r>
          </a:p>
          <a:p>
            <a:pPr marL="624078" indent="-514350" algn="just">
              <a:buNone/>
            </a:pPr>
            <a:r>
              <a:rPr lang="en-US" dirty="0" smtClean="0"/>
              <a:t>			TP = AP X N	or,</a:t>
            </a:r>
          </a:p>
          <a:p>
            <a:pPr marL="624078" indent="-514350" algn="just">
              <a:buNone/>
            </a:pPr>
            <a:r>
              <a:rPr lang="en-US" dirty="0" smtClean="0"/>
              <a:t>			TP = </a:t>
            </a:r>
            <a:r>
              <a:rPr lang="el-GR" dirty="0" smtClean="0"/>
              <a:t>Σ</a:t>
            </a:r>
            <a:r>
              <a:rPr lang="en-US" dirty="0" smtClean="0"/>
              <a:t> MP = MP</a:t>
            </a:r>
            <a:r>
              <a:rPr lang="en-US" baseline="-25000" dirty="0" smtClean="0"/>
              <a:t>1</a:t>
            </a:r>
            <a:r>
              <a:rPr lang="en-US" dirty="0" smtClean="0"/>
              <a:t> +MP</a:t>
            </a:r>
            <a:r>
              <a:rPr lang="en-US" baseline="-25000" dirty="0" smtClean="0"/>
              <a:t>2</a:t>
            </a:r>
            <a:r>
              <a:rPr lang="en-US" dirty="0" smtClean="0"/>
              <a:t> +………+MP</a:t>
            </a:r>
            <a:endParaRPr lang="en-US" baseline="-25000" dirty="0" smtClean="0"/>
          </a:p>
          <a:p>
            <a:pPr marL="624078" indent="-514350" algn="just">
              <a:buNone/>
            </a:pPr>
            <a:r>
              <a:rPr lang="en-US" baseline="-25000" dirty="0" smtClean="0">
                <a:solidFill>
                  <a:srgbClr val="FF0000"/>
                </a:solidFill>
              </a:rPr>
              <a:t> </a:t>
            </a:r>
            <a:r>
              <a:rPr lang="en-US" dirty="0" smtClean="0">
                <a:solidFill>
                  <a:srgbClr val="FF0000"/>
                </a:solidFill>
              </a:rPr>
              <a:t>TP initially increases reaches to its maximum Point and finally decreases.</a:t>
            </a:r>
            <a:endParaRPr lang="en-US" baseline="-25000" dirty="0">
              <a:solidFill>
                <a:srgbClr val="FF0000"/>
              </a:solidFill>
            </a:endParaRPr>
          </a:p>
        </p:txBody>
      </p:sp>
      <p:sp>
        <p:nvSpPr>
          <p:cNvPr id="4" name="Footer Placeholder 3"/>
          <p:cNvSpPr>
            <a:spLocks noGrp="1"/>
          </p:cNvSpPr>
          <p:nvPr>
            <p:ph type="ftr" sz="quarter" idx="11"/>
          </p:nvPr>
        </p:nvSpPr>
        <p:spPr>
          <a:xfrm>
            <a:off x="6336119" y="6407944"/>
            <a:ext cx="2350681" cy="365125"/>
          </a:xfrm>
        </p:spPr>
        <p:txBody>
          <a:bodyPr/>
          <a:lstStyle/>
          <a:p>
            <a:r>
              <a:rPr lang="en-US" dirty="0" err="1" smtClean="0"/>
              <a:t>Rabindra</a:t>
            </a:r>
            <a:r>
              <a:rPr lang="en-US" dirty="0" smtClean="0"/>
              <a:t> </a:t>
            </a:r>
            <a:r>
              <a:rPr lang="en-US" dirty="0" err="1" smtClean="0"/>
              <a:t>Bista</a:t>
            </a:r>
            <a:r>
              <a:rPr lang="en-US" dirty="0" smtClean="0"/>
              <a:t> </a:t>
            </a:r>
            <a:r>
              <a:rPr lang="en-US" dirty="0" smtClean="0"/>
              <a:t>(CAB) </a:t>
            </a:r>
            <a:endParaRPr lang="en-US" dirty="0"/>
          </a:p>
        </p:txBody>
      </p:sp>
      <p:sp>
        <p:nvSpPr>
          <p:cNvPr id="3" name="Slide Number Placeholder 2"/>
          <p:cNvSpPr>
            <a:spLocks noGrp="1"/>
          </p:cNvSpPr>
          <p:nvPr>
            <p:ph type="sldNum" sz="quarter" idx="12"/>
          </p:nvPr>
        </p:nvSpPr>
        <p:spPr/>
        <p:txBody>
          <a:bodyPr/>
          <a:lstStyle/>
          <a:p>
            <a:fld id="{CFDC2AA1-29E8-4FAB-9BF5-028C4B4454DE}" type="slidenum">
              <a:rPr lang="en-US" smtClean="0"/>
              <a:pPr/>
              <a:t>9</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1075</TotalTime>
  <Words>3656</Words>
  <Application>Microsoft Office PowerPoint</Application>
  <PresentationFormat>On-screen Show (4:3)</PresentationFormat>
  <Paragraphs>750</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Concourse</vt:lpstr>
      <vt:lpstr> THEORY OF PRODUCTION</vt:lpstr>
      <vt:lpstr>Meaning of Production and Production Function: </vt:lpstr>
      <vt:lpstr>Production function:</vt:lpstr>
      <vt:lpstr>Types of Production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Law of Variable Proportions:</vt:lpstr>
      <vt:lpstr>Assumptions of the law:</vt:lpstr>
      <vt:lpstr>PowerPoint Presentation</vt:lpstr>
      <vt:lpstr>PowerPoint Presentation</vt:lpstr>
      <vt:lpstr>PowerPoint Presentation</vt:lpstr>
      <vt:lpstr>PowerPoint Presentation</vt:lpstr>
      <vt:lpstr>PowerPoint Presentation</vt:lpstr>
      <vt:lpstr>PowerPoint Presentation</vt:lpstr>
      <vt:lpstr>Iso-Quants:</vt:lpstr>
      <vt:lpstr>PowerPoint Presentation</vt:lpstr>
      <vt:lpstr>Iso-Quant</vt:lpstr>
      <vt:lpstr>Assumptions of Iso-quants:</vt:lpstr>
      <vt:lpstr>Isoquant Map: </vt:lpstr>
      <vt:lpstr>Law of Diminishing Marginal Rate of Technical Substitution (MRTS):</vt:lpstr>
      <vt:lpstr>PowerPoint Presentation</vt:lpstr>
      <vt:lpstr>Graphically,</vt:lpstr>
      <vt:lpstr>Properties of isoquants:</vt:lpstr>
      <vt:lpstr>Iso-cost line </vt:lpstr>
      <vt:lpstr>PowerPoint Presentation</vt:lpstr>
      <vt:lpstr>PowerPoint Presentation</vt:lpstr>
      <vt:lpstr>Shift of Isocost line:</vt:lpstr>
      <vt:lpstr>Graphically </vt:lpstr>
      <vt:lpstr>PowerPoint Presentation</vt:lpstr>
      <vt:lpstr>Producer’s Equilibrium: or  Least Cost Combination of Inputs </vt:lpstr>
      <vt:lpstr>PowerPoint Presentation</vt:lpstr>
      <vt:lpstr>PowerPoint Presentation</vt:lpstr>
      <vt:lpstr>Graphically,</vt:lpstr>
      <vt:lpstr>PowerPoint Presentation</vt:lpstr>
      <vt:lpstr>PowerPoint Presentation</vt:lpstr>
      <vt:lpstr>Graphically,</vt:lpstr>
      <vt:lpstr>Expansion Path:</vt:lpstr>
      <vt:lpstr>Graphically, </vt:lpstr>
      <vt:lpstr>The law of Returns to Scale:</vt:lpstr>
      <vt:lpstr>PowerPoint Presentation</vt:lpstr>
      <vt:lpstr>Graphically,</vt:lpstr>
      <vt:lpstr>PowerPoint Presentation</vt:lpstr>
      <vt:lpstr>Graphically,</vt:lpstr>
      <vt:lpstr>PowerPoint Presentation</vt:lpstr>
      <vt:lpstr>Graphically,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THEORY OF PRODUCTION</dc:title>
  <dc:creator>Owner</dc:creator>
  <cp:lastModifiedBy>admin</cp:lastModifiedBy>
  <cp:revision>356</cp:revision>
  <dcterms:created xsi:type="dcterms:W3CDTF">2011-06-05T15:37:42Z</dcterms:created>
  <dcterms:modified xsi:type="dcterms:W3CDTF">2013-01-19T15:59:10Z</dcterms:modified>
</cp:coreProperties>
</file>