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handoutMasterIdLst>
    <p:handoutMasterId r:id="rId53"/>
  </p:handout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53"/>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CE422-4F70-4AD7-93B1-8343C8323B48}" type="datetimeFigureOut">
              <a:rPr lang="en-US" smtClean="0"/>
              <a:pPr/>
              <a:t>3/5/2013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8E8854-339A-454B-8F0A-0126DECA51DF}"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43ECA-81C4-4148-B3D7-0F8594575BE2}" type="datetimeFigureOut">
              <a:rPr lang="en-US" smtClean="0"/>
              <a:pPr/>
              <a:t>3/5/2013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A3FDBA-800D-4F67-AE15-EF6735E3FBDE}"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A3FDBA-800D-4F67-AE15-EF6735E3FBDE}" type="slidenum">
              <a:rPr lang="en-US" smtClean="0"/>
              <a:pPr/>
              <a:t>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A3FDBA-800D-4F67-AE15-EF6735E3FBDE}" type="slidenum">
              <a:rPr lang="en-US" smtClean="0"/>
              <a:pPr/>
              <a:t>6</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7A3FDBA-800D-4F67-AE15-EF6735E3FBD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934200"/>
            <a:chOff x="0" y="0"/>
            <a:chExt cx="5760" cy="4368"/>
          </a:xfrm>
        </p:grpSpPr>
        <p:sp>
          <p:nvSpPr>
            <p:cNvPr id="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1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1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1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1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latin typeface="Times New Roman" charset="0"/>
              </a:endParaRPr>
            </a:p>
          </p:txBody>
        </p:sp>
        <p:sp>
          <p:nvSpPr>
            <p:cNvPr id="1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2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2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2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grpSp>
      <p:sp>
        <p:nvSpPr>
          <p:cNvPr id="63509" name="Rectangle 21"/>
          <p:cNvSpPr>
            <a:spLocks noGrp="1" noChangeArrowheads="1"/>
          </p:cNvSpPr>
          <p:nvPr>
            <p:ph type="ctrTitle" sz="quarter"/>
          </p:nvPr>
        </p:nvSpPr>
        <p:spPr>
          <a:xfrm>
            <a:off x="685800" y="1828800"/>
            <a:ext cx="7772400" cy="1736725"/>
          </a:xfrm>
        </p:spPr>
        <p:txBody>
          <a:bodyPr/>
          <a:lstStyle>
            <a:lvl1pPr>
              <a:defRPr sz="5400"/>
            </a:lvl1pPr>
          </a:lstStyle>
          <a:p>
            <a:r>
              <a:rPr lang="en-US" smtClean="0"/>
              <a:t>Click to edit Master title style</a:t>
            </a:r>
            <a:endParaRPr lang="en-US"/>
          </a:p>
        </p:txBody>
      </p:sp>
      <p:sp>
        <p:nvSpPr>
          <p:cNvPr id="63510"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23" name="Rectangle 23"/>
          <p:cNvSpPr>
            <a:spLocks noGrp="1" noChangeArrowheads="1"/>
          </p:cNvSpPr>
          <p:nvPr>
            <p:ph type="dt" sz="quarter" idx="10"/>
          </p:nvPr>
        </p:nvSpPr>
        <p:spPr/>
        <p:txBody>
          <a:bodyPr/>
          <a:lstStyle>
            <a:lvl1pPr>
              <a:defRPr smtClean="0"/>
            </a:lvl1pPr>
          </a:lstStyle>
          <a:p>
            <a:fld id="{4D2724E1-F992-4496-B7C3-28A7C458A012}" type="datetime1">
              <a:rPr lang="en-US" smtClean="0"/>
              <a:pPr/>
              <a:t>3/5/2013</a:t>
            </a:fld>
            <a:endParaRPr lang="en-US"/>
          </a:p>
        </p:txBody>
      </p:sp>
      <p:sp>
        <p:nvSpPr>
          <p:cNvPr id="24" name="Rectangle 24"/>
          <p:cNvSpPr>
            <a:spLocks noGrp="1" noChangeArrowheads="1"/>
          </p:cNvSpPr>
          <p:nvPr>
            <p:ph type="ftr" sz="quarter" idx="11"/>
          </p:nvPr>
        </p:nvSpPr>
        <p:spPr/>
        <p:txBody>
          <a:bodyPr/>
          <a:lstStyle>
            <a:lvl1pPr>
              <a:defRPr smtClean="0"/>
            </a:lvl1pPr>
          </a:lstStyle>
          <a:p>
            <a:endParaRPr lang="en-US"/>
          </a:p>
        </p:txBody>
      </p:sp>
      <p:sp>
        <p:nvSpPr>
          <p:cNvPr id="25" name="Rectangle 25"/>
          <p:cNvSpPr>
            <a:spLocks noGrp="1" noChangeArrowheads="1"/>
          </p:cNvSpPr>
          <p:nvPr>
            <p:ph type="sldNum" sz="quarter" idx="12"/>
          </p:nvPr>
        </p:nvSpPr>
        <p:spPr/>
        <p:txBody>
          <a:bodyPr/>
          <a:lstStyle>
            <a:lvl1pPr>
              <a:defRPr smtClean="0"/>
            </a:lvl1pPr>
          </a:lstStyle>
          <a:p>
            <a:fld id="{960E497D-5668-4115-AF05-94AE71C8F6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fld id="{13E1D7E8-FFBE-41F3-B484-FF839DC67359}" type="datetime1">
              <a:rPr lang="en-US" smtClean="0"/>
              <a:pPr/>
              <a:t>3/5/2013</a:t>
            </a:fld>
            <a:endParaRPr lang="en-US"/>
          </a:p>
        </p:txBody>
      </p:sp>
      <p:sp>
        <p:nvSpPr>
          <p:cNvPr id="5" name="Rectangle 24"/>
          <p:cNvSpPr>
            <a:spLocks noGrp="1" noChangeArrowheads="1"/>
          </p:cNvSpPr>
          <p:nvPr>
            <p:ph type="ftr" sz="quarter" idx="11"/>
          </p:nvPr>
        </p:nvSpPr>
        <p:spPr>
          <a:ln/>
        </p:spPr>
        <p:txBody>
          <a:bodyPr/>
          <a:lstStyle>
            <a:lvl1pPr>
              <a:defRPr/>
            </a:lvl1pPr>
          </a:lstStyle>
          <a:p>
            <a:endParaRPr lang="en-US"/>
          </a:p>
        </p:txBody>
      </p:sp>
      <p:sp>
        <p:nvSpPr>
          <p:cNvPr id="6"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fld id="{B7832DB2-5A03-49FF-8AEE-A9370405C069}" type="datetime1">
              <a:rPr lang="en-US" smtClean="0"/>
              <a:pPr/>
              <a:t>3/5/2013</a:t>
            </a:fld>
            <a:endParaRPr lang="en-US"/>
          </a:p>
        </p:txBody>
      </p:sp>
      <p:sp>
        <p:nvSpPr>
          <p:cNvPr id="5" name="Rectangle 24"/>
          <p:cNvSpPr>
            <a:spLocks noGrp="1" noChangeArrowheads="1"/>
          </p:cNvSpPr>
          <p:nvPr>
            <p:ph type="ftr" sz="quarter" idx="11"/>
          </p:nvPr>
        </p:nvSpPr>
        <p:spPr>
          <a:ln/>
        </p:spPr>
        <p:txBody>
          <a:bodyPr/>
          <a:lstStyle>
            <a:lvl1pPr>
              <a:defRPr/>
            </a:lvl1pPr>
          </a:lstStyle>
          <a:p>
            <a:endParaRPr lang="en-US"/>
          </a:p>
        </p:txBody>
      </p:sp>
      <p:sp>
        <p:nvSpPr>
          <p:cNvPr id="6"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fld id="{31B1477C-B252-4D3A-8DF8-960210E2B8DD}" type="datetime1">
              <a:rPr lang="en-US" smtClean="0"/>
              <a:pPr/>
              <a:t>3/5/2013</a:t>
            </a:fld>
            <a:endParaRPr lang="en-US"/>
          </a:p>
        </p:txBody>
      </p:sp>
      <p:sp>
        <p:nvSpPr>
          <p:cNvPr id="5" name="Rectangle 24"/>
          <p:cNvSpPr>
            <a:spLocks noGrp="1" noChangeArrowheads="1"/>
          </p:cNvSpPr>
          <p:nvPr>
            <p:ph type="ftr" sz="quarter" idx="11"/>
          </p:nvPr>
        </p:nvSpPr>
        <p:spPr>
          <a:ln/>
        </p:spPr>
        <p:txBody>
          <a:bodyPr/>
          <a:lstStyle>
            <a:lvl1pPr>
              <a:defRPr/>
            </a:lvl1pPr>
          </a:lstStyle>
          <a:p>
            <a:endParaRPr lang="en-US"/>
          </a:p>
        </p:txBody>
      </p:sp>
      <p:sp>
        <p:nvSpPr>
          <p:cNvPr id="6"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fld id="{A29F226F-B9BD-4967-85CE-4E6FCBD8A7CA}" type="datetime1">
              <a:rPr lang="en-US" smtClean="0"/>
              <a:pPr/>
              <a:t>3/5/2013</a:t>
            </a:fld>
            <a:endParaRPr lang="en-US"/>
          </a:p>
        </p:txBody>
      </p:sp>
      <p:sp>
        <p:nvSpPr>
          <p:cNvPr id="5" name="Rectangle 24"/>
          <p:cNvSpPr>
            <a:spLocks noGrp="1" noChangeArrowheads="1"/>
          </p:cNvSpPr>
          <p:nvPr>
            <p:ph type="ftr" sz="quarter" idx="11"/>
          </p:nvPr>
        </p:nvSpPr>
        <p:spPr>
          <a:ln/>
        </p:spPr>
        <p:txBody>
          <a:bodyPr/>
          <a:lstStyle>
            <a:lvl1pPr>
              <a:defRPr/>
            </a:lvl1pPr>
          </a:lstStyle>
          <a:p>
            <a:endParaRPr lang="en-US"/>
          </a:p>
        </p:txBody>
      </p:sp>
      <p:sp>
        <p:nvSpPr>
          <p:cNvPr id="6"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fld id="{015C2C97-34CC-4E4F-9063-1F6DE0A8848A}" type="datetime1">
              <a:rPr lang="en-US" smtClean="0"/>
              <a:pPr/>
              <a:t>3/5/2013</a:t>
            </a:fld>
            <a:endParaRPr lang="en-US"/>
          </a:p>
        </p:txBody>
      </p:sp>
      <p:sp>
        <p:nvSpPr>
          <p:cNvPr id="6" name="Rectangle 24"/>
          <p:cNvSpPr>
            <a:spLocks noGrp="1" noChangeArrowheads="1"/>
          </p:cNvSpPr>
          <p:nvPr>
            <p:ph type="ftr" sz="quarter" idx="11"/>
          </p:nvPr>
        </p:nvSpPr>
        <p:spPr>
          <a:ln/>
        </p:spPr>
        <p:txBody>
          <a:bodyPr/>
          <a:lstStyle>
            <a:lvl1pPr>
              <a:defRPr/>
            </a:lvl1pPr>
          </a:lstStyle>
          <a:p>
            <a:endParaRPr lang="en-US"/>
          </a:p>
        </p:txBody>
      </p:sp>
      <p:sp>
        <p:nvSpPr>
          <p:cNvPr id="7"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fld id="{2D521DBA-1C97-4E7C-8D01-F6B8E7C01547}" type="datetime1">
              <a:rPr lang="en-US" smtClean="0"/>
              <a:pPr/>
              <a:t>3/5/2013</a:t>
            </a:fld>
            <a:endParaRPr lang="en-US"/>
          </a:p>
        </p:txBody>
      </p:sp>
      <p:sp>
        <p:nvSpPr>
          <p:cNvPr id="8" name="Rectangle 24"/>
          <p:cNvSpPr>
            <a:spLocks noGrp="1" noChangeArrowheads="1"/>
          </p:cNvSpPr>
          <p:nvPr>
            <p:ph type="ftr" sz="quarter" idx="11"/>
          </p:nvPr>
        </p:nvSpPr>
        <p:spPr>
          <a:ln/>
        </p:spPr>
        <p:txBody>
          <a:bodyPr/>
          <a:lstStyle>
            <a:lvl1pPr>
              <a:defRPr/>
            </a:lvl1pPr>
          </a:lstStyle>
          <a:p>
            <a:endParaRPr lang="en-US"/>
          </a:p>
        </p:txBody>
      </p:sp>
      <p:sp>
        <p:nvSpPr>
          <p:cNvPr id="9"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fld id="{07CB4F2E-4FBC-4AA5-9B23-FF0F9CA44FD2}" type="datetime1">
              <a:rPr lang="en-US" smtClean="0"/>
              <a:pPr/>
              <a:t>3/5/2013</a:t>
            </a:fld>
            <a:endParaRPr lang="en-US"/>
          </a:p>
        </p:txBody>
      </p:sp>
      <p:sp>
        <p:nvSpPr>
          <p:cNvPr id="4" name="Rectangle 24"/>
          <p:cNvSpPr>
            <a:spLocks noGrp="1" noChangeArrowheads="1"/>
          </p:cNvSpPr>
          <p:nvPr>
            <p:ph type="ftr" sz="quarter" idx="11"/>
          </p:nvPr>
        </p:nvSpPr>
        <p:spPr>
          <a:ln/>
        </p:spPr>
        <p:txBody>
          <a:bodyPr/>
          <a:lstStyle>
            <a:lvl1pPr>
              <a:defRPr/>
            </a:lvl1pPr>
          </a:lstStyle>
          <a:p>
            <a:endParaRPr lang="en-US"/>
          </a:p>
        </p:txBody>
      </p:sp>
      <p:sp>
        <p:nvSpPr>
          <p:cNvPr id="5"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fld id="{BFE0701D-A615-4E67-821A-16B8F677B529}" type="datetime1">
              <a:rPr lang="en-US" smtClean="0"/>
              <a:pPr/>
              <a:t>3/5/2013</a:t>
            </a:fld>
            <a:endParaRPr lang="en-US"/>
          </a:p>
        </p:txBody>
      </p:sp>
      <p:sp>
        <p:nvSpPr>
          <p:cNvPr id="3" name="Rectangle 24"/>
          <p:cNvSpPr>
            <a:spLocks noGrp="1" noChangeArrowheads="1"/>
          </p:cNvSpPr>
          <p:nvPr>
            <p:ph type="ftr" sz="quarter" idx="11"/>
          </p:nvPr>
        </p:nvSpPr>
        <p:spPr>
          <a:ln/>
        </p:spPr>
        <p:txBody>
          <a:bodyPr/>
          <a:lstStyle>
            <a:lvl1pPr>
              <a:defRPr/>
            </a:lvl1pPr>
          </a:lstStyle>
          <a:p>
            <a:endParaRPr lang="en-US"/>
          </a:p>
        </p:txBody>
      </p:sp>
      <p:sp>
        <p:nvSpPr>
          <p:cNvPr id="4"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fld id="{37C28E33-3DB2-42DC-B86F-BDE081CE33D0}" type="datetime1">
              <a:rPr lang="en-US" smtClean="0"/>
              <a:pPr/>
              <a:t>3/5/2013</a:t>
            </a:fld>
            <a:endParaRPr lang="en-US"/>
          </a:p>
        </p:txBody>
      </p:sp>
      <p:sp>
        <p:nvSpPr>
          <p:cNvPr id="6" name="Rectangle 24"/>
          <p:cNvSpPr>
            <a:spLocks noGrp="1" noChangeArrowheads="1"/>
          </p:cNvSpPr>
          <p:nvPr>
            <p:ph type="ftr" sz="quarter" idx="11"/>
          </p:nvPr>
        </p:nvSpPr>
        <p:spPr>
          <a:ln/>
        </p:spPr>
        <p:txBody>
          <a:bodyPr/>
          <a:lstStyle>
            <a:lvl1pPr>
              <a:defRPr/>
            </a:lvl1pPr>
          </a:lstStyle>
          <a:p>
            <a:endParaRPr lang="en-US"/>
          </a:p>
        </p:txBody>
      </p:sp>
      <p:sp>
        <p:nvSpPr>
          <p:cNvPr id="7"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fld id="{58644BE8-E94F-474D-9D28-1A4345A0ED9E}" type="datetime1">
              <a:rPr lang="en-US" smtClean="0"/>
              <a:pPr/>
              <a:t>3/5/2013</a:t>
            </a:fld>
            <a:endParaRPr lang="en-US"/>
          </a:p>
        </p:txBody>
      </p:sp>
      <p:sp>
        <p:nvSpPr>
          <p:cNvPr id="6" name="Rectangle 24"/>
          <p:cNvSpPr>
            <a:spLocks noGrp="1" noChangeArrowheads="1"/>
          </p:cNvSpPr>
          <p:nvPr>
            <p:ph type="ftr" sz="quarter" idx="11"/>
          </p:nvPr>
        </p:nvSpPr>
        <p:spPr>
          <a:ln/>
        </p:spPr>
        <p:txBody>
          <a:bodyPr/>
          <a:lstStyle>
            <a:lvl1pPr>
              <a:defRPr/>
            </a:lvl1pPr>
          </a:lstStyle>
          <a:p>
            <a:endParaRPr lang="en-US"/>
          </a:p>
        </p:txBody>
      </p:sp>
      <p:sp>
        <p:nvSpPr>
          <p:cNvPr id="7" name="Rectangle 25"/>
          <p:cNvSpPr>
            <a:spLocks noGrp="1" noChangeArrowheads="1"/>
          </p:cNvSpPr>
          <p:nvPr>
            <p:ph type="sldNum" sz="quarter" idx="12"/>
          </p:nvPr>
        </p:nvSpPr>
        <p:spPr>
          <a:ln/>
        </p:spPr>
        <p:txBody>
          <a:bodyPr/>
          <a:lstStyle>
            <a:lvl1pPr>
              <a:defRPr/>
            </a:lvl1pPr>
          </a:lstStyle>
          <a:p>
            <a:fld id="{960E497D-5668-4115-AF05-94AE71C8F6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934200"/>
            <a:chOff x="0" y="0"/>
            <a:chExt cx="5760" cy="4368"/>
          </a:xfrm>
        </p:grpSpPr>
        <p:sp>
          <p:nvSpPr>
            <p:cNvPr id="62467"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62468"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69"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0"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1"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2"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3"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4"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75"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62476"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62477"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pPr>
                <a:defRPr/>
              </a:pPr>
              <a:endParaRPr lang="en-US">
                <a:latin typeface="Times New Roman" charset="0"/>
              </a:endParaRPr>
            </a:p>
          </p:txBody>
        </p:sp>
        <p:sp>
          <p:nvSpPr>
            <p:cNvPr id="62478"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62479"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a:defRPr/>
              </a:pPr>
              <a:endParaRPr lang="en-US">
                <a:latin typeface="Times New Roman" charset="0"/>
              </a:endParaRPr>
            </a:p>
          </p:txBody>
        </p:sp>
        <p:sp>
          <p:nvSpPr>
            <p:cNvPr id="62480"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a:defRPr/>
              </a:pPr>
              <a:endParaRPr lang="en-US">
                <a:latin typeface="Times New Roman" charset="0"/>
              </a:endParaRPr>
            </a:p>
          </p:txBody>
        </p:sp>
        <p:sp>
          <p:nvSpPr>
            <p:cNvPr id="62481"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pPr>
                <a:defRPr/>
              </a:pPr>
              <a:endParaRPr lang="en-US">
                <a:latin typeface="Times New Roman" charset="0"/>
              </a:endParaRPr>
            </a:p>
          </p:txBody>
        </p:sp>
        <p:sp>
          <p:nvSpPr>
            <p:cNvPr id="62482"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sp>
          <p:nvSpPr>
            <p:cNvPr id="62483"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a:defRPr/>
              </a:pPr>
              <a:endParaRPr lang="en-US">
                <a:latin typeface="Times New Roman" charset="0"/>
              </a:endParaRPr>
            </a:p>
          </p:txBody>
        </p:sp>
        <p:sp>
          <p:nvSpPr>
            <p:cNvPr id="62484"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latin typeface="Times New Roman" charset="0"/>
              </a:endParaRPr>
            </a:p>
          </p:txBody>
        </p:sp>
      </p:grpSp>
      <p:sp>
        <p:nvSpPr>
          <p:cNvPr id="62485"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86"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87"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ffectLst>
                  <a:outerShdw blurRad="38100" dist="38100" dir="2700000" algn="tl">
                    <a:srgbClr val="000000"/>
                  </a:outerShdw>
                </a:effectLst>
                <a:latin typeface="Times New Roman" charset="0"/>
              </a:defRPr>
            </a:lvl1pPr>
          </a:lstStyle>
          <a:p>
            <a:fld id="{A0606863-ED6C-42D5-BEAF-867355020CA9}" type="datetime1">
              <a:rPr lang="en-US" smtClean="0"/>
              <a:pPr/>
              <a:t>3/5/2013</a:t>
            </a:fld>
            <a:endParaRPr lang="en-US"/>
          </a:p>
        </p:txBody>
      </p:sp>
      <p:sp>
        <p:nvSpPr>
          <p:cNvPr id="62488"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ffectLst>
                  <a:outerShdw blurRad="38100" dist="38100" dir="2700000" algn="tl">
                    <a:srgbClr val="000000"/>
                  </a:outerShdw>
                </a:effectLst>
                <a:latin typeface="Times New Roman" charset="0"/>
              </a:defRPr>
            </a:lvl1pPr>
          </a:lstStyle>
          <a:p>
            <a:endParaRPr lang="en-US"/>
          </a:p>
        </p:txBody>
      </p:sp>
      <p:sp>
        <p:nvSpPr>
          <p:cNvPr id="62489"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ffectLst>
                  <a:outerShdw blurRad="38100" dist="38100" dir="2700000" algn="tl">
                    <a:srgbClr val="000000"/>
                  </a:outerShdw>
                </a:effectLst>
                <a:latin typeface="Times New Roman" charset="0"/>
              </a:defRPr>
            </a:lvl1pPr>
          </a:lstStyle>
          <a:p>
            <a:fld id="{960E497D-5668-4115-AF05-94AE71C8F60E}"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charset="0"/>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838200"/>
            <a:ext cx="7772400" cy="1736725"/>
          </a:xfrm>
        </p:spPr>
        <p:txBody>
          <a:bodyPr/>
          <a:lstStyle/>
          <a:p>
            <a:r>
              <a:rPr lang="en-US" b="0" u="sng" dirty="0" smtClean="0"/>
              <a:t>Chapter Seven</a:t>
            </a:r>
            <a:r>
              <a:rPr lang="en-US" dirty="0" smtClean="0"/>
              <a:t/>
            </a:r>
            <a:br>
              <a:rPr lang="en-US" dirty="0" smtClean="0"/>
            </a:br>
            <a:r>
              <a:rPr lang="en-US" dirty="0" smtClean="0"/>
              <a:t>Theory of Factor Pricing</a:t>
            </a:r>
            <a:endParaRPr lang="en-US" dirty="0"/>
          </a:p>
        </p:txBody>
      </p:sp>
      <p:sp>
        <p:nvSpPr>
          <p:cNvPr id="3" name="Subtitle 2"/>
          <p:cNvSpPr>
            <a:spLocks noGrp="1"/>
          </p:cNvSpPr>
          <p:nvPr>
            <p:ph type="subTitle" sz="quarter" idx="1"/>
          </p:nvPr>
        </p:nvSpPr>
        <p:spPr>
          <a:xfrm>
            <a:off x="1447800" y="3276600"/>
            <a:ext cx="6400800" cy="1752600"/>
          </a:xfrm>
        </p:spPr>
        <p:txBody>
          <a:bodyPr/>
          <a:lstStyle/>
          <a:p>
            <a:endParaRPr lang="en-US" dirty="0" smtClean="0"/>
          </a:p>
          <a:p>
            <a:r>
              <a:rPr lang="en-US" dirty="0" smtClean="0"/>
              <a:t>College of Applied Business (CAB)</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Supply of Factors </a:t>
            </a:r>
            <a:endParaRPr lang="en-US" dirty="0"/>
          </a:p>
        </p:txBody>
      </p:sp>
      <p:sp>
        <p:nvSpPr>
          <p:cNvPr id="3" name="Content Placeholder 2"/>
          <p:cNvSpPr>
            <a:spLocks noGrp="1"/>
          </p:cNvSpPr>
          <p:nvPr>
            <p:ph idx="1"/>
          </p:nvPr>
        </p:nvSpPr>
        <p:spPr>
          <a:xfrm>
            <a:off x="0" y="990600"/>
            <a:ext cx="9144000" cy="5486400"/>
          </a:xfrm>
        </p:spPr>
        <p:txBody>
          <a:bodyPr/>
          <a:lstStyle/>
          <a:p>
            <a:pPr algn="just"/>
            <a:r>
              <a:rPr lang="en-US" dirty="0" smtClean="0"/>
              <a:t>Supply of factor differs according to the type of commodity. When elasticity of supply of factors differ, amount of rent also differs .</a:t>
            </a:r>
          </a:p>
          <a:p>
            <a:pPr algn="just"/>
            <a:r>
              <a:rPr lang="en-US" dirty="0" smtClean="0"/>
              <a:t>When supply of factors if perfectly inelastic, transfer earning will be zero it means all the earnings will be rent.</a:t>
            </a:r>
          </a:p>
          <a:p>
            <a:pPr algn="just"/>
            <a:r>
              <a:rPr lang="en-US" dirty="0" smtClean="0"/>
              <a:t>When supply of factors is perfectly elastic, actual earning will be just equal to the transfer earnings . Therefore there will be no rent.</a:t>
            </a:r>
          </a:p>
          <a:p>
            <a:pPr algn="just"/>
            <a:r>
              <a:rPr lang="en-US" dirty="0" smtClean="0"/>
              <a:t>All  the cases of elasticity of supply and rent can be explained graphically as following.</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sz="3600" dirty="0" smtClean="0"/>
              <a:t>a) When factor supply is perfectly inelastic:</a:t>
            </a:r>
            <a:endParaRPr lang="en-US" sz="3600" dirty="0"/>
          </a:p>
        </p:txBody>
      </p:sp>
      <p:cxnSp>
        <p:nvCxnSpPr>
          <p:cNvPr id="5" name="Straight Connector 4"/>
          <p:cNvCxnSpPr/>
          <p:nvPr/>
        </p:nvCxnSpPr>
        <p:spPr bwMode="auto">
          <a:xfrm rot="5400000">
            <a:off x="-1348740" y="3771900"/>
            <a:ext cx="4343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92480" y="5943600"/>
            <a:ext cx="4724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rot="5400000">
            <a:off x="1028700" y="4152900"/>
            <a:ext cx="3581400" cy="158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rot="16200000" flipH="1">
            <a:off x="1257300" y="2552700"/>
            <a:ext cx="3048000" cy="2667000"/>
          </a:xfrm>
          <a:prstGeom prst="line">
            <a:avLst/>
          </a:prstGeom>
          <a:solidFill>
            <a:schemeClr val="accent1"/>
          </a:solidFill>
          <a:ln w="38100" cap="flat" cmpd="sng" algn="ctr">
            <a:solidFill>
              <a:srgbClr val="00FF00"/>
            </a:solidFill>
            <a:prstDash val="solid"/>
            <a:round/>
            <a:headEnd type="none" w="med" len="med"/>
            <a:tailEnd type="none" w="med" len="med"/>
          </a:ln>
          <a:effectLst/>
        </p:spPr>
      </p:cxnSp>
      <p:cxnSp>
        <p:nvCxnSpPr>
          <p:cNvPr id="14" name="Straight Connector 13"/>
          <p:cNvCxnSpPr/>
          <p:nvPr/>
        </p:nvCxnSpPr>
        <p:spPr bwMode="auto">
          <a:xfrm rot="10800000">
            <a:off x="838200" y="3962400"/>
            <a:ext cx="1981200"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5" name="TextBox 14"/>
          <p:cNvSpPr txBox="1"/>
          <p:nvPr/>
        </p:nvSpPr>
        <p:spPr>
          <a:xfrm>
            <a:off x="486822" y="5879068"/>
            <a:ext cx="351378" cy="369332"/>
          </a:xfrm>
          <a:prstGeom prst="rect">
            <a:avLst/>
          </a:prstGeom>
          <a:noFill/>
        </p:spPr>
        <p:txBody>
          <a:bodyPr wrap="none" rtlCol="0">
            <a:spAutoFit/>
          </a:bodyPr>
          <a:lstStyle/>
          <a:p>
            <a:r>
              <a:rPr lang="en-US" dirty="0" smtClean="0"/>
              <a:t>O</a:t>
            </a:r>
            <a:endParaRPr lang="en-US" dirty="0"/>
          </a:p>
        </p:txBody>
      </p:sp>
      <p:sp>
        <p:nvSpPr>
          <p:cNvPr id="16" name="TextBox 15"/>
          <p:cNvSpPr txBox="1"/>
          <p:nvPr/>
        </p:nvSpPr>
        <p:spPr>
          <a:xfrm>
            <a:off x="4572000" y="5943600"/>
            <a:ext cx="2877711" cy="369332"/>
          </a:xfrm>
          <a:prstGeom prst="rect">
            <a:avLst/>
          </a:prstGeom>
          <a:noFill/>
        </p:spPr>
        <p:txBody>
          <a:bodyPr wrap="none" rtlCol="0">
            <a:spAutoFit/>
          </a:bodyPr>
          <a:lstStyle/>
          <a:p>
            <a:r>
              <a:rPr lang="en-US" dirty="0" smtClean="0"/>
              <a:t>Demand and supply of factor</a:t>
            </a:r>
            <a:endParaRPr lang="en-US" dirty="0"/>
          </a:p>
        </p:txBody>
      </p:sp>
      <p:sp>
        <p:nvSpPr>
          <p:cNvPr id="17" name="TextBox 16"/>
          <p:cNvSpPr txBox="1"/>
          <p:nvPr/>
        </p:nvSpPr>
        <p:spPr>
          <a:xfrm>
            <a:off x="376535" y="1600200"/>
            <a:ext cx="461665" cy="528350"/>
          </a:xfrm>
          <a:prstGeom prst="rect">
            <a:avLst/>
          </a:prstGeom>
          <a:noFill/>
        </p:spPr>
        <p:txBody>
          <a:bodyPr vert="vert270" wrap="none" rtlCol="0">
            <a:spAutoFit/>
          </a:bodyPr>
          <a:lstStyle/>
          <a:p>
            <a:r>
              <a:rPr lang="en-US" dirty="0" smtClean="0"/>
              <a:t>Rent</a:t>
            </a:r>
            <a:endParaRPr lang="en-US" dirty="0"/>
          </a:p>
        </p:txBody>
      </p:sp>
      <p:sp>
        <p:nvSpPr>
          <p:cNvPr id="18" name="TextBox 17"/>
          <p:cNvSpPr txBox="1"/>
          <p:nvPr/>
        </p:nvSpPr>
        <p:spPr>
          <a:xfrm>
            <a:off x="1295400" y="2057400"/>
            <a:ext cx="351378" cy="369332"/>
          </a:xfrm>
          <a:prstGeom prst="rect">
            <a:avLst/>
          </a:prstGeom>
          <a:noFill/>
        </p:spPr>
        <p:txBody>
          <a:bodyPr wrap="none" rtlCol="0">
            <a:spAutoFit/>
          </a:bodyPr>
          <a:lstStyle/>
          <a:p>
            <a:r>
              <a:rPr lang="en-US" dirty="0" smtClean="0"/>
              <a:t>D</a:t>
            </a:r>
            <a:endParaRPr lang="en-US" dirty="0"/>
          </a:p>
        </p:txBody>
      </p:sp>
      <p:sp>
        <p:nvSpPr>
          <p:cNvPr id="19" name="TextBox 18"/>
          <p:cNvSpPr txBox="1"/>
          <p:nvPr/>
        </p:nvSpPr>
        <p:spPr>
          <a:xfrm>
            <a:off x="4113942" y="5254228"/>
            <a:ext cx="351378" cy="369332"/>
          </a:xfrm>
          <a:prstGeom prst="rect">
            <a:avLst/>
          </a:prstGeom>
          <a:noFill/>
        </p:spPr>
        <p:txBody>
          <a:bodyPr wrap="none" rtlCol="0">
            <a:spAutoFit/>
          </a:bodyPr>
          <a:lstStyle/>
          <a:p>
            <a:r>
              <a:rPr lang="en-US" dirty="0" smtClean="0"/>
              <a:t>D</a:t>
            </a:r>
            <a:endParaRPr lang="en-US" dirty="0"/>
          </a:p>
        </p:txBody>
      </p:sp>
      <p:sp>
        <p:nvSpPr>
          <p:cNvPr id="20" name="TextBox 19"/>
          <p:cNvSpPr txBox="1"/>
          <p:nvPr/>
        </p:nvSpPr>
        <p:spPr>
          <a:xfrm>
            <a:off x="2667000" y="2057400"/>
            <a:ext cx="312906" cy="369332"/>
          </a:xfrm>
          <a:prstGeom prst="rect">
            <a:avLst/>
          </a:prstGeom>
          <a:noFill/>
        </p:spPr>
        <p:txBody>
          <a:bodyPr wrap="none" rtlCol="0">
            <a:spAutoFit/>
          </a:bodyPr>
          <a:lstStyle/>
          <a:p>
            <a:r>
              <a:rPr lang="en-US" dirty="0" smtClean="0"/>
              <a:t>S</a:t>
            </a:r>
            <a:endParaRPr lang="en-US" dirty="0"/>
          </a:p>
        </p:txBody>
      </p:sp>
      <p:sp>
        <p:nvSpPr>
          <p:cNvPr id="21" name="TextBox 20"/>
          <p:cNvSpPr txBox="1"/>
          <p:nvPr/>
        </p:nvSpPr>
        <p:spPr>
          <a:xfrm>
            <a:off x="2667000" y="5955268"/>
            <a:ext cx="351378" cy="369332"/>
          </a:xfrm>
          <a:prstGeom prst="rect">
            <a:avLst/>
          </a:prstGeom>
          <a:noFill/>
        </p:spPr>
        <p:txBody>
          <a:bodyPr wrap="none" rtlCol="0">
            <a:spAutoFit/>
          </a:bodyPr>
          <a:lstStyle/>
          <a:p>
            <a:r>
              <a:rPr lang="en-US" dirty="0" smtClean="0"/>
              <a:t>Q</a:t>
            </a:r>
            <a:endParaRPr lang="en-US" dirty="0"/>
          </a:p>
        </p:txBody>
      </p:sp>
      <p:sp>
        <p:nvSpPr>
          <p:cNvPr id="22" name="TextBox 21"/>
          <p:cNvSpPr txBox="1"/>
          <p:nvPr/>
        </p:nvSpPr>
        <p:spPr>
          <a:xfrm>
            <a:off x="499646" y="3810000"/>
            <a:ext cx="338554"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2819400" y="3657600"/>
            <a:ext cx="325730" cy="369332"/>
          </a:xfrm>
          <a:prstGeom prst="rect">
            <a:avLst/>
          </a:prstGeom>
          <a:noFill/>
        </p:spPr>
        <p:txBody>
          <a:bodyPr wrap="none" rtlCol="0">
            <a:spAutoFit/>
          </a:bodyPr>
          <a:lstStyle/>
          <a:p>
            <a:r>
              <a:rPr lang="en-US" dirty="0" smtClean="0"/>
              <a:t>E</a:t>
            </a:r>
            <a:endParaRPr lang="en-US" dirty="0"/>
          </a:p>
        </p:txBody>
      </p:sp>
      <p:sp>
        <p:nvSpPr>
          <p:cNvPr id="24" name="TextBox 23"/>
          <p:cNvSpPr txBox="1"/>
          <p:nvPr/>
        </p:nvSpPr>
        <p:spPr>
          <a:xfrm>
            <a:off x="3352800" y="914400"/>
            <a:ext cx="5791200" cy="3847207"/>
          </a:xfrm>
          <a:prstGeom prst="rect">
            <a:avLst/>
          </a:prstGeom>
          <a:noFill/>
        </p:spPr>
        <p:txBody>
          <a:bodyPr wrap="square" rtlCol="0">
            <a:spAutoFit/>
          </a:bodyPr>
          <a:lstStyle/>
          <a:p>
            <a:r>
              <a:rPr lang="en-US" sz="2800" dirty="0" smtClean="0"/>
              <a:t>Here, </a:t>
            </a:r>
          </a:p>
          <a:p>
            <a:r>
              <a:rPr lang="en-US" sz="2800" dirty="0" smtClean="0"/>
              <a:t>Actual Earning 	= </a:t>
            </a:r>
            <a:r>
              <a:rPr lang="en-US" sz="3600" dirty="0" smtClean="0"/>
              <a:t>□</a:t>
            </a:r>
            <a:r>
              <a:rPr lang="en-US" sz="2800" dirty="0" smtClean="0"/>
              <a:t> OREQ</a:t>
            </a:r>
          </a:p>
          <a:p>
            <a:r>
              <a:rPr lang="en-US" sz="2800" dirty="0" smtClean="0"/>
              <a:t>Transfer earning 	= 0</a:t>
            </a:r>
          </a:p>
          <a:p>
            <a:r>
              <a:rPr lang="en-US" sz="2800" dirty="0" smtClean="0"/>
              <a:t>Since, </a:t>
            </a:r>
          </a:p>
          <a:p>
            <a:r>
              <a:rPr lang="en-US" sz="2400" i="1" dirty="0" smtClean="0"/>
              <a:t>Rent = Actual earning- Transfer earning</a:t>
            </a:r>
          </a:p>
          <a:p>
            <a:r>
              <a:rPr lang="en-US" sz="2800" dirty="0" smtClean="0"/>
              <a:t>Rent 	= </a:t>
            </a:r>
            <a:r>
              <a:rPr lang="en-US" sz="3600" dirty="0" smtClean="0"/>
              <a:t>□</a:t>
            </a:r>
            <a:r>
              <a:rPr lang="en-US" sz="2800" dirty="0" smtClean="0"/>
              <a:t> OREQ - 0</a:t>
            </a:r>
          </a:p>
          <a:p>
            <a:r>
              <a:rPr lang="en-US" sz="2800" dirty="0" smtClean="0"/>
              <a:t>	= </a:t>
            </a:r>
            <a:r>
              <a:rPr lang="en-US" sz="3600" dirty="0" smtClean="0"/>
              <a:t>□</a:t>
            </a:r>
            <a:r>
              <a:rPr lang="en-US" sz="2800" dirty="0" smtClean="0"/>
              <a:t> OREQ</a:t>
            </a:r>
          </a:p>
          <a:p>
            <a:r>
              <a:rPr lang="en-US" sz="2800" dirty="0" smtClean="0"/>
              <a:t>  </a:t>
            </a:r>
            <a:endParaRPr lang="en-US" sz="2800" dirty="0"/>
          </a:p>
        </p:txBody>
      </p:sp>
      <p:sp>
        <p:nvSpPr>
          <p:cNvPr id="26" name="Slide Number Placeholder 25"/>
          <p:cNvSpPr>
            <a:spLocks noGrp="1"/>
          </p:cNvSpPr>
          <p:nvPr>
            <p:ph type="sldNum" sz="quarter" idx="12"/>
          </p:nvPr>
        </p:nvSpPr>
        <p:spPr>
          <a:xfrm>
            <a:off x="7010400" y="0"/>
            <a:ext cx="2133600" cy="457200"/>
          </a:xfrm>
        </p:spPr>
        <p:txBody>
          <a:bodyPr/>
          <a:lstStyle/>
          <a:p>
            <a:fld id="{960E497D-5668-4115-AF05-94AE71C8F60E}"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par>
                                <p:cTn id="19" presetID="5"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slide(fromBottom)">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17" grpId="0"/>
      <p:bldP spid="18" grpId="0"/>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z="3600" dirty="0" smtClean="0"/>
              <a:t>b) When factor supply is perfectly elastic:</a:t>
            </a:r>
            <a:endParaRPr lang="en-US" sz="3600" dirty="0"/>
          </a:p>
        </p:txBody>
      </p:sp>
      <p:cxnSp>
        <p:nvCxnSpPr>
          <p:cNvPr id="5" name="Straight Connector 4"/>
          <p:cNvCxnSpPr/>
          <p:nvPr/>
        </p:nvCxnSpPr>
        <p:spPr bwMode="auto">
          <a:xfrm rot="5400000">
            <a:off x="-1348740" y="3771900"/>
            <a:ext cx="4343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92480" y="5943600"/>
            <a:ext cx="4724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rot="10800000" flipV="1">
            <a:off x="837406" y="3962400"/>
            <a:ext cx="3201194" cy="79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rot="16200000" flipH="1">
            <a:off x="1257300" y="2552700"/>
            <a:ext cx="3048000" cy="2667000"/>
          </a:xfrm>
          <a:prstGeom prst="line">
            <a:avLst/>
          </a:prstGeom>
          <a:solidFill>
            <a:schemeClr val="accent1"/>
          </a:solidFill>
          <a:ln w="38100" cap="flat" cmpd="sng" algn="ctr">
            <a:solidFill>
              <a:srgbClr val="00FF00"/>
            </a:solidFill>
            <a:prstDash val="solid"/>
            <a:round/>
            <a:headEnd type="none" w="med" len="med"/>
            <a:tailEnd type="none" w="med" len="med"/>
          </a:ln>
          <a:effectLst/>
        </p:spPr>
      </p:cxnSp>
      <p:cxnSp>
        <p:nvCxnSpPr>
          <p:cNvPr id="14" name="Straight Connector 13"/>
          <p:cNvCxnSpPr>
            <a:endCxn id="21" idx="0"/>
          </p:cNvCxnSpPr>
          <p:nvPr/>
        </p:nvCxnSpPr>
        <p:spPr bwMode="auto">
          <a:xfrm rot="16200000" flipH="1">
            <a:off x="1835404" y="4947983"/>
            <a:ext cx="1991280" cy="2328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5" name="TextBox 14"/>
          <p:cNvSpPr txBox="1"/>
          <p:nvPr/>
        </p:nvSpPr>
        <p:spPr>
          <a:xfrm>
            <a:off x="486822" y="5879068"/>
            <a:ext cx="351378" cy="369332"/>
          </a:xfrm>
          <a:prstGeom prst="rect">
            <a:avLst/>
          </a:prstGeom>
          <a:noFill/>
        </p:spPr>
        <p:txBody>
          <a:bodyPr wrap="none" rtlCol="0">
            <a:spAutoFit/>
          </a:bodyPr>
          <a:lstStyle/>
          <a:p>
            <a:r>
              <a:rPr lang="en-US" dirty="0" smtClean="0"/>
              <a:t>O</a:t>
            </a:r>
            <a:endParaRPr lang="en-US" dirty="0"/>
          </a:p>
        </p:txBody>
      </p:sp>
      <p:sp>
        <p:nvSpPr>
          <p:cNvPr id="16" name="TextBox 15"/>
          <p:cNvSpPr txBox="1"/>
          <p:nvPr/>
        </p:nvSpPr>
        <p:spPr>
          <a:xfrm>
            <a:off x="4572000" y="5943600"/>
            <a:ext cx="2877711" cy="369332"/>
          </a:xfrm>
          <a:prstGeom prst="rect">
            <a:avLst/>
          </a:prstGeom>
          <a:noFill/>
        </p:spPr>
        <p:txBody>
          <a:bodyPr wrap="none" rtlCol="0">
            <a:spAutoFit/>
          </a:bodyPr>
          <a:lstStyle/>
          <a:p>
            <a:r>
              <a:rPr lang="en-US" dirty="0" smtClean="0"/>
              <a:t>Demand and supply of factor</a:t>
            </a:r>
            <a:endParaRPr lang="en-US" dirty="0"/>
          </a:p>
        </p:txBody>
      </p:sp>
      <p:sp>
        <p:nvSpPr>
          <p:cNvPr id="17" name="TextBox 16"/>
          <p:cNvSpPr txBox="1"/>
          <p:nvPr/>
        </p:nvSpPr>
        <p:spPr>
          <a:xfrm>
            <a:off x="376535" y="1600200"/>
            <a:ext cx="461665" cy="528350"/>
          </a:xfrm>
          <a:prstGeom prst="rect">
            <a:avLst/>
          </a:prstGeom>
          <a:noFill/>
        </p:spPr>
        <p:txBody>
          <a:bodyPr vert="vert270" wrap="none" rtlCol="0">
            <a:spAutoFit/>
          </a:bodyPr>
          <a:lstStyle/>
          <a:p>
            <a:r>
              <a:rPr lang="en-US" dirty="0" smtClean="0"/>
              <a:t>Rent</a:t>
            </a:r>
            <a:endParaRPr lang="en-US" dirty="0"/>
          </a:p>
        </p:txBody>
      </p:sp>
      <p:sp>
        <p:nvSpPr>
          <p:cNvPr id="18" name="TextBox 17"/>
          <p:cNvSpPr txBox="1"/>
          <p:nvPr/>
        </p:nvSpPr>
        <p:spPr>
          <a:xfrm>
            <a:off x="1295400" y="2057400"/>
            <a:ext cx="351378" cy="369332"/>
          </a:xfrm>
          <a:prstGeom prst="rect">
            <a:avLst/>
          </a:prstGeom>
          <a:noFill/>
        </p:spPr>
        <p:txBody>
          <a:bodyPr wrap="none" rtlCol="0">
            <a:spAutoFit/>
          </a:bodyPr>
          <a:lstStyle/>
          <a:p>
            <a:r>
              <a:rPr lang="en-US" dirty="0" smtClean="0"/>
              <a:t>D</a:t>
            </a:r>
            <a:endParaRPr lang="en-US" dirty="0"/>
          </a:p>
        </p:txBody>
      </p:sp>
      <p:sp>
        <p:nvSpPr>
          <p:cNvPr id="19" name="TextBox 18"/>
          <p:cNvSpPr txBox="1"/>
          <p:nvPr/>
        </p:nvSpPr>
        <p:spPr>
          <a:xfrm>
            <a:off x="4113942" y="5254228"/>
            <a:ext cx="351378" cy="369332"/>
          </a:xfrm>
          <a:prstGeom prst="rect">
            <a:avLst/>
          </a:prstGeom>
          <a:noFill/>
        </p:spPr>
        <p:txBody>
          <a:bodyPr wrap="none" rtlCol="0">
            <a:spAutoFit/>
          </a:bodyPr>
          <a:lstStyle/>
          <a:p>
            <a:r>
              <a:rPr lang="en-US" dirty="0" smtClean="0"/>
              <a:t>D</a:t>
            </a:r>
            <a:endParaRPr lang="en-US" dirty="0"/>
          </a:p>
        </p:txBody>
      </p:sp>
      <p:sp>
        <p:nvSpPr>
          <p:cNvPr id="20" name="TextBox 19"/>
          <p:cNvSpPr txBox="1"/>
          <p:nvPr/>
        </p:nvSpPr>
        <p:spPr>
          <a:xfrm>
            <a:off x="3962400" y="3745468"/>
            <a:ext cx="312906" cy="369332"/>
          </a:xfrm>
          <a:prstGeom prst="rect">
            <a:avLst/>
          </a:prstGeom>
          <a:noFill/>
        </p:spPr>
        <p:txBody>
          <a:bodyPr wrap="none" rtlCol="0">
            <a:spAutoFit/>
          </a:bodyPr>
          <a:lstStyle/>
          <a:p>
            <a:r>
              <a:rPr lang="en-US" dirty="0" smtClean="0"/>
              <a:t>S</a:t>
            </a:r>
            <a:endParaRPr lang="en-US" dirty="0"/>
          </a:p>
        </p:txBody>
      </p:sp>
      <p:sp>
        <p:nvSpPr>
          <p:cNvPr id="21" name="TextBox 20"/>
          <p:cNvSpPr txBox="1"/>
          <p:nvPr/>
        </p:nvSpPr>
        <p:spPr>
          <a:xfrm>
            <a:off x="2667000" y="5955268"/>
            <a:ext cx="351378" cy="369332"/>
          </a:xfrm>
          <a:prstGeom prst="rect">
            <a:avLst/>
          </a:prstGeom>
          <a:noFill/>
        </p:spPr>
        <p:txBody>
          <a:bodyPr wrap="none" rtlCol="0">
            <a:spAutoFit/>
          </a:bodyPr>
          <a:lstStyle/>
          <a:p>
            <a:r>
              <a:rPr lang="en-US" dirty="0" smtClean="0"/>
              <a:t>Q</a:t>
            </a:r>
            <a:endParaRPr lang="en-US" dirty="0"/>
          </a:p>
        </p:txBody>
      </p:sp>
      <p:sp>
        <p:nvSpPr>
          <p:cNvPr id="22" name="TextBox 21"/>
          <p:cNvSpPr txBox="1"/>
          <p:nvPr/>
        </p:nvSpPr>
        <p:spPr>
          <a:xfrm>
            <a:off x="499646" y="3810000"/>
            <a:ext cx="338554"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2819400" y="3657600"/>
            <a:ext cx="325730" cy="369332"/>
          </a:xfrm>
          <a:prstGeom prst="rect">
            <a:avLst/>
          </a:prstGeom>
          <a:noFill/>
        </p:spPr>
        <p:txBody>
          <a:bodyPr wrap="none" rtlCol="0">
            <a:spAutoFit/>
          </a:bodyPr>
          <a:lstStyle/>
          <a:p>
            <a:r>
              <a:rPr lang="en-US" dirty="0" smtClean="0"/>
              <a:t>E</a:t>
            </a:r>
            <a:endParaRPr lang="en-US" dirty="0"/>
          </a:p>
        </p:txBody>
      </p:sp>
      <p:sp>
        <p:nvSpPr>
          <p:cNvPr id="24" name="TextBox 23"/>
          <p:cNvSpPr txBox="1"/>
          <p:nvPr/>
        </p:nvSpPr>
        <p:spPr>
          <a:xfrm>
            <a:off x="4038600" y="609600"/>
            <a:ext cx="5791200" cy="3970318"/>
          </a:xfrm>
          <a:prstGeom prst="rect">
            <a:avLst/>
          </a:prstGeom>
          <a:noFill/>
        </p:spPr>
        <p:txBody>
          <a:bodyPr wrap="square" rtlCol="0">
            <a:spAutoFit/>
          </a:bodyPr>
          <a:lstStyle/>
          <a:p>
            <a:r>
              <a:rPr lang="en-US" sz="2800" dirty="0" smtClean="0"/>
              <a:t>Here, </a:t>
            </a:r>
          </a:p>
          <a:p>
            <a:r>
              <a:rPr lang="en-US" sz="2800" dirty="0" smtClean="0"/>
              <a:t>Actual Earning 	= </a:t>
            </a:r>
            <a:r>
              <a:rPr lang="en-US" sz="3600" dirty="0" smtClean="0"/>
              <a:t>□</a:t>
            </a:r>
            <a:r>
              <a:rPr lang="en-US" sz="2800" dirty="0" smtClean="0"/>
              <a:t> OREQ</a:t>
            </a:r>
          </a:p>
          <a:p>
            <a:r>
              <a:rPr lang="en-US" sz="2800" dirty="0" smtClean="0"/>
              <a:t>Transfer earning 	= </a:t>
            </a:r>
            <a:r>
              <a:rPr lang="en-US" sz="3600" dirty="0" smtClean="0"/>
              <a:t>□</a:t>
            </a:r>
            <a:r>
              <a:rPr lang="en-US" sz="2800" dirty="0" smtClean="0"/>
              <a:t> OREQ</a:t>
            </a:r>
          </a:p>
          <a:p>
            <a:r>
              <a:rPr lang="en-US" sz="2800" dirty="0" smtClean="0"/>
              <a:t>Since, </a:t>
            </a:r>
          </a:p>
          <a:p>
            <a:r>
              <a:rPr lang="en-US" sz="2400" i="1" dirty="0" smtClean="0"/>
              <a:t>Rent = Actual earning- Transfer earning</a:t>
            </a:r>
          </a:p>
          <a:p>
            <a:r>
              <a:rPr lang="en-US" sz="2800" dirty="0" smtClean="0"/>
              <a:t>Rent 	= </a:t>
            </a:r>
            <a:r>
              <a:rPr lang="en-US" sz="3600" dirty="0" smtClean="0"/>
              <a:t>□</a:t>
            </a:r>
            <a:r>
              <a:rPr lang="en-US" sz="2800" dirty="0" smtClean="0"/>
              <a:t> OREQ - </a:t>
            </a:r>
            <a:r>
              <a:rPr lang="en-US" sz="3600" dirty="0" smtClean="0"/>
              <a:t>□</a:t>
            </a:r>
            <a:r>
              <a:rPr lang="en-US" sz="2800" dirty="0" smtClean="0"/>
              <a:t> OREQ</a:t>
            </a:r>
          </a:p>
          <a:p>
            <a:r>
              <a:rPr lang="en-US" sz="2800" dirty="0" smtClean="0"/>
              <a:t>	= </a:t>
            </a:r>
            <a:r>
              <a:rPr lang="en-US" sz="3600" dirty="0" smtClean="0"/>
              <a:t>0</a:t>
            </a:r>
            <a:endParaRPr lang="en-US" sz="2800" dirty="0" smtClean="0"/>
          </a:p>
          <a:p>
            <a:r>
              <a:rPr lang="en-US" sz="2800" dirty="0" smtClean="0"/>
              <a:t>  </a:t>
            </a:r>
            <a:endParaRPr lang="en-US" sz="2800" dirty="0"/>
          </a:p>
        </p:txBody>
      </p:sp>
      <p:sp>
        <p:nvSpPr>
          <p:cNvPr id="26" name="Slide Number Placeholder 25"/>
          <p:cNvSpPr>
            <a:spLocks noGrp="1"/>
          </p:cNvSpPr>
          <p:nvPr>
            <p:ph type="sldNum" sz="quarter" idx="12"/>
          </p:nvPr>
        </p:nvSpPr>
        <p:spPr>
          <a:xfrm>
            <a:off x="6553200" y="0"/>
            <a:ext cx="2560320" cy="457200"/>
          </a:xfrm>
        </p:spPr>
        <p:txBody>
          <a:bodyPr/>
          <a:lstStyle/>
          <a:p>
            <a:fld id="{960E497D-5668-4115-AF05-94AE71C8F60E}"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par>
                                <p:cTn id="19" presetID="5"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slide(fromBottom)">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17" grpId="0"/>
      <p:bldP spid="18" grpId="0"/>
      <p:bldP spid="19" grpId="0"/>
      <p:bldP spid="20"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z="3600" dirty="0" smtClean="0"/>
              <a:t>c) When factor supply is relatively elastic:</a:t>
            </a:r>
            <a:endParaRPr lang="en-US" sz="3600" dirty="0"/>
          </a:p>
        </p:txBody>
      </p:sp>
      <p:cxnSp>
        <p:nvCxnSpPr>
          <p:cNvPr id="5" name="Straight Connector 4"/>
          <p:cNvCxnSpPr/>
          <p:nvPr/>
        </p:nvCxnSpPr>
        <p:spPr bwMode="auto">
          <a:xfrm rot="5400000">
            <a:off x="-1348740" y="3771900"/>
            <a:ext cx="4343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92480" y="5943600"/>
            <a:ext cx="4724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rot="10800000" flipV="1">
            <a:off x="838200" y="3276600"/>
            <a:ext cx="2971800" cy="2057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rot="16200000" flipH="1">
            <a:off x="1257300" y="2552700"/>
            <a:ext cx="3048000" cy="2667000"/>
          </a:xfrm>
          <a:prstGeom prst="line">
            <a:avLst/>
          </a:prstGeom>
          <a:solidFill>
            <a:schemeClr val="accent1"/>
          </a:solidFill>
          <a:ln w="38100" cap="flat" cmpd="sng" algn="ctr">
            <a:solidFill>
              <a:srgbClr val="00FF00"/>
            </a:solidFill>
            <a:prstDash val="solid"/>
            <a:round/>
            <a:headEnd type="none" w="med" len="med"/>
            <a:tailEnd type="none" w="med" len="med"/>
          </a:ln>
          <a:effectLst/>
        </p:spPr>
      </p:cxnSp>
      <p:cxnSp>
        <p:nvCxnSpPr>
          <p:cNvPr id="14" name="Straight Connector 13"/>
          <p:cNvCxnSpPr>
            <a:endCxn id="21" idx="0"/>
          </p:cNvCxnSpPr>
          <p:nvPr/>
        </p:nvCxnSpPr>
        <p:spPr bwMode="auto">
          <a:xfrm rot="16200000" flipH="1">
            <a:off x="1835404" y="4947983"/>
            <a:ext cx="1991280" cy="2328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5" name="TextBox 14"/>
          <p:cNvSpPr txBox="1"/>
          <p:nvPr/>
        </p:nvSpPr>
        <p:spPr>
          <a:xfrm>
            <a:off x="486822" y="5879068"/>
            <a:ext cx="351378" cy="369332"/>
          </a:xfrm>
          <a:prstGeom prst="rect">
            <a:avLst/>
          </a:prstGeom>
          <a:noFill/>
        </p:spPr>
        <p:txBody>
          <a:bodyPr wrap="none" rtlCol="0">
            <a:spAutoFit/>
          </a:bodyPr>
          <a:lstStyle/>
          <a:p>
            <a:r>
              <a:rPr lang="en-US" dirty="0" smtClean="0"/>
              <a:t>O</a:t>
            </a:r>
            <a:endParaRPr lang="en-US" dirty="0"/>
          </a:p>
        </p:txBody>
      </p:sp>
      <p:sp>
        <p:nvSpPr>
          <p:cNvPr id="16" name="TextBox 15"/>
          <p:cNvSpPr txBox="1"/>
          <p:nvPr/>
        </p:nvSpPr>
        <p:spPr>
          <a:xfrm>
            <a:off x="4572000" y="5943600"/>
            <a:ext cx="2877711" cy="369332"/>
          </a:xfrm>
          <a:prstGeom prst="rect">
            <a:avLst/>
          </a:prstGeom>
          <a:noFill/>
        </p:spPr>
        <p:txBody>
          <a:bodyPr wrap="none" rtlCol="0">
            <a:spAutoFit/>
          </a:bodyPr>
          <a:lstStyle/>
          <a:p>
            <a:r>
              <a:rPr lang="en-US" dirty="0" smtClean="0"/>
              <a:t>Demand and supply of factor</a:t>
            </a:r>
            <a:endParaRPr lang="en-US" dirty="0"/>
          </a:p>
        </p:txBody>
      </p:sp>
      <p:sp>
        <p:nvSpPr>
          <p:cNvPr id="17" name="TextBox 16"/>
          <p:cNvSpPr txBox="1"/>
          <p:nvPr/>
        </p:nvSpPr>
        <p:spPr>
          <a:xfrm>
            <a:off x="376535" y="1600200"/>
            <a:ext cx="461665" cy="528350"/>
          </a:xfrm>
          <a:prstGeom prst="rect">
            <a:avLst/>
          </a:prstGeom>
          <a:noFill/>
        </p:spPr>
        <p:txBody>
          <a:bodyPr vert="vert270" wrap="none" rtlCol="0">
            <a:spAutoFit/>
          </a:bodyPr>
          <a:lstStyle/>
          <a:p>
            <a:r>
              <a:rPr lang="en-US" dirty="0" smtClean="0"/>
              <a:t>Rent</a:t>
            </a:r>
            <a:endParaRPr lang="en-US" dirty="0"/>
          </a:p>
        </p:txBody>
      </p:sp>
      <p:sp>
        <p:nvSpPr>
          <p:cNvPr id="18" name="TextBox 17"/>
          <p:cNvSpPr txBox="1"/>
          <p:nvPr/>
        </p:nvSpPr>
        <p:spPr>
          <a:xfrm>
            <a:off x="1295400" y="2057400"/>
            <a:ext cx="351378" cy="369332"/>
          </a:xfrm>
          <a:prstGeom prst="rect">
            <a:avLst/>
          </a:prstGeom>
          <a:noFill/>
        </p:spPr>
        <p:txBody>
          <a:bodyPr wrap="none" rtlCol="0">
            <a:spAutoFit/>
          </a:bodyPr>
          <a:lstStyle/>
          <a:p>
            <a:r>
              <a:rPr lang="en-US" dirty="0" smtClean="0"/>
              <a:t>D</a:t>
            </a:r>
            <a:endParaRPr lang="en-US" dirty="0"/>
          </a:p>
        </p:txBody>
      </p:sp>
      <p:sp>
        <p:nvSpPr>
          <p:cNvPr id="19" name="TextBox 18"/>
          <p:cNvSpPr txBox="1"/>
          <p:nvPr/>
        </p:nvSpPr>
        <p:spPr>
          <a:xfrm>
            <a:off x="4113942" y="5254228"/>
            <a:ext cx="351378" cy="369332"/>
          </a:xfrm>
          <a:prstGeom prst="rect">
            <a:avLst/>
          </a:prstGeom>
          <a:noFill/>
        </p:spPr>
        <p:txBody>
          <a:bodyPr wrap="none" rtlCol="0">
            <a:spAutoFit/>
          </a:bodyPr>
          <a:lstStyle/>
          <a:p>
            <a:r>
              <a:rPr lang="en-US" dirty="0" smtClean="0"/>
              <a:t>D</a:t>
            </a:r>
            <a:endParaRPr lang="en-US" dirty="0"/>
          </a:p>
        </p:txBody>
      </p:sp>
      <p:sp>
        <p:nvSpPr>
          <p:cNvPr id="20" name="TextBox 19"/>
          <p:cNvSpPr txBox="1"/>
          <p:nvPr/>
        </p:nvSpPr>
        <p:spPr>
          <a:xfrm>
            <a:off x="3725694" y="3048000"/>
            <a:ext cx="312906" cy="369332"/>
          </a:xfrm>
          <a:prstGeom prst="rect">
            <a:avLst/>
          </a:prstGeom>
          <a:noFill/>
        </p:spPr>
        <p:txBody>
          <a:bodyPr wrap="none" rtlCol="0">
            <a:spAutoFit/>
          </a:bodyPr>
          <a:lstStyle/>
          <a:p>
            <a:r>
              <a:rPr lang="en-US" dirty="0" smtClean="0"/>
              <a:t>S</a:t>
            </a:r>
            <a:endParaRPr lang="en-US" dirty="0"/>
          </a:p>
        </p:txBody>
      </p:sp>
      <p:sp>
        <p:nvSpPr>
          <p:cNvPr id="21" name="TextBox 20"/>
          <p:cNvSpPr txBox="1"/>
          <p:nvPr/>
        </p:nvSpPr>
        <p:spPr>
          <a:xfrm>
            <a:off x="2667000" y="5955268"/>
            <a:ext cx="351378" cy="369332"/>
          </a:xfrm>
          <a:prstGeom prst="rect">
            <a:avLst/>
          </a:prstGeom>
          <a:noFill/>
        </p:spPr>
        <p:txBody>
          <a:bodyPr wrap="none" rtlCol="0">
            <a:spAutoFit/>
          </a:bodyPr>
          <a:lstStyle/>
          <a:p>
            <a:r>
              <a:rPr lang="en-US" dirty="0" smtClean="0"/>
              <a:t>Q</a:t>
            </a:r>
            <a:endParaRPr lang="en-US" dirty="0"/>
          </a:p>
        </p:txBody>
      </p:sp>
      <p:sp>
        <p:nvSpPr>
          <p:cNvPr id="22" name="TextBox 21"/>
          <p:cNvSpPr txBox="1"/>
          <p:nvPr/>
        </p:nvSpPr>
        <p:spPr>
          <a:xfrm>
            <a:off x="499646" y="3810000"/>
            <a:ext cx="338554"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2874670" y="3821668"/>
            <a:ext cx="325730" cy="369332"/>
          </a:xfrm>
          <a:prstGeom prst="rect">
            <a:avLst/>
          </a:prstGeom>
          <a:noFill/>
        </p:spPr>
        <p:txBody>
          <a:bodyPr wrap="none" rtlCol="0">
            <a:spAutoFit/>
          </a:bodyPr>
          <a:lstStyle/>
          <a:p>
            <a:r>
              <a:rPr lang="en-US" dirty="0" smtClean="0"/>
              <a:t>E</a:t>
            </a:r>
            <a:endParaRPr lang="en-US" dirty="0"/>
          </a:p>
        </p:txBody>
      </p:sp>
      <p:sp>
        <p:nvSpPr>
          <p:cNvPr id="24" name="TextBox 23"/>
          <p:cNvSpPr txBox="1"/>
          <p:nvPr/>
        </p:nvSpPr>
        <p:spPr>
          <a:xfrm>
            <a:off x="4038600" y="609600"/>
            <a:ext cx="5791200" cy="3847207"/>
          </a:xfrm>
          <a:prstGeom prst="rect">
            <a:avLst/>
          </a:prstGeom>
          <a:noFill/>
        </p:spPr>
        <p:txBody>
          <a:bodyPr wrap="square" rtlCol="0">
            <a:spAutoFit/>
          </a:bodyPr>
          <a:lstStyle/>
          <a:p>
            <a:r>
              <a:rPr lang="en-US" sz="2800" dirty="0" smtClean="0"/>
              <a:t>Here, </a:t>
            </a:r>
          </a:p>
          <a:p>
            <a:r>
              <a:rPr lang="en-US" sz="2800" dirty="0" smtClean="0"/>
              <a:t>Actual Earning 	= </a:t>
            </a:r>
            <a:r>
              <a:rPr lang="en-US" sz="3600" dirty="0" smtClean="0"/>
              <a:t>□</a:t>
            </a:r>
            <a:r>
              <a:rPr lang="en-US" sz="2800" dirty="0" smtClean="0"/>
              <a:t> OREQ</a:t>
            </a:r>
          </a:p>
          <a:p>
            <a:r>
              <a:rPr lang="en-US" sz="2800" dirty="0" smtClean="0"/>
              <a:t>Transfer earning 	= Area of </a:t>
            </a:r>
            <a:r>
              <a:rPr lang="en-US" sz="2400" dirty="0" err="1" smtClean="0"/>
              <a:t>OsEQ</a:t>
            </a:r>
            <a:endParaRPr lang="en-US" sz="2800" dirty="0" smtClean="0"/>
          </a:p>
          <a:p>
            <a:r>
              <a:rPr lang="en-US" sz="2800" dirty="0" smtClean="0"/>
              <a:t>Since, </a:t>
            </a:r>
          </a:p>
          <a:p>
            <a:r>
              <a:rPr lang="en-US" sz="2400" i="1" dirty="0" smtClean="0"/>
              <a:t>Rent = Actual earning- Transfer earning</a:t>
            </a:r>
          </a:p>
          <a:p>
            <a:r>
              <a:rPr lang="en-US" sz="2800" dirty="0" smtClean="0"/>
              <a:t>Rent 	= </a:t>
            </a:r>
            <a:r>
              <a:rPr lang="en-US" sz="3600" dirty="0" smtClean="0"/>
              <a:t>□</a:t>
            </a:r>
            <a:r>
              <a:rPr lang="en-US" sz="2800" dirty="0" smtClean="0"/>
              <a:t> OREQ - Area of </a:t>
            </a:r>
            <a:r>
              <a:rPr lang="en-US" sz="2800" dirty="0" err="1" smtClean="0"/>
              <a:t>OsEQ</a:t>
            </a:r>
            <a:endParaRPr lang="en-US" sz="2800" dirty="0" smtClean="0"/>
          </a:p>
          <a:p>
            <a:r>
              <a:rPr lang="en-US" sz="2800" dirty="0" smtClean="0"/>
              <a:t>	= </a:t>
            </a:r>
            <a:r>
              <a:rPr lang="en-US" sz="3600" dirty="0" smtClean="0"/>
              <a:t> </a:t>
            </a:r>
            <a:r>
              <a:rPr lang="el-GR" sz="3600" dirty="0" smtClean="0"/>
              <a:t>Δ</a:t>
            </a:r>
            <a:r>
              <a:rPr lang="en-US" sz="3600" dirty="0" smtClean="0"/>
              <a:t> </a:t>
            </a:r>
            <a:r>
              <a:rPr lang="en-US" sz="2800" dirty="0" err="1" smtClean="0"/>
              <a:t>RsE</a:t>
            </a:r>
            <a:endParaRPr lang="en-US" sz="2800" dirty="0" smtClean="0"/>
          </a:p>
          <a:p>
            <a:r>
              <a:rPr lang="en-US" sz="2800" dirty="0" smtClean="0"/>
              <a:t>  </a:t>
            </a:r>
            <a:endParaRPr lang="en-US" sz="2800" dirty="0"/>
          </a:p>
        </p:txBody>
      </p:sp>
      <p:cxnSp>
        <p:nvCxnSpPr>
          <p:cNvPr id="29" name="Straight Connector 28"/>
          <p:cNvCxnSpPr>
            <a:endCxn id="22" idx="3"/>
          </p:cNvCxnSpPr>
          <p:nvPr/>
        </p:nvCxnSpPr>
        <p:spPr bwMode="auto">
          <a:xfrm rot="10800000" flipV="1">
            <a:off x="838200" y="3962400"/>
            <a:ext cx="1981200" cy="3226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2" name="TextBox 31"/>
          <p:cNvSpPr txBox="1"/>
          <p:nvPr/>
        </p:nvSpPr>
        <p:spPr>
          <a:xfrm>
            <a:off x="563766" y="5181600"/>
            <a:ext cx="274434" cy="369332"/>
          </a:xfrm>
          <a:prstGeom prst="rect">
            <a:avLst/>
          </a:prstGeom>
          <a:noFill/>
        </p:spPr>
        <p:txBody>
          <a:bodyPr wrap="none" rtlCol="0">
            <a:spAutoFit/>
          </a:bodyPr>
          <a:lstStyle/>
          <a:p>
            <a:r>
              <a:rPr lang="en-US" dirty="0" smtClean="0"/>
              <a:t>s</a:t>
            </a:r>
            <a:endParaRPr lang="en-US" dirty="0"/>
          </a:p>
        </p:txBody>
      </p:sp>
      <p:cxnSp>
        <p:nvCxnSpPr>
          <p:cNvPr id="34" name="Straight Arrow Connector 33"/>
          <p:cNvCxnSpPr/>
          <p:nvPr/>
        </p:nvCxnSpPr>
        <p:spPr bwMode="auto">
          <a:xfrm rot="5400000">
            <a:off x="647700" y="2628900"/>
            <a:ext cx="19050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1828800" y="1600200"/>
            <a:ext cx="620683" cy="369332"/>
          </a:xfrm>
          <a:prstGeom prst="rect">
            <a:avLst/>
          </a:prstGeom>
          <a:noFill/>
          <a:ln>
            <a:solidFill>
              <a:schemeClr val="tx1"/>
            </a:solidFill>
          </a:ln>
        </p:spPr>
        <p:txBody>
          <a:bodyPr wrap="none" rtlCol="0">
            <a:spAutoFit/>
          </a:bodyPr>
          <a:lstStyle/>
          <a:p>
            <a:r>
              <a:rPr lang="en-US" dirty="0" smtClean="0"/>
              <a:t>Rent</a:t>
            </a:r>
            <a:endParaRPr lang="en-US" dirty="0"/>
          </a:p>
        </p:txBody>
      </p:sp>
      <p:sp>
        <p:nvSpPr>
          <p:cNvPr id="38" name="Isosceles Triangle 37"/>
          <p:cNvSpPr/>
          <p:nvPr/>
        </p:nvSpPr>
        <p:spPr bwMode="auto">
          <a:xfrm rot="5400000">
            <a:off x="1142999" y="3688082"/>
            <a:ext cx="1295398" cy="1904997"/>
          </a:xfrm>
          <a:prstGeom prst="triangle">
            <a:avLst>
              <a:gd name="adj" fmla="val 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sp>
        <p:nvSpPr>
          <p:cNvPr id="26" name="Slide Number Placeholder 25"/>
          <p:cNvSpPr>
            <a:spLocks noGrp="1"/>
          </p:cNvSpPr>
          <p:nvPr>
            <p:ph type="sldNum" sz="quarter" idx="12"/>
          </p:nvPr>
        </p:nvSpPr>
        <p:spPr/>
        <p:txBody>
          <a:bodyPr/>
          <a:lstStyle/>
          <a:p>
            <a:fld id="{960E497D-5668-4115-AF05-94AE71C8F60E}"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par>
                                <p:cTn id="19" presetID="5"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heckerboard(across)">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3" presetClass="entr" presetSubtype="1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3" presetClass="entr" presetSubtype="1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linds(horizontal)">
                                      <p:cBhvr>
                                        <p:cTn id="60" dur="500"/>
                                        <p:tgtEl>
                                          <p:spTgt spid="14"/>
                                        </p:tgtEl>
                                      </p:cBhvr>
                                    </p:animEffect>
                                  </p:childTnLst>
                                </p:cTn>
                              </p:par>
                              <p:par>
                                <p:cTn id="61" presetID="9"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dissolve">
                                      <p:cBhvr>
                                        <p:cTn id="63" dur="500"/>
                                        <p:tgtEl>
                                          <p:spTgt spid="29"/>
                                        </p:tgtEl>
                                      </p:cBhvr>
                                    </p:animEffect>
                                  </p:childTnLst>
                                </p:cTn>
                              </p:par>
                              <p:par>
                                <p:cTn id="64" presetID="3" presetClass="entr" presetSubtype="1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checkerboard(across)">
                                      <p:cBhvr>
                                        <p:cTn id="76" dur="500"/>
                                        <p:tgtEl>
                                          <p:spTgt spid="34"/>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checkerboard(across)">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slide(fromBottom)">
                                      <p:cBhvr>
                                        <p:cTn id="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17" grpId="0"/>
      <p:bldP spid="18" grpId="0"/>
      <p:bldP spid="19" grpId="0"/>
      <p:bldP spid="20" grpId="0"/>
      <p:bldP spid="21" grpId="0"/>
      <p:bldP spid="23" grpId="0"/>
      <p:bldP spid="24" grpId="0"/>
      <p:bldP spid="32" grpId="0"/>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Wages:</a:t>
            </a:r>
            <a:r>
              <a:rPr lang="en-US" dirty="0" smtClean="0"/>
              <a:t/>
            </a:r>
            <a:br>
              <a:rPr lang="en-US" dirty="0" smtClean="0"/>
            </a:br>
            <a:r>
              <a:rPr lang="en-US" dirty="0" smtClean="0"/>
              <a:t>Meaning and Types of wages:</a:t>
            </a:r>
            <a:endParaRPr lang="en-US" dirty="0"/>
          </a:p>
        </p:txBody>
      </p:sp>
      <p:sp>
        <p:nvSpPr>
          <p:cNvPr id="3" name="Content Placeholder 2"/>
          <p:cNvSpPr>
            <a:spLocks noGrp="1"/>
          </p:cNvSpPr>
          <p:nvPr>
            <p:ph idx="1"/>
          </p:nvPr>
        </p:nvSpPr>
        <p:spPr>
          <a:xfrm>
            <a:off x="0" y="1295400"/>
            <a:ext cx="9144000" cy="5410200"/>
          </a:xfrm>
        </p:spPr>
        <p:txBody>
          <a:bodyPr/>
          <a:lstStyle/>
          <a:p>
            <a:pPr algn="just"/>
            <a:r>
              <a:rPr lang="en-US" dirty="0" smtClean="0"/>
              <a:t>Wages are the remunerations paid to the labor i.e. payment made for the services of labor which may be physical or mental.</a:t>
            </a:r>
          </a:p>
          <a:p>
            <a:pPr algn="just"/>
            <a:r>
              <a:rPr lang="en-US" dirty="0" err="1" smtClean="0"/>
              <a:t>Benham</a:t>
            </a:r>
            <a:r>
              <a:rPr lang="en-US" dirty="0" smtClean="0"/>
              <a:t>, </a:t>
            </a:r>
            <a:r>
              <a:rPr lang="en-US" sz="2800" i="1" dirty="0" smtClean="0"/>
              <a:t>“A wage may be defined as a sum of money paid under the contract by an employer to the worker for service rendered</a:t>
            </a:r>
            <a:r>
              <a:rPr lang="en-US" dirty="0" smtClean="0"/>
              <a:t>.”</a:t>
            </a:r>
          </a:p>
          <a:p>
            <a:pPr algn="just"/>
            <a:r>
              <a:rPr lang="en-US" dirty="0" smtClean="0"/>
              <a:t>It is the share of the national dividend, which accrues to labor.</a:t>
            </a:r>
          </a:p>
          <a:p>
            <a:pPr algn="just"/>
            <a:r>
              <a:rPr lang="en-US" dirty="0" smtClean="0"/>
              <a:t>It is any type of reward for human exertion, whether paid by day, hour, month or year and paid in cash, kind or both.</a:t>
            </a:r>
          </a:p>
          <a:p>
            <a:pPr algn="just"/>
            <a:endParaRPr lang="en-US" dirty="0" smtClean="0"/>
          </a:p>
          <a:p>
            <a:endParaRPr lang="en-US" dirty="0"/>
          </a:p>
        </p:txBody>
      </p:sp>
      <p:sp>
        <p:nvSpPr>
          <p:cNvPr id="5" name="Slide Number Placeholder 4"/>
          <p:cNvSpPr>
            <a:spLocks noGrp="1"/>
          </p:cNvSpPr>
          <p:nvPr>
            <p:ph type="sldNum" sz="quarter" idx="12"/>
          </p:nvPr>
        </p:nvSpPr>
        <p:spPr>
          <a:xfrm>
            <a:off x="6934200" y="0"/>
            <a:ext cx="2133600" cy="457200"/>
          </a:xfrm>
        </p:spPr>
        <p:txBody>
          <a:bodyPr/>
          <a:lstStyle/>
          <a:p>
            <a:fld id="{960E497D-5668-4115-AF05-94AE71C8F60E}"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Nominal wage and Real wage:</a:t>
            </a:r>
            <a:endParaRPr lang="en-US" dirty="0"/>
          </a:p>
        </p:txBody>
      </p:sp>
      <p:sp>
        <p:nvSpPr>
          <p:cNvPr id="3" name="Content Placeholder 2"/>
          <p:cNvSpPr>
            <a:spLocks noGrp="1"/>
          </p:cNvSpPr>
          <p:nvPr>
            <p:ph idx="1"/>
          </p:nvPr>
        </p:nvSpPr>
        <p:spPr>
          <a:xfrm>
            <a:off x="0" y="990600"/>
            <a:ext cx="9144000" cy="5867400"/>
          </a:xfrm>
        </p:spPr>
        <p:txBody>
          <a:bodyPr/>
          <a:lstStyle/>
          <a:p>
            <a:pPr algn="just"/>
            <a:r>
              <a:rPr lang="en-US" dirty="0" smtClean="0"/>
              <a:t>Wage paid to the labor in terms of money is called as nominal wage or money wage.</a:t>
            </a:r>
          </a:p>
          <a:p>
            <a:pPr algn="just"/>
            <a:r>
              <a:rPr lang="en-US" dirty="0" smtClean="0"/>
              <a:t>Money wage will not reflect the real earning of labor.</a:t>
            </a:r>
          </a:p>
          <a:p>
            <a:pPr algn="just"/>
            <a:r>
              <a:rPr lang="en-US" dirty="0" smtClean="0"/>
              <a:t>Real wage not only include money wage but also some other facilities, comforts and luxuries which the labor can get in return for his services.</a:t>
            </a:r>
          </a:p>
          <a:p>
            <a:pPr algn="just"/>
            <a:r>
              <a:rPr lang="en-US" dirty="0" err="1" smtClean="0"/>
              <a:t>J.L.Hanson</a:t>
            </a:r>
            <a:r>
              <a:rPr lang="en-US" dirty="0" smtClean="0"/>
              <a:t>, “</a:t>
            </a:r>
            <a:r>
              <a:rPr lang="en-US" sz="2800" i="1" dirty="0" smtClean="0"/>
              <a:t>Real wages is the wages in terms of goods and services that can be bought with them.”</a:t>
            </a:r>
          </a:p>
          <a:p>
            <a:pPr algn="just"/>
            <a:r>
              <a:rPr lang="en-US" dirty="0" smtClean="0"/>
              <a:t>Real wage shows the purchasing power of money wages.</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smtClean="0"/>
              <a:t>Adam Smith, “</a:t>
            </a:r>
            <a:r>
              <a:rPr lang="en-US" i="1" dirty="0" smtClean="0"/>
              <a:t>The laborer is rich or poor, is well or ill rewarded in proportion to the real not to the nominal price of his labor</a:t>
            </a:r>
            <a:r>
              <a:rPr lang="en-US" dirty="0" smtClean="0"/>
              <a:t>.”</a:t>
            </a:r>
          </a:p>
          <a:p>
            <a:pPr algn="just"/>
            <a:r>
              <a:rPr lang="en-US" u="sng" dirty="0" smtClean="0"/>
              <a:t>The main determinants of real wage are:</a:t>
            </a:r>
          </a:p>
          <a:p>
            <a:pPr marL="514350" indent="-514350" algn="just">
              <a:buFont typeface="+mj-lt"/>
              <a:buAutoNum type="arabicPeriod"/>
            </a:pPr>
            <a:r>
              <a:rPr lang="en-US" dirty="0" smtClean="0"/>
              <a:t>Purchasing power of money.</a:t>
            </a:r>
          </a:p>
          <a:p>
            <a:pPr marL="514350" indent="-514350" algn="just">
              <a:buFont typeface="+mj-lt"/>
              <a:buAutoNum type="arabicPeriod"/>
            </a:pPr>
            <a:r>
              <a:rPr lang="en-US" dirty="0" smtClean="0"/>
              <a:t>Subsidiary earnings.</a:t>
            </a:r>
          </a:p>
          <a:p>
            <a:pPr marL="514350" indent="-514350" algn="just">
              <a:buFont typeface="+mj-lt"/>
              <a:buAutoNum type="arabicPeriod"/>
            </a:pPr>
            <a:r>
              <a:rPr lang="en-US" dirty="0" smtClean="0"/>
              <a:t>Employment condition.</a:t>
            </a:r>
          </a:p>
          <a:p>
            <a:pPr marL="514350" indent="-514350" algn="just">
              <a:buFont typeface="+mj-lt"/>
              <a:buAutoNum type="arabicPeriod"/>
            </a:pPr>
            <a:r>
              <a:rPr lang="en-US" dirty="0" smtClean="0"/>
              <a:t>Additional facilities.</a:t>
            </a:r>
          </a:p>
          <a:p>
            <a:pPr marL="514350" indent="-514350" algn="just">
              <a:buFont typeface="+mj-lt"/>
              <a:buAutoNum type="arabicPeriod"/>
            </a:pPr>
            <a:r>
              <a:rPr lang="en-US" dirty="0" smtClean="0"/>
              <a:t>Condition of work.</a:t>
            </a:r>
          </a:p>
          <a:p>
            <a:pPr marL="514350" indent="-514350" algn="just">
              <a:buFont typeface="+mj-lt"/>
              <a:buAutoNum type="arabicPeriod"/>
            </a:pPr>
            <a:r>
              <a:rPr lang="en-US" dirty="0" smtClean="0"/>
              <a:t>Social prestige.</a:t>
            </a:r>
          </a:p>
          <a:p>
            <a:pPr marL="514350" indent="-514350" algn="just">
              <a:buFont typeface="+mj-lt"/>
              <a:buAutoNum type="arabicPeriod"/>
            </a:pPr>
            <a:r>
              <a:rPr lang="en-US" dirty="0" smtClean="0"/>
              <a:t>Future prospect, etc.</a:t>
            </a:r>
          </a:p>
          <a:p>
            <a:pPr marL="514350" indent="-514350" algn="just">
              <a:buFont typeface="+mj-lt"/>
              <a:buAutoNum type="arabicPeriod"/>
            </a:pP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800" decel="100000"/>
                                        <p:tgtEl>
                                          <p:spTgt spid="3">
                                            <p:txEl>
                                              <p:pRg st="6" end="6"/>
                                            </p:txEl>
                                          </p:spTgt>
                                        </p:tgtEl>
                                      </p:cBhvr>
                                    </p:animEffect>
                                    <p:anim calcmode="lin" valueType="num">
                                      <p:cBhvr>
                                        <p:cTn id="68"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800" decel="100000"/>
                                        <p:tgtEl>
                                          <p:spTgt spid="3">
                                            <p:txEl>
                                              <p:pRg st="7" end="7"/>
                                            </p:txEl>
                                          </p:spTgt>
                                        </p:tgtEl>
                                      </p:cBhvr>
                                    </p:animEffect>
                                    <p:anim calcmode="lin" valueType="num">
                                      <p:cBhvr>
                                        <p:cTn id="7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animEffect transition="in" filter="fade">
                                      <p:cBhvr>
                                        <p:cTn id="87" dur="800" decel="100000"/>
                                        <p:tgtEl>
                                          <p:spTgt spid="3">
                                            <p:txEl>
                                              <p:pRg st="8" end="8"/>
                                            </p:txEl>
                                          </p:spTgt>
                                        </p:tgtEl>
                                      </p:cBhvr>
                                    </p:animEffect>
                                    <p:anim calcmode="lin" valueType="num">
                                      <p:cBhvr>
                                        <p:cTn id="88"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89"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90"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4000" u="sng" dirty="0" smtClean="0"/>
              <a:t>Marginal Productivity Theory of Wage:</a:t>
            </a:r>
            <a:endParaRPr lang="en-US" sz="4000" u="sng" dirty="0"/>
          </a:p>
        </p:txBody>
      </p:sp>
      <p:sp>
        <p:nvSpPr>
          <p:cNvPr id="3" name="Content Placeholder 2"/>
          <p:cNvSpPr>
            <a:spLocks noGrp="1"/>
          </p:cNvSpPr>
          <p:nvPr>
            <p:ph idx="1"/>
          </p:nvPr>
        </p:nvSpPr>
        <p:spPr>
          <a:xfrm>
            <a:off x="0" y="914400"/>
            <a:ext cx="9144000" cy="5867400"/>
          </a:xfrm>
        </p:spPr>
        <p:txBody>
          <a:bodyPr/>
          <a:lstStyle/>
          <a:p>
            <a:pPr algn="just"/>
            <a:r>
              <a:rPr lang="en-US" dirty="0" smtClean="0"/>
              <a:t>Propounded by the combined contribution  of various economists like J.B.Clark, </a:t>
            </a:r>
            <a:r>
              <a:rPr lang="en-US" dirty="0" err="1" smtClean="0"/>
              <a:t>A.C.Pigou</a:t>
            </a:r>
            <a:r>
              <a:rPr lang="en-US" dirty="0" smtClean="0"/>
              <a:t>, </a:t>
            </a:r>
            <a:r>
              <a:rPr lang="en-US" dirty="0" err="1" smtClean="0"/>
              <a:t>A.Marshall</a:t>
            </a:r>
            <a:r>
              <a:rPr lang="en-US" dirty="0" smtClean="0"/>
              <a:t> etc.</a:t>
            </a:r>
          </a:p>
          <a:p>
            <a:pPr algn="just"/>
            <a:r>
              <a:rPr lang="en-US" dirty="0" smtClean="0"/>
              <a:t>Wage rate is determined on the basis of marginal productivity  of  labor.</a:t>
            </a:r>
          </a:p>
          <a:p>
            <a:pPr algn="just"/>
            <a:r>
              <a:rPr lang="en-US" dirty="0" smtClean="0"/>
              <a:t>Marginal product of labor is the amount  by which output will increase as per unit increase of labor.</a:t>
            </a:r>
          </a:p>
          <a:p>
            <a:pPr algn="just"/>
            <a:r>
              <a:rPr lang="en-US" dirty="0" smtClean="0"/>
              <a:t>Every labor should receive wage rate equal to the value of marginal product.</a:t>
            </a:r>
          </a:p>
          <a:p>
            <a:pPr algn="just"/>
            <a:r>
              <a:rPr lang="en-US" dirty="0" smtClean="0"/>
              <a:t>Wage rate is determined by the interaction of demand and supply of labor.</a:t>
            </a:r>
          </a:p>
        </p:txBody>
      </p:sp>
      <p:sp>
        <p:nvSpPr>
          <p:cNvPr id="5" name="Slide Number Placeholder 4"/>
          <p:cNvSpPr>
            <a:spLocks noGrp="1"/>
          </p:cNvSpPr>
          <p:nvPr>
            <p:ph type="sldNum" sz="quarter" idx="12"/>
          </p:nvPr>
        </p:nvSpPr>
        <p:spPr/>
        <p:txBody>
          <a:bodyPr/>
          <a:lstStyle/>
          <a:p>
            <a:fld id="{960E497D-5668-4115-AF05-94AE71C8F60E}"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smtClean="0"/>
              <a:t>Marshall, “</a:t>
            </a:r>
            <a:r>
              <a:rPr lang="en-US" i="1" dirty="0" smtClean="0"/>
              <a:t>The demand and supply exert equally important influences on wages, neither has a claim to predominance, any more than has either blade of a scissor.”</a:t>
            </a:r>
          </a:p>
          <a:p>
            <a:pPr algn="just"/>
            <a:r>
              <a:rPr lang="en-US" dirty="0" smtClean="0"/>
              <a:t>When more and more units of labor are used, the marginal product goes on declining due to the operation of law of variable proportions.</a:t>
            </a:r>
          </a:p>
          <a:p>
            <a:pPr algn="just"/>
            <a:r>
              <a:rPr lang="en-US" u="sng" dirty="0" smtClean="0"/>
              <a:t>This theory is based on the following propositions:</a:t>
            </a:r>
          </a:p>
          <a:p>
            <a:pPr marL="514350" indent="-514350" algn="just">
              <a:buFont typeface="+mj-lt"/>
              <a:buAutoNum type="arabicPeriod"/>
            </a:pPr>
            <a:r>
              <a:rPr lang="en-US" dirty="0" smtClean="0"/>
              <a:t>Wages are determined by the marginal productivity of labor.</a:t>
            </a:r>
          </a:p>
          <a:p>
            <a:pPr marL="514350" indent="-514350" algn="just">
              <a:buFont typeface="+mj-lt"/>
              <a:buAutoNum type="arabicPeriod"/>
            </a:pPr>
            <a:r>
              <a:rPr lang="en-US" dirty="0" smtClean="0"/>
              <a:t>Wages are determined at a point where the value of marginal productivity of labor equals to the marginal cost of labor i.e. VMP</a:t>
            </a:r>
            <a:r>
              <a:rPr lang="en-US" baseline="-25000" dirty="0" smtClean="0"/>
              <a:t>L</a:t>
            </a:r>
            <a:r>
              <a:rPr lang="en-US" dirty="0" smtClean="0"/>
              <a:t> = MC</a:t>
            </a:r>
            <a:r>
              <a:rPr lang="en-US" baseline="-25000" dirty="0" smtClean="0"/>
              <a:t>L</a:t>
            </a:r>
            <a:r>
              <a:rPr lang="en-US" dirty="0" smtClean="0"/>
              <a:t>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Assumptions of the theory:</a:t>
            </a:r>
            <a:endParaRPr lang="en-US" dirty="0"/>
          </a:p>
        </p:txBody>
      </p:sp>
      <p:sp>
        <p:nvSpPr>
          <p:cNvPr id="3" name="Content Placeholder 2"/>
          <p:cNvSpPr>
            <a:spLocks noGrp="1"/>
          </p:cNvSpPr>
          <p:nvPr>
            <p:ph idx="1"/>
          </p:nvPr>
        </p:nvSpPr>
        <p:spPr>
          <a:xfrm>
            <a:off x="0" y="914400"/>
            <a:ext cx="9144000" cy="5216525"/>
          </a:xfrm>
        </p:spPr>
        <p:txBody>
          <a:bodyPr/>
          <a:lstStyle/>
          <a:p>
            <a:pPr marL="514350" indent="-514350">
              <a:buFont typeface="+mj-lt"/>
              <a:buAutoNum type="arabicPeriod"/>
            </a:pPr>
            <a:r>
              <a:rPr lang="en-US" dirty="0" smtClean="0"/>
              <a:t>All the units of labor are homogeneous.</a:t>
            </a:r>
          </a:p>
          <a:p>
            <a:pPr marL="514350" indent="-514350" algn="just">
              <a:buFont typeface="+mj-lt"/>
              <a:buAutoNum type="arabicPeriod"/>
            </a:pPr>
            <a:r>
              <a:rPr lang="en-US" dirty="0" smtClean="0"/>
              <a:t>Technology of production remains constant.</a:t>
            </a:r>
          </a:p>
          <a:p>
            <a:pPr marL="514350" indent="-514350" algn="just">
              <a:buFont typeface="+mj-lt"/>
              <a:buAutoNum type="arabicPeriod"/>
            </a:pPr>
            <a:r>
              <a:rPr lang="en-US" dirty="0" smtClean="0"/>
              <a:t>The economy operates at full employment in long run.</a:t>
            </a:r>
          </a:p>
          <a:p>
            <a:pPr marL="514350" indent="-514350">
              <a:buFont typeface="+mj-lt"/>
              <a:buAutoNum type="arabicPeriod"/>
            </a:pPr>
            <a:r>
              <a:rPr lang="en-US" dirty="0" smtClean="0"/>
              <a:t>Labor is only the variable factor.</a:t>
            </a:r>
          </a:p>
          <a:p>
            <a:pPr marL="514350" indent="-514350" algn="just">
              <a:buFont typeface="+mj-lt"/>
              <a:buAutoNum type="arabicPeriod"/>
            </a:pPr>
            <a:r>
              <a:rPr lang="en-US" dirty="0" smtClean="0"/>
              <a:t>There is operation of law of diminishing returns in the productivity of labor.</a:t>
            </a:r>
          </a:p>
          <a:p>
            <a:pPr marL="514350" indent="-514350" algn="just">
              <a:buFont typeface="+mj-lt"/>
              <a:buAutoNum type="arabicPeriod"/>
            </a:pPr>
            <a:r>
              <a:rPr lang="en-US" dirty="0" smtClean="0"/>
              <a:t>The goal of firm is profit maximization.</a:t>
            </a:r>
          </a:p>
          <a:p>
            <a:pPr marL="514350" indent="-514350" algn="just">
              <a:buFont typeface="+mj-lt"/>
              <a:buAutoNum type="arabicPeriod"/>
            </a:pPr>
            <a:r>
              <a:rPr lang="en-US" dirty="0" smtClean="0"/>
              <a:t>Both employers and workers have perfect knowledge about the market wage rate. etc.</a:t>
            </a:r>
          </a:p>
          <a:p>
            <a:pPr marL="514350" indent="-51435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800" decel="100000"/>
                                        <p:tgtEl>
                                          <p:spTgt spid="3">
                                            <p:txEl>
                                              <p:pRg st="5" end="5"/>
                                            </p:txEl>
                                          </p:spTgt>
                                        </p:tgtEl>
                                      </p:cBhvr>
                                    </p:animEffect>
                                    <p:anim calcmode="lin" valueType="num">
                                      <p:cBhvr>
                                        <p:cTn id="63"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64"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5"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Effect transition="in" filter="fade">
                                      <p:cBhvr>
                                        <p:cTn id="72" dur="800" decel="100000"/>
                                        <p:tgtEl>
                                          <p:spTgt spid="3">
                                            <p:txEl>
                                              <p:pRg st="6" end="6"/>
                                            </p:txEl>
                                          </p:spTgt>
                                        </p:tgtEl>
                                      </p:cBhvr>
                                    </p:animEffect>
                                    <p:anim calcmode="lin" valueType="num">
                                      <p:cBhvr>
                                        <p:cTn id="73"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74"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5"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Rent:</a:t>
            </a:r>
            <a:br>
              <a:rPr lang="en-US" u="sng" dirty="0" smtClean="0"/>
            </a:br>
            <a:r>
              <a:rPr lang="en-US" dirty="0" smtClean="0"/>
              <a:t>Meaning and Types of Rent:</a:t>
            </a:r>
            <a:endParaRPr lang="en-US" dirty="0"/>
          </a:p>
        </p:txBody>
      </p:sp>
      <p:sp>
        <p:nvSpPr>
          <p:cNvPr id="3" name="Content Placeholder 2"/>
          <p:cNvSpPr>
            <a:spLocks noGrp="1"/>
          </p:cNvSpPr>
          <p:nvPr>
            <p:ph idx="1"/>
          </p:nvPr>
        </p:nvSpPr>
        <p:spPr>
          <a:xfrm>
            <a:off x="0" y="1371600"/>
            <a:ext cx="9144000" cy="5486400"/>
          </a:xfrm>
        </p:spPr>
        <p:txBody>
          <a:bodyPr/>
          <a:lstStyle/>
          <a:p>
            <a:pPr algn="just"/>
            <a:r>
              <a:rPr lang="en-US" dirty="0" smtClean="0"/>
              <a:t>Generally, rent  refers to the payment made by the user of material assets to the owner of material assets such as building, furniture, land etc.</a:t>
            </a:r>
          </a:p>
          <a:p>
            <a:pPr algn="just"/>
            <a:r>
              <a:rPr lang="en-US" dirty="0" smtClean="0"/>
              <a:t>In economic sense, rent can be defined as the payments which are made to the landlord  by the user of land for the use of his land.</a:t>
            </a:r>
          </a:p>
          <a:p>
            <a:pPr algn="just"/>
            <a:r>
              <a:rPr lang="en-US" dirty="0" smtClean="0"/>
              <a:t>Marshall, “</a:t>
            </a:r>
            <a:r>
              <a:rPr lang="en-US" i="1" dirty="0" smtClean="0"/>
              <a:t>The income derived from the ownership of land and other free gifts of nature</a:t>
            </a:r>
            <a:r>
              <a:rPr lang="en-US" dirty="0" smtClean="0"/>
              <a:t>.”</a:t>
            </a:r>
          </a:p>
          <a:p>
            <a:pPr algn="just"/>
            <a:r>
              <a:rPr lang="en-US" dirty="0" smtClean="0"/>
              <a:t>It is the part of national income which goes to the land for contributing in production process.</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858000"/>
          </a:xfrm>
        </p:spPr>
        <p:txBody>
          <a:bodyPr/>
          <a:lstStyle/>
          <a:p>
            <a:pPr algn="just"/>
            <a:r>
              <a:rPr lang="en-US" dirty="0" smtClean="0"/>
              <a:t>Marginal productivity of labor is the ratio between the change in total productivity of labor and change in units of labor.</a:t>
            </a:r>
          </a:p>
          <a:p>
            <a:pPr algn="just">
              <a:buNone/>
            </a:pPr>
            <a:r>
              <a:rPr lang="en-US" dirty="0" smtClean="0"/>
              <a:t>				i.e. MP</a:t>
            </a:r>
            <a:r>
              <a:rPr lang="en-US" baseline="-25000" dirty="0" smtClean="0"/>
              <a:t>L</a:t>
            </a:r>
            <a:r>
              <a:rPr lang="en-US" dirty="0" smtClean="0"/>
              <a:t> = </a:t>
            </a:r>
            <a:r>
              <a:rPr lang="el-GR" dirty="0" smtClean="0"/>
              <a:t>Δ</a:t>
            </a:r>
            <a:r>
              <a:rPr lang="en-US" dirty="0" smtClean="0"/>
              <a:t> TP</a:t>
            </a:r>
            <a:r>
              <a:rPr lang="en-US" baseline="-25000" dirty="0" smtClean="0"/>
              <a:t>L</a:t>
            </a:r>
            <a:r>
              <a:rPr lang="en-US" dirty="0" smtClean="0"/>
              <a:t> / </a:t>
            </a:r>
            <a:r>
              <a:rPr lang="el-GR" dirty="0" smtClean="0"/>
              <a:t>Δ</a:t>
            </a:r>
            <a:r>
              <a:rPr lang="en-US" dirty="0" smtClean="0"/>
              <a:t>N </a:t>
            </a:r>
          </a:p>
          <a:p>
            <a:pPr algn="just"/>
            <a:r>
              <a:rPr lang="en-US" dirty="0" smtClean="0"/>
              <a:t>Value of marginal productivity of labor is the product of MP</a:t>
            </a:r>
            <a:r>
              <a:rPr lang="en-US" baseline="-25000" dirty="0" smtClean="0"/>
              <a:t>L</a:t>
            </a:r>
            <a:r>
              <a:rPr lang="en-US" dirty="0" smtClean="0"/>
              <a:t> and price of the commodity.</a:t>
            </a:r>
          </a:p>
          <a:p>
            <a:pPr algn="just">
              <a:buNone/>
            </a:pPr>
            <a:r>
              <a:rPr lang="en-US" dirty="0" smtClean="0"/>
              <a:t>				i.e. VMP</a:t>
            </a:r>
            <a:r>
              <a:rPr lang="en-US" baseline="-25000" dirty="0" smtClean="0"/>
              <a:t>L</a:t>
            </a:r>
            <a:r>
              <a:rPr lang="en-US" dirty="0" smtClean="0"/>
              <a:t> = MP</a:t>
            </a:r>
            <a:r>
              <a:rPr lang="en-US" baseline="-25000" dirty="0" smtClean="0"/>
              <a:t>L</a:t>
            </a:r>
            <a:r>
              <a:rPr lang="en-US" dirty="0" smtClean="0"/>
              <a:t> X P</a:t>
            </a:r>
          </a:p>
          <a:p>
            <a:pPr algn="just"/>
            <a:r>
              <a:rPr lang="en-US" dirty="0" smtClean="0"/>
              <a:t>Since, MP</a:t>
            </a:r>
            <a:r>
              <a:rPr lang="en-US" baseline="-25000" dirty="0" smtClean="0"/>
              <a:t>L</a:t>
            </a:r>
            <a:r>
              <a:rPr lang="en-US" dirty="0" smtClean="0"/>
              <a:t> curve is negatively sloped being price constant VMP</a:t>
            </a:r>
            <a:r>
              <a:rPr lang="en-US" baseline="-25000" dirty="0" smtClean="0"/>
              <a:t>L</a:t>
            </a:r>
            <a:r>
              <a:rPr lang="en-US" dirty="0" smtClean="0"/>
              <a:t> curve is also negatively sloped.</a:t>
            </a:r>
          </a:p>
          <a:p>
            <a:pPr algn="just"/>
            <a:r>
              <a:rPr lang="en-US" dirty="0" smtClean="0"/>
              <a:t>Marginal cost of labor or marginal wages  paid to the each additional units of labor.</a:t>
            </a:r>
          </a:p>
        </p:txBody>
      </p:sp>
      <p:sp>
        <p:nvSpPr>
          <p:cNvPr id="5" name="Slide Number Placeholder 4"/>
          <p:cNvSpPr>
            <a:spLocks noGrp="1"/>
          </p:cNvSpPr>
          <p:nvPr>
            <p:ph type="sldNum" sz="quarter" idx="12"/>
          </p:nvPr>
        </p:nvSpPr>
        <p:spPr/>
        <p:txBody>
          <a:bodyPr/>
          <a:lstStyle/>
          <a:p>
            <a:fld id="{960E497D-5668-4115-AF05-94AE71C8F60E}"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smtClean="0"/>
              <a:t>Due to the labor homogeneity and  perfect knowledge about market, labor supply for a individual firm is perfectly elastic. </a:t>
            </a:r>
          </a:p>
          <a:p>
            <a:pPr algn="just"/>
            <a:r>
              <a:rPr lang="en-US" dirty="0" smtClean="0"/>
              <a:t>Due to this, supply curve of labor is straight line parallel to x-axis.</a:t>
            </a:r>
          </a:p>
          <a:p>
            <a:pPr algn="just">
              <a:buNone/>
            </a:pPr>
            <a:endParaRPr lang="en-US" dirty="0" smtClean="0"/>
          </a:p>
          <a:p>
            <a:endParaRPr lang="en-US" dirty="0"/>
          </a:p>
        </p:txBody>
      </p:sp>
      <p:graphicFrame>
        <p:nvGraphicFramePr>
          <p:cNvPr id="4" name="Table 3"/>
          <p:cNvGraphicFramePr>
            <a:graphicFrameLocks noGrp="1"/>
          </p:cNvGraphicFramePr>
          <p:nvPr/>
        </p:nvGraphicFramePr>
        <p:xfrm>
          <a:off x="198120" y="2743200"/>
          <a:ext cx="8763000" cy="396240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1752600"/>
                <a:gridCol w="1752600"/>
                <a:gridCol w="1752600"/>
                <a:gridCol w="1752600"/>
                <a:gridCol w="1752600"/>
              </a:tblGrid>
              <a:tr h="1125500">
                <a:tc>
                  <a:txBody>
                    <a:bodyPr/>
                    <a:lstStyle/>
                    <a:p>
                      <a:pPr algn="ctr"/>
                      <a:r>
                        <a:rPr lang="en-US" sz="2000" dirty="0" smtClean="0"/>
                        <a:t>Units</a:t>
                      </a:r>
                      <a:r>
                        <a:rPr lang="en-US" sz="2000" baseline="0" dirty="0" smtClean="0"/>
                        <a:t> of Labor</a:t>
                      </a:r>
                    </a:p>
                    <a:p>
                      <a:pPr algn="ctr"/>
                      <a:r>
                        <a:rPr lang="en-US" sz="2000" baseline="0" dirty="0" smtClean="0"/>
                        <a:t>(N)</a:t>
                      </a:r>
                      <a:endParaRPr lang="en-US" sz="2000" dirty="0"/>
                    </a:p>
                  </a:txBody>
                  <a:tcPr/>
                </a:tc>
                <a:tc>
                  <a:txBody>
                    <a:bodyPr/>
                    <a:lstStyle/>
                    <a:p>
                      <a:pPr algn="ctr"/>
                      <a:r>
                        <a:rPr lang="en-US" sz="2000" dirty="0" smtClean="0"/>
                        <a:t>Marginal Product (MP</a:t>
                      </a:r>
                      <a:r>
                        <a:rPr lang="en-US" sz="2000" baseline="-25000" dirty="0" smtClean="0"/>
                        <a:t>L</a:t>
                      </a:r>
                      <a:r>
                        <a:rPr lang="en-US" sz="2000" dirty="0" smtClean="0"/>
                        <a:t>)</a:t>
                      </a:r>
                      <a:endParaRPr lang="en-US" sz="2000" dirty="0"/>
                    </a:p>
                  </a:txBody>
                  <a:tcPr/>
                </a:tc>
                <a:tc>
                  <a:txBody>
                    <a:bodyPr/>
                    <a:lstStyle/>
                    <a:p>
                      <a:pPr algn="ctr"/>
                      <a:r>
                        <a:rPr lang="en-US" sz="2000" dirty="0" smtClean="0"/>
                        <a:t>Price</a:t>
                      </a:r>
                      <a:r>
                        <a:rPr lang="en-US" sz="2000" baseline="0" dirty="0" smtClean="0"/>
                        <a:t> </a:t>
                      </a:r>
                    </a:p>
                    <a:p>
                      <a:pPr algn="ctr"/>
                      <a:r>
                        <a:rPr lang="en-US" sz="2000" baseline="0" dirty="0" smtClean="0"/>
                        <a:t>(P)</a:t>
                      </a:r>
                      <a:endParaRPr lang="en-US" sz="2000" dirty="0"/>
                    </a:p>
                  </a:txBody>
                  <a:tcPr/>
                </a:tc>
                <a:tc>
                  <a:txBody>
                    <a:bodyPr/>
                    <a:lstStyle/>
                    <a:p>
                      <a:pPr algn="ctr"/>
                      <a:r>
                        <a:rPr lang="en-US" sz="2000" dirty="0" smtClean="0"/>
                        <a:t>VMP</a:t>
                      </a:r>
                      <a:r>
                        <a:rPr lang="en-US" sz="2000" baseline="-25000" dirty="0" smtClean="0"/>
                        <a:t>L</a:t>
                      </a:r>
                    </a:p>
                    <a:p>
                      <a:pPr algn="ctr"/>
                      <a:r>
                        <a:rPr lang="en-US" sz="2000" baseline="0" dirty="0" smtClean="0"/>
                        <a:t>(MP</a:t>
                      </a:r>
                      <a:r>
                        <a:rPr lang="en-US" sz="2000" baseline="-25000" dirty="0" smtClean="0"/>
                        <a:t>L</a:t>
                      </a:r>
                      <a:r>
                        <a:rPr lang="en-US" sz="2000" baseline="0" dirty="0" smtClean="0"/>
                        <a:t> X P)</a:t>
                      </a:r>
                      <a:endParaRPr lang="en-US" sz="2000" baseline="0" dirty="0"/>
                    </a:p>
                  </a:txBody>
                  <a:tcPr/>
                </a:tc>
                <a:tc>
                  <a:txBody>
                    <a:bodyPr/>
                    <a:lstStyle/>
                    <a:p>
                      <a:pPr algn="ctr"/>
                      <a:r>
                        <a:rPr lang="en-US" sz="2000" dirty="0" smtClean="0"/>
                        <a:t>MC</a:t>
                      </a:r>
                      <a:r>
                        <a:rPr lang="en-US" sz="2000" baseline="-25000" dirty="0" smtClean="0"/>
                        <a:t>L</a:t>
                      </a:r>
                      <a:r>
                        <a:rPr lang="en-US" sz="2000" dirty="0" smtClean="0"/>
                        <a:t> </a:t>
                      </a:r>
                      <a:endParaRPr lang="en-US" sz="2000" dirty="0"/>
                    </a:p>
                  </a:txBody>
                  <a:tcPr/>
                </a:tc>
              </a:tr>
              <a:tr h="652075">
                <a:tc>
                  <a:txBody>
                    <a:bodyPr/>
                    <a:lstStyle/>
                    <a:p>
                      <a:pPr algn="ctr"/>
                      <a:r>
                        <a:rPr lang="en-US" sz="2000" dirty="0" smtClean="0"/>
                        <a:t>1</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100</a:t>
                      </a:r>
                      <a:endParaRPr lang="en-US" sz="2000" dirty="0"/>
                    </a:p>
                  </a:txBody>
                  <a:tcPr/>
                </a:tc>
                <a:tc>
                  <a:txBody>
                    <a:bodyPr/>
                    <a:lstStyle/>
                    <a:p>
                      <a:pPr algn="ctr"/>
                      <a:r>
                        <a:rPr lang="en-US" sz="2000" dirty="0" smtClean="0"/>
                        <a:t>2000</a:t>
                      </a:r>
                      <a:endParaRPr lang="en-US" sz="2000" dirty="0"/>
                    </a:p>
                  </a:txBody>
                  <a:tcPr/>
                </a:tc>
                <a:tc>
                  <a:txBody>
                    <a:bodyPr/>
                    <a:lstStyle/>
                    <a:p>
                      <a:pPr algn="ctr"/>
                      <a:r>
                        <a:rPr lang="en-US" sz="2000" dirty="0" smtClean="0"/>
                        <a:t>1000</a:t>
                      </a:r>
                      <a:endParaRPr lang="en-US" sz="2000" dirty="0"/>
                    </a:p>
                  </a:txBody>
                  <a:tcPr/>
                </a:tc>
              </a:tr>
              <a:tr h="652075">
                <a:tc>
                  <a:txBody>
                    <a:bodyPr/>
                    <a:lstStyle/>
                    <a:p>
                      <a:pPr algn="ctr"/>
                      <a:r>
                        <a:rPr lang="en-US" sz="2000" dirty="0" smtClean="0"/>
                        <a:t>2</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100</a:t>
                      </a:r>
                      <a:endParaRPr lang="en-US" sz="2000" dirty="0"/>
                    </a:p>
                  </a:txBody>
                  <a:tcPr/>
                </a:tc>
                <a:tc>
                  <a:txBody>
                    <a:bodyPr/>
                    <a:lstStyle/>
                    <a:p>
                      <a:pPr algn="ctr"/>
                      <a:r>
                        <a:rPr lang="en-US" sz="2000" dirty="0" smtClean="0"/>
                        <a:t>1500</a:t>
                      </a:r>
                      <a:endParaRPr lang="en-US" sz="2000" dirty="0"/>
                    </a:p>
                  </a:txBody>
                  <a:tcPr/>
                </a:tc>
                <a:tc>
                  <a:txBody>
                    <a:bodyPr/>
                    <a:lstStyle/>
                    <a:p>
                      <a:pPr algn="ctr"/>
                      <a:r>
                        <a:rPr lang="en-US" sz="2000" dirty="0" smtClean="0"/>
                        <a:t>1000</a:t>
                      </a:r>
                      <a:endParaRPr lang="en-US" sz="2000" dirty="0"/>
                    </a:p>
                  </a:txBody>
                  <a:tcPr/>
                </a:tc>
              </a:tr>
              <a:tr h="652075">
                <a:tc>
                  <a:txBody>
                    <a:bodyPr/>
                    <a:lstStyle/>
                    <a:p>
                      <a:pPr algn="ctr"/>
                      <a:r>
                        <a:rPr lang="en-US" sz="2000" dirty="0" smtClean="0"/>
                        <a:t>3</a:t>
                      </a:r>
                      <a:endParaRPr lang="en-US" sz="2000" dirty="0"/>
                    </a:p>
                  </a:txBody>
                  <a:tcPr>
                    <a:solidFill>
                      <a:schemeClr val="accent5">
                        <a:lumMod val="75000"/>
                      </a:schemeClr>
                    </a:solidFill>
                  </a:tcPr>
                </a:tc>
                <a:tc>
                  <a:txBody>
                    <a:bodyPr/>
                    <a:lstStyle/>
                    <a:p>
                      <a:pPr algn="ctr"/>
                      <a:r>
                        <a:rPr lang="en-US" sz="2000" dirty="0" smtClean="0"/>
                        <a:t>10</a:t>
                      </a:r>
                      <a:endParaRPr lang="en-US" sz="2000" dirty="0"/>
                    </a:p>
                  </a:txBody>
                  <a:tcPr>
                    <a:solidFill>
                      <a:schemeClr val="accent5">
                        <a:lumMod val="75000"/>
                      </a:schemeClr>
                    </a:solidFill>
                  </a:tcPr>
                </a:tc>
                <a:tc>
                  <a:txBody>
                    <a:bodyPr/>
                    <a:lstStyle/>
                    <a:p>
                      <a:pPr algn="ctr"/>
                      <a:r>
                        <a:rPr lang="en-US" sz="2000" dirty="0" smtClean="0"/>
                        <a:t>100</a:t>
                      </a:r>
                      <a:endParaRPr lang="en-US" sz="2000" dirty="0"/>
                    </a:p>
                  </a:txBody>
                  <a:tcPr>
                    <a:solidFill>
                      <a:schemeClr val="accent5">
                        <a:lumMod val="75000"/>
                      </a:schemeClr>
                    </a:solidFill>
                  </a:tcPr>
                </a:tc>
                <a:tc>
                  <a:txBody>
                    <a:bodyPr/>
                    <a:lstStyle/>
                    <a:p>
                      <a:pPr algn="ctr"/>
                      <a:r>
                        <a:rPr lang="en-US" sz="2000" dirty="0" smtClean="0"/>
                        <a:t>1000</a:t>
                      </a:r>
                      <a:endParaRPr lang="en-US" sz="2000" dirty="0"/>
                    </a:p>
                  </a:txBody>
                  <a:tcPr>
                    <a:solidFill>
                      <a:schemeClr val="accent5">
                        <a:lumMod val="75000"/>
                      </a:schemeClr>
                    </a:solidFill>
                  </a:tcPr>
                </a:tc>
                <a:tc>
                  <a:txBody>
                    <a:bodyPr/>
                    <a:lstStyle/>
                    <a:p>
                      <a:pPr algn="ctr"/>
                      <a:r>
                        <a:rPr lang="en-US" sz="2000" dirty="0" smtClean="0"/>
                        <a:t>1000</a:t>
                      </a:r>
                      <a:endParaRPr lang="en-US" sz="2000" dirty="0"/>
                    </a:p>
                  </a:txBody>
                  <a:tcPr>
                    <a:solidFill>
                      <a:schemeClr val="accent5">
                        <a:lumMod val="75000"/>
                      </a:schemeClr>
                    </a:solidFill>
                  </a:tcPr>
                </a:tc>
              </a:tr>
              <a:tr h="880675">
                <a:tc>
                  <a:txBody>
                    <a:bodyPr/>
                    <a:lstStyle/>
                    <a:p>
                      <a:pPr algn="ctr"/>
                      <a:r>
                        <a:rPr lang="en-US" sz="2000" dirty="0" smtClean="0"/>
                        <a:t>4</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100</a:t>
                      </a:r>
                      <a:endParaRPr lang="en-US" sz="2000" dirty="0"/>
                    </a:p>
                  </a:txBody>
                  <a:tcPr/>
                </a:tc>
                <a:tc>
                  <a:txBody>
                    <a:bodyPr/>
                    <a:lstStyle/>
                    <a:p>
                      <a:pPr algn="ctr"/>
                      <a:r>
                        <a:rPr lang="en-US" sz="2000" dirty="0" smtClean="0"/>
                        <a:t>500</a:t>
                      </a:r>
                      <a:endParaRPr lang="en-US" sz="2000" dirty="0"/>
                    </a:p>
                  </a:txBody>
                  <a:tcPr/>
                </a:tc>
                <a:tc>
                  <a:txBody>
                    <a:bodyPr/>
                    <a:lstStyle/>
                    <a:p>
                      <a:pPr algn="ctr"/>
                      <a:r>
                        <a:rPr lang="en-US" sz="2000" dirty="0" smtClean="0"/>
                        <a:t>1000</a:t>
                      </a:r>
                      <a:endParaRPr lang="en-US" sz="2000" dirty="0"/>
                    </a:p>
                  </a:txBody>
                  <a:tcPr/>
                </a:tc>
              </a:tr>
            </a:tbl>
          </a:graphicData>
        </a:graphic>
      </p:graphicFrame>
      <p:sp>
        <p:nvSpPr>
          <p:cNvPr id="5" name="TextBox 4"/>
          <p:cNvSpPr txBox="1"/>
          <p:nvPr/>
        </p:nvSpPr>
        <p:spPr>
          <a:xfrm>
            <a:off x="7010400" y="5105400"/>
            <a:ext cx="609600" cy="584775"/>
          </a:xfrm>
          <a:prstGeom prst="rect">
            <a:avLst/>
          </a:prstGeom>
          <a:noFill/>
        </p:spPr>
        <p:txBody>
          <a:bodyPr wrap="square" rtlCol="0">
            <a:spAutoFit/>
          </a:bodyPr>
          <a:lstStyle/>
          <a:p>
            <a:r>
              <a:rPr lang="en-US" sz="3200" dirty="0" smtClean="0"/>
              <a:t>=</a:t>
            </a:r>
            <a:endParaRPr lang="en-US" dirty="0"/>
          </a:p>
        </p:txBody>
      </p:sp>
      <p:sp>
        <p:nvSpPr>
          <p:cNvPr id="7" name="Slide Number Placeholder 6"/>
          <p:cNvSpPr>
            <a:spLocks noGrp="1"/>
          </p:cNvSpPr>
          <p:nvPr>
            <p:ph type="sldNum" sz="quarter" idx="12"/>
          </p:nvPr>
        </p:nvSpPr>
        <p:spPr/>
        <p:txBody>
          <a:bodyPr/>
          <a:lstStyle/>
          <a:p>
            <a:fld id="{960E497D-5668-4115-AF05-94AE71C8F60E}"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Bottom)">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800" decel="100000"/>
                                        <p:tgtEl>
                                          <p:spTgt spid="5"/>
                                        </p:tgtEl>
                                      </p:cBhvr>
                                    </p:animEffect>
                                    <p:anim calcmode="lin" valueType="num">
                                      <p:cBhvr>
                                        <p:cTn id="33" dur="800" decel="100000" fill="hold"/>
                                        <p:tgtEl>
                                          <p:spTgt spid="5"/>
                                        </p:tgtEl>
                                        <p:attrNameLst>
                                          <p:attrName>style.rotation</p:attrName>
                                        </p:attrNameLst>
                                      </p:cBhvr>
                                      <p:tavLst>
                                        <p:tav tm="0">
                                          <p:val>
                                            <p:fltVal val="-90"/>
                                          </p:val>
                                        </p:tav>
                                        <p:tav tm="100000">
                                          <p:val>
                                            <p:fltVal val="0"/>
                                          </p:val>
                                        </p:tav>
                                      </p:tavLst>
                                    </p:anim>
                                    <p:anim calcmode="lin" valueType="num">
                                      <p:cBhvr>
                                        <p:cTn id="34" dur="800" decel="100000" fill="hold"/>
                                        <p:tgtEl>
                                          <p:spTgt spid="5"/>
                                        </p:tgtEl>
                                        <p:attrNameLst>
                                          <p:attrName>ppt_x</p:attrName>
                                        </p:attrNameLst>
                                      </p:cBhvr>
                                      <p:tavLst>
                                        <p:tav tm="0">
                                          <p:val>
                                            <p:strVal val="#ppt_x+0.4"/>
                                          </p:val>
                                        </p:tav>
                                        <p:tav tm="100000">
                                          <p:val>
                                            <p:strVal val="#ppt_x-0.05"/>
                                          </p:val>
                                        </p:tav>
                                      </p:tavLst>
                                    </p:anim>
                                    <p:anim calcmode="lin" valueType="num">
                                      <p:cBhvr>
                                        <p:cTn id="35" dur="800" decel="100000" fill="hold"/>
                                        <p:tgtEl>
                                          <p:spTgt spid="5"/>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lstStyle/>
          <a:p>
            <a:pPr algn="l"/>
            <a:r>
              <a:rPr lang="en-US" dirty="0" smtClean="0"/>
              <a:t>Graphically, </a:t>
            </a:r>
            <a:endParaRPr lang="en-US" dirty="0"/>
          </a:p>
        </p:txBody>
      </p:sp>
      <p:cxnSp>
        <p:nvCxnSpPr>
          <p:cNvPr id="5" name="Straight Connector 4"/>
          <p:cNvCxnSpPr/>
          <p:nvPr/>
        </p:nvCxnSpPr>
        <p:spPr bwMode="auto">
          <a:xfrm rot="5400000">
            <a:off x="-1257300" y="3543300"/>
            <a:ext cx="51054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295400" y="6096000"/>
            <a:ext cx="67818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1828800" y="2133600"/>
            <a:ext cx="3581400" cy="3276600"/>
          </a:xfrm>
          <a:prstGeom prst="line">
            <a:avLst/>
          </a:prstGeom>
          <a:solidFill>
            <a:schemeClr val="accent1"/>
          </a:solidFill>
          <a:ln w="57150" cap="flat" cmpd="sng" algn="ctr">
            <a:solidFill>
              <a:srgbClr val="00FF00"/>
            </a:solidFill>
            <a:prstDash val="solid"/>
            <a:round/>
            <a:headEnd type="none" w="med" len="med"/>
            <a:tailEnd type="none" w="med" len="med"/>
          </a:ln>
          <a:effectLst/>
        </p:spPr>
      </p:cxnSp>
      <p:cxnSp>
        <p:nvCxnSpPr>
          <p:cNvPr id="11" name="Straight Connector 10"/>
          <p:cNvCxnSpPr/>
          <p:nvPr/>
        </p:nvCxnSpPr>
        <p:spPr bwMode="auto">
          <a:xfrm>
            <a:off x="1295400" y="3884612"/>
            <a:ext cx="4800600" cy="1588"/>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
        <p:nvSpPr>
          <p:cNvPr id="12" name="TextBox 11"/>
          <p:cNvSpPr txBox="1"/>
          <p:nvPr/>
        </p:nvSpPr>
        <p:spPr>
          <a:xfrm>
            <a:off x="1020222" y="6019800"/>
            <a:ext cx="351378" cy="369332"/>
          </a:xfrm>
          <a:prstGeom prst="rect">
            <a:avLst/>
          </a:prstGeom>
          <a:noFill/>
        </p:spPr>
        <p:txBody>
          <a:bodyPr wrap="none" rtlCol="0">
            <a:spAutoFit/>
          </a:bodyPr>
          <a:lstStyle/>
          <a:p>
            <a:r>
              <a:rPr lang="en-US" dirty="0" smtClean="0"/>
              <a:t>O</a:t>
            </a:r>
            <a:endParaRPr lang="en-US" dirty="0"/>
          </a:p>
        </p:txBody>
      </p:sp>
      <p:sp>
        <p:nvSpPr>
          <p:cNvPr id="13" name="TextBox 12"/>
          <p:cNvSpPr txBox="1"/>
          <p:nvPr/>
        </p:nvSpPr>
        <p:spPr>
          <a:xfrm>
            <a:off x="6934200" y="6096000"/>
            <a:ext cx="1547027" cy="369332"/>
          </a:xfrm>
          <a:prstGeom prst="rect">
            <a:avLst/>
          </a:prstGeom>
          <a:noFill/>
        </p:spPr>
        <p:txBody>
          <a:bodyPr wrap="none" rtlCol="0">
            <a:spAutoFit/>
          </a:bodyPr>
          <a:lstStyle/>
          <a:p>
            <a:r>
              <a:rPr lang="en-US" dirty="0" smtClean="0"/>
              <a:t>No of Workers</a:t>
            </a:r>
            <a:endParaRPr lang="en-US" dirty="0"/>
          </a:p>
        </p:txBody>
      </p:sp>
      <p:sp>
        <p:nvSpPr>
          <p:cNvPr id="14" name="TextBox 13"/>
          <p:cNvSpPr txBox="1"/>
          <p:nvPr/>
        </p:nvSpPr>
        <p:spPr>
          <a:xfrm>
            <a:off x="833735" y="914400"/>
            <a:ext cx="461665" cy="1093376"/>
          </a:xfrm>
          <a:prstGeom prst="rect">
            <a:avLst/>
          </a:prstGeom>
          <a:noFill/>
        </p:spPr>
        <p:txBody>
          <a:bodyPr vert="vert270" wrap="none" rtlCol="0">
            <a:spAutoFit/>
          </a:bodyPr>
          <a:lstStyle/>
          <a:p>
            <a:r>
              <a:rPr lang="en-US" dirty="0" smtClean="0"/>
              <a:t>Wage Rate</a:t>
            </a:r>
            <a:endParaRPr lang="en-US" dirty="0"/>
          </a:p>
        </p:txBody>
      </p:sp>
      <p:sp>
        <p:nvSpPr>
          <p:cNvPr id="17" name="TextBox 16"/>
          <p:cNvSpPr txBox="1"/>
          <p:nvPr/>
        </p:nvSpPr>
        <p:spPr>
          <a:xfrm>
            <a:off x="6019800" y="3669268"/>
            <a:ext cx="638316" cy="369332"/>
          </a:xfrm>
          <a:prstGeom prst="rect">
            <a:avLst/>
          </a:prstGeom>
          <a:noFill/>
        </p:spPr>
        <p:txBody>
          <a:bodyPr wrap="none" rtlCol="0">
            <a:spAutoFit/>
          </a:bodyPr>
          <a:lstStyle/>
          <a:p>
            <a:r>
              <a:rPr lang="en-US" dirty="0" smtClean="0"/>
              <a:t>MC</a:t>
            </a:r>
            <a:r>
              <a:rPr lang="en-US" baseline="-25000" dirty="0" smtClean="0"/>
              <a:t>L</a:t>
            </a:r>
            <a:endParaRPr lang="en-US" baseline="-25000" dirty="0"/>
          </a:p>
        </p:txBody>
      </p:sp>
      <p:sp>
        <p:nvSpPr>
          <p:cNvPr id="18" name="TextBox 17"/>
          <p:cNvSpPr txBox="1"/>
          <p:nvPr/>
        </p:nvSpPr>
        <p:spPr>
          <a:xfrm>
            <a:off x="5334000" y="5257800"/>
            <a:ext cx="779381" cy="369332"/>
          </a:xfrm>
          <a:prstGeom prst="rect">
            <a:avLst/>
          </a:prstGeom>
          <a:noFill/>
        </p:spPr>
        <p:txBody>
          <a:bodyPr wrap="none" rtlCol="0">
            <a:spAutoFit/>
          </a:bodyPr>
          <a:lstStyle/>
          <a:p>
            <a:r>
              <a:rPr lang="en-US" dirty="0" smtClean="0"/>
              <a:t>VMP</a:t>
            </a:r>
            <a:r>
              <a:rPr lang="en-US" baseline="-25000" dirty="0" smtClean="0"/>
              <a:t>L</a:t>
            </a:r>
            <a:endParaRPr lang="en-US" baseline="-25000" dirty="0"/>
          </a:p>
        </p:txBody>
      </p:sp>
      <p:sp>
        <p:nvSpPr>
          <p:cNvPr id="19" name="TextBox 18"/>
          <p:cNvSpPr txBox="1"/>
          <p:nvPr/>
        </p:nvSpPr>
        <p:spPr>
          <a:xfrm>
            <a:off x="3636670" y="3516868"/>
            <a:ext cx="325730" cy="369332"/>
          </a:xfrm>
          <a:prstGeom prst="rect">
            <a:avLst/>
          </a:prstGeom>
          <a:noFill/>
        </p:spPr>
        <p:txBody>
          <a:bodyPr wrap="none" rtlCol="0">
            <a:spAutoFit/>
          </a:bodyPr>
          <a:lstStyle/>
          <a:p>
            <a:r>
              <a:rPr lang="en-US" dirty="0" smtClean="0"/>
              <a:t>E</a:t>
            </a:r>
            <a:endParaRPr lang="en-US" dirty="0"/>
          </a:p>
        </p:txBody>
      </p:sp>
      <p:cxnSp>
        <p:nvCxnSpPr>
          <p:cNvPr id="21" name="Straight Connector 20"/>
          <p:cNvCxnSpPr/>
          <p:nvPr/>
        </p:nvCxnSpPr>
        <p:spPr bwMode="auto">
          <a:xfrm rot="16200000" flipH="1">
            <a:off x="2669387" y="4985867"/>
            <a:ext cx="2209800" cy="10465"/>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sp>
        <p:nvSpPr>
          <p:cNvPr id="22" name="TextBox 21"/>
          <p:cNvSpPr txBox="1"/>
          <p:nvPr/>
        </p:nvSpPr>
        <p:spPr>
          <a:xfrm>
            <a:off x="3642360" y="6096000"/>
            <a:ext cx="351378" cy="369332"/>
          </a:xfrm>
          <a:prstGeom prst="rect">
            <a:avLst/>
          </a:prstGeom>
          <a:noFill/>
        </p:spPr>
        <p:txBody>
          <a:bodyPr wrap="none" rtlCol="0">
            <a:spAutoFit/>
          </a:bodyPr>
          <a:lstStyle/>
          <a:p>
            <a:r>
              <a:rPr lang="en-US" dirty="0" smtClean="0"/>
              <a:t>N</a:t>
            </a:r>
            <a:endParaRPr lang="en-US" dirty="0"/>
          </a:p>
        </p:txBody>
      </p:sp>
      <p:sp>
        <p:nvSpPr>
          <p:cNvPr id="23" name="TextBox 22"/>
          <p:cNvSpPr txBox="1"/>
          <p:nvPr/>
        </p:nvSpPr>
        <p:spPr>
          <a:xfrm>
            <a:off x="892726" y="3745468"/>
            <a:ext cx="402674" cy="369332"/>
          </a:xfrm>
          <a:prstGeom prst="rect">
            <a:avLst/>
          </a:prstGeom>
          <a:noFill/>
        </p:spPr>
        <p:txBody>
          <a:bodyPr wrap="none" rtlCol="0">
            <a:spAutoFit/>
          </a:bodyPr>
          <a:lstStyle/>
          <a:p>
            <a:r>
              <a:rPr lang="en-US" dirty="0" smtClean="0"/>
              <a:t>W</a:t>
            </a:r>
            <a:endParaRPr lang="en-US" dirty="0"/>
          </a:p>
        </p:txBody>
      </p:sp>
      <p:cxnSp>
        <p:nvCxnSpPr>
          <p:cNvPr id="25" name="Straight Connector 24"/>
          <p:cNvCxnSpPr/>
          <p:nvPr/>
        </p:nvCxnSpPr>
        <p:spPr bwMode="auto">
          <a:xfrm rot="16200000" flipH="1">
            <a:off x="1530826" y="4641374"/>
            <a:ext cx="2896394" cy="14446"/>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cxnSp>
        <p:nvCxnSpPr>
          <p:cNvPr id="27" name="Straight Connector 26"/>
          <p:cNvCxnSpPr/>
          <p:nvPr/>
        </p:nvCxnSpPr>
        <p:spPr bwMode="auto">
          <a:xfrm rot="5400000">
            <a:off x="3390900" y="4990306"/>
            <a:ext cx="2209800" cy="1588"/>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cxnSp>
        <p:nvCxnSpPr>
          <p:cNvPr id="31" name="Straight Connector 30"/>
          <p:cNvCxnSpPr/>
          <p:nvPr/>
        </p:nvCxnSpPr>
        <p:spPr bwMode="auto">
          <a:xfrm>
            <a:off x="1295400" y="3200400"/>
            <a:ext cx="4648200"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32" name="Straight Connector 31"/>
          <p:cNvCxnSpPr/>
          <p:nvPr/>
        </p:nvCxnSpPr>
        <p:spPr bwMode="auto">
          <a:xfrm>
            <a:off x="1295400" y="4570412"/>
            <a:ext cx="4724400"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6" name="TextBox 35"/>
          <p:cNvSpPr txBox="1"/>
          <p:nvPr/>
        </p:nvSpPr>
        <p:spPr>
          <a:xfrm>
            <a:off x="2895600" y="2819400"/>
            <a:ext cx="40267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sp>
        <p:nvSpPr>
          <p:cNvPr id="37" name="TextBox 36"/>
          <p:cNvSpPr txBox="1"/>
          <p:nvPr/>
        </p:nvSpPr>
        <p:spPr>
          <a:xfrm>
            <a:off x="838200" y="3048000"/>
            <a:ext cx="479618" cy="369332"/>
          </a:xfrm>
          <a:prstGeom prst="rect">
            <a:avLst/>
          </a:prstGeom>
          <a:noFill/>
        </p:spPr>
        <p:txBody>
          <a:bodyPr wrap="none" rtlCol="0">
            <a:spAutoFit/>
          </a:bodyPr>
          <a:lstStyle/>
          <a:p>
            <a:r>
              <a:rPr lang="en-US" dirty="0" smtClean="0"/>
              <a:t>W</a:t>
            </a:r>
            <a:r>
              <a:rPr lang="en-US" baseline="-25000" dirty="0" smtClean="0"/>
              <a:t>1</a:t>
            </a:r>
            <a:endParaRPr lang="en-US" baseline="-25000" dirty="0"/>
          </a:p>
        </p:txBody>
      </p:sp>
      <p:sp>
        <p:nvSpPr>
          <p:cNvPr id="38" name="TextBox 37"/>
          <p:cNvSpPr txBox="1"/>
          <p:nvPr/>
        </p:nvSpPr>
        <p:spPr>
          <a:xfrm>
            <a:off x="868680" y="4419600"/>
            <a:ext cx="479618" cy="369332"/>
          </a:xfrm>
          <a:prstGeom prst="rect">
            <a:avLst/>
          </a:prstGeom>
          <a:noFill/>
        </p:spPr>
        <p:txBody>
          <a:bodyPr wrap="none" rtlCol="0">
            <a:spAutoFit/>
          </a:bodyPr>
          <a:lstStyle/>
          <a:p>
            <a:r>
              <a:rPr lang="en-US" dirty="0" smtClean="0"/>
              <a:t>W</a:t>
            </a:r>
            <a:r>
              <a:rPr lang="en-US" baseline="-25000" dirty="0" smtClean="0"/>
              <a:t>2</a:t>
            </a:r>
            <a:endParaRPr lang="en-US" baseline="-25000" dirty="0"/>
          </a:p>
        </p:txBody>
      </p:sp>
      <p:sp>
        <p:nvSpPr>
          <p:cNvPr id="39" name="TextBox 38"/>
          <p:cNvSpPr txBox="1"/>
          <p:nvPr/>
        </p:nvSpPr>
        <p:spPr>
          <a:xfrm>
            <a:off x="4465320" y="4236720"/>
            <a:ext cx="40267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40" name="TextBox 39"/>
          <p:cNvSpPr txBox="1"/>
          <p:nvPr/>
        </p:nvSpPr>
        <p:spPr>
          <a:xfrm>
            <a:off x="2667000" y="3852148"/>
            <a:ext cx="351378" cy="369332"/>
          </a:xfrm>
          <a:prstGeom prst="rect">
            <a:avLst/>
          </a:prstGeom>
          <a:noFill/>
        </p:spPr>
        <p:txBody>
          <a:bodyPr wrap="none" rtlCol="0">
            <a:spAutoFit/>
          </a:bodyPr>
          <a:lstStyle/>
          <a:p>
            <a:r>
              <a:rPr lang="en-US" dirty="0" smtClean="0"/>
              <a:t>A</a:t>
            </a:r>
            <a:endParaRPr lang="en-US" dirty="0"/>
          </a:p>
        </p:txBody>
      </p:sp>
      <p:sp>
        <p:nvSpPr>
          <p:cNvPr id="41" name="TextBox 40"/>
          <p:cNvSpPr txBox="1"/>
          <p:nvPr/>
        </p:nvSpPr>
        <p:spPr>
          <a:xfrm>
            <a:off x="4343400" y="3550920"/>
            <a:ext cx="338554" cy="369332"/>
          </a:xfrm>
          <a:prstGeom prst="rect">
            <a:avLst/>
          </a:prstGeom>
          <a:noFill/>
        </p:spPr>
        <p:txBody>
          <a:bodyPr wrap="none" rtlCol="0">
            <a:spAutoFit/>
          </a:bodyPr>
          <a:lstStyle/>
          <a:p>
            <a:r>
              <a:rPr lang="en-US" dirty="0" smtClean="0"/>
              <a:t>B</a:t>
            </a:r>
            <a:endParaRPr lang="en-US" dirty="0"/>
          </a:p>
        </p:txBody>
      </p:sp>
      <p:sp>
        <p:nvSpPr>
          <p:cNvPr id="42" name="TextBox 41"/>
          <p:cNvSpPr txBox="1"/>
          <p:nvPr/>
        </p:nvSpPr>
        <p:spPr>
          <a:xfrm>
            <a:off x="5882640" y="3013948"/>
            <a:ext cx="701154" cy="369332"/>
          </a:xfrm>
          <a:prstGeom prst="rect">
            <a:avLst/>
          </a:prstGeom>
          <a:noFill/>
        </p:spPr>
        <p:txBody>
          <a:bodyPr wrap="none" rtlCol="0">
            <a:spAutoFit/>
          </a:bodyPr>
          <a:lstStyle/>
          <a:p>
            <a:r>
              <a:rPr lang="en-US" dirty="0" smtClean="0"/>
              <a:t>MC</a:t>
            </a:r>
            <a:r>
              <a:rPr lang="en-US" baseline="-25000" dirty="0" smtClean="0"/>
              <a:t>L</a:t>
            </a:r>
            <a:r>
              <a:rPr lang="en-US" dirty="0" smtClean="0"/>
              <a:t>’</a:t>
            </a:r>
            <a:endParaRPr lang="en-US" dirty="0"/>
          </a:p>
        </p:txBody>
      </p:sp>
      <p:sp>
        <p:nvSpPr>
          <p:cNvPr id="43" name="TextBox 42"/>
          <p:cNvSpPr txBox="1"/>
          <p:nvPr/>
        </p:nvSpPr>
        <p:spPr>
          <a:xfrm>
            <a:off x="5989206" y="4370308"/>
            <a:ext cx="760978" cy="369332"/>
          </a:xfrm>
          <a:prstGeom prst="rect">
            <a:avLst/>
          </a:prstGeom>
          <a:noFill/>
        </p:spPr>
        <p:txBody>
          <a:bodyPr wrap="none" rtlCol="0">
            <a:spAutoFit/>
          </a:bodyPr>
          <a:lstStyle/>
          <a:p>
            <a:r>
              <a:rPr lang="en-US" dirty="0" smtClean="0"/>
              <a:t>MC</a:t>
            </a:r>
            <a:r>
              <a:rPr lang="en-US" baseline="-25000" dirty="0" smtClean="0"/>
              <a:t>L</a:t>
            </a:r>
            <a:r>
              <a:rPr lang="en-US" dirty="0" smtClean="0"/>
              <a:t>’’</a:t>
            </a:r>
            <a:endParaRPr lang="en-US" dirty="0"/>
          </a:p>
        </p:txBody>
      </p:sp>
      <p:sp>
        <p:nvSpPr>
          <p:cNvPr id="44" name="TextBox 43"/>
          <p:cNvSpPr txBox="1"/>
          <p:nvPr/>
        </p:nvSpPr>
        <p:spPr>
          <a:xfrm>
            <a:off x="2787318" y="6065520"/>
            <a:ext cx="428322" cy="369332"/>
          </a:xfrm>
          <a:prstGeom prst="rect">
            <a:avLst/>
          </a:prstGeom>
          <a:noFill/>
        </p:spPr>
        <p:txBody>
          <a:bodyPr wrap="none" rtlCol="0">
            <a:spAutoFit/>
          </a:bodyPr>
          <a:lstStyle/>
          <a:p>
            <a:r>
              <a:rPr lang="en-US" dirty="0" smtClean="0"/>
              <a:t>N</a:t>
            </a:r>
            <a:r>
              <a:rPr lang="en-US" baseline="-25000" dirty="0" smtClean="0"/>
              <a:t>1</a:t>
            </a:r>
            <a:endParaRPr lang="en-US" baseline="-25000" dirty="0"/>
          </a:p>
        </p:txBody>
      </p:sp>
      <p:sp>
        <p:nvSpPr>
          <p:cNvPr id="45" name="TextBox 44"/>
          <p:cNvSpPr txBox="1"/>
          <p:nvPr/>
        </p:nvSpPr>
        <p:spPr>
          <a:xfrm>
            <a:off x="4312920" y="6096000"/>
            <a:ext cx="428322" cy="369332"/>
          </a:xfrm>
          <a:prstGeom prst="rect">
            <a:avLst/>
          </a:prstGeom>
          <a:noFill/>
        </p:spPr>
        <p:txBody>
          <a:bodyPr wrap="none" rtlCol="0">
            <a:spAutoFit/>
          </a:bodyPr>
          <a:lstStyle/>
          <a:p>
            <a:r>
              <a:rPr lang="en-US" dirty="0" smtClean="0"/>
              <a:t>N</a:t>
            </a:r>
            <a:r>
              <a:rPr lang="en-US" baseline="-25000" dirty="0" smtClean="0"/>
              <a:t>2</a:t>
            </a:r>
            <a:endParaRPr lang="en-US" baseline="-25000" dirty="0"/>
          </a:p>
        </p:txBody>
      </p:sp>
      <p:cxnSp>
        <p:nvCxnSpPr>
          <p:cNvPr id="47" name="Straight Arrow Connector 46"/>
          <p:cNvCxnSpPr>
            <a:stCxn id="44" idx="3"/>
            <a:endCxn id="22" idx="1"/>
          </p:cNvCxnSpPr>
          <p:nvPr/>
        </p:nvCxnSpPr>
        <p:spPr bwMode="auto">
          <a:xfrm>
            <a:off x="3215640" y="6250186"/>
            <a:ext cx="426720" cy="304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a:stCxn id="45" idx="1"/>
            <a:endCxn id="22" idx="3"/>
          </p:cNvCxnSpPr>
          <p:nvPr/>
        </p:nvCxnSpPr>
        <p:spPr bwMode="auto">
          <a:xfrm rot="10800000">
            <a:off x="3993738" y="6280666"/>
            <a:ext cx="31918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Slide Number Placeholder 33"/>
          <p:cNvSpPr>
            <a:spLocks noGrp="1"/>
          </p:cNvSpPr>
          <p:nvPr>
            <p:ph type="sldNum" sz="quarter" idx="12"/>
          </p:nvPr>
        </p:nvSpPr>
        <p:spPr/>
        <p:txBody>
          <a:bodyPr/>
          <a:lstStyle/>
          <a:p>
            <a:fld id="{960E497D-5668-4115-AF05-94AE71C8F60E}"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slide(fromBottom)">
                                      <p:cBhvr>
                                        <p:cTn id="54" dur="500"/>
                                        <p:tgtEl>
                                          <p:spTgt spid="19"/>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slide(fromBottom)">
                                      <p:cBhvr>
                                        <p:cTn id="60" dur="500"/>
                                        <p:tgtEl>
                                          <p:spTgt spid="22"/>
                                        </p:tgtEl>
                                      </p:cBhvr>
                                    </p:animEffect>
                                  </p:childTnLst>
                                </p:cTn>
                              </p:par>
                              <p:par>
                                <p:cTn id="61" presetID="1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slide(fromBottom)">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slide(fromBottom)">
                                      <p:cBhvr>
                                        <p:cTn id="68" dur="500"/>
                                        <p:tgtEl>
                                          <p:spTgt spid="36"/>
                                        </p:tgtEl>
                                      </p:cBhvr>
                                    </p:animEffect>
                                  </p:childTnLst>
                                </p:cTn>
                              </p:par>
                              <p:par>
                                <p:cTn id="69" presetID="12" presetClass="entr" presetSubtype="4"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slide(fromBottom)">
                                      <p:cBhvr>
                                        <p:cTn id="71" dur="500"/>
                                        <p:tgtEl>
                                          <p:spTgt spid="25"/>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slide(fromBottom)">
                                      <p:cBhvr>
                                        <p:cTn id="74" dur="500"/>
                                        <p:tgtEl>
                                          <p:spTgt spid="44"/>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lide(fromBottom)">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slide(fromBottom)">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slide(fromBottom)">
                                      <p:cBhvr>
                                        <p:cTn id="87" dur="500"/>
                                        <p:tgtEl>
                                          <p:spTgt spid="27"/>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slide(fromBottom)">
                                      <p:cBhvr>
                                        <p:cTn id="90" dur="500"/>
                                        <p:tgtEl>
                                          <p:spTgt spid="39"/>
                                        </p:tgtEl>
                                      </p:cBhvr>
                                    </p:animEffect>
                                  </p:childTnLst>
                                </p:cTn>
                              </p:par>
                              <p:par>
                                <p:cTn id="91" presetID="12" presetClass="entr" presetSubtype="4"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slide(fromBottom)">
                                      <p:cBhvr>
                                        <p:cTn id="93" dur="500"/>
                                        <p:tgtEl>
                                          <p:spTgt spid="41"/>
                                        </p:tgtEl>
                                      </p:cBhvr>
                                    </p:animEffect>
                                  </p:childTnLst>
                                </p:cTn>
                              </p:par>
                              <p:par>
                                <p:cTn id="94" presetID="12" presetClass="entr" presetSubtype="4"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slide(fromBottom)">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nodeType="click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slide(fromBottom)">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slide(fromBottom)">
                                      <p:cBhvr>
                                        <p:cTn id="106" dur="500"/>
                                        <p:tgtEl>
                                          <p:spTgt spid="31"/>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slide(fromBottom)">
                                      <p:cBhvr>
                                        <p:cTn id="109" dur="500"/>
                                        <p:tgtEl>
                                          <p:spTgt spid="42"/>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slide(fromBottom)">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slide(fromBottom)">
                                      <p:cBhvr>
                                        <p:cTn id="117" dur="500"/>
                                        <p:tgtEl>
                                          <p:spTgt spid="32"/>
                                        </p:tgtEl>
                                      </p:cBhvr>
                                    </p:animEffect>
                                  </p:childTnLst>
                                </p:cTn>
                              </p:par>
                              <p:par>
                                <p:cTn id="118" presetID="12" presetClass="entr" presetSubtype="4" fill="hold" grpId="0" nodeType="with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slide(fromBottom)">
                                      <p:cBhvr>
                                        <p:cTn id="120" dur="500"/>
                                        <p:tgtEl>
                                          <p:spTgt spid="43"/>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slide(fromBottom)">
                                      <p:cBhvr>
                                        <p:cTn id="1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7" grpId="0"/>
      <p:bldP spid="18" grpId="0"/>
      <p:bldP spid="19" grpId="0"/>
      <p:bldP spid="22" grpId="0"/>
      <p:bldP spid="23" grpId="0"/>
      <p:bldP spid="36" grpId="0"/>
      <p:bldP spid="37" grpId="0"/>
      <p:bldP spid="38" grpId="0"/>
      <p:bldP spid="39" grpId="0"/>
      <p:bldP spid="40" grpId="0"/>
      <p:bldP spid="41" grpId="0"/>
      <p:bldP spid="42" grpId="0"/>
      <p:bldP spid="43" grpId="0"/>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u="sng" dirty="0" smtClean="0"/>
              <a:t>Profit</a:t>
            </a:r>
            <a:r>
              <a:rPr lang="en-US" dirty="0" smtClean="0"/>
              <a:t/>
            </a:r>
            <a:br>
              <a:rPr lang="en-US" dirty="0" smtClean="0"/>
            </a:br>
            <a:r>
              <a:rPr lang="en-US" dirty="0" smtClean="0"/>
              <a:t>Meaning and Types of Profit</a:t>
            </a:r>
            <a:endParaRPr lang="en-US" dirty="0"/>
          </a:p>
        </p:txBody>
      </p:sp>
      <p:sp>
        <p:nvSpPr>
          <p:cNvPr id="3" name="Content Placeholder 2"/>
          <p:cNvSpPr>
            <a:spLocks noGrp="1"/>
          </p:cNvSpPr>
          <p:nvPr>
            <p:ph idx="1"/>
          </p:nvPr>
        </p:nvSpPr>
        <p:spPr>
          <a:xfrm>
            <a:off x="0" y="1828800"/>
            <a:ext cx="9144000" cy="5410200"/>
          </a:xfrm>
        </p:spPr>
        <p:txBody>
          <a:bodyPr/>
          <a:lstStyle/>
          <a:p>
            <a:pPr algn="just"/>
            <a:r>
              <a:rPr lang="en-US" dirty="0" smtClean="0"/>
              <a:t>Generally, the excess of income over his expenditure is called as profit.</a:t>
            </a:r>
          </a:p>
          <a:p>
            <a:pPr algn="just"/>
            <a:r>
              <a:rPr lang="en-US" dirty="0" smtClean="0"/>
              <a:t>In economic sense, profit is the net income of a business after all the other costs such as rent, wages, and interest etc have been deducted from the total income.</a:t>
            </a:r>
          </a:p>
          <a:p>
            <a:pPr algn="just"/>
            <a:r>
              <a:rPr lang="en-US" dirty="0" smtClean="0"/>
              <a:t>Prof. Hansen, </a:t>
            </a:r>
            <a:r>
              <a:rPr lang="en-US" i="1" dirty="0" smtClean="0"/>
              <a:t>“profits are residual income left after all the payments have been made.”</a:t>
            </a:r>
            <a:endParaRPr lang="en-US" i="1"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Gross Profit and Net Profit:</a:t>
            </a:r>
            <a:endParaRPr lang="en-US" dirty="0"/>
          </a:p>
        </p:txBody>
      </p:sp>
      <p:sp>
        <p:nvSpPr>
          <p:cNvPr id="3" name="Content Placeholder 2"/>
          <p:cNvSpPr>
            <a:spLocks noGrp="1"/>
          </p:cNvSpPr>
          <p:nvPr>
            <p:ph idx="1"/>
          </p:nvPr>
        </p:nvSpPr>
        <p:spPr>
          <a:xfrm>
            <a:off x="0" y="1295400"/>
            <a:ext cx="9144000" cy="5562600"/>
          </a:xfrm>
        </p:spPr>
        <p:txBody>
          <a:bodyPr/>
          <a:lstStyle/>
          <a:p>
            <a:pPr algn="just"/>
            <a:r>
              <a:rPr lang="en-US" dirty="0" smtClean="0"/>
              <a:t>Gross profit is difference total revenue and total cost of the production. When we call profit it is normally gross profit.</a:t>
            </a:r>
          </a:p>
          <a:p>
            <a:pPr algn="just"/>
            <a:r>
              <a:rPr lang="en-US" dirty="0" smtClean="0"/>
              <a:t>Gross profit consists  of the following elements:</a:t>
            </a:r>
          </a:p>
          <a:p>
            <a:pPr marL="514350" indent="-514350" algn="just">
              <a:buFont typeface="+mj-lt"/>
              <a:buAutoNum type="arabicPeriod"/>
            </a:pPr>
            <a:r>
              <a:rPr lang="en-US" dirty="0" smtClean="0"/>
              <a:t>Monopoly gains</a:t>
            </a:r>
          </a:p>
          <a:p>
            <a:pPr marL="514350" indent="-514350" algn="just">
              <a:buFont typeface="+mj-lt"/>
              <a:buAutoNum type="arabicPeriod"/>
            </a:pPr>
            <a:r>
              <a:rPr lang="en-US" dirty="0" smtClean="0"/>
              <a:t>Windfall gains or Chance profits</a:t>
            </a:r>
          </a:p>
          <a:p>
            <a:pPr marL="514350" indent="-514350" algn="just">
              <a:buFont typeface="+mj-lt"/>
              <a:buAutoNum type="arabicPeriod"/>
            </a:pPr>
            <a:r>
              <a:rPr lang="en-US" dirty="0" smtClean="0"/>
              <a:t>Depreciation and maintenance charges</a:t>
            </a:r>
          </a:p>
          <a:p>
            <a:pPr marL="514350" indent="-514350" algn="just">
              <a:buFont typeface="+mj-lt"/>
              <a:buAutoNum type="arabicPeriod"/>
            </a:pPr>
            <a:r>
              <a:rPr lang="en-US" dirty="0" smtClean="0"/>
              <a:t>Imputed cost etc.</a:t>
            </a:r>
          </a:p>
          <a:p>
            <a:pPr marL="514350" indent="-514350" algn="just">
              <a:buFont typeface="+mj-lt"/>
              <a:buAutoNum type="arabicPeriod"/>
            </a:pP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800" decel="100000"/>
                                        <p:tgtEl>
                                          <p:spTgt spid="3">
                                            <p:txEl>
                                              <p:pRg st="5" end="5"/>
                                            </p:txEl>
                                          </p:spTgt>
                                        </p:tgtEl>
                                      </p:cBhvr>
                                    </p:animEffect>
                                    <p:anim calcmode="lin" valueType="num">
                                      <p:cBhvr>
                                        <p:cTn id="63"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64"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5"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lstStyle/>
          <a:p>
            <a:pPr algn="just"/>
            <a:r>
              <a:rPr lang="en-US" dirty="0" smtClean="0"/>
              <a:t>Net profit or Pure profit is the income  received by the producer after deducting explicit as well as implicit costs.</a:t>
            </a:r>
          </a:p>
          <a:p>
            <a:pPr algn="just"/>
            <a:r>
              <a:rPr lang="en-US" dirty="0" smtClean="0"/>
              <a:t>Net profit is the reward for the following functions:</a:t>
            </a:r>
          </a:p>
          <a:p>
            <a:pPr marL="514350" indent="-514350" algn="just">
              <a:buFont typeface="+mj-lt"/>
              <a:buAutoNum type="arabicPeriod"/>
            </a:pPr>
            <a:r>
              <a:rPr lang="en-US" dirty="0" smtClean="0"/>
              <a:t>Reward for risk and uncertainty.</a:t>
            </a:r>
          </a:p>
          <a:p>
            <a:pPr marL="514350" indent="-514350" algn="just">
              <a:buFont typeface="+mj-lt"/>
              <a:buAutoNum type="arabicPeriod"/>
            </a:pPr>
            <a:r>
              <a:rPr lang="en-US" dirty="0" smtClean="0"/>
              <a:t>Reward for coordination</a:t>
            </a:r>
          </a:p>
          <a:p>
            <a:pPr marL="514350" indent="-514350" algn="just">
              <a:buFont typeface="+mj-lt"/>
              <a:buAutoNum type="arabicPeriod"/>
            </a:pPr>
            <a:r>
              <a:rPr lang="en-US" dirty="0" smtClean="0"/>
              <a:t>Reward for innovation</a:t>
            </a:r>
          </a:p>
          <a:p>
            <a:pPr marL="514350" indent="-514350" algn="just">
              <a:buFont typeface="+mj-lt"/>
              <a:buAutoNum type="arabicPeriod"/>
            </a:pPr>
            <a:r>
              <a:rPr lang="en-US" dirty="0" smtClean="0"/>
              <a:t>Reward for managerial ability.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Dynamic Theory of Profit:</a:t>
            </a:r>
            <a:endParaRPr lang="en-US" u="sng" dirty="0"/>
          </a:p>
        </p:txBody>
      </p:sp>
      <p:sp>
        <p:nvSpPr>
          <p:cNvPr id="3" name="Content Placeholder 2"/>
          <p:cNvSpPr>
            <a:spLocks noGrp="1"/>
          </p:cNvSpPr>
          <p:nvPr>
            <p:ph idx="1"/>
          </p:nvPr>
        </p:nvSpPr>
        <p:spPr>
          <a:xfrm>
            <a:off x="0" y="1066800"/>
            <a:ext cx="9144000" cy="5791200"/>
          </a:xfrm>
        </p:spPr>
        <p:txBody>
          <a:bodyPr/>
          <a:lstStyle/>
          <a:p>
            <a:pPr algn="just"/>
            <a:r>
              <a:rPr lang="en-US" dirty="0" smtClean="0"/>
              <a:t>This theory was developed by American economist J.B.Clark.</a:t>
            </a:r>
          </a:p>
          <a:p>
            <a:r>
              <a:rPr lang="en-US" dirty="0" smtClean="0"/>
              <a:t>Profit is the excess of price of goods over their costs.</a:t>
            </a:r>
          </a:p>
          <a:p>
            <a:pPr algn="just"/>
            <a:r>
              <a:rPr lang="en-US" dirty="0" smtClean="0"/>
              <a:t>He divided economy/society into two types i.e. dynamic society and static society.</a:t>
            </a:r>
          </a:p>
          <a:p>
            <a:pPr algn="just"/>
            <a:r>
              <a:rPr lang="en-US" dirty="0" smtClean="0"/>
              <a:t>In a static society profit either do not arise or if they arise, they are just frictional and disappears in long run.</a:t>
            </a:r>
          </a:p>
          <a:p>
            <a:pPr algn="just"/>
            <a:r>
              <a:rPr lang="en-US" dirty="0" smtClean="0"/>
              <a:t>In dynamic society, profits arise due to dynamic changes in the society.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7475"/>
            <a:ext cx="9144000" cy="5749925"/>
          </a:xfrm>
        </p:spPr>
        <p:txBody>
          <a:bodyPr/>
          <a:lstStyle/>
          <a:p>
            <a:r>
              <a:rPr lang="en-US" dirty="0" smtClean="0"/>
              <a:t>The main dynamic changes of dynamic society are:</a:t>
            </a:r>
          </a:p>
          <a:p>
            <a:pPr marL="514350" indent="-514350">
              <a:buFont typeface="+mj-lt"/>
              <a:buAutoNum type="arabicPeriod"/>
            </a:pPr>
            <a:r>
              <a:rPr lang="en-US" dirty="0" smtClean="0"/>
              <a:t>Change in size of population.</a:t>
            </a:r>
          </a:p>
          <a:p>
            <a:pPr marL="514350" indent="-514350">
              <a:buFont typeface="+mj-lt"/>
              <a:buAutoNum type="arabicPeriod"/>
            </a:pPr>
            <a:r>
              <a:rPr lang="en-US" dirty="0" smtClean="0"/>
              <a:t>Change in the supply of capital.</a:t>
            </a:r>
          </a:p>
          <a:p>
            <a:pPr marL="514350" indent="-514350">
              <a:buFont typeface="+mj-lt"/>
              <a:buAutoNum type="arabicPeriod"/>
            </a:pPr>
            <a:r>
              <a:rPr lang="en-US" dirty="0" smtClean="0"/>
              <a:t>Change in technology of production.</a:t>
            </a:r>
          </a:p>
          <a:p>
            <a:pPr marL="514350" indent="-514350">
              <a:buFont typeface="+mj-lt"/>
              <a:buAutoNum type="arabicPeriod"/>
            </a:pPr>
            <a:r>
              <a:rPr lang="en-US" dirty="0" smtClean="0"/>
              <a:t>Change in form of business organization.</a:t>
            </a:r>
          </a:p>
          <a:p>
            <a:pPr marL="514350" indent="-514350">
              <a:buFont typeface="+mj-lt"/>
              <a:buAutoNum type="arabicPeriod"/>
            </a:pPr>
            <a:r>
              <a:rPr lang="en-US" dirty="0" smtClean="0"/>
              <a:t>Change in human wants, etc.</a:t>
            </a:r>
          </a:p>
          <a:p>
            <a:pPr marL="514350" indent="-514350" algn="just"/>
            <a:r>
              <a:rPr lang="en-US" dirty="0" smtClean="0"/>
              <a:t>Those dynamic changes affect market demand and supply of commodities and lead to emergence of profit.</a:t>
            </a:r>
          </a:p>
          <a:p>
            <a:pPr marL="514350" indent="-514350" algn="just"/>
            <a:r>
              <a:rPr lang="en-US" sz="3000" dirty="0" smtClean="0"/>
              <a:t>In static society, neither demand nor supply change or they change at a known rate therefore profit don’t arise or they are frictional and disappear in long run.</a:t>
            </a:r>
          </a:p>
          <a:p>
            <a:pPr marL="514350" indent="-514350">
              <a:buNone/>
            </a:pP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800" decel="100000"/>
                                        <p:tgtEl>
                                          <p:spTgt spid="3">
                                            <p:txEl>
                                              <p:pRg st="6" end="6"/>
                                            </p:txEl>
                                          </p:spTgt>
                                        </p:tgtEl>
                                      </p:cBhvr>
                                    </p:animEffect>
                                    <p:anim calcmode="lin" valueType="num">
                                      <p:cBhvr>
                                        <p:cTn id="68"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800" decel="100000"/>
                                        <p:tgtEl>
                                          <p:spTgt spid="3">
                                            <p:txEl>
                                              <p:pRg st="7" end="7"/>
                                            </p:txEl>
                                          </p:spTgt>
                                        </p:tgtEl>
                                      </p:cBhvr>
                                    </p:animEffect>
                                    <p:anim calcmode="lin" valueType="num">
                                      <p:cBhvr>
                                        <p:cTn id="7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algn="just"/>
            <a:r>
              <a:rPr lang="en-US" dirty="0" smtClean="0"/>
              <a:t>Dynamic changes increase the difference between the price of product and average cost of production.</a:t>
            </a:r>
          </a:p>
          <a:p>
            <a:pPr algn="just"/>
            <a:r>
              <a:rPr lang="en-US" dirty="0" smtClean="0"/>
              <a:t>A particular dynamic change create profit for short period of time but one change in followed by another  therefore profit arise continuously in long run as well. </a:t>
            </a:r>
          </a:p>
          <a:p>
            <a:pPr algn="just"/>
            <a:r>
              <a:rPr lang="en-US" b="1" u="sng" dirty="0" smtClean="0"/>
              <a:t>Criticisms of theory:</a:t>
            </a:r>
          </a:p>
          <a:p>
            <a:pPr marL="514350" indent="-514350" algn="just">
              <a:buFont typeface="+mj-lt"/>
              <a:buAutoNum type="arabicPeriod"/>
            </a:pPr>
            <a:r>
              <a:rPr lang="en-US" sz="3000" dirty="0" smtClean="0"/>
              <a:t>All types of dynamic changes do not create profit.</a:t>
            </a:r>
          </a:p>
          <a:p>
            <a:pPr marL="514350" indent="-514350" algn="just">
              <a:buFont typeface="+mj-lt"/>
              <a:buAutoNum type="arabicPeriod"/>
            </a:pPr>
            <a:r>
              <a:rPr lang="en-US" sz="3000" dirty="0" smtClean="0"/>
              <a:t>The role of entrepreneurial ability is neglected in this theory.</a:t>
            </a:r>
          </a:p>
          <a:p>
            <a:pPr marL="514350" indent="-514350" algn="just">
              <a:buFont typeface="+mj-lt"/>
              <a:buAutoNum type="arabicPeriod"/>
            </a:pPr>
            <a:r>
              <a:rPr lang="en-US" sz="3000" dirty="0" smtClean="0"/>
              <a:t>This theory makes artificial distinction between  profit and earnings of management.</a:t>
            </a:r>
            <a:endParaRPr lang="en-US" sz="3000"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Innovation theory of Profit:</a:t>
            </a:r>
            <a:endParaRPr lang="en-US" u="sng" dirty="0"/>
          </a:p>
        </p:txBody>
      </p:sp>
      <p:sp>
        <p:nvSpPr>
          <p:cNvPr id="3" name="Content Placeholder 2"/>
          <p:cNvSpPr>
            <a:spLocks noGrp="1"/>
          </p:cNvSpPr>
          <p:nvPr>
            <p:ph idx="1"/>
          </p:nvPr>
        </p:nvSpPr>
        <p:spPr>
          <a:xfrm>
            <a:off x="0" y="990600"/>
            <a:ext cx="9144000" cy="5867400"/>
          </a:xfrm>
        </p:spPr>
        <p:txBody>
          <a:bodyPr/>
          <a:lstStyle/>
          <a:p>
            <a:r>
              <a:rPr lang="en-US" dirty="0" smtClean="0"/>
              <a:t>Developed by </a:t>
            </a:r>
            <a:r>
              <a:rPr lang="en-US" dirty="0" err="1" smtClean="0"/>
              <a:t>J.A.Schumpeter</a:t>
            </a:r>
            <a:r>
              <a:rPr lang="en-US" dirty="0" smtClean="0"/>
              <a:t>.</a:t>
            </a:r>
          </a:p>
          <a:p>
            <a:pPr algn="just"/>
            <a:r>
              <a:rPr lang="en-US" dirty="0" smtClean="0"/>
              <a:t>The main function of entrepreneur is to introduce innovation and profit is the reward for introducing innovation.</a:t>
            </a:r>
          </a:p>
          <a:p>
            <a:pPr algn="just"/>
            <a:r>
              <a:rPr lang="en-US" dirty="0" smtClean="0"/>
              <a:t>Innovation is the act of discovering and introducing the new idea in the production process.</a:t>
            </a:r>
          </a:p>
          <a:p>
            <a:pPr algn="just"/>
            <a:r>
              <a:rPr lang="en-US" dirty="0" smtClean="0"/>
              <a:t>Profit is both cause as well as effect of introducing innovation.</a:t>
            </a:r>
          </a:p>
          <a:p>
            <a:pPr algn="just"/>
            <a:r>
              <a:rPr lang="en-US" dirty="0" smtClean="0"/>
              <a:t>There are two types of innovation, which are: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Economic Rent and Gross Rent:</a:t>
            </a:r>
            <a:endParaRPr lang="en-US" u="sng" dirty="0"/>
          </a:p>
        </p:txBody>
      </p:sp>
      <p:sp>
        <p:nvSpPr>
          <p:cNvPr id="3" name="Content Placeholder 2"/>
          <p:cNvSpPr>
            <a:spLocks noGrp="1"/>
          </p:cNvSpPr>
          <p:nvPr>
            <p:ph idx="1"/>
          </p:nvPr>
        </p:nvSpPr>
        <p:spPr>
          <a:xfrm>
            <a:off x="0" y="1066800"/>
            <a:ext cx="9144000" cy="5791200"/>
          </a:xfrm>
        </p:spPr>
        <p:txBody>
          <a:bodyPr/>
          <a:lstStyle/>
          <a:p>
            <a:pPr algn="just"/>
            <a:r>
              <a:rPr lang="en-US" dirty="0" smtClean="0"/>
              <a:t>Gross rent or contract rent can be defined as the total payment  made by the tenant to the landlord for using his land in production process.</a:t>
            </a:r>
          </a:p>
          <a:p>
            <a:pPr algn="just"/>
            <a:r>
              <a:rPr lang="en-US" dirty="0" smtClean="0"/>
              <a:t>It is pre-determined before start of production and based on the contract between landlord and tenant therefore it is called as contract rent.</a:t>
            </a:r>
          </a:p>
          <a:p>
            <a:pPr algn="just"/>
            <a:r>
              <a:rPr lang="en-US" dirty="0" smtClean="0"/>
              <a:t>It consists of pure rent, cost of land reform and maintenance, reward for risks,  depreciation funds, reward for management etc.</a:t>
            </a:r>
          </a:p>
          <a:p>
            <a:pPr algn="just"/>
            <a:r>
              <a:rPr lang="en-US" dirty="0" smtClean="0"/>
              <a:t>Normally when we call rent, it is gross rent.</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marL="514350" indent="-514350">
              <a:buFont typeface="+mj-lt"/>
              <a:buAutoNum type="arabicPeriod"/>
            </a:pPr>
            <a:r>
              <a:rPr lang="en-US" dirty="0" smtClean="0"/>
              <a:t>Demand increasing Innovations:</a:t>
            </a:r>
          </a:p>
          <a:p>
            <a:pPr marL="914400" lvl="1" indent="-514350" algn="just"/>
            <a:r>
              <a:rPr lang="en-US" dirty="0" smtClean="0"/>
              <a:t>Such as introduction of </a:t>
            </a:r>
            <a:r>
              <a:rPr lang="en-US" smtClean="0"/>
              <a:t>new product, </a:t>
            </a:r>
            <a:r>
              <a:rPr lang="en-US" dirty="0" smtClean="0"/>
              <a:t>new and better technique of advertisement,  discovery of new market etc.</a:t>
            </a:r>
          </a:p>
          <a:p>
            <a:pPr marL="514350" indent="-514350" algn="just">
              <a:buFont typeface="+mj-lt"/>
              <a:buAutoNum type="arabicPeriod"/>
            </a:pPr>
            <a:r>
              <a:rPr lang="en-US" dirty="0" smtClean="0"/>
              <a:t>Cost reducing innovations:</a:t>
            </a:r>
          </a:p>
          <a:p>
            <a:pPr marL="914400" lvl="1" indent="-514350" algn="just"/>
            <a:r>
              <a:rPr lang="en-US" dirty="0" smtClean="0"/>
              <a:t>Such as introduction of new machines, new method of production, exploitation of  new source of raw materials, organization of firm in better way etc.</a:t>
            </a:r>
          </a:p>
          <a:p>
            <a:pPr marL="514350" indent="-514350" algn="just"/>
            <a:r>
              <a:rPr lang="en-US" dirty="0" smtClean="0"/>
              <a:t>Successful innovations either increase demand or reduce cost which give rise to profit.</a:t>
            </a:r>
          </a:p>
          <a:p>
            <a:pPr marL="514350" indent="-514350" algn="just"/>
            <a:r>
              <a:rPr lang="en-US" sz="2800" dirty="0" smtClean="0"/>
              <a:t>The motive for introducing innovations is to obtain profit and if the innovations are successful, the result would be profit. So, profit is cause as well as effect of innovations.</a:t>
            </a:r>
            <a:endParaRPr lang="en-US" dirty="0" smtClean="0"/>
          </a:p>
        </p:txBody>
      </p:sp>
      <p:sp>
        <p:nvSpPr>
          <p:cNvPr id="5" name="Slide Number Placeholder 4"/>
          <p:cNvSpPr>
            <a:spLocks noGrp="1"/>
          </p:cNvSpPr>
          <p:nvPr>
            <p:ph type="sldNum" sz="quarter" idx="12"/>
          </p:nvPr>
        </p:nvSpPr>
        <p:spPr/>
        <p:txBody>
          <a:bodyPr/>
          <a:lstStyle/>
          <a:p>
            <a:fld id="{960E497D-5668-4115-AF05-94AE71C8F60E}"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800" decel="100000"/>
                                        <p:tgtEl>
                                          <p:spTgt spid="3">
                                            <p:txEl>
                                              <p:pRg st="1" end="1"/>
                                            </p:txEl>
                                          </p:spTgt>
                                        </p:tgtEl>
                                      </p:cBhvr>
                                    </p:animEffect>
                                    <p:anim calcmode="lin" valueType="num">
                                      <p:cBhvr>
                                        <p:cTn id="1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800" decel="100000"/>
                                        <p:tgtEl>
                                          <p:spTgt spid="3">
                                            <p:txEl>
                                              <p:pRg st="2" end="2"/>
                                            </p:txEl>
                                          </p:spTgt>
                                        </p:tgtEl>
                                      </p:cBhvr>
                                    </p:animEffect>
                                    <p:anim calcmode="lin" valueType="num">
                                      <p:cBhvr>
                                        <p:cTn id="26"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800" decel="100000"/>
                                        <p:tgtEl>
                                          <p:spTgt spid="3">
                                            <p:txEl>
                                              <p:pRg st="3" end="3"/>
                                            </p:txEl>
                                          </p:spTgt>
                                        </p:tgtEl>
                                      </p:cBhvr>
                                    </p:animEffect>
                                    <p:anim calcmode="lin" valueType="num">
                                      <p:cBhvr>
                                        <p:cTn id="34"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800" decel="100000"/>
                                        <p:tgtEl>
                                          <p:spTgt spid="3">
                                            <p:txEl>
                                              <p:pRg st="4" end="4"/>
                                            </p:txEl>
                                          </p:spTgt>
                                        </p:tgtEl>
                                      </p:cBhvr>
                                    </p:animEffect>
                                    <p:anim calcmode="lin" valueType="num">
                                      <p:cBhvr>
                                        <p:cTn id="44"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5"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6"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0"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800" decel="100000"/>
                                        <p:tgtEl>
                                          <p:spTgt spid="3">
                                            <p:txEl>
                                              <p:pRg st="5" end="5"/>
                                            </p:txEl>
                                          </p:spTgt>
                                        </p:tgtEl>
                                      </p:cBhvr>
                                    </p:animEffect>
                                    <p:anim calcmode="lin" valueType="num">
                                      <p:cBhvr>
                                        <p:cTn id="54"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5"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6"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pPr algn="just"/>
            <a:r>
              <a:rPr lang="en-US" dirty="0" smtClean="0"/>
              <a:t>Unless innovations are patented, innovations will be copied by other firms. So, profit disappears in the long run.</a:t>
            </a:r>
          </a:p>
          <a:p>
            <a:pPr algn="just"/>
            <a:r>
              <a:rPr lang="en-US" dirty="0" smtClean="0"/>
              <a:t>But the main function of entrepreneurs is to introduce innovations in production  therefore innovations continue to give rise to profit.</a:t>
            </a:r>
          </a:p>
          <a:p>
            <a:pPr algn="just"/>
            <a:r>
              <a:rPr lang="en-US" b="1" u="sng" dirty="0" smtClean="0"/>
              <a:t>Criticisms  of  theory:</a:t>
            </a:r>
          </a:p>
          <a:p>
            <a:pPr marL="514350" indent="-514350" algn="just">
              <a:buFont typeface="+mj-lt"/>
              <a:buAutoNum type="arabicPeriod"/>
            </a:pPr>
            <a:r>
              <a:rPr lang="en-US" dirty="0" smtClean="0"/>
              <a:t>This theory ignores risk and uncertainty.</a:t>
            </a:r>
          </a:p>
          <a:p>
            <a:pPr marL="514350" indent="-514350" algn="just">
              <a:buFont typeface="+mj-lt"/>
              <a:buAutoNum type="arabicPeriod"/>
            </a:pPr>
            <a:r>
              <a:rPr lang="en-US" dirty="0" smtClean="0"/>
              <a:t>Other functions of entrepreneur are ignored.</a:t>
            </a:r>
          </a:p>
          <a:p>
            <a:pPr marL="514350" indent="-514350" algn="just">
              <a:buFont typeface="+mj-lt"/>
              <a:buAutoNum type="arabicPeriod"/>
            </a:pPr>
            <a:r>
              <a:rPr lang="en-US" dirty="0" smtClean="0"/>
              <a:t>All types of innovations may not reduce cost and increase demand.</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Interest:</a:t>
            </a:r>
            <a:r>
              <a:rPr lang="en-US" dirty="0" smtClean="0"/>
              <a:t/>
            </a:r>
            <a:br>
              <a:rPr lang="en-US" dirty="0" smtClean="0"/>
            </a:br>
            <a:r>
              <a:rPr lang="en-US" dirty="0" smtClean="0"/>
              <a:t>Meaning and Types of Interest:</a:t>
            </a:r>
            <a:endParaRPr lang="en-US" dirty="0"/>
          </a:p>
        </p:txBody>
      </p:sp>
      <p:sp>
        <p:nvSpPr>
          <p:cNvPr id="3" name="Content Placeholder 2"/>
          <p:cNvSpPr>
            <a:spLocks noGrp="1"/>
          </p:cNvSpPr>
          <p:nvPr>
            <p:ph idx="1"/>
          </p:nvPr>
        </p:nvSpPr>
        <p:spPr>
          <a:xfrm>
            <a:off x="0" y="1371600"/>
            <a:ext cx="9144000" cy="5486400"/>
          </a:xfrm>
        </p:spPr>
        <p:txBody>
          <a:bodyPr/>
          <a:lstStyle/>
          <a:p>
            <a:pPr algn="just"/>
            <a:r>
              <a:rPr lang="en-US" dirty="0" smtClean="0"/>
              <a:t>Generally, interest is payment made by a borrower to the lender for the money borrowed.</a:t>
            </a:r>
          </a:p>
          <a:p>
            <a:pPr algn="just"/>
            <a:r>
              <a:rPr lang="en-US" dirty="0" smtClean="0"/>
              <a:t>It is the difference between the sum of money borrowed and the sum of money contracted to be returned after a stipulated period of time.</a:t>
            </a:r>
          </a:p>
          <a:p>
            <a:pPr algn="just"/>
            <a:r>
              <a:rPr lang="en-US" dirty="0" smtClean="0"/>
              <a:t>Carver, “</a:t>
            </a:r>
            <a:r>
              <a:rPr lang="en-US" i="1" dirty="0" smtClean="0"/>
              <a:t>Interest is the income which goes to the owner of capital</a:t>
            </a:r>
            <a:r>
              <a:rPr lang="en-US" dirty="0" smtClean="0"/>
              <a:t>.”</a:t>
            </a:r>
          </a:p>
          <a:p>
            <a:pPr algn="just"/>
            <a:r>
              <a:rPr lang="en-US" dirty="0" smtClean="0"/>
              <a:t>Keynes, “</a:t>
            </a:r>
            <a:r>
              <a:rPr lang="en-US" i="1" dirty="0" smtClean="0"/>
              <a:t>Interest is the reward for parting with liquidity for a specific period</a:t>
            </a:r>
            <a:r>
              <a:rPr lang="en-US" dirty="0" smtClean="0"/>
              <a:t>.”</a:t>
            </a:r>
          </a:p>
          <a:p>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Gross Interest and Net Interest: </a:t>
            </a:r>
            <a:endParaRPr lang="en-US" dirty="0"/>
          </a:p>
        </p:txBody>
      </p:sp>
      <p:sp>
        <p:nvSpPr>
          <p:cNvPr id="3" name="Content Placeholder 2"/>
          <p:cNvSpPr>
            <a:spLocks noGrp="1"/>
          </p:cNvSpPr>
          <p:nvPr>
            <p:ph idx="1"/>
          </p:nvPr>
        </p:nvSpPr>
        <p:spPr>
          <a:xfrm>
            <a:off x="0" y="1066800"/>
            <a:ext cx="9144000" cy="5562600"/>
          </a:xfrm>
        </p:spPr>
        <p:txBody>
          <a:bodyPr/>
          <a:lstStyle/>
          <a:p>
            <a:pPr algn="just"/>
            <a:r>
              <a:rPr lang="en-US" dirty="0" smtClean="0"/>
              <a:t>Gross interest is the amount paid by a borrower to a lender as a return on capital borrowed.</a:t>
            </a:r>
          </a:p>
          <a:p>
            <a:pPr algn="just"/>
            <a:r>
              <a:rPr lang="en-US" dirty="0" smtClean="0"/>
              <a:t>When we talk about interest, it is gross interest.</a:t>
            </a:r>
          </a:p>
          <a:p>
            <a:pPr algn="just"/>
            <a:r>
              <a:rPr lang="en-US" dirty="0" smtClean="0"/>
              <a:t>Gross interest not only includes payment for use of funds but also the compensation for the risk involved in recovering the loan, return for inconveniences, cost of managing loan etc.</a:t>
            </a:r>
          </a:p>
          <a:p>
            <a:pPr algn="just"/>
            <a:r>
              <a:rPr lang="en-US" dirty="0" smtClean="0"/>
              <a:t>Net interest is the price paid for the use of capital only.</a:t>
            </a:r>
          </a:p>
          <a:p>
            <a:pPr algn="just"/>
            <a:r>
              <a:rPr lang="en-US" dirty="0" smtClean="0"/>
              <a:t>It deducts all other payments paid other than use of capital.</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r>
              <a:rPr lang="en-US" u="sng" dirty="0" smtClean="0"/>
              <a:t>Loanable Funds Theory of Interest:</a:t>
            </a:r>
            <a:endParaRPr lang="en-US" u="sng" dirty="0"/>
          </a:p>
        </p:txBody>
      </p:sp>
      <p:sp>
        <p:nvSpPr>
          <p:cNvPr id="3" name="Content Placeholder 2"/>
          <p:cNvSpPr>
            <a:spLocks noGrp="1"/>
          </p:cNvSpPr>
          <p:nvPr>
            <p:ph idx="1"/>
          </p:nvPr>
        </p:nvSpPr>
        <p:spPr>
          <a:xfrm>
            <a:off x="0" y="914400"/>
            <a:ext cx="9144000" cy="5943600"/>
          </a:xfrm>
        </p:spPr>
        <p:txBody>
          <a:bodyPr/>
          <a:lstStyle/>
          <a:p>
            <a:r>
              <a:rPr lang="en-US" dirty="0" smtClean="0"/>
              <a:t>Formulated by a Swedish economist Knut Wicksell. </a:t>
            </a:r>
          </a:p>
          <a:p>
            <a:r>
              <a:rPr lang="en-US" dirty="0" smtClean="0"/>
              <a:t>Refined by </a:t>
            </a:r>
            <a:r>
              <a:rPr lang="en-US" dirty="0" err="1" smtClean="0"/>
              <a:t>G.Myrdal</a:t>
            </a:r>
            <a:r>
              <a:rPr lang="en-US" dirty="0" smtClean="0"/>
              <a:t>, </a:t>
            </a:r>
            <a:r>
              <a:rPr lang="en-US" dirty="0" err="1" smtClean="0"/>
              <a:t>Lindhal</a:t>
            </a:r>
            <a:r>
              <a:rPr lang="en-US" dirty="0" smtClean="0"/>
              <a:t>, Ohlin etc.</a:t>
            </a:r>
          </a:p>
          <a:p>
            <a:pPr algn="just"/>
            <a:r>
              <a:rPr lang="en-US" dirty="0" smtClean="0"/>
              <a:t>It is improved version of classical theory of interest which explains that the rate of interest is determined by the interaction between demand and supply of capital.</a:t>
            </a:r>
          </a:p>
          <a:p>
            <a:pPr algn="just"/>
            <a:r>
              <a:rPr lang="en-US" dirty="0" smtClean="0"/>
              <a:t>It is the interplay between monetary and non-monetary forces to determined the rate of interest.</a:t>
            </a:r>
          </a:p>
          <a:p>
            <a:pPr algn="just"/>
            <a:r>
              <a:rPr lang="en-US" dirty="0" smtClean="0"/>
              <a:t>Considers thriftiness, waiting, time preference etc as non-monetary forces and hoarding/</a:t>
            </a:r>
            <a:r>
              <a:rPr lang="en-US" dirty="0" err="1" smtClean="0"/>
              <a:t>dis</a:t>
            </a:r>
            <a:r>
              <a:rPr lang="en-US" dirty="0" smtClean="0"/>
              <a:t>-hoarding of money, bank money etc as monetary forces.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400" decel="100000"/>
                                        <p:tgtEl>
                                          <p:spTgt spid="3">
                                            <p:txEl>
                                              <p:pRg st="0" end="0"/>
                                            </p:txEl>
                                          </p:spTgt>
                                        </p:tgtEl>
                                      </p:cBhvr>
                                    </p:animEffect>
                                    <p:anim calcmode="lin" valueType="num">
                                      <p:cBhvr>
                                        <p:cTn id="13" dur="4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4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4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400" decel="100000"/>
                                        <p:tgtEl>
                                          <p:spTgt spid="3">
                                            <p:txEl>
                                              <p:pRg st="1" end="1"/>
                                            </p:txEl>
                                          </p:spTgt>
                                        </p:tgtEl>
                                      </p:cBhvr>
                                    </p:animEffect>
                                    <p:anim calcmode="lin" valueType="num">
                                      <p:cBhvr>
                                        <p:cTn id="23" dur="4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4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4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100" accel="100000" fill="hold">
                                          <p:stCondLst>
                                            <p:cond delay="4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100" accel="100000" fill="hold">
                                          <p:stCondLst>
                                            <p:cond delay="4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400" decel="100000"/>
                                        <p:tgtEl>
                                          <p:spTgt spid="3">
                                            <p:txEl>
                                              <p:pRg st="2" end="2"/>
                                            </p:txEl>
                                          </p:spTgt>
                                        </p:tgtEl>
                                      </p:cBhvr>
                                    </p:animEffect>
                                    <p:anim calcmode="lin" valueType="num">
                                      <p:cBhvr>
                                        <p:cTn id="33" dur="4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4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4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100" accel="100000" fill="hold">
                                          <p:stCondLst>
                                            <p:cond delay="4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100" accel="100000" fill="hold">
                                          <p:stCondLst>
                                            <p:cond delay="4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400" decel="100000"/>
                                        <p:tgtEl>
                                          <p:spTgt spid="3">
                                            <p:txEl>
                                              <p:pRg st="3" end="3"/>
                                            </p:txEl>
                                          </p:spTgt>
                                        </p:tgtEl>
                                      </p:cBhvr>
                                    </p:animEffect>
                                    <p:anim calcmode="lin" valueType="num">
                                      <p:cBhvr>
                                        <p:cTn id="43" dur="4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4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4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100" accel="100000" fill="hold">
                                          <p:stCondLst>
                                            <p:cond delay="4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100" accel="100000" fill="hold">
                                          <p:stCondLst>
                                            <p:cond delay="4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400" decel="100000"/>
                                        <p:tgtEl>
                                          <p:spTgt spid="3">
                                            <p:txEl>
                                              <p:pRg st="4" end="4"/>
                                            </p:txEl>
                                          </p:spTgt>
                                        </p:tgtEl>
                                      </p:cBhvr>
                                    </p:animEffect>
                                    <p:anim calcmode="lin" valueType="num">
                                      <p:cBhvr>
                                        <p:cTn id="53" dur="4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4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4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100" accel="100000" fill="hold">
                                          <p:stCondLst>
                                            <p:cond delay="4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100" accel="100000" fill="hold">
                                          <p:stCondLst>
                                            <p:cond delay="4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smtClean="0"/>
              <a:t>According to this theory, interest is the price paid for the use of loanable funds.</a:t>
            </a:r>
          </a:p>
          <a:p>
            <a:pPr algn="just"/>
            <a:r>
              <a:rPr lang="en-US" dirty="0" smtClean="0"/>
              <a:t>Interest rate is determined by the interaction between demand and supply of loanable  fund.</a:t>
            </a:r>
          </a:p>
          <a:p>
            <a:pPr algn="just"/>
            <a:r>
              <a:rPr lang="en-US" b="1" u="sng" dirty="0" smtClean="0"/>
              <a:t>Assumptions of the theory:</a:t>
            </a:r>
          </a:p>
          <a:p>
            <a:pPr marL="514350" indent="-514350" algn="just">
              <a:buFont typeface="+mj-lt"/>
              <a:buAutoNum type="arabicPeriod"/>
            </a:pPr>
            <a:r>
              <a:rPr lang="en-US" dirty="0" smtClean="0"/>
              <a:t>There is perfect mobility of funds.</a:t>
            </a:r>
          </a:p>
          <a:p>
            <a:pPr marL="514350" indent="-514350" algn="just">
              <a:buFont typeface="+mj-lt"/>
              <a:buAutoNum type="arabicPeriod"/>
            </a:pPr>
            <a:r>
              <a:rPr lang="en-US" dirty="0" smtClean="0"/>
              <a:t>There is perfect competition in the market.</a:t>
            </a:r>
          </a:p>
          <a:p>
            <a:pPr marL="514350" indent="-514350" algn="just">
              <a:buFont typeface="+mj-lt"/>
              <a:buAutoNum type="arabicPeriod"/>
            </a:pPr>
            <a:r>
              <a:rPr lang="en-US" dirty="0" smtClean="0"/>
              <a:t>There is full employment of resources.</a:t>
            </a:r>
          </a:p>
          <a:p>
            <a:pPr marL="514350" indent="-514350" algn="just">
              <a:buFont typeface="+mj-lt"/>
              <a:buAutoNum type="arabicPeriod"/>
            </a:pPr>
            <a:r>
              <a:rPr lang="en-US" dirty="0" smtClean="0"/>
              <a:t>Money plays as active role in the determination of rate of interest.</a:t>
            </a:r>
          </a:p>
          <a:p>
            <a:pPr marL="514350" indent="-514350" algn="just">
              <a:buFont typeface="+mj-lt"/>
              <a:buAutoNum type="arabicPeriod"/>
            </a:pPr>
            <a:r>
              <a:rPr lang="en-US" dirty="0" smtClean="0"/>
              <a:t>There is flexibility in rate of interest. etc.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800" decel="100000"/>
                                        <p:tgtEl>
                                          <p:spTgt spid="3">
                                            <p:txEl>
                                              <p:pRg st="5" end="5"/>
                                            </p:txEl>
                                          </p:spTgt>
                                        </p:tgtEl>
                                      </p:cBhvr>
                                    </p:animEffect>
                                    <p:anim calcmode="lin" valueType="num">
                                      <p:cBhvr>
                                        <p:cTn id="58"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800" decel="100000"/>
                                        <p:tgtEl>
                                          <p:spTgt spid="3">
                                            <p:txEl>
                                              <p:pRg st="6" end="6"/>
                                            </p:txEl>
                                          </p:spTgt>
                                        </p:tgtEl>
                                      </p:cBhvr>
                                    </p:animEffect>
                                    <p:anim calcmode="lin" valueType="num">
                                      <p:cBhvr>
                                        <p:cTn id="68"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800" decel="100000"/>
                                        <p:tgtEl>
                                          <p:spTgt spid="3">
                                            <p:txEl>
                                              <p:pRg st="7" end="7"/>
                                            </p:txEl>
                                          </p:spTgt>
                                        </p:tgtEl>
                                      </p:cBhvr>
                                    </p:animEffect>
                                    <p:anim calcmode="lin" valueType="num">
                                      <p:cBhvr>
                                        <p:cTn id="7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Demand for Loanable Funds:</a:t>
            </a:r>
            <a:endParaRPr lang="en-US" dirty="0"/>
          </a:p>
        </p:txBody>
      </p:sp>
      <p:sp>
        <p:nvSpPr>
          <p:cNvPr id="3" name="Content Placeholder 2"/>
          <p:cNvSpPr>
            <a:spLocks noGrp="1"/>
          </p:cNvSpPr>
          <p:nvPr>
            <p:ph idx="1"/>
          </p:nvPr>
        </p:nvSpPr>
        <p:spPr>
          <a:xfrm>
            <a:off x="-76200" y="914400"/>
            <a:ext cx="9144000" cy="5943600"/>
          </a:xfrm>
        </p:spPr>
        <p:txBody>
          <a:bodyPr/>
          <a:lstStyle/>
          <a:p>
            <a:pPr algn="just"/>
            <a:r>
              <a:rPr lang="en-US" dirty="0" smtClean="0"/>
              <a:t>According to this theory, loanable funds are demanded for the following three purposes.</a:t>
            </a:r>
          </a:p>
          <a:p>
            <a:pPr marL="514350" indent="-514350" algn="just">
              <a:buFont typeface="+mj-lt"/>
              <a:buAutoNum type="arabicPeriod"/>
            </a:pPr>
            <a:r>
              <a:rPr lang="en-US" b="1" i="1" dirty="0" smtClean="0"/>
              <a:t>Consumption demand: </a:t>
            </a:r>
          </a:p>
          <a:p>
            <a:pPr marL="914400" lvl="1" indent="-514350" algn="just"/>
            <a:r>
              <a:rPr lang="en-US" dirty="0" smtClean="0"/>
              <a:t>Demand for consumption of goods and services.</a:t>
            </a:r>
          </a:p>
          <a:p>
            <a:pPr marL="514350" indent="-514350" algn="just">
              <a:buFont typeface="+mj-lt"/>
              <a:buAutoNum type="arabicPeriod"/>
            </a:pPr>
            <a:r>
              <a:rPr lang="en-US" b="1" i="1" dirty="0" smtClean="0"/>
              <a:t>Investment demand:</a:t>
            </a:r>
          </a:p>
          <a:p>
            <a:pPr marL="914400" lvl="1" indent="-514350" algn="just"/>
            <a:r>
              <a:rPr lang="en-US" dirty="0" smtClean="0"/>
              <a:t>Demand for investment in production processes.</a:t>
            </a:r>
          </a:p>
          <a:p>
            <a:pPr marL="514350" indent="-514350" algn="just">
              <a:buFont typeface="+mj-lt"/>
              <a:buAutoNum type="arabicPeriod"/>
            </a:pPr>
            <a:r>
              <a:rPr lang="en-US" b="1" i="1" dirty="0" smtClean="0"/>
              <a:t>Hoarding demand: </a:t>
            </a:r>
          </a:p>
          <a:p>
            <a:pPr marL="914400" lvl="1" indent="-514350" algn="just"/>
            <a:r>
              <a:rPr lang="en-US" dirty="0" smtClean="0"/>
              <a:t>Demand for keeping wealth in liquid form (idle cash). </a:t>
            </a:r>
          </a:p>
          <a:p>
            <a:pPr marL="514350" indent="-514350" algn="just"/>
            <a:r>
              <a:rPr lang="en-US" u="sng" dirty="0" smtClean="0"/>
              <a:t>Total demand for loanable funds is equal to</a:t>
            </a:r>
            <a:r>
              <a:rPr lang="en-US" dirty="0" smtClean="0"/>
              <a:t>, </a:t>
            </a:r>
          </a:p>
          <a:p>
            <a:pPr marL="514350" indent="-514350" algn="just">
              <a:buNone/>
            </a:pPr>
            <a:endParaRPr lang="en-US" sz="2000" dirty="0" smtClean="0"/>
          </a:p>
          <a:p>
            <a:pPr marL="514350" indent="-514350" algn="ctr">
              <a:buNone/>
            </a:pPr>
            <a:r>
              <a:rPr lang="en-US" sz="2300" b="1" dirty="0" smtClean="0">
                <a:latin typeface="Arial" pitchFamily="34" charset="0"/>
                <a:cs typeface="Arial" pitchFamily="34" charset="0"/>
              </a:rPr>
              <a:t>Consumption demand +Investment demand +Hoarding demand</a:t>
            </a:r>
          </a:p>
        </p:txBody>
      </p:sp>
      <p:sp>
        <p:nvSpPr>
          <p:cNvPr id="5" name="Slide Number Placeholder 4"/>
          <p:cNvSpPr>
            <a:spLocks noGrp="1"/>
          </p:cNvSpPr>
          <p:nvPr>
            <p:ph type="sldNum" sz="quarter" idx="12"/>
          </p:nvPr>
        </p:nvSpPr>
        <p:spPr/>
        <p:txBody>
          <a:bodyPr/>
          <a:lstStyle/>
          <a:p>
            <a:fld id="{960E497D-5668-4115-AF05-94AE71C8F60E}"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8" presetID="30"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800" decel="100000"/>
                                        <p:tgtEl>
                                          <p:spTgt spid="3">
                                            <p:txEl>
                                              <p:pRg st="2" end="2"/>
                                            </p:txEl>
                                          </p:spTgt>
                                        </p:tgtEl>
                                      </p:cBhvr>
                                    </p:animEffect>
                                    <p:anim calcmode="lin" valueType="num">
                                      <p:cBhvr>
                                        <p:cTn id="31"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2"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3"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800" decel="100000"/>
                                        <p:tgtEl>
                                          <p:spTgt spid="3">
                                            <p:txEl>
                                              <p:pRg st="3" end="3"/>
                                            </p:txEl>
                                          </p:spTgt>
                                        </p:tgtEl>
                                      </p:cBhvr>
                                    </p:animEffect>
                                    <p:anim calcmode="lin" valueType="num">
                                      <p:cBhvr>
                                        <p:cTn id="41"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par>
                                <p:cTn id="46" presetID="30" presetClass="entr" presetSubtype="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800" decel="100000"/>
                                        <p:tgtEl>
                                          <p:spTgt spid="3">
                                            <p:txEl>
                                              <p:pRg st="4" end="4"/>
                                            </p:txEl>
                                          </p:spTgt>
                                        </p:tgtEl>
                                      </p:cBhvr>
                                    </p:animEffect>
                                    <p:anim calcmode="lin" valueType="num">
                                      <p:cBhvr>
                                        <p:cTn id="49"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0"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1"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2"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3"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0" presetClass="entr" presetSubtype="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800" decel="100000"/>
                                        <p:tgtEl>
                                          <p:spTgt spid="3">
                                            <p:txEl>
                                              <p:pRg st="5" end="5"/>
                                            </p:txEl>
                                          </p:spTgt>
                                        </p:tgtEl>
                                      </p:cBhvr>
                                    </p:animEffect>
                                    <p:anim calcmode="lin" valueType="num">
                                      <p:cBhvr>
                                        <p:cTn id="59"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60"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1"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2"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3"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par>
                                <p:cTn id="64" presetID="30" presetClass="entr" presetSubtype="0" fill="hold" grpId="0"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800" decel="100000"/>
                                        <p:tgtEl>
                                          <p:spTgt spid="3">
                                            <p:txEl>
                                              <p:pRg st="6" end="6"/>
                                            </p:txEl>
                                          </p:spTgt>
                                        </p:tgtEl>
                                      </p:cBhvr>
                                    </p:animEffect>
                                    <p:anim calcmode="lin" valueType="num">
                                      <p:cBhvr>
                                        <p:cTn id="67"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8"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9"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0" presetClass="entr" presetSubtype="0" fill="hold" grpId="0"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fade">
                                      <p:cBhvr>
                                        <p:cTn id="76" dur="800" decel="100000"/>
                                        <p:tgtEl>
                                          <p:spTgt spid="3">
                                            <p:txEl>
                                              <p:pRg st="7" end="7"/>
                                            </p:txEl>
                                          </p:spTgt>
                                        </p:tgtEl>
                                      </p:cBhvr>
                                    </p:animEffect>
                                    <p:anim calcmode="lin" valueType="num">
                                      <p:cBhvr>
                                        <p:cTn id="77"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8"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9"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0" presetClass="entr" presetSubtype="0" fill="hold" grpId="0" nodeType="clickEffect">
                                  <p:stCondLst>
                                    <p:cond delay="0"/>
                                  </p:stCondLst>
                                  <p:childTnLst>
                                    <p:set>
                                      <p:cBhvr>
                                        <p:cTn id="85" dur="1" fill="hold">
                                          <p:stCondLst>
                                            <p:cond delay="0"/>
                                          </p:stCondLst>
                                        </p:cTn>
                                        <p:tgtEl>
                                          <p:spTgt spid="3">
                                            <p:txEl>
                                              <p:pRg st="9" end="9"/>
                                            </p:txEl>
                                          </p:spTgt>
                                        </p:tgtEl>
                                        <p:attrNameLst>
                                          <p:attrName>style.visibility</p:attrName>
                                        </p:attrNameLst>
                                      </p:cBhvr>
                                      <p:to>
                                        <p:strVal val="visible"/>
                                      </p:to>
                                    </p:set>
                                    <p:animEffect transition="in" filter="fade">
                                      <p:cBhvr>
                                        <p:cTn id="86" dur="800" decel="100000"/>
                                        <p:tgtEl>
                                          <p:spTgt spid="3">
                                            <p:txEl>
                                              <p:pRg st="9" end="9"/>
                                            </p:txEl>
                                          </p:spTgt>
                                        </p:tgtEl>
                                      </p:cBhvr>
                                    </p:animEffect>
                                    <p:anim calcmode="lin" valueType="num">
                                      <p:cBhvr>
                                        <p:cTn id="87"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88"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89"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Supply of Loanable Funds:</a:t>
            </a:r>
            <a:endParaRPr lang="en-US" dirty="0"/>
          </a:p>
        </p:txBody>
      </p:sp>
      <p:sp>
        <p:nvSpPr>
          <p:cNvPr id="3" name="Content Placeholder 2"/>
          <p:cNvSpPr>
            <a:spLocks noGrp="1"/>
          </p:cNvSpPr>
          <p:nvPr>
            <p:ph idx="1"/>
          </p:nvPr>
        </p:nvSpPr>
        <p:spPr>
          <a:xfrm>
            <a:off x="0" y="533400"/>
            <a:ext cx="9144000" cy="6019800"/>
          </a:xfrm>
        </p:spPr>
        <p:txBody>
          <a:bodyPr/>
          <a:lstStyle/>
          <a:p>
            <a:r>
              <a:rPr lang="en-US" dirty="0" smtClean="0"/>
              <a:t>Three are four sources of supply of loanable funds:</a:t>
            </a:r>
          </a:p>
          <a:p>
            <a:pPr marL="514350" indent="-514350">
              <a:spcBef>
                <a:spcPts val="600"/>
              </a:spcBef>
              <a:buFont typeface="+mj-lt"/>
              <a:buAutoNum type="arabicPeriod"/>
            </a:pPr>
            <a:r>
              <a:rPr lang="en-US" b="1" i="1" dirty="0" smtClean="0"/>
              <a:t>Supply from savings:</a:t>
            </a:r>
          </a:p>
          <a:p>
            <a:pPr marL="914400" lvl="1" indent="-514350">
              <a:spcBef>
                <a:spcPts val="600"/>
              </a:spcBef>
            </a:pPr>
            <a:r>
              <a:rPr lang="en-US" dirty="0" smtClean="0"/>
              <a:t>Excess of income over consumption expenditure.</a:t>
            </a:r>
          </a:p>
          <a:p>
            <a:pPr marL="514350" indent="-514350">
              <a:spcBef>
                <a:spcPts val="600"/>
              </a:spcBef>
              <a:buFont typeface="+mj-lt"/>
              <a:buAutoNum type="arabicPeriod"/>
            </a:pPr>
            <a:r>
              <a:rPr lang="en-US" b="1" i="1" dirty="0" smtClean="0"/>
              <a:t>Supply from Dishoarding:</a:t>
            </a:r>
          </a:p>
          <a:p>
            <a:pPr marL="914400" lvl="1" indent="-514350">
              <a:spcBef>
                <a:spcPts val="600"/>
              </a:spcBef>
            </a:pPr>
            <a:r>
              <a:rPr lang="en-US" dirty="0" smtClean="0"/>
              <a:t>Bringing out the hoarding for loanable purposes.</a:t>
            </a:r>
          </a:p>
          <a:p>
            <a:pPr marL="514350" indent="-514350">
              <a:spcBef>
                <a:spcPts val="600"/>
              </a:spcBef>
              <a:buFont typeface="+mj-lt"/>
              <a:buAutoNum type="arabicPeriod"/>
            </a:pPr>
            <a:r>
              <a:rPr lang="en-US" b="1" i="1" dirty="0" smtClean="0"/>
              <a:t>Supply from disinvestment:</a:t>
            </a:r>
          </a:p>
          <a:p>
            <a:pPr marL="914400" lvl="1" indent="-457200">
              <a:spcBef>
                <a:spcPts val="600"/>
              </a:spcBef>
            </a:pPr>
            <a:r>
              <a:rPr lang="en-US" dirty="0" smtClean="0"/>
              <a:t>Allowing the existing machinery to wear out without being replaced.</a:t>
            </a:r>
          </a:p>
          <a:p>
            <a:pPr marL="514350" indent="-457200">
              <a:spcBef>
                <a:spcPts val="600"/>
              </a:spcBef>
              <a:buFont typeface="+mj-lt"/>
              <a:buAutoNum type="arabicPeriod"/>
            </a:pPr>
            <a:r>
              <a:rPr lang="en-US" b="1" i="1" dirty="0" smtClean="0"/>
              <a:t>Supply form bank money:</a:t>
            </a:r>
          </a:p>
          <a:p>
            <a:pPr marL="914400" lvl="1" indent="-457200">
              <a:spcBef>
                <a:spcPts val="600"/>
              </a:spcBef>
            </a:pPr>
            <a:r>
              <a:rPr lang="en-US" dirty="0" smtClean="0"/>
              <a:t>Supply from bank credit.</a:t>
            </a:r>
          </a:p>
          <a:p>
            <a:pPr marL="514350" indent="-457200">
              <a:spcBef>
                <a:spcPts val="600"/>
              </a:spcBef>
            </a:pPr>
            <a:r>
              <a:rPr lang="en-US" dirty="0" smtClean="0"/>
              <a:t>Total supply of loanable funds is,</a:t>
            </a:r>
          </a:p>
          <a:p>
            <a:pPr marL="514350" indent="-457200">
              <a:spcBef>
                <a:spcPts val="600"/>
              </a:spcBef>
              <a:buNone/>
            </a:pPr>
            <a:r>
              <a:rPr lang="en-US" dirty="0" smtClean="0"/>
              <a:t>	</a:t>
            </a:r>
            <a:r>
              <a:rPr lang="en-US" sz="2400" dirty="0" smtClean="0"/>
              <a:t>Supply from (savings + </a:t>
            </a:r>
            <a:r>
              <a:rPr lang="en-US" sz="2400" dirty="0" err="1" smtClean="0"/>
              <a:t>Dis-hoarding+dis-investment+Bank</a:t>
            </a:r>
            <a:r>
              <a:rPr lang="en-US" sz="2400" dirty="0" smtClean="0"/>
              <a:t> money)</a:t>
            </a:r>
            <a:endParaRPr lang="en-US" dirty="0" smtClean="0"/>
          </a:p>
        </p:txBody>
      </p:sp>
      <p:sp>
        <p:nvSpPr>
          <p:cNvPr id="5" name="Slide Number Placeholder 4"/>
          <p:cNvSpPr>
            <a:spLocks noGrp="1"/>
          </p:cNvSpPr>
          <p:nvPr>
            <p:ph type="sldNum" sz="quarter" idx="12"/>
          </p:nvPr>
        </p:nvSpPr>
        <p:spPr/>
        <p:txBody>
          <a:bodyPr/>
          <a:lstStyle/>
          <a:p>
            <a:fld id="{960E497D-5668-4115-AF05-94AE71C8F60E}"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8" presetID="30"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800" decel="100000"/>
                                        <p:tgtEl>
                                          <p:spTgt spid="3">
                                            <p:txEl>
                                              <p:pRg st="2" end="2"/>
                                            </p:txEl>
                                          </p:spTgt>
                                        </p:tgtEl>
                                      </p:cBhvr>
                                    </p:animEffect>
                                    <p:anim calcmode="lin" valueType="num">
                                      <p:cBhvr>
                                        <p:cTn id="31"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2"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3"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800" decel="100000"/>
                                        <p:tgtEl>
                                          <p:spTgt spid="3">
                                            <p:txEl>
                                              <p:pRg st="3" end="3"/>
                                            </p:txEl>
                                          </p:spTgt>
                                        </p:tgtEl>
                                      </p:cBhvr>
                                    </p:animEffect>
                                    <p:anim calcmode="lin" valueType="num">
                                      <p:cBhvr>
                                        <p:cTn id="41"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par>
                                <p:cTn id="46" presetID="30" presetClass="entr" presetSubtype="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800" decel="100000"/>
                                        <p:tgtEl>
                                          <p:spTgt spid="3">
                                            <p:txEl>
                                              <p:pRg st="4" end="4"/>
                                            </p:txEl>
                                          </p:spTgt>
                                        </p:tgtEl>
                                      </p:cBhvr>
                                    </p:animEffect>
                                    <p:anim calcmode="lin" valueType="num">
                                      <p:cBhvr>
                                        <p:cTn id="49"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0"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1"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2"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3"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0" presetClass="entr" presetSubtype="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800" decel="100000"/>
                                        <p:tgtEl>
                                          <p:spTgt spid="3">
                                            <p:txEl>
                                              <p:pRg st="5" end="5"/>
                                            </p:txEl>
                                          </p:spTgt>
                                        </p:tgtEl>
                                      </p:cBhvr>
                                    </p:animEffect>
                                    <p:anim calcmode="lin" valueType="num">
                                      <p:cBhvr>
                                        <p:cTn id="59"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60"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1"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2"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3"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par>
                                <p:cTn id="64" presetID="30" presetClass="entr" presetSubtype="0" fill="hold" grpId="0"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800" decel="100000"/>
                                        <p:tgtEl>
                                          <p:spTgt spid="3">
                                            <p:txEl>
                                              <p:pRg st="6" end="6"/>
                                            </p:txEl>
                                          </p:spTgt>
                                        </p:tgtEl>
                                      </p:cBhvr>
                                    </p:animEffect>
                                    <p:anim calcmode="lin" valueType="num">
                                      <p:cBhvr>
                                        <p:cTn id="67"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8"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9"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0" presetClass="entr" presetSubtype="0" fill="hold" grpId="0"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fade">
                                      <p:cBhvr>
                                        <p:cTn id="76" dur="800" decel="100000"/>
                                        <p:tgtEl>
                                          <p:spTgt spid="3">
                                            <p:txEl>
                                              <p:pRg st="7" end="7"/>
                                            </p:txEl>
                                          </p:spTgt>
                                        </p:tgtEl>
                                      </p:cBhvr>
                                    </p:animEffect>
                                    <p:anim calcmode="lin" valueType="num">
                                      <p:cBhvr>
                                        <p:cTn id="77"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8"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9"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par>
                                <p:cTn id="82" presetID="30" presetClass="entr" presetSubtype="0" fill="hold" grpId="0" nodeType="with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800" decel="100000"/>
                                        <p:tgtEl>
                                          <p:spTgt spid="3">
                                            <p:txEl>
                                              <p:pRg st="8" end="8"/>
                                            </p:txEl>
                                          </p:spTgt>
                                        </p:tgtEl>
                                      </p:cBhvr>
                                    </p:animEffect>
                                    <p:anim calcmode="lin" valueType="num">
                                      <p:cBhvr>
                                        <p:cTn id="85"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86"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87"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0" presetClass="entr" presetSubtype="0" fill="hold" grpId="0" nodeType="clickEffect">
                                  <p:stCondLst>
                                    <p:cond delay="0"/>
                                  </p:stCondLst>
                                  <p:childTnLst>
                                    <p:set>
                                      <p:cBhvr>
                                        <p:cTn id="93" dur="1" fill="hold">
                                          <p:stCondLst>
                                            <p:cond delay="0"/>
                                          </p:stCondLst>
                                        </p:cTn>
                                        <p:tgtEl>
                                          <p:spTgt spid="3">
                                            <p:txEl>
                                              <p:pRg st="9" end="9"/>
                                            </p:txEl>
                                          </p:spTgt>
                                        </p:tgtEl>
                                        <p:attrNameLst>
                                          <p:attrName>style.visibility</p:attrName>
                                        </p:attrNameLst>
                                      </p:cBhvr>
                                      <p:to>
                                        <p:strVal val="visible"/>
                                      </p:to>
                                    </p:set>
                                    <p:animEffect transition="in" filter="fade">
                                      <p:cBhvr>
                                        <p:cTn id="94" dur="800" decel="100000"/>
                                        <p:tgtEl>
                                          <p:spTgt spid="3">
                                            <p:txEl>
                                              <p:pRg st="9" end="9"/>
                                            </p:txEl>
                                          </p:spTgt>
                                        </p:tgtEl>
                                      </p:cBhvr>
                                    </p:animEffect>
                                    <p:anim calcmode="lin" valueType="num">
                                      <p:cBhvr>
                                        <p:cTn id="95"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96"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97"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98"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99"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30" presetClass="entr" presetSubtype="0" fill="hold" grpId="0" nodeType="clickEffect">
                                  <p:stCondLst>
                                    <p:cond delay="0"/>
                                  </p:stCondLst>
                                  <p:childTnLst>
                                    <p:set>
                                      <p:cBhvr>
                                        <p:cTn id="103" dur="1" fill="hold">
                                          <p:stCondLst>
                                            <p:cond delay="0"/>
                                          </p:stCondLst>
                                        </p:cTn>
                                        <p:tgtEl>
                                          <p:spTgt spid="3">
                                            <p:txEl>
                                              <p:pRg st="10" end="10"/>
                                            </p:txEl>
                                          </p:spTgt>
                                        </p:tgtEl>
                                        <p:attrNameLst>
                                          <p:attrName>style.visibility</p:attrName>
                                        </p:attrNameLst>
                                      </p:cBhvr>
                                      <p:to>
                                        <p:strVal val="visible"/>
                                      </p:to>
                                    </p:set>
                                    <p:animEffect transition="in" filter="fade">
                                      <p:cBhvr>
                                        <p:cTn id="104" dur="800" decel="100000"/>
                                        <p:tgtEl>
                                          <p:spTgt spid="3">
                                            <p:txEl>
                                              <p:pRg st="10" end="10"/>
                                            </p:txEl>
                                          </p:spTgt>
                                        </p:tgtEl>
                                      </p:cBhvr>
                                    </p:animEffect>
                                    <p:anim calcmode="lin" valueType="num">
                                      <p:cBhvr>
                                        <p:cTn id="105" dur="8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106" dur="8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107" dur="8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108" dur="200" accel="100000" fill="hold">
                                          <p:stCondLst>
                                            <p:cond delay="8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109" dur="200" accel="100000" fill="hold">
                                          <p:stCondLst>
                                            <p:cond delay="800"/>
                                          </p:stCondLst>
                                        </p:cTn>
                                        <p:tgtEl>
                                          <p:spTgt spid="3">
                                            <p:txEl>
                                              <p:pRg st="10" end="1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143000"/>
          </a:xfrm>
        </p:spPr>
        <p:txBody>
          <a:bodyPr/>
          <a:lstStyle/>
          <a:p>
            <a:r>
              <a:rPr lang="en-US" dirty="0" smtClean="0"/>
              <a:t>Determination of Rate of Interest:</a:t>
            </a:r>
            <a:endParaRPr lang="en-US" dirty="0"/>
          </a:p>
        </p:txBody>
      </p:sp>
      <p:sp>
        <p:nvSpPr>
          <p:cNvPr id="3" name="Content Placeholder 2"/>
          <p:cNvSpPr>
            <a:spLocks noGrp="1"/>
          </p:cNvSpPr>
          <p:nvPr>
            <p:ph idx="1"/>
          </p:nvPr>
        </p:nvSpPr>
        <p:spPr>
          <a:xfrm>
            <a:off x="0" y="1371600"/>
            <a:ext cx="8915400" cy="6019800"/>
          </a:xfrm>
        </p:spPr>
        <p:txBody>
          <a:bodyPr/>
          <a:lstStyle/>
          <a:p>
            <a:pPr algn="just"/>
            <a:r>
              <a:rPr lang="en-US" dirty="0" smtClean="0"/>
              <a:t>Rate is interest is determined by the equilibrium  between total demand for and total supply of loanable funds.</a:t>
            </a:r>
          </a:p>
          <a:p>
            <a:pPr algn="just"/>
            <a:r>
              <a:rPr lang="en-US" dirty="0" smtClean="0"/>
              <a:t>It is the situation when negatively sloped total demand curve (obtained form the horizontal summation of  three purposes demand curves) and positively sloped supply curve (obtained from horizontal summation of four sources supply curves) intersect with each other.</a:t>
            </a:r>
          </a:p>
          <a:p>
            <a:pPr algn="just"/>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1143000"/>
          </a:xfrm>
        </p:spPr>
        <p:txBody>
          <a:bodyPr/>
          <a:lstStyle/>
          <a:p>
            <a:pPr algn="l"/>
            <a:r>
              <a:rPr lang="en-US" dirty="0" smtClean="0"/>
              <a:t>Graphically,</a:t>
            </a:r>
            <a:endParaRPr lang="en-US" dirty="0"/>
          </a:p>
        </p:txBody>
      </p:sp>
      <p:cxnSp>
        <p:nvCxnSpPr>
          <p:cNvPr id="5" name="Straight Connector 4"/>
          <p:cNvCxnSpPr/>
          <p:nvPr/>
        </p:nvCxnSpPr>
        <p:spPr bwMode="auto">
          <a:xfrm rot="5400000">
            <a:off x="-343694" y="3421380"/>
            <a:ext cx="4725194" cy="16034"/>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981200" y="5791200"/>
            <a:ext cx="57912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rot="16200000" flipH="1">
            <a:off x="5113020" y="3162300"/>
            <a:ext cx="2438400" cy="1447800"/>
          </a:xfrm>
          <a:prstGeom prst="line">
            <a:avLst/>
          </a:prstGeom>
          <a:solidFill>
            <a:schemeClr val="accent1"/>
          </a:solidFill>
          <a:ln w="57150" cap="flat" cmpd="sng" algn="ctr">
            <a:solidFill>
              <a:srgbClr val="00FF00"/>
            </a:solidFill>
            <a:prstDash val="solid"/>
            <a:round/>
            <a:headEnd type="none" w="med" len="med"/>
            <a:tailEnd type="none" w="med" len="med"/>
          </a:ln>
          <a:effectLst/>
        </p:spPr>
      </p:cxnSp>
      <p:cxnSp>
        <p:nvCxnSpPr>
          <p:cNvPr id="15" name="Straight Connector 14"/>
          <p:cNvCxnSpPr/>
          <p:nvPr/>
        </p:nvCxnSpPr>
        <p:spPr bwMode="auto">
          <a:xfrm rot="5400000">
            <a:off x="5189220" y="2857500"/>
            <a:ext cx="2209800" cy="198120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10800000">
            <a:off x="2026920" y="3840480"/>
            <a:ext cx="42672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0" name="Straight Connector 19"/>
          <p:cNvCxnSpPr/>
          <p:nvPr/>
        </p:nvCxnSpPr>
        <p:spPr bwMode="auto">
          <a:xfrm rot="5400000">
            <a:off x="5303520" y="4800600"/>
            <a:ext cx="19812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3" name="Straight Connector 22"/>
          <p:cNvCxnSpPr/>
          <p:nvPr/>
        </p:nvCxnSpPr>
        <p:spPr bwMode="auto">
          <a:xfrm rot="16200000" flipH="1">
            <a:off x="1943100" y="3467100"/>
            <a:ext cx="2209800" cy="1066800"/>
          </a:xfrm>
          <a:prstGeom prst="line">
            <a:avLst/>
          </a:prstGeom>
          <a:solidFill>
            <a:schemeClr val="accent1"/>
          </a:solidFill>
          <a:ln w="9525" cap="flat" cmpd="sng" algn="ctr">
            <a:solidFill>
              <a:srgbClr val="00FF00"/>
            </a:solidFill>
            <a:prstDash val="solid"/>
            <a:round/>
            <a:headEnd type="none" w="med" len="med"/>
            <a:tailEnd type="none" w="med" len="med"/>
          </a:ln>
          <a:effectLst/>
        </p:spPr>
      </p:cxnSp>
      <p:cxnSp>
        <p:nvCxnSpPr>
          <p:cNvPr id="24" name="Straight Connector 23"/>
          <p:cNvCxnSpPr/>
          <p:nvPr/>
        </p:nvCxnSpPr>
        <p:spPr bwMode="auto">
          <a:xfrm rot="16200000" flipH="1">
            <a:off x="2247899" y="3238500"/>
            <a:ext cx="2514600" cy="1219199"/>
          </a:xfrm>
          <a:prstGeom prst="line">
            <a:avLst/>
          </a:prstGeom>
          <a:solidFill>
            <a:schemeClr val="accent1"/>
          </a:solidFill>
          <a:ln w="9525" cap="flat" cmpd="sng" algn="ctr">
            <a:solidFill>
              <a:srgbClr val="00FF00"/>
            </a:solidFill>
            <a:prstDash val="solid"/>
            <a:round/>
            <a:headEnd type="none" w="med" len="med"/>
            <a:tailEnd type="none" w="med" len="med"/>
          </a:ln>
          <a:effectLst/>
        </p:spPr>
      </p:cxnSp>
      <p:cxnSp>
        <p:nvCxnSpPr>
          <p:cNvPr id="25" name="Straight Connector 24"/>
          <p:cNvCxnSpPr/>
          <p:nvPr/>
        </p:nvCxnSpPr>
        <p:spPr bwMode="auto">
          <a:xfrm rot="16200000" flipH="1">
            <a:off x="2667000" y="3048000"/>
            <a:ext cx="2667000" cy="1295400"/>
          </a:xfrm>
          <a:prstGeom prst="line">
            <a:avLst/>
          </a:prstGeom>
          <a:solidFill>
            <a:schemeClr val="accent1"/>
          </a:solidFill>
          <a:ln w="9525" cap="flat" cmpd="sng" algn="ctr">
            <a:solidFill>
              <a:srgbClr val="00FF00"/>
            </a:solidFill>
            <a:prstDash val="solid"/>
            <a:round/>
            <a:headEnd type="none" w="med" len="med"/>
            <a:tailEnd type="none" w="med" len="med"/>
          </a:ln>
          <a:effectLst/>
        </p:spPr>
      </p:cxnSp>
      <p:cxnSp>
        <p:nvCxnSpPr>
          <p:cNvPr id="27" name="Straight Connector 26"/>
          <p:cNvCxnSpPr/>
          <p:nvPr/>
        </p:nvCxnSpPr>
        <p:spPr bwMode="auto">
          <a:xfrm rot="5400000">
            <a:off x="1638300" y="3467100"/>
            <a:ext cx="2590800" cy="990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rot="5400000">
            <a:off x="2171699" y="3467100"/>
            <a:ext cx="2590800" cy="990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rot="5400000">
            <a:off x="2705100" y="3467101"/>
            <a:ext cx="2590800" cy="990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rot="5400000">
            <a:off x="3238500" y="3543300"/>
            <a:ext cx="2590800" cy="990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33" name="TextBox 32"/>
          <p:cNvSpPr txBox="1"/>
          <p:nvPr/>
        </p:nvSpPr>
        <p:spPr>
          <a:xfrm>
            <a:off x="6151270" y="3440668"/>
            <a:ext cx="325730" cy="369332"/>
          </a:xfrm>
          <a:prstGeom prst="rect">
            <a:avLst/>
          </a:prstGeom>
          <a:noFill/>
        </p:spPr>
        <p:txBody>
          <a:bodyPr wrap="none" rtlCol="0">
            <a:spAutoFit/>
          </a:bodyPr>
          <a:lstStyle/>
          <a:p>
            <a:r>
              <a:rPr lang="en-US" dirty="0" smtClean="0"/>
              <a:t>E</a:t>
            </a:r>
            <a:endParaRPr lang="en-US" dirty="0"/>
          </a:p>
        </p:txBody>
      </p:sp>
      <p:sp>
        <p:nvSpPr>
          <p:cNvPr id="34" name="TextBox 33"/>
          <p:cNvSpPr txBox="1"/>
          <p:nvPr/>
        </p:nvSpPr>
        <p:spPr>
          <a:xfrm>
            <a:off x="5334000" y="2362200"/>
            <a:ext cx="445956" cy="369332"/>
          </a:xfrm>
          <a:prstGeom prst="rect">
            <a:avLst/>
          </a:prstGeom>
          <a:noFill/>
        </p:spPr>
        <p:txBody>
          <a:bodyPr wrap="none" rtlCol="0">
            <a:spAutoFit/>
          </a:bodyPr>
          <a:lstStyle/>
          <a:p>
            <a:r>
              <a:rPr lang="en-US" dirty="0" smtClean="0"/>
              <a:t>D</a:t>
            </a:r>
            <a:r>
              <a:rPr lang="en-US" baseline="-25000" dirty="0" smtClean="0"/>
              <a:t>T</a:t>
            </a:r>
            <a:endParaRPr lang="en-US" baseline="-25000" dirty="0"/>
          </a:p>
        </p:txBody>
      </p:sp>
      <p:sp>
        <p:nvSpPr>
          <p:cNvPr id="35" name="TextBox 34"/>
          <p:cNvSpPr txBox="1"/>
          <p:nvPr/>
        </p:nvSpPr>
        <p:spPr>
          <a:xfrm>
            <a:off x="7239000" y="2514600"/>
            <a:ext cx="407484" cy="369332"/>
          </a:xfrm>
          <a:prstGeom prst="rect">
            <a:avLst/>
          </a:prstGeom>
          <a:noFill/>
        </p:spPr>
        <p:txBody>
          <a:bodyPr wrap="none" rtlCol="0">
            <a:spAutoFit/>
          </a:bodyPr>
          <a:lstStyle/>
          <a:p>
            <a:r>
              <a:rPr lang="en-US" dirty="0" smtClean="0"/>
              <a:t>S</a:t>
            </a:r>
            <a:r>
              <a:rPr lang="en-US" baseline="-25000" dirty="0" smtClean="0"/>
              <a:t>T</a:t>
            </a:r>
            <a:endParaRPr lang="en-US" baseline="-25000" dirty="0"/>
          </a:p>
        </p:txBody>
      </p:sp>
      <p:sp>
        <p:nvSpPr>
          <p:cNvPr id="36" name="TextBox 35"/>
          <p:cNvSpPr txBox="1"/>
          <p:nvPr/>
        </p:nvSpPr>
        <p:spPr>
          <a:xfrm>
            <a:off x="1752600" y="5715000"/>
            <a:ext cx="351378" cy="369332"/>
          </a:xfrm>
          <a:prstGeom prst="rect">
            <a:avLst/>
          </a:prstGeom>
          <a:noFill/>
        </p:spPr>
        <p:txBody>
          <a:bodyPr wrap="none" rtlCol="0">
            <a:spAutoFit/>
          </a:bodyPr>
          <a:lstStyle/>
          <a:p>
            <a:r>
              <a:rPr lang="en-US" dirty="0" smtClean="0"/>
              <a:t>O</a:t>
            </a:r>
            <a:endParaRPr lang="en-US" dirty="0"/>
          </a:p>
        </p:txBody>
      </p:sp>
      <p:sp>
        <p:nvSpPr>
          <p:cNvPr id="37" name="TextBox 36"/>
          <p:cNvSpPr txBox="1"/>
          <p:nvPr/>
        </p:nvSpPr>
        <p:spPr>
          <a:xfrm>
            <a:off x="4724400" y="6096000"/>
            <a:ext cx="3768980" cy="369332"/>
          </a:xfrm>
          <a:prstGeom prst="rect">
            <a:avLst/>
          </a:prstGeom>
          <a:noFill/>
        </p:spPr>
        <p:txBody>
          <a:bodyPr wrap="none" rtlCol="0">
            <a:spAutoFit/>
          </a:bodyPr>
          <a:lstStyle/>
          <a:p>
            <a:r>
              <a:rPr lang="en-US" dirty="0" smtClean="0"/>
              <a:t>Demand and supply of Loanable funds</a:t>
            </a:r>
            <a:endParaRPr lang="en-US" dirty="0"/>
          </a:p>
        </p:txBody>
      </p:sp>
      <p:sp>
        <p:nvSpPr>
          <p:cNvPr id="38" name="TextBox 37"/>
          <p:cNvSpPr txBox="1"/>
          <p:nvPr/>
        </p:nvSpPr>
        <p:spPr>
          <a:xfrm>
            <a:off x="1519535" y="1066800"/>
            <a:ext cx="461665" cy="1502976"/>
          </a:xfrm>
          <a:prstGeom prst="rect">
            <a:avLst/>
          </a:prstGeom>
          <a:noFill/>
        </p:spPr>
        <p:txBody>
          <a:bodyPr vert="vert270" wrap="none" rtlCol="0">
            <a:spAutoFit/>
          </a:bodyPr>
          <a:lstStyle/>
          <a:p>
            <a:r>
              <a:rPr lang="en-US" dirty="0" smtClean="0"/>
              <a:t>Rate of interest</a:t>
            </a:r>
            <a:endParaRPr lang="en-US" dirty="0"/>
          </a:p>
        </p:txBody>
      </p:sp>
      <p:sp>
        <p:nvSpPr>
          <p:cNvPr id="39" name="TextBox 38"/>
          <p:cNvSpPr txBox="1"/>
          <p:nvPr/>
        </p:nvSpPr>
        <p:spPr>
          <a:xfrm>
            <a:off x="1719590" y="3657600"/>
            <a:ext cx="261610" cy="369332"/>
          </a:xfrm>
          <a:prstGeom prst="rect">
            <a:avLst/>
          </a:prstGeom>
          <a:noFill/>
        </p:spPr>
        <p:txBody>
          <a:bodyPr wrap="none" rtlCol="0">
            <a:spAutoFit/>
          </a:bodyPr>
          <a:lstStyle/>
          <a:p>
            <a:r>
              <a:rPr lang="en-US" dirty="0" smtClean="0"/>
              <a:t>r</a:t>
            </a:r>
            <a:endParaRPr lang="en-US" dirty="0"/>
          </a:p>
        </p:txBody>
      </p:sp>
      <p:sp>
        <p:nvSpPr>
          <p:cNvPr id="40" name="TextBox 39"/>
          <p:cNvSpPr txBox="1"/>
          <p:nvPr/>
        </p:nvSpPr>
        <p:spPr>
          <a:xfrm>
            <a:off x="2289230" y="2590800"/>
            <a:ext cx="453970" cy="369332"/>
          </a:xfrm>
          <a:prstGeom prst="rect">
            <a:avLst/>
          </a:prstGeom>
          <a:noFill/>
        </p:spPr>
        <p:txBody>
          <a:bodyPr wrap="none" rtlCol="0">
            <a:spAutoFit/>
          </a:bodyPr>
          <a:lstStyle/>
          <a:p>
            <a:r>
              <a:rPr lang="en-US" dirty="0" smtClean="0"/>
              <a:t>D</a:t>
            </a:r>
            <a:r>
              <a:rPr lang="en-US" baseline="-25000" dirty="0" smtClean="0"/>
              <a:t>C</a:t>
            </a:r>
            <a:endParaRPr lang="en-US" baseline="-25000" dirty="0"/>
          </a:p>
        </p:txBody>
      </p:sp>
      <p:sp>
        <p:nvSpPr>
          <p:cNvPr id="41" name="TextBox 40"/>
          <p:cNvSpPr txBox="1"/>
          <p:nvPr/>
        </p:nvSpPr>
        <p:spPr>
          <a:xfrm>
            <a:off x="2594030" y="2209800"/>
            <a:ext cx="402674" cy="369332"/>
          </a:xfrm>
          <a:prstGeom prst="rect">
            <a:avLst/>
          </a:prstGeom>
          <a:noFill/>
        </p:spPr>
        <p:txBody>
          <a:bodyPr wrap="none" rtlCol="0">
            <a:spAutoFit/>
          </a:bodyPr>
          <a:lstStyle/>
          <a:p>
            <a:r>
              <a:rPr lang="en-US" dirty="0" smtClean="0"/>
              <a:t>D</a:t>
            </a:r>
            <a:r>
              <a:rPr lang="en-US" baseline="-25000" dirty="0" smtClean="0"/>
              <a:t>I</a:t>
            </a:r>
            <a:endParaRPr lang="en-US" baseline="-25000" dirty="0"/>
          </a:p>
        </p:txBody>
      </p:sp>
      <p:sp>
        <p:nvSpPr>
          <p:cNvPr id="42" name="TextBox 41"/>
          <p:cNvSpPr txBox="1"/>
          <p:nvPr/>
        </p:nvSpPr>
        <p:spPr>
          <a:xfrm>
            <a:off x="3051230" y="1992868"/>
            <a:ext cx="461986" cy="369332"/>
          </a:xfrm>
          <a:prstGeom prst="rect">
            <a:avLst/>
          </a:prstGeom>
          <a:noFill/>
        </p:spPr>
        <p:txBody>
          <a:bodyPr wrap="none" rtlCol="0">
            <a:spAutoFit/>
          </a:bodyPr>
          <a:lstStyle/>
          <a:p>
            <a:r>
              <a:rPr lang="en-US" dirty="0" smtClean="0"/>
              <a:t>D</a:t>
            </a:r>
            <a:r>
              <a:rPr lang="en-US" baseline="-25000" dirty="0" smtClean="0"/>
              <a:t>H</a:t>
            </a:r>
            <a:endParaRPr lang="en-US" baseline="-25000" dirty="0"/>
          </a:p>
        </p:txBody>
      </p:sp>
      <p:sp>
        <p:nvSpPr>
          <p:cNvPr id="43" name="TextBox 42"/>
          <p:cNvSpPr txBox="1"/>
          <p:nvPr/>
        </p:nvSpPr>
        <p:spPr>
          <a:xfrm>
            <a:off x="2269134" y="5120640"/>
            <a:ext cx="397866" cy="369332"/>
          </a:xfrm>
          <a:prstGeom prst="rect">
            <a:avLst/>
          </a:prstGeom>
          <a:noFill/>
        </p:spPr>
        <p:txBody>
          <a:bodyPr wrap="none" rtlCol="0">
            <a:spAutoFit/>
          </a:bodyPr>
          <a:lstStyle/>
          <a:p>
            <a:r>
              <a:rPr lang="en-US" dirty="0" smtClean="0"/>
              <a:t>S</a:t>
            </a:r>
            <a:r>
              <a:rPr lang="en-US" baseline="-25000" dirty="0" smtClean="0"/>
              <a:t>S</a:t>
            </a:r>
            <a:endParaRPr lang="en-US" baseline="-25000" dirty="0"/>
          </a:p>
        </p:txBody>
      </p:sp>
      <p:sp>
        <p:nvSpPr>
          <p:cNvPr id="44" name="TextBox 43"/>
          <p:cNvSpPr txBox="1"/>
          <p:nvPr/>
        </p:nvSpPr>
        <p:spPr>
          <a:xfrm>
            <a:off x="2802534" y="5147548"/>
            <a:ext cx="534121" cy="369332"/>
          </a:xfrm>
          <a:prstGeom prst="rect">
            <a:avLst/>
          </a:prstGeom>
          <a:noFill/>
        </p:spPr>
        <p:txBody>
          <a:bodyPr wrap="none" rtlCol="0">
            <a:spAutoFit/>
          </a:bodyPr>
          <a:lstStyle/>
          <a:p>
            <a:r>
              <a:rPr lang="en-US" dirty="0" smtClean="0"/>
              <a:t>S</a:t>
            </a:r>
            <a:r>
              <a:rPr lang="en-US" baseline="-25000" dirty="0" smtClean="0"/>
              <a:t>DH</a:t>
            </a:r>
            <a:endParaRPr lang="en-US" baseline="-25000" dirty="0"/>
          </a:p>
        </p:txBody>
      </p:sp>
      <p:sp>
        <p:nvSpPr>
          <p:cNvPr id="45" name="TextBox 44"/>
          <p:cNvSpPr txBox="1"/>
          <p:nvPr/>
        </p:nvSpPr>
        <p:spPr>
          <a:xfrm>
            <a:off x="3275879" y="5151120"/>
            <a:ext cx="474810" cy="369332"/>
          </a:xfrm>
          <a:prstGeom prst="rect">
            <a:avLst/>
          </a:prstGeom>
          <a:noFill/>
        </p:spPr>
        <p:txBody>
          <a:bodyPr wrap="none" rtlCol="0">
            <a:spAutoFit/>
          </a:bodyPr>
          <a:lstStyle/>
          <a:p>
            <a:r>
              <a:rPr lang="en-US" dirty="0" smtClean="0"/>
              <a:t>S</a:t>
            </a:r>
            <a:r>
              <a:rPr lang="en-US" baseline="-25000" dirty="0" smtClean="0"/>
              <a:t>DI</a:t>
            </a:r>
            <a:endParaRPr lang="en-US" baseline="-25000" dirty="0"/>
          </a:p>
        </p:txBody>
      </p:sp>
      <p:sp>
        <p:nvSpPr>
          <p:cNvPr id="46" name="TextBox 45"/>
          <p:cNvSpPr txBox="1"/>
          <p:nvPr/>
        </p:nvSpPr>
        <p:spPr>
          <a:xfrm>
            <a:off x="3733079" y="5178028"/>
            <a:ext cx="551754" cy="369332"/>
          </a:xfrm>
          <a:prstGeom prst="rect">
            <a:avLst/>
          </a:prstGeom>
          <a:noFill/>
        </p:spPr>
        <p:txBody>
          <a:bodyPr wrap="none" rtlCol="0">
            <a:spAutoFit/>
          </a:bodyPr>
          <a:lstStyle/>
          <a:p>
            <a:r>
              <a:rPr lang="en-US" dirty="0" smtClean="0"/>
              <a:t>S</a:t>
            </a:r>
            <a:r>
              <a:rPr lang="en-US" baseline="-25000" dirty="0" smtClean="0"/>
              <a:t>BM</a:t>
            </a:r>
            <a:endParaRPr lang="en-US" baseline="-25000" dirty="0"/>
          </a:p>
        </p:txBody>
      </p:sp>
      <p:sp>
        <p:nvSpPr>
          <p:cNvPr id="47" name="TextBox 46"/>
          <p:cNvSpPr txBox="1"/>
          <p:nvPr/>
        </p:nvSpPr>
        <p:spPr>
          <a:xfrm>
            <a:off x="6126480" y="5775960"/>
            <a:ext cx="389850" cy="369332"/>
          </a:xfrm>
          <a:prstGeom prst="rect">
            <a:avLst/>
          </a:prstGeom>
          <a:noFill/>
        </p:spPr>
        <p:txBody>
          <a:bodyPr wrap="none" rtlCol="0">
            <a:spAutoFit/>
          </a:bodyPr>
          <a:lstStyle/>
          <a:p>
            <a:r>
              <a:rPr lang="en-US" dirty="0" smtClean="0"/>
              <a:t>M</a:t>
            </a:r>
            <a:endParaRPr lang="en-US" dirty="0"/>
          </a:p>
        </p:txBody>
      </p:sp>
      <p:sp>
        <p:nvSpPr>
          <p:cNvPr id="32" name="Slide Number Placeholder 31"/>
          <p:cNvSpPr>
            <a:spLocks noGrp="1"/>
          </p:cNvSpPr>
          <p:nvPr>
            <p:ph type="sldNum" sz="quarter" idx="12"/>
          </p:nvPr>
        </p:nvSpPr>
        <p:spPr/>
        <p:txBody>
          <a:bodyPr/>
          <a:lstStyle/>
          <a:p>
            <a:fld id="{960E497D-5668-4115-AF05-94AE71C8F60E}"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slide(fromBottom)">
                                      <p:cBhvr>
                                        <p:cTn id="15" dur="500"/>
                                        <p:tgtEl>
                                          <p:spTgt spid="38"/>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slide(fromBottom)">
                                      <p:cBhvr>
                                        <p:cTn id="18" dur="500"/>
                                        <p:tgtEl>
                                          <p:spTgt spid="36"/>
                                        </p:tgtEl>
                                      </p:cBhvr>
                                    </p:animEffect>
                                  </p:childTnLst>
                                </p:cTn>
                              </p:par>
                              <p:par>
                                <p:cTn id="19" presetID="1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Bottom)">
                                      <p:cBhvr>
                                        <p:cTn id="21" dur="500"/>
                                        <p:tgtEl>
                                          <p:spTgt spid="7"/>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slide(fromBottom)">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slide(fromBottom)">
                                      <p:cBhvr>
                                        <p:cTn id="29" dur="500"/>
                                        <p:tgtEl>
                                          <p:spTgt spid="23"/>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slide(fromBottom)">
                                      <p:cBhvr>
                                        <p:cTn id="32" dur="500"/>
                                        <p:tgtEl>
                                          <p:spTgt spid="40"/>
                                        </p:tgtEl>
                                      </p:cBhvr>
                                    </p:animEffect>
                                  </p:childTnLst>
                                </p:cTn>
                              </p:par>
                              <p:par>
                                <p:cTn id="33" presetID="1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slide(fromBottom)">
                                      <p:cBhvr>
                                        <p:cTn id="35" dur="500"/>
                                        <p:tgtEl>
                                          <p:spTgt spid="24"/>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slide(fromBottom)">
                                      <p:cBhvr>
                                        <p:cTn id="38" dur="500"/>
                                        <p:tgtEl>
                                          <p:spTgt spid="41"/>
                                        </p:tgtEl>
                                      </p:cBhvr>
                                    </p:animEffect>
                                  </p:childTnLst>
                                </p:cTn>
                              </p:par>
                              <p:par>
                                <p:cTn id="39" presetID="12" presetClass="entr" presetSubtype="4"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lide(fromBottom)">
                                      <p:cBhvr>
                                        <p:cTn id="41" dur="500"/>
                                        <p:tgtEl>
                                          <p:spTgt spid="25"/>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slide(fromBottom)">
                                      <p:cBhvr>
                                        <p:cTn id="44" dur="500"/>
                                        <p:tgtEl>
                                          <p:spTgt spid="42"/>
                                        </p:tgtEl>
                                      </p:cBhvr>
                                    </p:animEffect>
                                  </p:childTnLst>
                                </p:cTn>
                              </p:par>
                              <p:par>
                                <p:cTn id="45" presetID="1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slide(fromBottom)">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slide(fromBottom)">
                                      <p:cBhvr>
                                        <p:cTn id="55" dur="500"/>
                                        <p:tgtEl>
                                          <p:spTgt spid="27"/>
                                        </p:tgtEl>
                                      </p:cBhvr>
                                    </p:animEffect>
                                  </p:childTnLst>
                                </p:cTn>
                              </p:par>
                              <p:par>
                                <p:cTn id="56" presetID="12" presetClass="entr" presetSubtype="4"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slide(fromBottom)">
                                      <p:cBhvr>
                                        <p:cTn id="58" dur="500"/>
                                        <p:tgtEl>
                                          <p:spTgt spid="28"/>
                                        </p:tgtEl>
                                      </p:cBhvr>
                                    </p:animEffect>
                                  </p:childTnLst>
                                </p:cTn>
                              </p:par>
                              <p:par>
                                <p:cTn id="59" presetID="12" presetClass="entr" presetSubtype="4"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slide(fromBottom)">
                                      <p:cBhvr>
                                        <p:cTn id="61" dur="500"/>
                                        <p:tgtEl>
                                          <p:spTgt spid="29"/>
                                        </p:tgtEl>
                                      </p:cBhvr>
                                    </p:animEffect>
                                  </p:childTnLst>
                                </p:cTn>
                              </p:par>
                              <p:par>
                                <p:cTn id="62" presetID="12" presetClass="entr" presetSubtype="4"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slide(fromBottom)">
                                      <p:cBhvr>
                                        <p:cTn id="64" dur="500"/>
                                        <p:tgtEl>
                                          <p:spTgt spid="30"/>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slide(fromBottom)">
                                      <p:cBhvr>
                                        <p:cTn id="67" dur="500"/>
                                        <p:tgtEl>
                                          <p:spTgt spid="46"/>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slide(fromBottom)">
                                      <p:cBhvr>
                                        <p:cTn id="70" dur="500"/>
                                        <p:tgtEl>
                                          <p:spTgt spid="45"/>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slide(fromBottom)">
                                      <p:cBhvr>
                                        <p:cTn id="73" dur="500"/>
                                        <p:tgtEl>
                                          <p:spTgt spid="44"/>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slide(fromBottom)">
                                      <p:cBhvr>
                                        <p:cTn id="76" dur="500"/>
                                        <p:tgtEl>
                                          <p:spTgt spid="43"/>
                                        </p:tgtEl>
                                      </p:cBhvr>
                                    </p:animEffect>
                                  </p:childTnLst>
                                </p:cTn>
                              </p:par>
                              <p:par>
                                <p:cTn id="77" presetID="12" presetClass="entr" presetSubtype="4"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slide(fromBottom)">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slide(fromBottom)">
                                      <p:cBhvr>
                                        <p:cTn id="87" dur="500"/>
                                        <p:tgtEl>
                                          <p:spTgt spid="47"/>
                                        </p:tgtEl>
                                      </p:cBhvr>
                                    </p:animEffect>
                                  </p:childTnLst>
                                </p:cTn>
                              </p:par>
                              <p:par>
                                <p:cTn id="88" presetID="12" presetClass="entr" presetSubtype="4" fill="hold"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lide(fromBottom)">
                                      <p:cBhvr>
                                        <p:cTn id="90" dur="500"/>
                                        <p:tgtEl>
                                          <p:spTgt spid="20"/>
                                        </p:tgtEl>
                                      </p:cBhvr>
                                    </p:animEffect>
                                  </p:childTnLst>
                                </p:cTn>
                              </p:par>
                              <p:par>
                                <p:cTn id="91" presetID="12" presetClass="entr" presetSubtype="4"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slide(fromBottom)">
                                      <p:cBhvr>
                                        <p:cTn id="93" dur="500"/>
                                        <p:tgtEl>
                                          <p:spTgt spid="33"/>
                                        </p:tgtEl>
                                      </p:cBhvr>
                                    </p:animEffect>
                                  </p:childTnLst>
                                </p:cTn>
                              </p:par>
                              <p:par>
                                <p:cTn id="94" presetID="12" presetClass="entr" presetSubtype="4"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slide(fromBottom)">
                                      <p:cBhvr>
                                        <p:cTn id="96" dur="500"/>
                                        <p:tgtEl>
                                          <p:spTgt spid="17"/>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slide(fromBottom)">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5749925"/>
          </a:xfrm>
        </p:spPr>
        <p:txBody>
          <a:bodyPr/>
          <a:lstStyle/>
          <a:p>
            <a:pPr algn="just"/>
            <a:r>
              <a:rPr lang="en-US" dirty="0" smtClean="0"/>
              <a:t>Economic rent refers to the actual payment made for the use of land only. </a:t>
            </a:r>
          </a:p>
          <a:p>
            <a:pPr algn="just"/>
            <a:r>
              <a:rPr lang="en-US" dirty="0" smtClean="0"/>
              <a:t>It is determined after completion of production process on the basis of  total value of production and the opportunity cost of the factor.</a:t>
            </a:r>
          </a:p>
          <a:p>
            <a:pPr algn="just"/>
            <a:r>
              <a:rPr lang="en-US" dirty="0" smtClean="0"/>
              <a:t>It is the residual amount of the gross rent after deducting other various amounts and also called as pure rent.</a:t>
            </a:r>
          </a:p>
          <a:p>
            <a:pPr algn="just"/>
            <a:r>
              <a:rPr lang="en-US" dirty="0" smtClean="0"/>
              <a:t>According to the concept of Mrs. Joan Robinson</a:t>
            </a:r>
          </a:p>
          <a:p>
            <a:pPr algn="just">
              <a:buNone/>
            </a:pPr>
            <a:r>
              <a:rPr lang="en-US" dirty="0" smtClean="0">
                <a:solidFill>
                  <a:srgbClr val="00FF00"/>
                </a:solidFill>
              </a:rPr>
              <a:t>	Economic rent = Actual earning- Transfer earning</a:t>
            </a:r>
            <a:r>
              <a:rPr lang="en-US" dirty="0" smtClean="0"/>
              <a:t> </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l"/>
            <a:r>
              <a:rPr lang="en-US" u="sng" dirty="0" smtClean="0"/>
              <a:t>Criticisms:</a:t>
            </a:r>
            <a:endParaRPr lang="en-US" u="sng" dirty="0"/>
          </a:p>
        </p:txBody>
      </p:sp>
      <p:sp>
        <p:nvSpPr>
          <p:cNvPr id="3" name="Content Placeholder 2"/>
          <p:cNvSpPr>
            <a:spLocks noGrp="1"/>
          </p:cNvSpPr>
          <p:nvPr>
            <p:ph idx="1"/>
          </p:nvPr>
        </p:nvSpPr>
        <p:spPr>
          <a:xfrm>
            <a:off x="0" y="838200"/>
            <a:ext cx="9144000" cy="6019800"/>
          </a:xfrm>
        </p:spPr>
        <p:txBody>
          <a:bodyPr/>
          <a:lstStyle/>
          <a:p>
            <a:pPr algn="just"/>
            <a:r>
              <a:rPr lang="en-US" sz="3600" dirty="0" smtClean="0"/>
              <a:t>Unrealistic integration of Monetary and real sectors.</a:t>
            </a:r>
          </a:p>
          <a:p>
            <a:pPr algn="just"/>
            <a:r>
              <a:rPr lang="en-US" sz="3600" dirty="0" smtClean="0"/>
              <a:t>Unrealistic assumption of perfect competition.</a:t>
            </a:r>
          </a:p>
          <a:p>
            <a:pPr algn="just"/>
            <a:r>
              <a:rPr lang="en-US" sz="3600" dirty="0" smtClean="0"/>
              <a:t>Unrealistic assumption of full employment.</a:t>
            </a:r>
          </a:p>
          <a:p>
            <a:pPr algn="just"/>
            <a:r>
              <a:rPr lang="en-US" sz="3600" dirty="0" smtClean="0"/>
              <a:t>Interest elasticity of factors over-emphasized.</a:t>
            </a:r>
          </a:p>
          <a:p>
            <a:pPr algn="just"/>
            <a:r>
              <a:rPr lang="en-US" sz="3600" dirty="0" smtClean="0"/>
              <a:t>Indeterminate theory.</a:t>
            </a:r>
            <a:endParaRPr lang="en-US" sz="3600"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sz="4000" dirty="0" smtClean="0"/>
              <a:t>Liquidity Preference Theory of Interest:</a:t>
            </a:r>
            <a:endParaRPr lang="en-US" sz="4000" dirty="0"/>
          </a:p>
        </p:txBody>
      </p:sp>
      <p:sp>
        <p:nvSpPr>
          <p:cNvPr id="3" name="Content Placeholder 2"/>
          <p:cNvSpPr>
            <a:spLocks noGrp="1"/>
          </p:cNvSpPr>
          <p:nvPr>
            <p:ph idx="1"/>
          </p:nvPr>
        </p:nvSpPr>
        <p:spPr>
          <a:xfrm>
            <a:off x="0" y="1143000"/>
            <a:ext cx="9144000" cy="6019800"/>
          </a:xfrm>
        </p:spPr>
        <p:txBody>
          <a:bodyPr/>
          <a:lstStyle/>
          <a:p>
            <a:pPr algn="just"/>
            <a:r>
              <a:rPr lang="en-US" dirty="0" smtClean="0"/>
              <a:t>Propounded by J.M. Keynes in 1936 AD. </a:t>
            </a:r>
          </a:p>
          <a:p>
            <a:pPr algn="just"/>
            <a:r>
              <a:rPr lang="en-US" dirty="0" smtClean="0"/>
              <a:t>Published in his very well known book ‘The General Theory.”</a:t>
            </a:r>
          </a:p>
          <a:p>
            <a:pPr algn="just"/>
            <a:r>
              <a:rPr lang="en-US" dirty="0" smtClean="0"/>
              <a:t>Keynes, “Interest is a reward for parting with liquidity for specified period.”</a:t>
            </a:r>
          </a:p>
          <a:p>
            <a:pPr algn="just"/>
            <a:r>
              <a:rPr lang="en-US" dirty="0" smtClean="0"/>
              <a:t>Interest is purely monetary phenomenon and determined by the interaction  between demand and supply of money. </a:t>
            </a:r>
          </a:p>
          <a:p>
            <a:pPr algn="just"/>
            <a:r>
              <a:rPr lang="en-US" dirty="0" smtClean="0"/>
              <a:t>Liquidity preference means the demand for money to hold or desire of public to hold cash.</a:t>
            </a:r>
          </a:p>
        </p:txBody>
      </p:sp>
      <p:sp>
        <p:nvSpPr>
          <p:cNvPr id="5" name="Slide Number Placeholder 4"/>
          <p:cNvSpPr>
            <a:spLocks noGrp="1"/>
          </p:cNvSpPr>
          <p:nvPr>
            <p:ph type="sldNum" sz="quarter" idx="12"/>
          </p:nvPr>
        </p:nvSpPr>
        <p:spPr/>
        <p:txBody>
          <a:bodyPr/>
          <a:lstStyle/>
          <a:p>
            <a:fld id="{960E497D-5668-4115-AF05-94AE71C8F60E}"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5902325"/>
          </a:xfrm>
        </p:spPr>
        <p:txBody>
          <a:bodyPr/>
          <a:lstStyle/>
          <a:p>
            <a:pPr algn="just"/>
            <a:r>
              <a:rPr lang="en-US" dirty="0" smtClean="0"/>
              <a:t>Demand for money is determined by the liquidity preference of the consumers.</a:t>
            </a:r>
          </a:p>
          <a:p>
            <a:pPr algn="just"/>
            <a:r>
              <a:rPr lang="en-US" dirty="0" smtClean="0"/>
              <a:t>Higher the liquidity preference higher  the rate of interest and vice versa.</a:t>
            </a:r>
          </a:p>
          <a:p>
            <a:pPr algn="just"/>
            <a:r>
              <a:rPr lang="en-US" dirty="0" smtClean="0"/>
              <a:t>Liquidity preference also shows the demand of money.</a:t>
            </a:r>
          </a:p>
          <a:p>
            <a:pPr algn="just"/>
            <a:r>
              <a:rPr lang="en-US" dirty="0" smtClean="0"/>
              <a:t>Hence, liquidity preference curve also shows the demand curve of money.</a:t>
            </a:r>
          </a:p>
          <a:p>
            <a:pPr algn="just"/>
            <a:r>
              <a:rPr lang="en-US" dirty="0" smtClean="0"/>
              <a:t> Due to inverse relationship between rate of interest and demand for money, demand curve of money i.e. liquidity preference curve is negative sloped.</a:t>
            </a:r>
          </a:p>
          <a:p>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Demand for Money:</a:t>
            </a:r>
            <a:endParaRPr lang="en-US" dirty="0"/>
          </a:p>
        </p:txBody>
      </p:sp>
      <p:sp>
        <p:nvSpPr>
          <p:cNvPr id="3" name="Content Placeholder 2"/>
          <p:cNvSpPr>
            <a:spLocks noGrp="1"/>
          </p:cNvSpPr>
          <p:nvPr>
            <p:ph idx="1"/>
          </p:nvPr>
        </p:nvSpPr>
        <p:spPr>
          <a:xfrm>
            <a:off x="152400" y="838200"/>
            <a:ext cx="8991600" cy="6019800"/>
          </a:xfrm>
        </p:spPr>
        <p:txBody>
          <a:bodyPr/>
          <a:lstStyle/>
          <a:p>
            <a:pPr algn="just"/>
            <a:r>
              <a:rPr lang="en-US" dirty="0" smtClean="0"/>
              <a:t>According to Keynes, there are three motives for the demand for money or liquidity preference, which are:</a:t>
            </a:r>
          </a:p>
          <a:p>
            <a:pPr marL="514350" indent="-514350" algn="just">
              <a:buFont typeface="+mj-lt"/>
              <a:buAutoNum type="arabicPeriod"/>
            </a:pPr>
            <a:r>
              <a:rPr lang="en-US" b="1" i="1" u="sng" dirty="0" smtClean="0"/>
              <a:t>Transaction Motive:</a:t>
            </a:r>
          </a:p>
          <a:p>
            <a:pPr marL="914400" lvl="1" indent="-514350" algn="just"/>
            <a:r>
              <a:rPr lang="en-US" dirty="0" smtClean="0"/>
              <a:t>Demand of money for day to day transactions.</a:t>
            </a:r>
          </a:p>
          <a:p>
            <a:pPr marL="914400" lvl="1" indent="-514350" algn="just"/>
            <a:r>
              <a:rPr lang="en-US" dirty="0" smtClean="0"/>
              <a:t>Depends on the size of money income, L</a:t>
            </a:r>
            <a:r>
              <a:rPr lang="en-US" baseline="-25000" dirty="0" smtClean="0"/>
              <a:t>t</a:t>
            </a:r>
            <a:r>
              <a:rPr lang="en-US" dirty="0" smtClean="0"/>
              <a:t> = f (Y)</a:t>
            </a:r>
          </a:p>
          <a:p>
            <a:pPr marL="514350" indent="-514350" algn="just">
              <a:buFont typeface="+mj-lt"/>
              <a:buAutoNum type="arabicPeriod"/>
            </a:pPr>
            <a:r>
              <a:rPr lang="en-US" b="1" i="1" u="sng" dirty="0" smtClean="0"/>
              <a:t>Precautionary Motive:</a:t>
            </a:r>
          </a:p>
          <a:p>
            <a:pPr marL="914400" lvl="1" indent="-514350" algn="just"/>
            <a:r>
              <a:rPr lang="en-US" dirty="0" smtClean="0"/>
              <a:t>Desire to hold cash balance in order to meet certain unforeseen contingencies and emergencies such as sickness, accidents, unemployment etc.</a:t>
            </a:r>
          </a:p>
          <a:p>
            <a:pPr marL="914400" lvl="1" indent="-514350" algn="just"/>
            <a:r>
              <a:rPr lang="en-US" dirty="0" smtClean="0"/>
              <a:t>Also depends on the level of income, </a:t>
            </a:r>
            <a:r>
              <a:rPr lang="en-US" dirty="0" err="1" smtClean="0"/>
              <a:t>L</a:t>
            </a:r>
            <a:r>
              <a:rPr lang="en-US" baseline="-25000" dirty="0" err="1" smtClean="0"/>
              <a:t>p</a:t>
            </a:r>
            <a:r>
              <a:rPr lang="en-US" dirty="0" smtClean="0"/>
              <a:t> = f (Y)</a:t>
            </a:r>
          </a:p>
        </p:txBody>
      </p:sp>
      <p:sp>
        <p:nvSpPr>
          <p:cNvPr id="5" name="Slide Number Placeholder 4"/>
          <p:cNvSpPr>
            <a:spLocks noGrp="1"/>
          </p:cNvSpPr>
          <p:nvPr>
            <p:ph type="sldNum" sz="quarter" idx="12"/>
          </p:nvPr>
        </p:nvSpPr>
        <p:spPr/>
        <p:txBody>
          <a:bodyPr/>
          <a:lstStyle/>
          <a:p>
            <a:fld id="{960E497D-5668-4115-AF05-94AE71C8F60E}"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lstStyle/>
          <a:p>
            <a:pPr marL="514350" indent="-514350"/>
            <a:r>
              <a:rPr lang="en-US" dirty="0" smtClean="0"/>
              <a:t>Active Cash balance (L</a:t>
            </a:r>
            <a:r>
              <a:rPr lang="en-US" baseline="-25000" dirty="0" smtClean="0"/>
              <a:t>1</a:t>
            </a:r>
            <a:r>
              <a:rPr lang="en-US" dirty="0" smtClean="0"/>
              <a:t>) = L</a:t>
            </a:r>
            <a:r>
              <a:rPr lang="en-US" baseline="-25000" dirty="0" smtClean="0"/>
              <a:t>t</a:t>
            </a:r>
            <a:r>
              <a:rPr lang="en-US" dirty="0" smtClean="0"/>
              <a:t> +</a:t>
            </a:r>
            <a:r>
              <a:rPr lang="en-US" dirty="0" err="1" smtClean="0"/>
              <a:t>L</a:t>
            </a:r>
            <a:r>
              <a:rPr lang="en-US" baseline="-25000" dirty="0" err="1" smtClean="0"/>
              <a:t>p</a:t>
            </a:r>
            <a:r>
              <a:rPr lang="en-US" dirty="0" smtClean="0"/>
              <a:t> = f (Y)</a:t>
            </a:r>
          </a:p>
          <a:p>
            <a:pPr marL="514350" indent="-514350">
              <a:buAutoNum type="arabicPeriod" startAt="3"/>
            </a:pPr>
            <a:r>
              <a:rPr lang="en-US" b="1" i="1" u="sng" dirty="0" smtClean="0"/>
              <a:t>Speculative Motive: </a:t>
            </a:r>
            <a:r>
              <a:rPr lang="en-US" b="1" i="1" dirty="0" smtClean="0"/>
              <a:t> </a:t>
            </a:r>
          </a:p>
          <a:p>
            <a:pPr marL="914400" lvl="1" indent="-514350" algn="just"/>
            <a:r>
              <a:rPr lang="en-US" dirty="0" smtClean="0"/>
              <a:t>Demand for holding cash to make speculative gains out of the purchase and sale of bonds and securities due to future changes in rate of interest.</a:t>
            </a:r>
          </a:p>
          <a:p>
            <a:pPr marL="914400" lvl="1" indent="-514350" algn="just"/>
            <a:r>
              <a:rPr lang="en-US" dirty="0" smtClean="0"/>
              <a:t>It is determined by rate of interest and bond prices.</a:t>
            </a:r>
          </a:p>
          <a:p>
            <a:pPr marL="914400" lvl="1" indent="-514350" algn="just"/>
            <a:r>
              <a:rPr lang="en-US" dirty="0" smtClean="0"/>
              <a:t>Speculative demand for money is also called as idle cash balance. </a:t>
            </a:r>
          </a:p>
          <a:p>
            <a:pPr marL="514350" indent="-514350" algn="just"/>
            <a:r>
              <a:rPr lang="en-US" dirty="0" smtClean="0"/>
              <a:t>Idle cash balance = </a:t>
            </a:r>
            <a:r>
              <a:rPr lang="en-US" dirty="0" err="1" smtClean="0"/>
              <a:t>L</a:t>
            </a:r>
            <a:r>
              <a:rPr lang="en-US" baseline="-25000" dirty="0" err="1" smtClean="0"/>
              <a:t>sp</a:t>
            </a:r>
            <a:r>
              <a:rPr lang="en-US" dirty="0" smtClean="0"/>
              <a:t> or L</a:t>
            </a:r>
            <a:r>
              <a:rPr lang="en-US" baseline="-25000" dirty="0" smtClean="0"/>
              <a:t>2</a:t>
            </a:r>
            <a:r>
              <a:rPr lang="en-US" dirty="0" smtClean="0"/>
              <a:t> = f (r)</a:t>
            </a:r>
          </a:p>
          <a:p>
            <a:pPr marL="514350" indent="-514350" algn="just"/>
            <a:r>
              <a:rPr lang="en-US" dirty="0" smtClean="0"/>
              <a:t>Total demand for money (L) 	= L</a:t>
            </a:r>
            <a:r>
              <a:rPr lang="en-US" baseline="-25000" dirty="0" smtClean="0"/>
              <a:t>1</a:t>
            </a:r>
            <a:r>
              <a:rPr lang="en-US" dirty="0" smtClean="0"/>
              <a:t> + L</a:t>
            </a:r>
            <a:r>
              <a:rPr lang="en-US" baseline="-25000" dirty="0" smtClean="0"/>
              <a:t>2</a:t>
            </a:r>
          </a:p>
          <a:p>
            <a:pPr marL="514350" indent="-514350" algn="just">
              <a:buNone/>
            </a:pPr>
            <a:r>
              <a:rPr lang="en-US" dirty="0" smtClean="0"/>
              <a:t>							= (L</a:t>
            </a:r>
            <a:r>
              <a:rPr lang="en-US" baseline="-25000" dirty="0" smtClean="0"/>
              <a:t>t</a:t>
            </a:r>
            <a:r>
              <a:rPr lang="en-US" dirty="0" smtClean="0"/>
              <a:t> +</a:t>
            </a:r>
            <a:r>
              <a:rPr lang="en-US" dirty="0" err="1" smtClean="0"/>
              <a:t>L</a:t>
            </a:r>
            <a:r>
              <a:rPr lang="en-US" baseline="-25000" dirty="0" err="1" smtClean="0"/>
              <a:t>p</a:t>
            </a:r>
            <a:r>
              <a:rPr lang="en-US" dirty="0" smtClean="0"/>
              <a:t>) +</a:t>
            </a:r>
            <a:r>
              <a:rPr lang="en-US" dirty="0" err="1" smtClean="0"/>
              <a:t>L</a:t>
            </a:r>
            <a:r>
              <a:rPr lang="en-US" baseline="-25000" dirty="0" err="1" smtClean="0"/>
              <a:t>sp</a:t>
            </a:r>
            <a:endParaRPr lang="en-US" baseline="-25000" dirty="0" smtClean="0"/>
          </a:p>
          <a:p>
            <a:pPr marL="514350" indent="-514350" algn="just">
              <a:buNone/>
            </a:pPr>
            <a:r>
              <a:rPr lang="en-US" dirty="0" smtClean="0"/>
              <a:t>							= f (Y) +f (r)	 </a:t>
            </a:r>
          </a:p>
          <a:p>
            <a:pPr marL="514350" indent="-514350" algn="just">
              <a:buNone/>
            </a:pPr>
            <a:endParaRPr lang="en-US" dirty="0" smtClean="0"/>
          </a:p>
          <a:p>
            <a:pPr>
              <a:buNone/>
            </a:pPr>
            <a:endParaRPr lang="en-US" dirty="0" smtClean="0"/>
          </a:p>
          <a:p>
            <a:pPr>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lstStyle/>
          <a:p>
            <a:pPr algn="l"/>
            <a:r>
              <a:rPr lang="en-US" dirty="0" smtClean="0"/>
              <a:t>Graphically,</a:t>
            </a:r>
            <a:endParaRPr lang="en-US" dirty="0"/>
          </a:p>
        </p:txBody>
      </p:sp>
      <p:cxnSp>
        <p:nvCxnSpPr>
          <p:cNvPr id="5" name="Straight Connector 4"/>
          <p:cNvCxnSpPr/>
          <p:nvPr/>
        </p:nvCxnSpPr>
        <p:spPr bwMode="auto">
          <a:xfrm rot="5400000">
            <a:off x="-701040" y="3505200"/>
            <a:ext cx="44196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478280" y="5715000"/>
            <a:ext cx="5105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8" name="Arc 7"/>
          <p:cNvSpPr/>
          <p:nvPr/>
        </p:nvSpPr>
        <p:spPr bwMode="auto">
          <a:xfrm rot="10575597">
            <a:off x="2095178" y="-990867"/>
            <a:ext cx="7867899" cy="5983187"/>
          </a:xfrm>
          <a:prstGeom prst="arc">
            <a:avLst>
              <a:gd name="adj1" fmla="val 16145238"/>
              <a:gd name="adj2" fmla="val 189464"/>
            </a:avLst>
          </a:prstGeom>
          <a:noFill/>
          <a:ln w="762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cxnSp>
        <p:nvCxnSpPr>
          <p:cNvPr id="10" name="Straight Connector 9"/>
          <p:cNvCxnSpPr/>
          <p:nvPr/>
        </p:nvCxnSpPr>
        <p:spPr bwMode="auto">
          <a:xfrm>
            <a:off x="1524000" y="2819400"/>
            <a:ext cx="6858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2" name="Straight Connector 11"/>
          <p:cNvCxnSpPr/>
          <p:nvPr/>
        </p:nvCxnSpPr>
        <p:spPr bwMode="auto">
          <a:xfrm rot="5400000">
            <a:off x="762000" y="4267200"/>
            <a:ext cx="28956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4" name="Straight Connector 13"/>
          <p:cNvCxnSpPr/>
          <p:nvPr/>
        </p:nvCxnSpPr>
        <p:spPr bwMode="auto">
          <a:xfrm rot="10800000">
            <a:off x="1524000" y="4191000"/>
            <a:ext cx="16764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7" name="Straight Connector 16"/>
          <p:cNvCxnSpPr/>
          <p:nvPr/>
        </p:nvCxnSpPr>
        <p:spPr bwMode="auto">
          <a:xfrm rot="5400000">
            <a:off x="2438400" y="4953000"/>
            <a:ext cx="15240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9" name="Straight Connector 18"/>
          <p:cNvCxnSpPr/>
          <p:nvPr/>
        </p:nvCxnSpPr>
        <p:spPr bwMode="auto">
          <a:xfrm rot="10800000">
            <a:off x="1524000" y="4953000"/>
            <a:ext cx="37338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1" name="Straight Connector 20"/>
          <p:cNvCxnSpPr/>
          <p:nvPr/>
        </p:nvCxnSpPr>
        <p:spPr bwMode="auto">
          <a:xfrm rot="5400000">
            <a:off x="4876800" y="5334000"/>
            <a:ext cx="7620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22" name="TextBox 21"/>
          <p:cNvSpPr txBox="1"/>
          <p:nvPr/>
        </p:nvSpPr>
        <p:spPr>
          <a:xfrm>
            <a:off x="1203102" y="5635228"/>
            <a:ext cx="351378" cy="369332"/>
          </a:xfrm>
          <a:prstGeom prst="rect">
            <a:avLst/>
          </a:prstGeom>
          <a:noFill/>
        </p:spPr>
        <p:txBody>
          <a:bodyPr wrap="none" rtlCol="0">
            <a:spAutoFit/>
          </a:bodyPr>
          <a:lstStyle/>
          <a:p>
            <a:r>
              <a:rPr lang="en-US" dirty="0" smtClean="0"/>
              <a:t>O</a:t>
            </a:r>
            <a:endParaRPr lang="en-US" dirty="0"/>
          </a:p>
        </p:txBody>
      </p:sp>
      <p:sp>
        <p:nvSpPr>
          <p:cNvPr id="23" name="TextBox 22"/>
          <p:cNvSpPr txBox="1"/>
          <p:nvPr/>
        </p:nvSpPr>
        <p:spPr>
          <a:xfrm>
            <a:off x="5715000" y="5715000"/>
            <a:ext cx="2005677" cy="369332"/>
          </a:xfrm>
          <a:prstGeom prst="rect">
            <a:avLst/>
          </a:prstGeom>
          <a:noFill/>
        </p:spPr>
        <p:txBody>
          <a:bodyPr wrap="none" rtlCol="0">
            <a:spAutoFit/>
          </a:bodyPr>
          <a:lstStyle/>
          <a:p>
            <a:r>
              <a:rPr lang="en-US" dirty="0" smtClean="0"/>
              <a:t>Demand for Money</a:t>
            </a:r>
            <a:endParaRPr lang="en-US" dirty="0"/>
          </a:p>
        </p:txBody>
      </p:sp>
      <p:sp>
        <p:nvSpPr>
          <p:cNvPr id="24" name="TextBox 23"/>
          <p:cNvSpPr txBox="1"/>
          <p:nvPr/>
        </p:nvSpPr>
        <p:spPr>
          <a:xfrm>
            <a:off x="1062335" y="1066800"/>
            <a:ext cx="461665" cy="1310615"/>
          </a:xfrm>
          <a:prstGeom prst="rect">
            <a:avLst/>
          </a:prstGeom>
          <a:noFill/>
        </p:spPr>
        <p:txBody>
          <a:bodyPr vert="vert270" wrap="none" rtlCol="0">
            <a:spAutoFit/>
          </a:bodyPr>
          <a:lstStyle/>
          <a:p>
            <a:r>
              <a:rPr lang="en-US" dirty="0" smtClean="0"/>
              <a:t>Rate  interest</a:t>
            </a:r>
            <a:endParaRPr lang="en-US" dirty="0"/>
          </a:p>
        </p:txBody>
      </p:sp>
      <p:sp>
        <p:nvSpPr>
          <p:cNvPr id="25" name="TextBox 24"/>
          <p:cNvSpPr txBox="1"/>
          <p:nvPr/>
        </p:nvSpPr>
        <p:spPr>
          <a:xfrm>
            <a:off x="6248400" y="4648200"/>
            <a:ext cx="2499402" cy="646331"/>
          </a:xfrm>
          <a:prstGeom prst="rect">
            <a:avLst/>
          </a:prstGeom>
          <a:noFill/>
        </p:spPr>
        <p:txBody>
          <a:bodyPr wrap="none" rtlCol="0">
            <a:spAutoFit/>
          </a:bodyPr>
          <a:lstStyle/>
          <a:p>
            <a:r>
              <a:rPr lang="en-US" dirty="0" smtClean="0"/>
              <a:t>LP curve  or </a:t>
            </a:r>
          </a:p>
          <a:p>
            <a:r>
              <a:rPr lang="en-US" dirty="0" smtClean="0"/>
              <a:t>demand curve for money</a:t>
            </a:r>
            <a:endParaRPr lang="en-US" dirty="0"/>
          </a:p>
        </p:txBody>
      </p:sp>
      <p:sp>
        <p:nvSpPr>
          <p:cNvPr id="26" name="TextBox 25"/>
          <p:cNvSpPr txBox="1"/>
          <p:nvPr/>
        </p:nvSpPr>
        <p:spPr>
          <a:xfrm>
            <a:off x="2209800" y="2590800"/>
            <a:ext cx="351378" cy="369332"/>
          </a:xfrm>
          <a:prstGeom prst="rect">
            <a:avLst/>
          </a:prstGeom>
          <a:noFill/>
        </p:spPr>
        <p:txBody>
          <a:bodyPr wrap="none" rtlCol="0">
            <a:spAutoFit/>
          </a:bodyPr>
          <a:lstStyle/>
          <a:p>
            <a:r>
              <a:rPr lang="en-US" dirty="0" smtClean="0"/>
              <a:t>A</a:t>
            </a:r>
            <a:endParaRPr lang="en-US" dirty="0"/>
          </a:p>
        </p:txBody>
      </p:sp>
      <p:sp>
        <p:nvSpPr>
          <p:cNvPr id="27" name="TextBox 26"/>
          <p:cNvSpPr txBox="1"/>
          <p:nvPr/>
        </p:nvSpPr>
        <p:spPr>
          <a:xfrm>
            <a:off x="3200400" y="3886200"/>
            <a:ext cx="338554" cy="369332"/>
          </a:xfrm>
          <a:prstGeom prst="rect">
            <a:avLst/>
          </a:prstGeom>
          <a:noFill/>
        </p:spPr>
        <p:txBody>
          <a:bodyPr wrap="none" rtlCol="0">
            <a:spAutoFit/>
          </a:bodyPr>
          <a:lstStyle/>
          <a:p>
            <a:r>
              <a:rPr lang="en-US" dirty="0" smtClean="0"/>
              <a:t>B</a:t>
            </a:r>
            <a:endParaRPr lang="en-US" dirty="0"/>
          </a:p>
        </p:txBody>
      </p:sp>
      <p:sp>
        <p:nvSpPr>
          <p:cNvPr id="28" name="TextBox 27"/>
          <p:cNvSpPr txBox="1"/>
          <p:nvPr/>
        </p:nvSpPr>
        <p:spPr>
          <a:xfrm>
            <a:off x="5105400" y="4648200"/>
            <a:ext cx="338554" cy="369332"/>
          </a:xfrm>
          <a:prstGeom prst="rect">
            <a:avLst/>
          </a:prstGeom>
          <a:noFill/>
        </p:spPr>
        <p:txBody>
          <a:bodyPr wrap="none" rtlCol="0">
            <a:spAutoFit/>
          </a:bodyPr>
          <a:lstStyle/>
          <a:p>
            <a:r>
              <a:rPr lang="en-US" dirty="0" smtClean="0"/>
              <a:t>C</a:t>
            </a:r>
            <a:endParaRPr lang="en-US" dirty="0"/>
          </a:p>
        </p:txBody>
      </p:sp>
      <p:sp>
        <p:nvSpPr>
          <p:cNvPr id="29" name="Right Brace 28"/>
          <p:cNvSpPr/>
          <p:nvPr/>
        </p:nvSpPr>
        <p:spPr bwMode="auto">
          <a:xfrm rot="16200000">
            <a:off x="5614241" y="4321843"/>
            <a:ext cx="427116" cy="682797"/>
          </a:xfrm>
          <a:prstGeom prst="rightBrace">
            <a:avLst>
              <a:gd name="adj1" fmla="val 25909"/>
              <a:gd name="adj2" fmla="val 494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sp>
        <p:nvSpPr>
          <p:cNvPr id="30" name="TextBox 29"/>
          <p:cNvSpPr txBox="1"/>
          <p:nvPr/>
        </p:nvSpPr>
        <p:spPr>
          <a:xfrm>
            <a:off x="5181600" y="4038600"/>
            <a:ext cx="1525289" cy="369332"/>
          </a:xfrm>
          <a:prstGeom prst="rect">
            <a:avLst/>
          </a:prstGeom>
          <a:noFill/>
          <a:ln>
            <a:solidFill>
              <a:schemeClr val="tx1"/>
            </a:solidFill>
          </a:ln>
        </p:spPr>
        <p:txBody>
          <a:bodyPr wrap="none" rtlCol="0">
            <a:spAutoFit/>
          </a:bodyPr>
          <a:lstStyle/>
          <a:p>
            <a:r>
              <a:rPr lang="en-US" dirty="0" smtClean="0"/>
              <a:t>Liquidity Trap</a:t>
            </a:r>
            <a:endParaRPr lang="en-US" dirty="0"/>
          </a:p>
        </p:txBody>
      </p:sp>
      <p:sp>
        <p:nvSpPr>
          <p:cNvPr id="31" name="TextBox 30"/>
          <p:cNvSpPr txBox="1"/>
          <p:nvPr/>
        </p:nvSpPr>
        <p:spPr>
          <a:xfrm>
            <a:off x="1109246" y="2667000"/>
            <a:ext cx="338554"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32" name="TextBox 31"/>
          <p:cNvSpPr txBox="1"/>
          <p:nvPr/>
        </p:nvSpPr>
        <p:spPr>
          <a:xfrm>
            <a:off x="1143000" y="3974068"/>
            <a:ext cx="338554" cy="369332"/>
          </a:xfrm>
          <a:prstGeom prst="rect">
            <a:avLst/>
          </a:prstGeom>
          <a:noFill/>
        </p:spPr>
        <p:txBody>
          <a:bodyPr wrap="none" rtlCol="0">
            <a:spAutoFit/>
          </a:bodyPr>
          <a:lstStyle/>
          <a:p>
            <a:r>
              <a:rPr lang="en-US" dirty="0" smtClean="0"/>
              <a:t>r</a:t>
            </a:r>
            <a:r>
              <a:rPr lang="en-US" baseline="-25000" dirty="0" smtClean="0"/>
              <a:t>2</a:t>
            </a:r>
            <a:endParaRPr lang="en-US" baseline="-25000" dirty="0"/>
          </a:p>
        </p:txBody>
      </p:sp>
      <p:sp>
        <p:nvSpPr>
          <p:cNvPr id="33" name="TextBox 32"/>
          <p:cNvSpPr txBox="1"/>
          <p:nvPr/>
        </p:nvSpPr>
        <p:spPr>
          <a:xfrm>
            <a:off x="1185446" y="4812268"/>
            <a:ext cx="338554" cy="369332"/>
          </a:xfrm>
          <a:prstGeom prst="rect">
            <a:avLst/>
          </a:prstGeom>
          <a:noFill/>
        </p:spPr>
        <p:txBody>
          <a:bodyPr wrap="none" rtlCol="0">
            <a:spAutoFit/>
          </a:bodyPr>
          <a:lstStyle/>
          <a:p>
            <a:r>
              <a:rPr lang="en-US" dirty="0" smtClean="0"/>
              <a:t>r</a:t>
            </a:r>
            <a:r>
              <a:rPr lang="en-US" baseline="-25000" dirty="0" smtClean="0"/>
              <a:t>3</a:t>
            </a:r>
            <a:endParaRPr lang="en-US" baseline="-25000" dirty="0"/>
          </a:p>
        </p:txBody>
      </p:sp>
      <p:sp>
        <p:nvSpPr>
          <p:cNvPr id="34" name="TextBox 33"/>
          <p:cNvSpPr txBox="1"/>
          <p:nvPr/>
        </p:nvSpPr>
        <p:spPr>
          <a:xfrm>
            <a:off x="2011680" y="5715000"/>
            <a:ext cx="466794" cy="369332"/>
          </a:xfrm>
          <a:prstGeom prst="rect">
            <a:avLst/>
          </a:prstGeom>
          <a:noFill/>
        </p:spPr>
        <p:txBody>
          <a:bodyPr wrap="none" rtlCol="0">
            <a:spAutoFit/>
          </a:bodyPr>
          <a:lstStyle/>
          <a:p>
            <a:r>
              <a:rPr lang="en-US" dirty="0" smtClean="0"/>
              <a:t>M</a:t>
            </a:r>
            <a:r>
              <a:rPr lang="en-US" baseline="-25000" dirty="0" smtClean="0"/>
              <a:t>1</a:t>
            </a:r>
            <a:endParaRPr lang="en-US" baseline="-25000" dirty="0"/>
          </a:p>
        </p:txBody>
      </p:sp>
      <p:sp>
        <p:nvSpPr>
          <p:cNvPr id="35" name="TextBox 34"/>
          <p:cNvSpPr txBox="1"/>
          <p:nvPr/>
        </p:nvSpPr>
        <p:spPr>
          <a:xfrm>
            <a:off x="2987040" y="5684520"/>
            <a:ext cx="466794" cy="369332"/>
          </a:xfrm>
          <a:prstGeom prst="rect">
            <a:avLst/>
          </a:prstGeom>
          <a:noFill/>
        </p:spPr>
        <p:txBody>
          <a:bodyPr wrap="none" rtlCol="0">
            <a:spAutoFit/>
          </a:bodyPr>
          <a:lstStyle/>
          <a:p>
            <a:r>
              <a:rPr lang="en-US" dirty="0" smtClean="0"/>
              <a:t>M</a:t>
            </a:r>
            <a:r>
              <a:rPr lang="en-US" baseline="-25000" dirty="0" smtClean="0"/>
              <a:t>2</a:t>
            </a:r>
            <a:endParaRPr lang="en-US" baseline="-25000" dirty="0"/>
          </a:p>
        </p:txBody>
      </p:sp>
      <p:sp>
        <p:nvSpPr>
          <p:cNvPr id="36" name="TextBox 35"/>
          <p:cNvSpPr txBox="1"/>
          <p:nvPr/>
        </p:nvSpPr>
        <p:spPr>
          <a:xfrm>
            <a:off x="5019606" y="5715000"/>
            <a:ext cx="466794" cy="369332"/>
          </a:xfrm>
          <a:prstGeom prst="rect">
            <a:avLst/>
          </a:prstGeom>
          <a:noFill/>
        </p:spPr>
        <p:txBody>
          <a:bodyPr wrap="none" rtlCol="0">
            <a:spAutoFit/>
          </a:bodyPr>
          <a:lstStyle/>
          <a:p>
            <a:r>
              <a:rPr lang="en-US" dirty="0" smtClean="0"/>
              <a:t>M</a:t>
            </a:r>
            <a:r>
              <a:rPr lang="en-US" baseline="-25000" dirty="0" smtClean="0"/>
              <a:t>3</a:t>
            </a:r>
            <a:endParaRPr lang="en-US" baseline="-25000" dirty="0"/>
          </a:p>
        </p:txBody>
      </p:sp>
      <p:sp>
        <p:nvSpPr>
          <p:cNvPr id="38" name="Slide Number Placeholder 37"/>
          <p:cNvSpPr>
            <a:spLocks noGrp="1"/>
          </p:cNvSpPr>
          <p:nvPr>
            <p:ph type="sldNum" sz="quarter" idx="12"/>
          </p:nvPr>
        </p:nvSpPr>
        <p:spPr/>
        <p:txBody>
          <a:bodyPr/>
          <a:lstStyle/>
          <a:p>
            <a:fld id="{960E497D-5668-4115-AF05-94AE71C8F60E}"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slide(fromBottom)">
                                      <p:cBhvr>
                                        <p:cTn id="15" dur="500"/>
                                        <p:tgtEl>
                                          <p:spTgt spid="2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slide(fromBottom)">
                                      <p:cBhvr>
                                        <p:cTn id="18" dur="500"/>
                                        <p:tgtEl>
                                          <p:spTgt spid="22"/>
                                        </p:tgtEl>
                                      </p:cBhvr>
                                    </p:animEffect>
                                  </p:childTnLst>
                                </p:cTn>
                              </p:par>
                              <p:par>
                                <p:cTn id="19" presetID="1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Bottom)">
                                      <p:cBhvr>
                                        <p:cTn id="21" dur="500"/>
                                        <p:tgtEl>
                                          <p:spTgt spid="7"/>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lide(fromBottom)">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25"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35" dur="1000" fill="hold"/>
                                        <p:tgtEl>
                                          <p:spTgt spid="25"/>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5"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7" dur="1000" fill="hold"/>
                                        <p:tgtEl>
                                          <p:spTgt spid="1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57" dur="1000" fill="hold"/>
                                        <p:tgtEl>
                                          <p:spTgt spid="3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3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67" dur="1000" fill="hold"/>
                                        <p:tgtEl>
                                          <p:spTgt spid="26"/>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6"/>
                                        </p:tgtEl>
                                      </p:cBhvr>
                                    </p:animEffect>
                                  </p:childTnLst>
                                </p:cTn>
                              </p:par>
                              <p:par>
                                <p:cTn id="72" presetID="25"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77" dur="1000" fill="hold"/>
                                        <p:tgtEl>
                                          <p:spTgt spid="12"/>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12"/>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p:cTn id="8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87" dur="1000" fill="hold"/>
                                        <p:tgtEl>
                                          <p:spTgt spid="3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25" presetClass="entr" presetSubtype="0"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99" dur="1000" fill="hold"/>
                                        <p:tgtEl>
                                          <p:spTgt spid="27"/>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27"/>
                                        </p:tgtEl>
                                      </p:cBhvr>
                                    </p:animEffect>
                                  </p:childTnLst>
                                </p:cTn>
                              </p:par>
                              <p:par>
                                <p:cTn id="104" presetID="25" presetClass="entr" presetSubtype="0" fill="hold" nodeType="withEffect">
                                  <p:stCondLst>
                                    <p:cond delay="0"/>
                                  </p:stCondLst>
                                  <p:childTnLst>
                                    <p:set>
                                      <p:cBhvr>
                                        <p:cTn id="105" dur="1" fill="hold">
                                          <p:stCondLst>
                                            <p:cond delay="0"/>
                                          </p:stCondLst>
                                        </p:cTn>
                                        <p:tgtEl>
                                          <p:spTgt spid="14"/>
                                        </p:tgtEl>
                                        <p:attrNameLst>
                                          <p:attrName>style.visibility</p:attrName>
                                        </p:attrNameLst>
                                      </p:cBhvr>
                                      <p:to>
                                        <p:strVal val="visible"/>
                                      </p:to>
                                    </p:set>
                                    <p:anim calcmode="lin" valueType="num">
                                      <p:cBhvr>
                                        <p:cTn id="106"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107"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08"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9" dur="1000" fill="hold"/>
                                        <p:tgtEl>
                                          <p:spTgt spid="14"/>
                                        </p:tgtEl>
                                        <p:attrNameLst>
                                          <p:attrName>ppt_h</p:attrName>
                                        </p:attrNameLst>
                                      </p:cBhvr>
                                      <p:tavLst>
                                        <p:tav tm="0">
                                          <p:val>
                                            <p:strVal val="#ppt_h"/>
                                          </p:val>
                                        </p:tav>
                                        <p:tav tm="100000">
                                          <p:val>
                                            <p:strVal val="#ppt_h"/>
                                          </p:val>
                                        </p:tav>
                                      </p:tavLst>
                                    </p:anim>
                                    <p:anim calcmode="lin" valueType="num">
                                      <p:cBhvr>
                                        <p:cTn id="110"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11"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12"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13" dur="1000" decel="50000">
                                          <p:stCondLst>
                                            <p:cond delay="0"/>
                                          </p:stCondLst>
                                        </p:cTn>
                                        <p:tgtEl>
                                          <p:spTgt spid="14"/>
                                        </p:tgtEl>
                                      </p:cBhvr>
                                    </p:animEffect>
                                  </p:childTnLst>
                                </p:cTn>
                              </p:par>
                              <p:par>
                                <p:cTn id="114" presetID="25" presetClass="entr" presetSubtype="0"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 calcmode="lin" valueType="num">
                                      <p:cBhvr>
                                        <p:cTn id="116"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117"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118"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119" dur="1000" fill="hold"/>
                                        <p:tgtEl>
                                          <p:spTgt spid="32"/>
                                        </p:tgtEl>
                                        <p:attrNameLst>
                                          <p:attrName>ppt_h</p:attrName>
                                        </p:attrNameLst>
                                      </p:cBhvr>
                                      <p:tavLst>
                                        <p:tav tm="0">
                                          <p:val>
                                            <p:strVal val="#ppt_h"/>
                                          </p:val>
                                        </p:tav>
                                        <p:tav tm="100000">
                                          <p:val>
                                            <p:strVal val="#ppt_h"/>
                                          </p:val>
                                        </p:tav>
                                      </p:tavLst>
                                    </p:anim>
                                    <p:anim calcmode="lin" valueType="num">
                                      <p:cBhvr>
                                        <p:cTn id="120"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121"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22"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23" dur="1000" decel="50000">
                                          <p:stCondLst>
                                            <p:cond delay="0"/>
                                          </p:stCondLst>
                                        </p:cTn>
                                        <p:tgtEl>
                                          <p:spTgt spid="32"/>
                                        </p:tgtEl>
                                      </p:cBhvr>
                                    </p:animEffect>
                                  </p:childTnLst>
                                </p:cTn>
                              </p:par>
                              <p:par>
                                <p:cTn id="124" presetID="25" presetClass="entr" presetSubtype="0" fill="hold" nodeType="withEffect">
                                  <p:stCondLst>
                                    <p:cond delay="0"/>
                                  </p:stCondLst>
                                  <p:childTnLst>
                                    <p:set>
                                      <p:cBhvr>
                                        <p:cTn id="125" dur="1" fill="hold">
                                          <p:stCondLst>
                                            <p:cond delay="0"/>
                                          </p:stCondLst>
                                        </p:cTn>
                                        <p:tgtEl>
                                          <p:spTgt spid="17"/>
                                        </p:tgtEl>
                                        <p:attrNameLst>
                                          <p:attrName>style.visibility</p:attrName>
                                        </p:attrNameLst>
                                      </p:cBhvr>
                                      <p:to>
                                        <p:strVal val="visible"/>
                                      </p:to>
                                    </p:set>
                                    <p:anim calcmode="lin" valueType="num">
                                      <p:cBhvr>
                                        <p:cTn id="126"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27"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28"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29" dur="1000" fill="hold"/>
                                        <p:tgtEl>
                                          <p:spTgt spid="17"/>
                                        </p:tgtEl>
                                        <p:attrNameLst>
                                          <p:attrName>ppt_h</p:attrName>
                                        </p:attrNameLst>
                                      </p:cBhvr>
                                      <p:tavLst>
                                        <p:tav tm="0">
                                          <p:val>
                                            <p:strVal val="#ppt_h"/>
                                          </p:val>
                                        </p:tav>
                                        <p:tav tm="100000">
                                          <p:val>
                                            <p:strVal val="#ppt_h"/>
                                          </p:val>
                                        </p:tav>
                                      </p:tavLst>
                                    </p:anim>
                                    <p:anim calcmode="lin" valueType="num">
                                      <p:cBhvr>
                                        <p:cTn id="130"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31"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132"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133" dur="1000" decel="50000">
                                          <p:stCondLst>
                                            <p:cond delay="0"/>
                                          </p:stCondLst>
                                        </p:cTn>
                                        <p:tgtEl>
                                          <p:spTgt spid="17"/>
                                        </p:tgtEl>
                                      </p:cBhvr>
                                    </p:animEffect>
                                  </p:childTnLst>
                                </p:cTn>
                              </p:par>
                              <p:par>
                                <p:cTn id="134" presetID="25" presetClass="entr" presetSubtype="0"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 calcmode="lin" valueType="num">
                                      <p:cBhvr>
                                        <p:cTn id="136" dur="50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137" dur="50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138" dur="500" accel="50000" fill="hold">
                                          <p:stCondLst>
                                            <p:cond delay="500"/>
                                          </p:stCondLst>
                                        </p:cTn>
                                        <p:tgtEl>
                                          <p:spTgt spid="35"/>
                                        </p:tgtEl>
                                        <p:attrNameLst>
                                          <p:attrName>ppt_w</p:attrName>
                                        </p:attrNameLst>
                                      </p:cBhvr>
                                      <p:tavLst>
                                        <p:tav tm="0">
                                          <p:val>
                                            <p:strVal val="#ppt_w*.05"/>
                                          </p:val>
                                        </p:tav>
                                        <p:tav tm="100000">
                                          <p:val>
                                            <p:strVal val="#ppt_w"/>
                                          </p:val>
                                        </p:tav>
                                      </p:tavLst>
                                    </p:anim>
                                    <p:anim calcmode="lin" valueType="num">
                                      <p:cBhvr>
                                        <p:cTn id="139" dur="1000" fill="hold"/>
                                        <p:tgtEl>
                                          <p:spTgt spid="35"/>
                                        </p:tgtEl>
                                        <p:attrNameLst>
                                          <p:attrName>ppt_h</p:attrName>
                                        </p:attrNameLst>
                                      </p:cBhvr>
                                      <p:tavLst>
                                        <p:tav tm="0">
                                          <p:val>
                                            <p:strVal val="#ppt_h"/>
                                          </p:val>
                                        </p:tav>
                                        <p:tav tm="100000">
                                          <p:val>
                                            <p:strVal val="#ppt_h"/>
                                          </p:val>
                                        </p:tav>
                                      </p:tavLst>
                                    </p:anim>
                                    <p:anim calcmode="lin" valueType="num">
                                      <p:cBhvr>
                                        <p:cTn id="140" dur="50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141" dur="50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142" dur="500" accel="50000" fill="hold">
                                          <p:stCondLst>
                                            <p:cond delay="500"/>
                                          </p:stCondLst>
                                        </p:cTn>
                                        <p:tgtEl>
                                          <p:spTgt spid="35"/>
                                        </p:tgtEl>
                                        <p:attrNameLst>
                                          <p:attrName>ppt_y</p:attrName>
                                        </p:attrNameLst>
                                      </p:cBhvr>
                                      <p:tavLst>
                                        <p:tav tm="0">
                                          <p:val>
                                            <p:strVal val="#ppt_y+.1"/>
                                          </p:val>
                                        </p:tav>
                                        <p:tav tm="100000">
                                          <p:val>
                                            <p:strVal val="#ppt_y"/>
                                          </p:val>
                                        </p:tav>
                                      </p:tavLst>
                                    </p:anim>
                                    <p:animEffect transition="in" filter="fade">
                                      <p:cBhvr>
                                        <p:cTn id="143" dur="1000" decel="50000">
                                          <p:stCondLst>
                                            <p:cond delay="0"/>
                                          </p:stCondLst>
                                        </p:cTn>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25" presetClass="entr" presetSubtype="0" fill="hold" grpId="0" nodeType="clickEffect">
                                  <p:stCondLst>
                                    <p:cond delay="0"/>
                                  </p:stCondLst>
                                  <p:childTnLst>
                                    <p:set>
                                      <p:cBhvr>
                                        <p:cTn id="147" dur="1" fill="hold">
                                          <p:stCondLst>
                                            <p:cond delay="0"/>
                                          </p:stCondLst>
                                        </p:cTn>
                                        <p:tgtEl>
                                          <p:spTgt spid="28"/>
                                        </p:tgtEl>
                                        <p:attrNameLst>
                                          <p:attrName>style.visibility</p:attrName>
                                        </p:attrNameLst>
                                      </p:cBhvr>
                                      <p:to>
                                        <p:strVal val="visible"/>
                                      </p:to>
                                    </p:set>
                                    <p:anim calcmode="lin" valueType="num">
                                      <p:cBhvr>
                                        <p:cTn id="148"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149"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150"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151" dur="1000" fill="hold"/>
                                        <p:tgtEl>
                                          <p:spTgt spid="28"/>
                                        </p:tgtEl>
                                        <p:attrNameLst>
                                          <p:attrName>ppt_h</p:attrName>
                                        </p:attrNameLst>
                                      </p:cBhvr>
                                      <p:tavLst>
                                        <p:tav tm="0">
                                          <p:val>
                                            <p:strVal val="#ppt_h"/>
                                          </p:val>
                                        </p:tav>
                                        <p:tav tm="100000">
                                          <p:val>
                                            <p:strVal val="#ppt_h"/>
                                          </p:val>
                                        </p:tav>
                                      </p:tavLst>
                                    </p:anim>
                                    <p:anim calcmode="lin" valueType="num">
                                      <p:cBhvr>
                                        <p:cTn id="152"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153"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154"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155" dur="1000" decel="50000">
                                          <p:stCondLst>
                                            <p:cond delay="0"/>
                                          </p:stCondLst>
                                        </p:cTn>
                                        <p:tgtEl>
                                          <p:spTgt spid="28"/>
                                        </p:tgtEl>
                                      </p:cBhvr>
                                    </p:animEffect>
                                  </p:childTnLst>
                                </p:cTn>
                              </p:par>
                              <p:par>
                                <p:cTn id="156" presetID="25" presetClass="entr" presetSubtype="0" fill="hold" nodeType="withEffect">
                                  <p:stCondLst>
                                    <p:cond delay="0"/>
                                  </p:stCondLst>
                                  <p:childTnLst>
                                    <p:set>
                                      <p:cBhvr>
                                        <p:cTn id="157" dur="1" fill="hold">
                                          <p:stCondLst>
                                            <p:cond delay="0"/>
                                          </p:stCondLst>
                                        </p:cTn>
                                        <p:tgtEl>
                                          <p:spTgt spid="19"/>
                                        </p:tgtEl>
                                        <p:attrNameLst>
                                          <p:attrName>style.visibility</p:attrName>
                                        </p:attrNameLst>
                                      </p:cBhvr>
                                      <p:to>
                                        <p:strVal val="visible"/>
                                      </p:to>
                                    </p:set>
                                    <p:anim calcmode="lin" valueType="num">
                                      <p:cBhvr>
                                        <p:cTn id="158"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159"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160"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161" dur="1000" fill="hold"/>
                                        <p:tgtEl>
                                          <p:spTgt spid="19"/>
                                        </p:tgtEl>
                                        <p:attrNameLst>
                                          <p:attrName>ppt_h</p:attrName>
                                        </p:attrNameLst>
                                      </p:cBhvr>
                                      <p:tavLst>
                                        <p:tav tm="0">
                                          <p:val>
                                            <p:strVal val="#ppt_h"/>
                                          </p:val>
                                        </p:tav>
                                        <p:tav tm="100000">
                                          <p:val>
                                            <p:strVal val="#ppt_h"/>
                                          </p:val>
                                        </p:tav>
                                      </p:tavLst>
                                    </p:anim>
                                    <p:anim calcmode="lin" valueType="num">
                                      <p:cBhvr>
                                        <p:cTn id="162"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163"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164"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165" dur="1000" decel="50000">
                                          <p:stCondLst>
                                            <p:cond delay="0"/>
                                          </p:stCondLst>
                                        </p:cTn>
                                        <p:tgtEl>
                                          <p:spTgt spid="19"/>
                                        </p:tgtEl>
                                      </p:cBhvr>
                                    </p:animEffect>
                                  </p:childTnLst>
                                </p:cTn>
                              </p:par>
                              <p:par>
                                <p:cTn id="166" presetID="25" presetClass="entr" presetSubtype="0" fill="hold" grpId="0" nodeType="withEffect">
                                  <p:stCondLst>
                                    <p:cond delay="0"/>
                                  </p:stCondLst>
                                  <p:childTnLst>
                                    <p:set>
                                      <p:cBhvr>
                                        <p:cTn id="167" dur="1" fill="hold">
                                          <p:stCondLst>
                                            <p:cond delay="0"/>
                                          </p:stCondLst>
                                        </p:cTn>
                                        <p:tgtEl>
                                          <p:spTgt spid="33"/>
                                        </p:tgtEl>
                                        <p:attrNameLst>
                                          <p:attrName>style.visibility</p:attrName>
                                        </p:attrNameLst>
                                      </p:cBhvr>
                                      <p:to>
                                        <p:strVal val="visible"/>
                                      </p:to>
                                    </p:set>
                                    <p:anim calcmode="lin" valueType="num">
                                      <p:cBhvr>
                                        <p:cTn id="168"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69"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70"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71" dur="1000" fill="hold"/>
                                        <p:tgtEl>
                                          <p:spTgt spid="33"/>
                                        </p:tgtEl>
                                        <p:attrNameLst>
                                          <p:attrName>ppt_h</p:attrName>
                                        </p:attrNameLst>
                                      </p:cBhvr>
                                      <p:tavLst>
                                        <p:tav tm="0">
                                          <p:val>
                                            <p:strVal val="#ppt_h"/>
                                          </p:val>
                                        </p:tav>
                                        <p:tav tm="100000">
                                          <p:val>
                                            <p:strVal val="#ppt_h"/>
                                          </p:val>
                                        </p:tav>
                                      </p:tavLst>
                                    </p:anim>
                                    <p:anim calcmode="lin" valueType="num">
                                      <p:cBhvr>
                                        <p:cTn id="172"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73"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74"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75" dur="1000" decel="50000">
                                          <p:stCondLst>
                                            <p:cond delay="0"/>
                                          </p:stCondLst>
                                        </p:cTn>
                                        <p:tgtEl>
                                          <p:spTgt spid="33"/>
                                        </p:tgtEl>
                                      </p:cBhvr>
                                    </p:animEffect>
                                  </p:childTnLst>
                                </p:cTn>
                              </p:par>
                              <p:par>
                                <p:cTn id="176" presetID="25" presetClass="entr" presetSubtype="0" fill="hold" nodeType="withEffect">
                                  <p:stCondLst>
                                    <p:cond delay="0"/>
                                  </p:stCondLst>
                                  <p:childTnLst>
                                    <p:set>
                                      <p:cBhvr>
                                        <p:cTn id="177" dur="1" fill="hold">
                                          <p:stCondLst>
                                            <p:cond delay="0"/>
                                          </p:stCondLst>
                                        </p:cTn>
                                        <p:tgtEl>
                                          <p:spTgt spid="21"/>
                                        </p:tgtEl>
                                        <p:attrNameLst>
                                          <p:attrName>style.visibility</p:attrName>
                                        </p:attrNameLst>
                                      </p:cBhvr>
                                      <p:to>
                                        <p:strVal val="visible"/>
                                      </p:to>
                                    </p:set>
                                    <p:anim calcmode="lin" valueType="num">
                                      <p:cBhvr>
                                        <p:cTn id="178"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9"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0"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81" dur="1000" fill="hold"/>
                                        <p:tgtEl>
                                          <p:spTgt spid="21"/>
                                        </p:tgtEl>
                                        <p:attrNameLst>
                                          <p:attrName>ppt_h</p:attrName>
                                        </p:attrNameLst>
                                      </p:cBhvr>
                                      <p:tavLst>
                                        <p:tav tm="0">
                                          <p:val>
                                            <p:strVal val="#ppt_h"/>
                                          </p:val>
                                        </p:tav>
                                        <p:tav tm="100000">
                                          <p:val>
                                            <p:strVal val="#ppt_h"/>
                                          </p:val>
                                        </p:tav>
                                      </p:tavLst>
                                    </p:anim>
                                    <p:anim calcmode="lin" valueType="num">
                                      <p:cBhvr>
                                        <p:cTn id="182"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83"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84"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185" dur="1000" decel="50000">
                                          <p:stCondLst>
                                            <p:cond delay="0"/>
                                          </p:stCondLst>
                                        </p:cTn>
                                        <p:tgtEl>
                                          <p:spTgt spid="21"/>
                                        </p:tgtEl>
                                      </p:cBhvr>
                                    </p:animEffect>
                                  </p:childTnLst>
                                </p:cTn>
                              </p:par>
                              <p:par>
                                <p:cTn id="186" presetID="25" presetClass="entr" presetSubtype="0" fill="hold" grpId="0" nodeType="withEffect">
                                  <p:stCondLst>
                                    <p:cond delay="0"/>
                                  </p:stCondLst>
                                  <p:childTnLst>
                                    <p:set>
                                      <p:cBhvr>
                                        <p:cTn id="187" dur="1" fill="hold">
                                          <p:stCondLst>
                                            <p:cond delay="0"/>
                                          </p:stCondLst>
                                        </p:cTn>
                                        <p:tgtEl>
                                          <p:spTgt spid="36"/>
                                        </p:tgtEl>
                                        <p:attrNameLst>
                                          <p:attrName>style.visibility</p:attrName>
                                        </p:attrNameLst>
                                      </p:cBhvr>
                                      <p:to>
                                        <p:strVal val="visible"/>
                                      </p:to>
                                    </p:set>
                                    <p:anim calcmode="lin" valueType="num">
                                      <p:cBhvr>
                                        <p:cTn id="188"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9"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90"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91" dur="1000" fill="hold"/>
                                        <p:tgtEl>
                                          <p:spTgt spid="36"/>
                                        </p:tgtEl>
                                        <p:attrNameLst>
                                          <p:attrName>ppt_h</p:attrName>
                                        </p:attrNameLst>
                                      </p:cBhvr>
                                      <p:tavLst>
                                        <p:tav tm="0">
                                          <p:val>
                                            <p:strVal val="#ppt_h"/>
                                          </p:val>
                                        </p:tav>
                                        <p:tav tm="100000">
                                          <p:val>
                                            <p:strVal val="#ppt_h"/>
                                          </p:val>
                                        </p:tav>
                                      </p:tavLst>
                                    </p:anim>
                                    <p:anim calcmode="lin" valueType="num">
                                      <p:cBhvr>
                                        <p:cTn id="192"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93"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94"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95" dur="1000" decel="50000">
                                          <p:stCondLst>
                                            <p:cond delay="0"/>
                                          </p:stCondLst>
                                        </p:cTn>
                                        <p:tgtEl>
                                          <p:spTgt spid="36"/>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4" fill="hold" grpId="0" nodeType="clickEffect">
                                  <p:stCondLst>
                                    <p:cond delay="0"/>
                                  </p:stCondLst>
                                  <p:childTnLst>
                                    <p:set>
                                      <p:cBhvr>
                                        <p:cTn id="199" dur="1" fill="hold">
                                          <p:stCondLst>
                                            <p:cond delay="0"/>
                                          </p:stCondLst>
                                        </p:cTn>
                                        <p:tgtEl>
                                          <p:spTgt spid="29"/>
                                        </p:tgtEl>
                                        <p:attrNameLst>
                                          <p:attrName>style.visibility</p:attrName>
                                        </p:attrNameLst>
                                      </p:cBhvr>
                                      <p:to>
                                        <p:strVal val="visible"/>
                                      </p:to>
                                    </p:set>
                                    <p:animEffect transition="in" filter="slide(fromBottom)">
                                      <p:cBhvr>
                                        <p:cTn id="200" dur="500"/>
                                        <p:tgtEl>
                                          <p:spTgt spid="29"/>
                                        </p:tgtEl>
                                      </p:cBhvr>
                                    </p:animEffect>
                                  </p:childTnLst>
                                </p:cTn>
                              </p:par>
                              <p:par>
                                <p:cTn id="201" presetID="12" presetClass="entr" presetSubtype="4" fill="hold" grpId="0" nodeType="withEffect">
                                  <p:stCondLst>
                                    <p:cond delay="0"/>
                                  </p:stCondLst>
                                  <p:childTnLst>
                                    <p:set>
                                      <p:cBhvr>
                                        <p:cTn id="202" dur="1" fill="hold">
                                          <p:stCondLst>
                                            <p:cond delay="0"/>
                                          </p:stCondLst>
                                        </p:cTn>
                                        <p:tgtEl>
                                          <p:spTgt spid="30"/>
                                        </p:tgtEl>
                                        <p:attrNameLst>
                                          <p:attrName>style.visibility</p:attrName>
                                        </p:attrNameLst>
                                      </p:cBhvr>
                                      <p:to>
                                        <p:strVal val="visible"/>
                                      </p:to>
                                    </p:set>
                                    <p:animEffect transition="in" filter="slide(fromBottom)">
                                      <p:cBhvr>
                                        <p:cTn id="20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22" grpId="0"/>
      <p:bldP spid="23" grpId="0"/>
      <p:bldP spid="24" grpId="0"/>
      <p:bldP spid="25" grpId="0"/>
      <p:bldP spid="26" grpId="0"/>
      <p:bldP spid="27" grpId="0"/>
      <p:bldP spid="28" grpId="0"/>
      <p:bldP spid="29" grpId="0" animBg="1"/>
      <p:bldP spid="30" grpId="0" animBg="1"/>
      <p:bldP spid="31" grpId="0"/>
      <p:bldP spid="32" grpId="0"/>
      <p:bldP spid="33" grpId="0"/>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Supply of Money:</a:t>
            </a:r>
            <a:endParaRPr lang="en-US" dirty="0"/>
          </a:p>
        </p:txBody>
      </p:sp>
      <p:sp>
        <p:nvSpPr>
          <p:cNvPr id="3" name="Content Placeholder 2"/>
          <p:cNvSpPr>
            <a:spLocks noGrp="1"/>
          </p:cNvSpPr>
          <p:nvPr>
            <p:ph idx="1"/>
          </p:nvPr>
        </p:nvSpPr>
        <p:spPr>
          <a:xfrm>
            <a:off x="0" y="1371600"/>
            <a:ext cx="8839200" cy="6019800"/>
          </a:xfrm>
        </p:spPr>
        <p:txBody>
          <a:bodyPr/>
          <a:lstStyle/>
          <a:p>
            <a:pPr algn="just"/>
            <a:r>
              <a:rPr lang="en-US" dirty="0" smtClean="0"/>
              <a:t>Central bank is responsible body for money supply.</a:t>
            </a:r>
          </a:p>
          <a:p>
            <a:pPr algn="just"/>
            <a:r>
              <a:rPr lang="en-US" dirty="0" smtClean="0"/>
              <a:t>Which controls and regulates supply of money.</a:t>
            </a:r>
          </a:p>
          <a:p>
            <a:pPr algn="just"/>
            <a:r>
              <a:rPr lang="en-US" dirty="0" smtClean="0"/>
              <a:t>It refers to the total quantity of money in the country for all the purposes at a particular point of time.</a:t>
            </a:r>
          </a:p>
          <a:p>
            <a:pPr algn="just"/>
            <a:r>
              <a:rPr lang="en-US" dirty="0" smtClean="0"/>
              <a:t>Supply of money remains constant is a point of time and interest inelastic. So, supply curve is parallel to Y-axis.</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1143000"/>
          </a:xfrm>
        </p:spPr>
        <p:txBody>
          <a:bodyPr/>
          <a:lstStyle/>
          <a:p>
            <a:r>
              <a:rPr lang="en-US" dirty="0" smtClean="0"/>
              <a:t>Determination of Rate of Interest:</a:t>
            </a:r>
            <a:endParaRPr lang="en-US" dirty="0"/>
          </a:p>
        </p:txBody>
      </p:sp>
      <p:sp>
        <p:nvSpPr>
          <p:cNvPr id="3" name="Content Placeholder 2"/>
          <p:cNvSpPr>
            <a:spLocks noGrp="1"/>
          </p:cNvSpPr>
          <p:nvPr>
            <p:ph idx="1"/>
          </p:nvPr>
        </p:nvSpPr>
        <p:spPr>
          <a:xfrm>
            <a:off x="228600" y="1295400"/>
            <a:ext cx="8610600" cy="5867400"/>
          </a:xfrm>
        </p:spPr>
        <p:txBody>
          <a:bodyPr/>
          <a:lstStyle/>
          <a:p>
            <a:pPr algn="just"/>
            <a:r>
              <a:rPr lang="en-US" dirty="0" smtClean="0"/>
              <a:t>Interest rate in liquidity preference theory is determined by the interaction between total demand for money and total supply of money.</a:t>
            </a:r>
          </a:p>
          <a:p>
            <a:pPr algn="just"/>
            <a:r>
              <a:rPr lang="en-US" dirty="0" smtClean="0"/>
              <a:t>It means, when negatively sloped LP-curve i.e. demand curve for money intersects vertical supply curve of money, it determines equilibrium rate of interest.</a:t>
            </a:r>
          </a:p>
          <a:p>
            <a:pPr algn="just"/>
            <a:r>
              <a:rPr lang="en-US" dirty="0" smtClean="0"/>
              <a:t>The process of determining equilibrium rate of interest in this theory can be explained graphically as following.</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rot="5400000">
            <a:off x="-701040" y="3505200"/>
            <a:ext cx="44196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1478280" y="5715000"/>
            <a:ext cx="5105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6" name="Arc 5"/>
          <p:cNvSpPr/>
          <p:nvPr/>
        </p:nvSpPr>
        <p:spPr bwMode="auto">
          <a:xfrm rot="10575597">
            <a:off x="2095178" y="-990867"/>
            <a:ext cx="7867899" cy="5983187"/>
          </a:xfrm>
          <a:prstGeom prst="arc">
            <a:avLst>
              <a:gd name="adj1" fmla="val 16145238"/>
              <a:gd name="adj2" fmla="val 189464"/>
            </a:avLst>
          </a:prstGeom>
          <a:noFill/>
          <a:ln w="762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cxnSp>
        <p:nvCxnSpPr>
          <p:cNvPr id="7" name="Straight Connector 6"/>
          <p:cNvCxnSpPr/>
          <p:nvPr/>
        </p:nvCxnSpPr>
        <p:spPr bwMode="auto">
          <a:xfrm rot="10800000">
            <a:off x="1524000" y="4191000"/>
            <a:ext cx="16764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8" name="TextBox 7"/>
          <p:cNvSpPr txBox="1"/>
          <p:nvPr/>
        </p:nvSpPr>
        <p:spPr>
          <a:xfrm>
            <a:off x="1203102" y="5635228"/>
            <a:ext cx="351378" cy="369332"/>
          </a:xfrm>
          <a:prstGeom prst="rect">
            <a:avLst/>
          </a:prstGeom>
          <a:noFill/>
        </p:spPr>
        <p:txBody>
          <a:bodyPr wrap="none" rtlCol="0">
            <a:spAutoFit/>
          </a:bodyPr>
          <a:lstStyle/>
          <a:p>
            <a:r>
              <a:rPr lang="en-US" dirty="0" smtClean="0"/>
              <a:t>O</a:t>
            </a:r>
            <a:endParaRPr lang="en-US" dirty="0"/>
          </a:p>
        </p:txBody>
      </p:sp>
      <p:sp>
        <p:nvSpPr>
          <p:cNvPr id="9" name="TextBox 8"/>
          <p:cNvSpPr txBox="1"/>
          <p:nvPr/>
        </p:nvSpPr>
        <p:spPr>
          <a:xfrm>
            <a:off x="5715000" y="5715000"/>
            <a:ext cx="3070071" cy="369332"/>
          </a:xfrm>
          <a:prstGeom prst="rect">
            <a:avLst/>
          </a:prstGeom>
          <a:noFill/>
        </p:spPr>
        <p:txBody>
          <a:bodyPr wrap="none" rtlCol="0">
            <a:spAutoFit/>
          </a:bodyPr>
          <a:lstStyle/>
          <a:p>
            <a:r>
              <a:rPr lang="en-US" dirty="0" smtClean="0"/>
              <a:t>Demand and supply of Money</a:t>
            </a:r>
            <a:endParaRPr lang="en-US" dirty="0"/>
          </a:p>
        </p:txBody>
      </p:sp>
      <p:sp>
        <p:nvSpPr>
          <p:cNvPr id="10" name="TextBox 9"/>
          <p:cNvSpPr txBox="1"/>
          <p:nvPr/>
        </p:nvSpPr>
        <p:spPr>
          <a:xfrm>
            <a:off x="1062335" y="1066800"/>
            <a:ext cx="461665" cy="1310615"/>
          </a:xfrm>
          <a:prstGeom prst="rect">
            <a:avLst/>
          </a:prstGeom>
          <a:noFill/>
        </p:spPr>
        <p:txBody>
          <a:bodyPr vert="vert270" wrap="none" rtlCol="0">
            <a:spAutoFit/>
          </a:bodyPr>
          <a:lstStyle/>
          <a:p>
            <a:r>
              <a:rPr lang="en-US" dirty="0" smtClean="0"/>
              <a:t>Rate  interest</a:t>
            </a:r>
            <a:endParaRPr lang="en-US" dirty="0"/>
          </a:p>
        </p:txBody>
      </p:sp>
      <p:sp>
        <p:nvSpPr>
          <p:cNvPr id="11" name="TextBox 10"/>
          <p:cNvSpPr txBox="1"/>
          <p:nvPr/>
        </p:nvSpPr>
        <p:spPr>
          <a:xfrm>
            <a:off x="1262390" y="3974068"/>
            <a:ext cx="261610" cy="369332"/>
          </a:xfrm>
          <a:prstGeom prst="rect">
            <a:avLst/>
          </a:prstGeom>
          <a:noFill/>
        </p:spPr>
        <p:txBody>
          <a:bodyPr wrap="none" rtlCol="0">
            <a:spAutoFit/>
          </a:bodyPr>
          <a:lstStyle/>
          <a:p>
            <a:r>
              <a:rPr lang="en-US" dirty="0" smtClean="0"/>
              <a:t>r</a:t>
            </a:r>
            <a:endParaRPr lang="en-US" baseline="-25000" dirty="0"/>
          </a:p>
        </p:txBody>
      </p:sp>
      <p:cxnSp>
        <p:nvCxnSpPr>
          <p:cNvPr id="13" name="Straight Connector 12"/>
          <p:cNvCxnSpPr/>
          <p:nvPr/>
        </p:nvCxnSpPr>
        <p:spPr bwMode="auto">
          <a:xfrm rot="5400000">
            <a:off x="1524000" y="3962400"/>
            <a:ext cx="3505200" cy="1588"/>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
        <p:nvSpPr>
          <p:cNvPr id="14" name="TextBox 13"/>
          <p:cNvSpPr txBox="1"/>
          <p:nvPr/>
        </p:nvSpPr>
        <p:spPr>
          <a:xfrm>
            <a:off x="6233160" y="4785360"/>
            <a:ext cx="1043876" cy="369332"/>
          </a:xfrm>
          <a:prstGeom prst="rect">
            <a:avLst/>
          </a:prstGeom>
          <a:noFill/>
        </p:spPr>
        <p:txBody>
          <a:bodyPr wrap="none" rtlCol="0">
            <a:spAutoFit/>
          </a:bodyPr>
          <a:lstStyle/>
          <a:p>
            <a:r>
              <a:rPr lang="en-US" dirty="0" smtClean="0"/>
              <a:t>LP-curve</a:t>
            </a:r>
            <a:endParaRPr lang="en-US" dirty="0"/>
          </a:p>
        </p:txBody>
      </p:sp>
      <p:sp>
        <p:nvSpPr>
          <p:cNvPr id="15" name="TextBox 14"/>
          <p:cNvSpPr txBox="1"/>
          <p:nvPr/>
        </p:nvSpPr>
        <p:spPr>
          <a:xfrm>
            <a:off x="3124200" y="1905000"/>
            <a:ext cx="312906" cy="369332"/>
          </a:xfrm>
          <a:prstGeom prst="rect">
            <a:avLst/>
          </a:prstGeom>
          <a:noFill/>
        </p:spPr>
        <p:txBody>
          <a:bodyPr wrap="none" rtlCol="0">
            <a:spAutoFit/>
          </a:bodyPr>
          <a:lstStyle/>
          <a:p>
            <a:r>
              <a:rPr lang="en-US" dirty="0" smtClean="0"/>
              <a:t>S</a:t>
            </a:r>
            <a:endParaRPr lang="en-US" dirty="0"/>
          </a:p>
        </p:txBody>
      </p:sp>
      <p:sp>
        <p:nvSpPr>
          <p:cNvPr id="16" name="TextBox 15"/>
          <p:cNvSpPr txBox="1"/>
          <p:nvPr/>
        </p:nvSpPr>
        <p:spPr>
          <a:xfrm>
            <a:off x="3078480" y="5715000"/>
            <a:ext cx="389850" cy="369332"/>
          </a:xfrm>
          <a:prstGeom prst="rect">
            <a:avLst/>
          </a:prstGeom>
          <a:noFill/>
        </p:spPr>
        <p:txBody>
          <a:bodyPr wrap="none" rtlCol="0">
            <a:spAutoFit/>
          </a:bodyPr>
          <a:lstStyle/>
          <a:p>
            <a:r>
              <a:rPr lang="en-US" dirty="0" smtClean="0"/>
              <a:t>M</a:t>
            </a:r>
            <a:endParaRPr lang="en-US" dirty="0"/>
          </a:p>
        </p:txBody>
      </p:sp>
      <p:cxnSp>
        <p:nvCxnSpPr>
          <p:cNvPr id="17" name="Straight Connector 16"/>
          <p:cNvCxnSpPr/>
          <p:nvPr/>
        </p:nvCxnSpPr>
        <p:spPr bwMode="auto">
          <a:xfrm rot="5400000">
            <a:off x="2286794" y="3961606"/>
            <a:ext cx="3505200" cy="1588"/>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rot="5400000">
            <a:off x="762794" y="3961606"/>
            <a:ext cx="3505200" cy="1588"/>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
        <p:nvSpPr>
          <p:cNvPr id="19" name="TextBox 18"/>
          <p:cNvSpPr txBox="1"/>
          <p:nvPr/>
        </p:nvSpPr>
        <p:spPr>
          <a:xfrm>
            <a:off x="2362200" y="1905000"/>
            <a:ext cx="389850" cy="369332"/>
          </a:xfrm>
          <a:prstGeom prst="rect">
            <a:avLst/>
          </a:prstGeom>
          <a:noFill/>
        </p:spPr>
        <p:txBody>
          <a:bodyPr wrap="none" rtlCol="0">
            <a:spAutoFit/>
          </a:bodyPr>
          <a:lstStyle/>
          <a:p>
            <a:r>
              <a:rPr lang="en-US" dirty="0" smtClean="0"/>
              <a:t>S</a:t>
            </a:r>
            <a:r>
              <a:rPr lang="en-US" baseline="-25000" dirty="0" smtClean="0"/>
              <a:t>1</a:t>
            </a:r>
            <a:endParaRPr lang="en-US" baseline="-25000" dirty="0"/>
          </a:p>
        </p:txBody>
      </p:sp>
      <p:sp>
        <p:nvSpPr>
          <p:cNvPr id="20" name="TextBox 19"/>
          <p:cNvSpPr txBox="1"/>
          <p:nvPr/>
        </p:nvSpPr>
        <p:spPr>
          <a:xfrm>
            <a:off x="3877350" y="1916668"/>
            <a:ext cx="389850" cy="369332"/>
          </a:xfrm>
          <a:prstGeom prst="rect">
            <a:avLst/>
          </a:prstGeom>
          <a:noFill/>
        </p:spPr>
        <p:txBody>
          <a:bodyPr wrap="none" rtlCol="0">
            <a:spAutoFit/>
          </a:bodyPr>
          <a:lstStyle/>
          <a:p>
            <a:r>
              <a:rPr lang="en-US" dirty="0" smtClean="0"/>
              <a:t>S</a:t>
            </a:r>
            <a:r>
              <a:rPr lang="en-US" baseline="-25000" dirty="0" smtClean="0"/>
              <a:t>2</a:t>
            </a:r>
            <a:endParaRPr lang="en-US" baseline="-25000" dirty="0"/>
          </a:p>
        </p:txBody>
      </p:sp>
      <p:sp>
        <p:nvSpPr>
          <p:cNvPr id="21" name="TextBox 20"/>
          <p:cNvSpPr txBox="1"/>
          <p:nvPr/>
        </p:nvSpPr>
        <p:spPr>
          <a:xfrm>
            <a:off x="3261360" y="3916680"/>
            <a:ext cx="325730" cy="369332"/>
          </a:xfrm>
          <a:prstGeom prst="rect">
            <a:avLst/>
          </a:prstGeom>
          <a:noFill/>
        </p:spPr>
        <p:txBody>
          <a:bodyPr wrap="none" rtlCol="0">
            <a:spAutoFit/>
          </a:bodyPr>
          <a:lstStyle/>
          <a:p>
            <a:r>
              <a:rPr lang="en-US" dirty="0" smtClean="0"/>
              <a:t>E</a:t>
            </a:r>
            <a:endParaRPr lang="en-US" dirty="0"/>
          </a:p>
        </p:txBody>
      </p:sp>
      <p:sp>
        <p:nvSpPr>
          <p:cNvPr id="22" name="TextBox 21"/>
          <p:cNvSpPr txBox="1"/>
          <p:nvPr/>
        </p:nvSpPr>
        <p:spPr>
          <a:xfrm>
            <a:off x="2514600" y="3124200"/>
            <a:ext cx="40267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sp>
        <p:nvSpPr>
          <p:cNvPr id="23" name="TextBox 22"/>
          <p:cNvSpPr txBox="1"/>
          <p:nvPr/>
        </p:nvSpPr>
        <p:spPr>
          <a:xfrm>
            <a:off x="4016926" y="4355068"/>
            <a:ext cx="40267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cxnSp>
        <p:nvCxnSpPr>
          <p:cNvPr id="25" name="Straight Connector 24"/>
          <p:cNvCxnSpPr/>
          <p:nvPr/>
        </p:nvCxnSpPr>
        <p:spPr bwMode="auto">
          <a:xfrm rot="10800000">
            <a:off x="1524000" y="3429000"/>
            <a:ext cx="9906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7" name="Straight Connector 26"/>
          <p:cNvCxnSpPr/>
          <p:nvPr/>
        </p:nvCxnSpPr>
        <p:spPr bwMode="auto">
          <a:xfrm rot="10800000" flipV="1">
            <a:off x="1524000" y="4615934"/>
            <a:ext cx="2492926" cy="32266"/>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31" name="TextBox 30"/>
          <p:cNvSpPr txBox="1"/>
          <p:nvPr/>
        </p:nvSpPr>
        <p:spPr>
          <a:xfrm>
            <a:off x="2286000" y="5715000"/>
            <a:ext cx="466794" cy="369332"/>
          </a:xfrm>
          <a:prstGeom prst="rect">
            <a:avLst/>
          </a:prstGeom>
          <a:noFill/>
        </p:spPr>
        <p:txBody>
          <a:bodyPr wrap="none" rtlCol="0">
            <a:spAutoFit/>
          </a:bodyPr>
          <a:lstStyle/>
          <a:p>
            <a:r>
              <a:rPr lang="en-US" dirty="0" smtClean="0"/>
              <a:t>M</a:t>
            </a:r>
            <a:r>
              <a:rPr lang="en-US" baseline="-25000" dirty="0" smtClean="0"/>
              <a:t>1</a:t>
            </a:r>
            <a:endParaRPr lang="en-US" baseline="-25000" dirty="0"/>
          </a:p>
        </p:txBody>
      </p:sp>
      <p:sp>
        <p:nvSpPr>
          <p:cNvPr id="32" name="TextBox 31"/>
          <p:cNvSpPr txBox="1"/>
          <p:nvPr/>
        </p:nvSpPr>
        <p:spPr>
          <a:xfrm>
            <a:off x="3800406" y="5715000"/>
            <a:ext cx="466794" cy="369332"/>
          </a:xfrm>
          <a:prstGeom prst="rect">
            <a:avLst/>
          </a:prstGeom>
          <a:noFill/>
        </p:spPr>
        <p:txBody>
          <a:bodyPr wrap="none" rtlCol="0">
            <a:spAutoFit/>
          </a:bodyPr>
          <a:lstStyle/>
          <a:p>
            <a:r>
              <a:rPr lang="en-US" dirty="0" smtClean="0"/>
              <a:t>M</a:t>
            </a:r>
            <a:r>
              <a:rPr lang="en-US" baseline="-25000" dirty="0" smtClean="0"/>
              <a:t>2</a:t>
            </a:r>
            <a:endParaRPr lang="en-US" baseline="-25000" dirty="0"/>
          </a:p>
        </p:txBody>
      </p:sp>
      <p:sp>
        <p:nvSpPr>
          <p:cNvPr id="33" name="TextBox 32"/>
          <p:cNvSpPr txBox="1"/>
          <p:nvPr/>
        </p:nvSpPr>
        <p:spPr>
          <a:xfrm>
            <a:off x="1219200" y="3200400"/>
            <a:ext cx="338554"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34" name="TextBox 33"/>
          <p:cNvSpPr txBox="1"/>
          <p:nvPr/>
        </p:nvSpPr>
        <p:spPr>
          <a:xfrm>
            <a:off x="1185446" y="4419600"/>
            <a:ext cx="338554" cy="369332"/>
          </a:xfrm>
          <a:prstGeom prst="rect">
            <a:avLst/>
          </a:prstGeom>
          <a:noFill/>
        </p:spPr>
        <p:txBody>
          <a:bodyPr wrap="none" rtlCol="0">
            <a:spAutoFit/>
          </a:bodyPr>
          <a:lstStyle/>
          <a:p>
            <a:r>
              <a:rPr lang="en-US" dirty="0" smtClean="0"/>
              <a:t>r</a:t>
            </a:r>
            <a:r>
              <a:rPr lang="en-US" baseline="-25000" dirty="0" smtClean="0"/>
              <a:t>2</a:t>
            </a:r>
            <a:endParaRPr lang="en-US" baseline="-25000" dirty="0"/>
          </a:p>
        </p:txBody>
      </p:sp>
      <p:sp>
        <p:nvSpPr>
          <p:cNvPr id="35" name="Title 1"/>
          <p:cNvSpPr>
            <a:spLocks noGrp="1"/>
          </p:cNvSpPr>
          <p:nvPr>
            <p:ph type="title"/>
          </p:nvPr>
        </p:nvSpPr>
        <p:spPr>
          <a:xfrm>
            <a:off x="1371600" y="152400"/>
            <a:ext cx="8229600" cy="1143000"/>
          </a:xfrm>
        </p:spPr>
        <p:txBody>
          <a:bodyPr/>
          <a:lstStyle/>
          <a:p>
            <a:r>
              <a:rPr lang="en-US" sz="3200" dirty="0" smtClean="0"/>
              <a:t>Determination of rate of Interest </a:t>
            </a:r>
            <a:br>
              <a:rPr lang="en-US" sz="3200" dirty="0" smtClean="0"/>
            </a:br>
            <a:r>
              <a:rPr lang="en-US" sz="3200" dirty="0" smtClean="0"/>
              <a:t>and </a:t>
            </a:r>
            <a:br>
              <a:rPr lang="en-US" sz="3200" dirty="0" smtClean="0"/>
            </a:br>
            <a:r>
              <a:rPr lang="en-US" sz="2400" dirty="0" smtClean="0"/>
              <a:t>effect in rate of interest with Change in Supply of Money:</a:t>
            </a:r>
            <a:endParaRPr lang="en-US" sz="3200" dirty="0"/>
          </a:p>
        </p:txBody>
      </p:sp>
      <p:sp>
        <p:nvSpPr>
          <p:cNvPr id="29" name="Slide Number Placeholder 28"/>
          <p:cNvSpPr>
            <a:spLocks noGrp="1"/>
          </p:cNvSpPr>
          <p:nvPr>
            <p:ph type="sldNum" sz="quarter" idx="12"/>
          </p:nvPr>
        </p:nvSpPr>
        <p:spPr/>
        <p:txBody>
          <a:bodyPr/>
          <a:lstStyle/>
          <a:p>
            <a:fld id="{960E497D-5668-4115-AF05-94AE71C8F60E}"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slide(fromBottom)">
                                      <p:cBhvr>
                                        <p:cTn id="34" dur="500"/>
                                        <p:tgtEl>
                                          <p:spTgt spid="1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lide(fromBottom)">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lide(fromBottom)">
                                      <p:cBhvr>
                                        <p:cTn id="45" dur="500"/>
                                        <p:tgtEl>
                                          <p:spTgt spid="1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slide(fromBottom)">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dissolve">
                                      <p:cBhvr>
                                        <p:cTn id="56" dur="500"/>
                                        <p:tgtEl>
                                          <p:spTgt spid="7"/>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par>
                                <p:cTn id="60" presetID="9" presetClass="entr" presetSubtype="0" fill="hold" grpId="1"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dissolv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slide(fromBottom)">
                                      <p:cBhvr>
                                        <p:cTn id="67" dur="500"/>
                                        <p:tgtEl>
                                          <p:spTgt spid="18"/>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slide(fromBottom)">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ppt_x"/>
                                          </p:val>
                                        </p:tav>
                                        <p:tav tm="100000">
                                          <p:val>
                                            <p:strVal val="#ppt_x"/>
                                          </p:val>
                                        </p:tav>
                                      </p:tavLst>
                                    </p:anim>
                                    <p:anim calcmode="lin" valueType="num">
                                      <p:cBhvr additive="base">
                                        <p:cTn id="84" dur="5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par>
                                <p:cTn id="94" presetID="12" presetClass="entr" presetSubtype="4"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slide(fromBottom)">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slide(fromBottom)">
                                      <p:cBhvr>
                                        <p:cTn id="101" dur="500"/>
                                        <p:tgtEl>
                                          <p:spTgt spid="17"/>
                                        </p:tgtEl>
                                      </p:cBhvr>
                                    </p:animEffect>
                                  </p:childTnLst>
                                </p:cTn>
                              </p:par>
                              <p:par>
                                <p:cTn id="102" presetID="12" presetClass="entr" presetSubtype="4" fill="hold" grpId="1"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slide(fromBottom)">
                                      <p:cBhvr>
                                        <p:cTn id="104" dur="500"/>
                                        <p:tgtEl>
                                          <p:spTgt spid="20"/>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par>
                                <p:cTn id="108" presetID="12" presetClass="entr" presetSubtype="4"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slide(fromBottom)">
                                      <p:cBhvr>
                                        <p:cTn id="110" dur="500"/>
                                        <p:tgtEl>
                                          <p:spTgt spid="27"/>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slide(fromBottom)">
                                      <p:cBhvr>
                                        <p:cTn id="113" dur="500"/>
                                        <p:tgtEl>
                                          <p:spTgt spid="34"/>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slide(fromBottom)">
                                      <p:cBhvr>
                                        <p:cTn id="1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4" grpId="0"/>
      <p:bldP spid="15" grpId="0"/>
      <p:bldP spid="16" grpId="0"/>
      <p:bldP spid="16" grpId="1"/>
      <p:bldP spid="19" grpId="0"/>
      <p:bldP spid="20" grpId="0"/>
      <p:bldP spid="20" grpId="1"/>
      <p:bldP spid="21" grpId="0"/>
      <p:bldP spid="22" grpId="0"/>
      <p:bldP spid="23" grpId="0"/>
      <p:bldP spid="31" grpId="0"/>
      <p:bldP spid="32" grpId="0"/>
      <p:bldP spid="33" grpId="0"/>
      <p:bldP spid="34"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600" dirty="0" smtClean="0"/>
              <a:t>Effect in rate of Interest with Change in Liquidity Preference:</a:t>
            </a:r>
            <a:endParaRPr lang="en-US" sz="3600" dirty="0"/>
          </a:p>
        </p:txBody>
      </p:sp>
      <p:cxnSp>
        <p:nvCxnSpPr>
          <p:cNvPr id="4" name="Straight Connector 3"/>
          <p:cNvCxnSpPr/>
          <p:nvPr/>
        </p:nvCxnSpPr>
        <p:spPr bwMode="auto">
          <a:xfrm rot="5400000">
            <a:off x="-772775" y="4050268"/>
            <a:ext cx="44196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1406545" y="6260068"/>
            <a:ext cx="5105400"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6" name="Arc 5"/>
          <p:cNvSpPr/>
          <p:nvPr/>
        </p:nvSpPr>
        <p:spPr bwMode="auto">
          <a:xfrm rot="10575597">
            <a:off x="2023985" y="-429197"/>
            <a:ext cx="7358830" cy="5983187"/>
          </a:xfrm>
          <a:prstGeom prst="arc">
            <a:avLst>
              <a:gd name="adj1" fmla="val 16145238"/>
              <a:gd name="adj2" fmla="val 189464"/>
            </a:avLst>
          </a:prstGeom>
          <a:noFill/>
          <a:ln w="762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cxnSp>
        <p:nvCxnSpPr>
          <p:cNvPr id="7" name="Straight Connector 6"/>
          <p:cNvCxnSpPr/>
          <p:nvPr/>
        </p:nvCxnSpPr>
        <p:spPr bwMode="auto">
          <a:xfrm rot="10800000">
            <a:off x="1447801" y="4799012"/>
            <a:ext cx="16764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8" name="TextBox 7"/>
          <p:cNvSpPr txBox="1"/>
          <p:nvPr/>
        </p:nvSpPr>
        <p:spPr>
          <a:xfrm>
            <a:off x="1131367" y="6180296"/>
            <a:ext cx="351378" cy="369332"/>
          </a:xfrm>
          <a:prstGeom prst="rect">
            <a:avLst/>
          </a:prstGeom>
          <a:noFill/>
        </p:spPr>
        <p:txBody>
          <a:bodyPr wrap="none" rtlCol="0">
            <a:spAutoFit/>
          </a:bodyPr>
          <a:lstStyle/>
          <a:p>
            <a:r>
              <a:rPr lang="en-US" dirty="0" smtClean="0"/>
              <a:t>O</a:t>
            </a:r>
            <a:endParaRPr lang="en-US" dirty="0"/>
          </a:p>
        </p:txBody>
      </p:sp>
      <p:sp>
        <p:nvSpPr>
          <p:cNvPr id="9" name="TextBox 8"/>
          <p:cNvSpPr txBox="1"/>
          <p:nvPr/>
        </p:nvSpPr>
        <p:spPr>
          <a:xfrm>
            <a:off x="5643265" y="6260068"/>
            <a:ext cx="2005677" cy="369332"/>
          </a:xfrm>
          <a:prstGeom prst="rect">
            <a:avLst/>
          </a:prstGeom>
          <a:noFill/>
        </p:spPr>
        <p:txBody>
          <a:bodyPr wrap="none" rtlCol="0">
            <a:spAutoFit/>
          </a:bodyPr>
          <a:lstStyle/>
          <a:p>
            <a:r>
              <a:rPr lang="en-US" dirty="0" smtClean="0"/>
              <a:t>Demand for Money</a:t>
            </a:r>
            <a:endParaRPr lang="en-US" dirty="0"/>
          </a:p>
        </p:txBody>
      </p:sp>
      <p:sp>
        <p:nvSpPr>
          <p:cNvPr id="10" name="TextBox 9"/>
          <p:cNvSpPr txBox="1"/>
          <p:nvPr/>
        </p:nvSpPr>
        <p:spPr>
          <a:xfrm>
            <a:off x="990600" y="1611868"/>
            <a:ext cx="461665" cy="1310615"/>
          </a:xfrm>
          <a:prstGeom prst="rect">
            <a:avLst/>
          </a:prstGeom>
          <a:noFill/>
        </p:spPr>
        <p:txBody>
          <a:bodyPr vert="vert270" wrap="none" rtlCol="0">
            <a:spAutoFit/>
          </a:bodyPr>
          <a:lstStyle/>
          <a:p>
            <a:r>
              <a:rPr lang="en-US" dirty="0" smtClean="0"/>
              <a:t>Rate  interest</a:t>
            </a:r>
            <a:endParaRPr lang="en-US" dirty="0"/>
          </a:p>
        </p:txBody>
      </p:sp>
      <p:sp>
        <p:nvSpPr>
          <p:cNvPr id="11" name="TextBox 10"/>
          <p:cNvSpPr txBox="1"/>
          <p:nvPr/>
        </p:nvSpPr>
        <p:spPr>
          <a:xfrm>
            <a:off x="1143000" y="4583668"/>
            <a:ext cx="338554" cy="369332"/>
          </a:xfrm>
          <a:prstGeom prst="rect">
            <a:avLst/>
          </a:prstGeom>
          <a:noFill/>
        </p:spPr>
        <p:txBody>
          <a:bodyPr wrap="none" rtlCol="0">
            <a:spAutoFit/>
          </a:bodyPr>
          <a:lstStyle/>
          <a:p>
            <a:r>
              <a:rPr lang="en-US" dirty="0" smtClean="0"/>
              <a:t>r</a:t>
            </a:r>
            <a:r>
              <a:rPr lang="en-US" baseline="-25000" dirty="0" smtClean="0"/>
              <a:t>2</a:t>
            </a:r>
            <a:endParaRPr lang="en-US" baseline="-25000" dirty="0"/>
          </a:p>
        </p:txBody>
      </p:sp>
      <p:cxnSp>
        <p:nvCxnSpPr>
          <p:cNvPr id="12" name="Straight Connector 11"/>
          <p:cNvCxnSpPr/>
          <p:nvPr/>
        </p:nvCxnSpPr>
        <p:spPr bwMode="auto">
          <a:xfrm rot="5400000">
            <a:off x="1452265" y="4507468"/>
            <a:ext cx="3505200" cy="1588"/>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
        <p:nvSpPr>
          <p:cNvPr id="13" name="TextBox 12"/>
          <p:cNvSpPr txBox="1"/>
          <p:nvPr/>
        </p:nvSpPr>
        <p:spPr>
          <a:xfrm>
            <a:off x="5943600" y="5330428"/>
            <a:ext cx="530915" cy="369332"/>
          </a:xfrm>
          <a:prstGeom prst="rect">
            <a:avLst/>
          </a:prstGeom>
          <a:noFill/>
        </p:spPr>
        <p:txBody>
          <a:bodyPr wrap="none" rtlCol="0">
            <a:spAutoFit/>
          </a:bodyPr>
          <a:lstStyle/>
          <a:p>
            <a:r>
              <a:rPr lang="en-US" dirty="0" smtClean="0"/>
              <a:t>LP</a:t>
            </a:r>
            <a:r>
              <a:rPr lang="en-US" baseline="-25000" dirty="0" smtClean="0"/>
              <a:t>2</a:t>
            </a:r>
            <a:endParaRPr lang="en-US" baseline="-25000" dirty="0"/>
          </a:p>
        </p:txBody>
      </p:sp>
      <p:sp>
        <p:nvSpPr>
          <p:cNvPr id="14" name="TextBox 13"/>
          <p:cNvSpPr txBox="1"/>
          <p:nvPr/>
        </p:nvSpPr>
        <p:spPr>
          <a:xfrm>
            <a:off x="3052465" y="2450068"/>
            <a:ext cx="312906" cy="369332"/>
          </a:xfrm>
          <a:prstGeom prst="rect">
            <a:avLst/>
          </a:prstGeom>
          <a:noFill/>
        </p:spPr>
        <p:txBody>
          <a:bodyPr wrap="none" rtlCol="0">
            <a:spAutoFit/>
          </a:bodyPr>
          <a:lstStyle/>
          <a:p>
            <a:r>
              <a:rPr lang="en-US" dirty="0" smtClean="0"/>
              <a:t>S</a:t>
            </a:r>
            <a:endParaRPr lang="en-US" dirty="0"/>
          </a:p>
        </p:txBody>
      </p:sp>
      <p:sp>
        <p:nvSpPr>
          <p:cNvPr id="15" name="TextBox 14"/>
          <p:cNvSpPr txBox="1"/>
          <p:nvPr/>
        </p:nvSpPr>
        <p:spPr>
          <a:xfrm>
            <a:off x="3006745" y="6260068"/>
            <a:ext cx="389850" cy="369332"/>
          </a:xfrm>
          <a:prstGeom prst="rect">
            <a:avLst/>
          </a:prstGeom>
          <a:noFill/>
        </p:spPr>
        <p:txBody>
          <a:bodyPr wrap="none" rtlCol="0">
            <a:spAutoFit/>
          </a:bodyPr>
          <a:lstStyle/>
          <a:p>
            <a:r>
              <a:rPr lang="en-US" dirty="0" smtClean="0"/>
              <a:t>M</a:t>
            </a:r>
            <a:endParaRPr lang="en-US" dirty="0"/>
          </a:p>
        </p:txBody>
      </p:sp>
      <p:sp>
        <p:nvSpPr>
          <p:cNvPr id="16" name="TextBox 15"/>
          <p:cNvSpPr txBox="1"/>
          <p:nvPr/>
        </p:nvSpPr>
        <p:spPr>
          <a:xfrm>
            <a:off x="3189625" y="4461748"/>
            <a:ext cx="40267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17" name="Arc 16"/>
          <p:cNvSpPr/>
          <p:nvPr/>
        </p:nvSpPr>
        <p:spPr bwMode="auto">
          <a:xfrm rot="10575597">
            <a:off x="2321473" y="-934952"/>
            <a:ext cx="6825156" cy="5983187"/>
          </a:xfrm>
          <a:prstGeom prst="arc">
            <a:avLst>
              <a:gd name="adj1" fmla="val 16145238"/>
              <a:gd name="adj2" fmla="val 189464"/>
            </a:avLst>
          </a:prstGeom>
          <a:noFill/>
          <a:ln w="762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Times New Roman" charset="0"/>
            </a:endParaRPr>
          </a:p>
        </p:txBody>
      </p:sp>
      <p:sp>
        <p:nvSpPr>
          <p:cNvPr id="18" name="TextBox 17"/>
          <p:cNvSpPr txBox="1"/>
          <p:nvPr/>
        </p:nvSpPr>
        <p:spPr>
          <a:xfrm>
            <a:off x="5943600" y="4800600"/>
            <a:ext cx="530915" cy="369332"/>
          </a:xfrm>
          <a:prstGeom prst="rect">
            <a:avLst/>
          </a:prstGeom>
          <a:noFill/>
        </p:spPr>
        <p:txBody>
          <a:bodyPr wrap="none" rtlCol="0">
            <a:spAutoFit/>
          </a:bodyPr>
          <a:lstStyle/>
          <a:p>
            <a:r>
              <a:rPr lang="en-US" dirty="0" smtClean="0"/>
              <a:t>LP</a:t>
            </a:r>
            <a:r>
              <a:rPr lang="en-US" baseline="-25000" dirty="0" smtClean="0"/>
              <a:t>3</a:t>
            </a:r>
            <a:endParaRPr lang="en-US" baseline="-25000" dirty="0"/>
          </a:p>
        </p:txBody>
      </p:sp>
      <p:sp>
        <p:nvSpPr>
          <p:cNvPr id="19" name="Arc 18"/>
          <p:cNvSpPr/>
          <p:nvPr/>
        </p:nvSpPr>
        <p:spPr bwMode="auto">
          <a:xfrm rot="10575597">
            <a:off x="1710763" y="21640"/>
            <a:ext cx="7867899" cy="5983187"/>
          </a:xfrm>
          <a:prstGeom prst="arc">
            <a:avLst>
              <a:gd name="adj1" fmla="val 16145238"/>
              <a:gd name="adj2" fmla="val 189464"/>
            </a:avLst>
          </a:prstGeom>
          <a:noFill/>
          <a:ln w="76200" cap="flat" cmpd="sng" algn="ctr">
            <a:solidFill>
              <a:srgbClr val="00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Times New Roman" charset="0"/>
            </a:endParaRPr>
          </a:p>
        </p:txBody>
      </p:sp>
      <p:sp>
        <p:nvSpPr>
          <p:cNvPr id="20" name="TextBox 19"/>
          <p:cNvSpPr txBox="1"/>
          <p:nvPr/>
        </p:nvSpPr>
        <p:spPr>
          <a:xfrm>
            <a:off x="5848745" y="5797867"/>
            <a:ext cx="530915" cy="369332"/>
          </a:xfrm>
          <a:prstGeom prst="rect">
            <a:avLst/>
          </a:prstGeom>
          <a:noFill/>
        </p:spPr>
        <p:txBody>
          <a:bodyPr wrap="none" rtlCol="0">
            <a:spAutoFit/>
          </a:bodyPr>
          <a:lstStyle/>
          <a:p>
            <a:r>
              <a:rPr lang="en-US" dirty="0" smtClean="0"/>
              <a:t>LP</a:t>
            </a:r>
            <a:r>
              <a:rPr lang="en-US" baseline="-25000" dirty="0" smtClean="0"/>
              <a:t>1</a:t>
            </a:r>
            <a:endParaRPr lang="en-US" baseline="-25000" dirty="0"/>
          </a:p>
        </p:txBody>
      </p:sp>
      <p:cxnSp>
        <p:nvCxnSpPr>
          <p:cNvPr id="22" name="Straight Connector 21"/>
          <p:cNvCxnSpPr/>
          <p:nvPr/>
        </p:nvCxnSpPr>
        <p:spPr bwMode="auto">
          <a:xfrm rot="10800000">
            <a:off x="1447800" y="4114800"/>
            <a:ext cx="17526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4" name="Straight Connector 23"/>
          <p:cNvCxnSpPr/>
          <p:nvPr/>
        </p:nvCxnSpPr>
        <p:spPr bwMode="auto">
          <a:xfrm rot="10800000">
            <a:off x="1447801" y="5423852"/>
            <a:ext cx="1752600" cy="158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25" name="TextBox 24"/>
          <p:cNvSpPr txBox="1"/>
          <p:nvPr/>
        </p:nvSpPr>
        <p:spPr>
          <a:xfrm>
            <a:off x="1109246" y="5257800"/>
            <a:ext cx="338554"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26" name="TextBox 25"/>
          <p:cNvSpPr txBox="1"/>
          <p:nvPr/>
        </p:nvSpPr>
        <p:spPr>
          <a:xfrm>
            <a:off x="1109246" y="3886200"/>
            <a:ext cx="338554" cy="369332"/>
          </a:xfrm>
          <a:prstGeom prst="rect">
            <a:avLst/>
          </a:prstGeom>
          <a:noFill/>
        </p:spPr>
        <p:txBody>
          <a:bodyPr wrap="none" rtlCol="0">
            <a:spAutoFit/>
          </a:bodyPr>
          <a:lstStyle/>
          <a:p>
            <a:r>
              <a:rPr lang="en-US" dirty="0" smtClean="0"/>
              <a:t>r</a:t>
            </a:r>
            <a:r>
              <a:rPr lang="en-US" baseline="-25000" dirty="0" smtClean="0"/>
              <a:t>3</a:t>
            </a:r>
            <a:endParaRPr lang="en-US" baseline="-25000" dirty="0"/>
          </a:p>
        </p:txBody>
      </p:sp>
      <p:sp>
        <p:nvSpPr>
          <p:cNvPr id="27" name="TextBox 26"/>
          <p:cNvSpPr txBox="1"/>
          <p:nvPr/>
        </p:nvSpPr>
        <p:spPr>
          <a:xfrm>
            <a:off x="3178726" y="5120640"/>
            <a:ext cx="40267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sp>
        <p:nvSpPr>
          <p:cNvPr id="28" name="TextBox 27"/>
          <p:cNvSpPr txBox="1"/>
          <p:nvPr/>
        </p:nvSpPr>
        <p:spPr>
          <a:xfrm>
            <a:off x="3200400" y="3810000"/>
            <a:ext cx="402674" cy="369332"/>
          </a:xfrm>
          <a:prstGeom prst="rect">
            <a:avLst/>
          </a:prstGeom>
          <a:noFill/>
        </p:spPr>
        <p:txBody>
          <a:bodyPr wrap="none" rtlCol="0">
            <a:spAutoFit/>
          </a:bodyPr>
          <a:lstStyle/>
          <a:p>
            <a:r>
              <a:rPr lang="en-US" dirty="0" smtClean="0"/>
              <a:t>E</a:t>
            </a:r>
            <a:r>
              <a:rPr lang="en-US" baseline="-25000" dirty="0" smtClean="0"/>
              <a:t>3</a:t>
            </a:r>
            <a:endParaRPr lang="en-US" baseline="-25000" dirty="0"/>
          </a:p>
        </p:txBody>
      </p:sp>
      <p:sp>
        <p:nvSpPr>
          <p:cNvPr id="30" name="Slide Number Placeholder 29"/>
          <p:cNvSpPr>
            <a:spLocks noGrp="1"/>
          </p:cNvSpPr>
          <p:nvPr>
            <p:ph type="sldNum" sz="quarter" idx="12"/>
          </p:nvPr>
        </p:nvSpPr>
        <p:spPr/>
        <p:txBody>
          <a:bodyPr/>
          <a:lstStyle/>
          <a:p>
            <a:fld id="{960E497D-5668-4115-AF05-94AE71C8F60E}"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par>
                                <p:cTn id="13" presetID="1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par>
                                <p:cTn id="19" presetID="1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Bottom)">
                                      <p:cBhvr>
                                        <p:cTn id="21" dur="500"/>
                                        <p:tgtEl>
                                          <p:spTgt spid="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lide(fromBottom)">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slide(fromBottom)">
                                      <p:cBhvr>
                                        <p:cTn id="29" dur="500"/>
                                        <p:tgtEl>
                                          <p:spTgt spid="19"/>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lide(fromBottom)">
                                      <p:cBhvr>
                                        <p:cTn id="32" dur="500"/>
                                        <p:tgtEl>
                                          <p:spTgt spid="2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lide(fromBottom)">
                                      <p:cBhvr>
                                        <p:cTn id="35" dur="500"/>
                                        <p:tgtEl>
                                          <p:spTgt spid="14"/>
                                        </p:tgtEl>
                                      </p:cBhvr>
                                    </p:animEffect>
                                  </p:childTnLst>
                                </p:cTn>
                              </p:par>
                              <p:par>
                                <p:cTn id="36" presetID="12" presetClass="entr" presetSubtype="4"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slide(fromBottom)">
                                      <p:cBhvr>
                                        <p:cTn id="38" dur="500"/>
                                        <p:tgtEl>
                                          <p:spTgt spid="12"/>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lide(fromBottom)">
                                      <p:cBhvr>
                                        <p:cTn id="41" dur="500"/>
                                        <p:tgtEl>
                                          <p:spTgt spid="25"/>
                                        </p:tgtEl>
                                      </p:cBhvr>
                                    </p:animEffect>
                                  </p:childTnLst>
                                </p:cTn>
                              </p:par>
                              <p:par>
                                <p:cTn id="42" presetID="12" presetClass="entr" presetSubtype="4"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lide(fromBottom)">
                                      <p:cBhvr>
                                        <p:cTn id="44" dur="500"/>
                                        <p:tgtEl>
                                          <p:spTgt spid="24"/>
                                        </p:tgtEl>
                                      </p:cBhvr>
                                    </p:animEffect>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1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slide(fromBottom)">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slide(fromBottom)">
                                      <p:cBhvr>
                                        <p:cTn id="56" dur="500"/>
                                        <p:tgtEl>
                                          <p:spTgt spid="13"/>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Bottom)">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ppt_x"/>
                                          </p:val>
                                        </p:tav>
                                        <p:tav tm="100000">
                                          <p:val>
                                            <p:strVal val="#ppt_x"/>
                                          </p:val>
                                        </p:tav>
                                      </p:tavLst>
                                    </p:anim>
                                    <p:anim calcmode="lin" valueType="num">
                                      <p:cBhvr additive="base">
                                        <p:cTn id="7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ppt_x"/>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additive="base">
                                        <p:cTn id="82" dur="500" fill="hold"/>
                                        <p:tgtEl>
                                          <p:spTgt spid="17"/>
                                        </p:tgtEl>
                                        <p:attrNameLst>
                                          <p:attrName>ppt_x</p:attrName>
                                        </p:attrNameLst>
                                      </p:cBhvr>
                                      <p:tavLst>
                                        <p:tav tm="0">
                                          <p:val>
                                            <p:strVal val="#ppt_x"/>
                                          </p:val>
                                        </p:tav>
                                        <p:tav tm="100000">
                                          <p:val>
                                            <p:strVal val="#ppt_x"/>
                                          </p:val>
                                        </p:tav>
                                      </p:tavLst>
                                    </p:anim>
                                    <p:anim calcmode="lin" valueType="num">
                                      <p:cBhvr additive="base">
                                        <p:cTn id="83" dur="500" fill="hold"/>
                                        <p:tgtEl>
                                          <p:spTgt spid="17"/>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P spid="9" grpId="0"/>
      <p:bldP spid="10" grpId="0"/>
      <p:bldP spid="11" grpId="0"/>
      <p:bldP spid="13" grpId="0"/>
      <p:bldP spid="14" grpId="0"/>
      <p:bldP spid="15" grpId="0"/>
      <p:bldP spid="16" grpId="0"/>
      <p:bldP spid="17" grpId="0" animBg="1"/>
      <p:bldP spid="18" grpId="0"/>
      <p:bldP spid="19" grpId="0" animBg="1"/>
      <p:bldP spid="20" grpId="0"/>
      <p:bldP spid="25" grpId="0"/>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Quasi- rent:</a:t>
            </a:r>
            <a:endParaRPr lang="en-US" dirty="0"/>
          </a:p>
        </p:txBody>
      </p:sp>
      <p:sp>
        <p:nvSpPr>
          <p:cNvPr id="3" name="Content Placeholder 2"/>
          <p:cNvSpPr>
            <a:spLocks noGrp="1"/>
          </p:cNvSpPr>
          <p:nvPr>
            <p:ph idx="1"/>
          </p:nvPr>
        </p:nvSpPr>
        <p:spPr>
          <a:xfrm>
            <a:off x="0" y="990600"/>
            <a:ext cx="9144000" cy="5638800"/>
          </a:xfrm>
        </p:spPr>
        <p:txBody>
          <a:bodyPr/>
          <a:lstStyle/>
          <a:p>
            <a:r>
              <a:rPr lang="en-US" dirty="0" smtClean="0"/>
              <a:t>Concept introduced by Alfred Marshall.</a:t>
            </a:r>
          </a:p>
          <a:p>
            <a:pPr algn="just"/>
            <a:r>
              <a:rPr lang="en-US" dirty="0" smtClean="0"/>
              <a:t>Quasi rent is the surplus earned by man-made factors of production such as buildings, machines etc. other than land.</a:t>
            </a:r>
          </a:p>
          <a:p>
            <a:pPr algn="just"/>
            <a:r>
              <a:rPr lang="en-US" dirty="0" smtClean="0"/>
              <a:t>It is earned in short period of time when the supply of some man made factors of production remain unchanged.</a:t>
            </a:r>
          </a:p>
          <a:p>
            <a:pPr algn="just"/>
            <a:r>
              <a:rPr lang="en-US" dirty="0" smtClean="0"/>
              <a:t>Quasi rent disappears in long run because supply of man made factors is elastic in long run. </a:t>
            </a:r>
          </a:p>
          <a:p>
            <a:pPr algn="just"/>
            <a:r>
              <a:rPr lang="en-US" dirty="0" smtClean="0"/>
              <a:t>Quasi rent is the excess of total revenue over total variable cost.</a:t>
            </a:r>
            <a:endParaRPr lang="en-US" dirty="0"/>
          </a:p>
        </p:txBody>
      </p:sp>
      <p:sp>
        <p:nvSpPr>
          <p:cNvPr id="5" name="Slide Number Placeholder 4"/>
          <p:cNvSpPr>
            <a:spLocks noGrp="1"/>
          </p:cNvSpPr>
          <p:nvPr>
            <p:ph type="sldNum" sz="quarter" idx="12"/>
          </p:nvPr>
        </p:nvSpPr>
        <p:spPr/>
        <p:txBody>
          <a:bodyPr/>
          <a:lstStyle/>
          <a:p>
            <a:fld id="{960E497D-5668-4115-AF05-94AE71C8F60E}"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800" decel="100000"/>
                                        <p:tgtEl>
                                          <p:spTgt spid="3">
                                            <p:txEl>
                                              <p:pRg st="4" end="4"/>
                                            </p:txEl>
                                          </p:spTgt>
                                        </p:tgtEl>
                                      </p:cBhvr>
                                    </p:animEffect>
                                    <p:anim calcmode="lin" valueType="num">
                                      <p:cBhvr>
                                        <p:cTn id="5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lstStyle/>
          <a:p>
            <a:r>
              <a:rPr lang="en-US" sz="5400" dirty="0" smtClean="0"/>
              <a:t>Thank You!</a:t>
            </a:r>
            <a:endParaRPr lang="en-US" sz="5400" dirty="0"/>
          </a:p>
        </p:txBody>
      </p:sp>
      <p:sp>
        <p:nvSpPr>
          <p:cNvPr id="4" name="Slide Number Placeholder 3"/>
          <p:cNvSpPr>
            <a:spLocks noGrp="1"/>
          </p:cNvSpPr>
          <p:nvPr>
            <p:ph type="sldNum" sz="quarter" idx="12"/>
          </p:nvPr>
        </p:nvSpPr>
        <p:spPr/>
        <p:txBody>
          <a:bodyPr/>
          <a:lstStyle/>
          <a:p>
            <a:fld id="{960E497D-5668-4115-AF05-94AE71C8F60E}"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86400000">
                                      <p:cBhvr>
                                        <p:cTn id="6" dur="3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Theory of Rent:</a:t>
            </a:r>
            <a:endParaRPr lang="en-US" dirty="0"/>
          </a:p>
        </p:txBody>
      </p:sp>
      <p:sp>
        <p:nvSpPr>
          <p:cNvPr id="3" name="Content Placeholder 2"/>
          <p:cNvSpPr>
            <a:spLocks noGrp="1"/>
          </p:cNvSpPr>
          <p:nvPr>
            <p:ph idx="1"/>
          </p:nvPr>
        </p:nvSpPr>
        <p:spPr>
          <a:xfrm>
            <a:off x="0" y="1219200"/>
            <a:ext cx="9144000" cy="5638800"/>
          </a:xfrm>
        </p:spPr>
        <p:txBody>
          <a:bodyPr/>
          <a:lstStyle/>
          <a:p>
            <a:r>
              <a:rPr lang="en-US" dirty="0" smtClean="0"/>
              <a:t>Propounded by Mrs. Joan Robinson.</a:t>
            </a:r>
          </a:p>
          <a:p>
            <a:pPr algn="just"/>
            <a:r>
              <a:rPr lang="en-US" dirty="0" smtClean="0"/>
              <a:t>According to her , </a:t>
            </a:r>
            <a:r>
              <a:rPr lang="en-US" i="1" dirty="0" smtClean="0"/>
              <a:t>“The essence of the conception of rent is the conception of  a surplus earned by a particular part of a factor of production over and above the minimum earnings necessary to induce it to its work</a:t>
            </a:r>
            <a:r>
              <a:rPr lang="en-US" dirty="0" smtClean="0"/>
              <a:t>.”</a:t>
            </a:r>
          </a:p>
          <a:p>
            <a:pPr algn="just"/>
            <a:r>
              <a:rPr lang="en-US" dirty="0" smtClean="0"/>
              <a:t>This theory assumes that rent is determined with the help of productivity of factor and its opportunity cost.</a:t>
            </a:r>
          </a:p>
          <a:p>
            <a:pPr algn="just"/>
            <a:r>
              <a:rPr lang="en-US" dirty="0" smtClean="0"/>
              <a:t>Rent is determined with the help of demand and supply  of factors.</a:t>
            </a:r>
          </a:p>
        </p:txBody>
      </p:sp>
      <p:sp>
        <p:nvSpPr>
          <p:cNvPr id="5" name="Slide Number Placeholder 4"/>
          <p:cNvSpPr>
            <a:spLocks noGrp="1"/>
          </p:cNvSpPr>
          <p:nvPr>
            <p:ph type="sldNum" sz="quarter" idx="12"/>
          </p:nvPr>
        </p:nvSpPr>
        <p:spPr>
          <a:xfrm>
            <a:off x="6553200" y="0"/>
            <a:ext cx="2468880" cy="731520"/>
          </a:xfrm>
        </p:spPr>
        <p:txBody>
          <a:bodyPr/>
          <a:lstStyle/>
          <a:p>
            <a:fld id="{960E497D-5668-4115-AF05-94AE71C8F60E}"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 of the Theory: </a:t>
            </a:r>
            <a:endParaRPr lang="en-US" dirty="0"/>
          </a:p>
        </p:txBody>
      </p:sp>
      <p:sp>
        <p:nvSpPr>
          <p:cNvPr id="3" name="Content Placeholder 2"/>
          <p:cNvSpPr>
            <a:spLocks noGrp="1"/>
          </p:cNvSpPr>
          <p:nvPr>
            <p:ph idx="1"/>
          </p:nvPr>
        </p:nvSpPr>
        <p:spPr>
          <a:xfrm>
            <a:off x="0" y="1600200"/>
            <a:ext cx="9144000" cy="4530725"/>
          </a:xfrm>
        </p:spPr>
        <p:txBody>
          <a:bodyPr/>
          <a:lstStyle/>
          <a:p>
            <a:pPr algn="just"/>
            <a:r>
              <a:rPr lang="en-US" sz="3600" dirty="0" smtClean="0"/>
              <a:t>Rent is derived from all the factors of production.</a:t>
            </a:r>
          </a:p>
          <a:p>
            <a:pPr algn="just"/>
            <a:r>
              <a:rPr lang="en-US" sz="3600" dirty="0" smtClean="0"/>
              <a:t>Rent is the difference between actual earnings and transfer earnings.</a:t>
            </a:r>
          </a:p>
          <a:p>
            <a:pPr algn="just"/>
            <a:r>
              <a:rPr lang="en-US" sz="3600" dirty="0" smtClean="0"/>
              <a:t>Rent is determined by the interaction between demand and supply of factors.</a:t>
            </a:r>
          </a:p>
          <a:p>
            <a:pPr algn="just"/>
            <a:r>
              <a:rPr lang="en-US" sz="3600" dirty="0" smtClean="0"/>
              <a:t>Rent is the result of specificity nature of resources.</a:t>
            </a:r>
            <a:endParaRPr lang="en-US" sz="3600" dirty="0"/>
          </a:p>
        </p:txBody>
      </p:sp>
      <p:sp>
        <p:nvSpPr>
          <p:cNvPr id="5" name="Slide Number Placeholder 4"/>
          <p:cNvSpPr>
            <a:spLocks noGrp="1"/>
          </p:cNvSpPr>
          <p:nvPr>
            <p:ph type="sldNum" sz="quarter" idx="12"/>
          </p:nvPr>
        </p:nvSpPr>
        <p:spPr>
          <a:xfrm>
            <a:off x="6553200" y="0"/>
            <a:ext cx="2133600" cy="457200"/>
          </a:xfrm>
        </p:spPr>
        <p:txBody>
          <a:bodyPr/>
          <a:lstStyle/>
          <a:p>
            <a:fld id="{960E497D-5668-4115-AF05-94AE71C8F60E}"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800" decel="100000"/>
                                        <p:tgtEl>
                                          <p:spTgt spid="3">
                                            <p:txEl>
                                              <p:pRg st="3" end="3"/>
                                            </p:txEl>
                                          </p:spTgt>
                                        </p:tgtEl>
                                      </p:cBhvr>
                                    </p:animEffect>
                                    <p:anim calcmode="lin" valueType="num">
                                      <p:cBhvr>
                                        <p:cTn id="43"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9144000" cy="6858000"/>
          </a:xfrm>
        </p:spPr>
        <p:txBody>
          <a:bodyPr/>
          <a:lstStyle/>
          <a:p>
            <a:pPr algn="just"/>
            <a:r>
              <a:rPr lang="en-US" dirty="0" smtClean="0"/>
              <a:t>Actual earning is the maximum economic value which the producer is obtaining from the current use of resources.</a:t>
            </a:r>
          </a:p>
          <a:p>
            <a:pPr algn="just"/>
            <a:r>
              <a:rPr lang="en-US" dirty="0" smtClean="0"/>
              <a:t>Transfer earning is the opportunity cost of the factor i.e. the minimum payment that induce a factor to remain in present  use.</a:t>
            </a:r>
          </a:p>
          <a:p>
            <a:pPr algn="just"/>
            <a:r>
              <a:rPr lang="en-US" dirty="0" smtClean="0"/>
              <a:t>Economic rent is the difference between actual earning and the transfer earning. </a:t>
            </a:r>
          </a:p>
          <a:p>
            <a:pPr algn="just"/>
            <a:r>
              <a:rPr lang="en-US" dirty="0" smtClean="0"/>
              <a:t>According to this theory, economic rent is determined with the interaction between demand and supply of factors as following.</a:t>
            </a:r>
            <a:endParaRPr lang="en-US" dirty="0"/>
          </a:p>
        </p:txBody>
      </p:sp>
      <p:sp>
        <p:nvSpPr>
          <p:cNvPr id="5" name="Slide Number Placeholder 4"/>
          <p:cNvSpPr>
            <a:spLocks noGrp="1"/>
          </p:cNvSpPr>
          <p:nvPr>
            <p:ph type="sldNum" sz="quarter" idx="12"/>
          </p:nvPr>
        </p:nvSpPr>
        <p:spPr>
          <a:xfrm>
            <a:off x="6553200" y="0"/>
            <a:ext cx="2133600" cy="457200"/>
          </a:xfrm>
        </p:spPr>
        <p:txBody>
          <a:bodyPr/>
          <a:lstStyle/>
          <a:p>
            <a:fld id="{960E497D-5668-4115-AF05-94AE71C8F60E}"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for factors:</a:t>
            </a:r>
            <a:endParaRPr lang="en-US" dirty="0"/>
          </a:p>
        </p:txBody>
      </p:sp>
      <p:sp>
        <p:nvSpPr>
          <p:cNvPr id="3" name="Content Placeholder 2"/>
          <p:cNvSpPr>
            <a:spLocks noGrp="1"/>
          </p:cNvSpPr>
          <p:nvPr>
            <p:ph idx="1"/>
          </p:nvPr>
        </p:nvSpPr>
        <p:spPr>
          <a:xfrm>
            <a:off x="0" y="1600200"/>
            <a:ext cx="9144000" cy="4530725"/>
          </a:xfrm>
        </p:spPr>
        <p:txBody>
          <a:bodyPr/>
          <a:lstStyle/>
          <a:p>
            <a:pPr algn="just"/>
            <a:r>
              <a:rPr lang="en-US" sz="3600" dirty="0" smtClean="0"/>
              <a:t>As  we know, demand for factors is derived demand.</a:t>
            </a:r>
          </a:p>
          <a:p>
            <a:pPr algn="just"/>
            <a:r>
              <a:rPr lang="en-US" sz="3600" dirty="0" smtClean="0"/>
              <a:t>Demand for factors is inversely related to its price i.e. higher the price lower the demand and vice versa.</a:t>
            </a:r>
          </a:p>
          <a:p>
            <a:pPr algn="just"/>
            <a:r>
              <a:rPr lang="en-US" sz="3600" dirty="0" smtClean="0"/>
              <a:t>Therefore demand curve of factors is negatively sloped.</a:t>
            </a:r>
          </a:p>
        </p:txBody>
      </p:sp>
      <p:sp>
        <p:nvSpPr>
          <p:cNvPr id="5" name="Slide Number Placeholder 4"/>
          <p:cNvSpPr>
            <a:spLocks noGrp="1"/>
          </p:cNvSpPr>
          <p:nvPr>
            <p:ph type="sldNum" sz="quarter" idx="12"/>
          </p:nvPr>
        </p:nvSpPr>
        <p:spPr>
          <a:xfrm>
            <a:off x="6553200" y="0"/>
            <a:ext cx="2133600" cy="457200"/>
          </a:xfrm>
        </p:spPr>
        <p:txBody>
          <a:bodyPr/>
          <a:lstStyle/>
          <a:p>
            <a:fld id="{960E497D-5668-4115-AF05-94AE71C8F60E}"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800" decel="100000"/>
                                        <p:tgtEl>
                                          <p:spTgt spid="3">
                                            <p:txEl>
                                              <p:pRg st="2" end="2"/>
                                            </p:txEl>
                                          </p:spTgt>
                                        </p:tgtEl>
                                      </p:cBhvr>
                                    </p:animEffect>
                                    <p:anim calcmode="lin" valueType="num">
                                      <p:cBhvr>
                                        <p:cTn id="33"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4"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heme4">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charset="0"/>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783</TotalTime>
  <Words>3280</Words>
  <Application>Microsoft Office PowerPoint</Application>
  <PresentationFormat>On-screen Show (4:3)</PresentationFormat>
  <Paragraphs>465</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Theme4</vt:lpstr>
      <vt:lpstr>Chapter Seven Theory of Factor Pricing</vt:lpstr>
      <vt:lpstr>Rent: Meaning and Types of Rent:</vt:lpstr>
      <vt:lpstr>Economic Rent and Gross Rent:</vt:lpstr>
      <vt:lpstr>Slide 4</vt:lpstr>
      <vt:lpstr>Quasi- rent:</vt:lpstr>
      <vt:lpstr>Modern Theory of Rent:</vt:lpstr>
      <vt:lpstr>Propositions of the Theory: </vt:lpstr>
      <vt:lpstr>Slide 8</vt:lpstr>
      <vt:lpstr>Demand for factors:</vt:lpstr>
      <vt:lpstr>Supply of Factors </vt:lpstr>
      <vt:lpstr>a) When factor supply is perfectly inelastic:</vt:lpstr>
      <vt:lpstr>b) When factor supply is perfectly elastic:</vt:lpstr>
      <vt:lpstr>c) When factor supply is relatively elastic:</vt:lpstr>
      <vt:lpstr>Wages: Meaning and Types of wages:</vt:lpstr>
      <vt:lpstr>Nominal wage and Real wage:</vt:lpstr>
      <vt:lpstr>Slide 16</vt:lpstr>
      <vt:lpstr>Marginal Productivity Theory of Wage:</vt:lpstr>
      <vt:lpstr>Slide 18</vt:lpstr>
      <vt:lpstr>Assumptions of the theory:</vt:lpstr>
      <vt:lpstr>Slide 20</vt:lpstr>
      <vt:lpstr>Slide 21</vt:lpstr>
      <vt:lpstr>Graphically, </vt:lpstr>
      <vt:lpstr>Profit Meaning and Types of Profit</vt:lpstr>
      <vt:lpstr>Gross Profit and Net Profit:</vt:lpstr>
      <vt:lpstr>Slide 25</vt:lpstr>
      <vt:lpstr>Dynamic Theory of Profit:</vt:lpstr>
      <vt:lpstr>Slide 27</vt:lpstr>
      <vt:lpstr>Slide 28</vt:lpstr>
      <vt:lpstr>Innovation theory of Profit:</vt:lpstr>
      <vt:lpstr>Slide 30</vt:lpstr>
      <vt:lpstr>Slide 31</vt:lpstr>
      <vt:lpstr>Interest: Meaning and Types of Interest:</vt:lpstr>
      <vt:lpstr>Gross Interest and Net Interest: </vt:lpstr>
      <vt:lpstr>Loanable Funds Theory of Interest:</vt:lpstr>
      <vt:lpstr>Slide 35</vt:lpstr>
      <vt:lpstr>Demand for Loanable Funds:</vt:lpstr>
      <vt:lpstr>Supply of Loanable Funds:</vt:lpstr>
      <vt:lpstr>Determination of Rate of Interest:</vt:lpstr>
      <vt:lpstr>Graphically,</vt:lpstr>
      <vt:lpstr>Criticisms:</vt:lpstr>
      <vt:lpstr>Liquidity Preference Theory of Interest:</vt:lpstr>
      <vt:lpstr>Slide 42</vt:lpstr>
      <vt:lpstr>Demand for Money:</vt:lpstr>
      <vt:lpstr>Slide 44</vt:lpstr>
      <vt:lpstr>Graphically,</vt:lpstr>
      <vt:lpstr>Supply of Money:</vt:lpstr>
      <vt:lpstr>Determination of Rate of Interest:</vt:lpstr>
      <vt:lpstr>Determination of rate of Interest  and  effect in rate of interest with Change in Supply of Money:</vt:lpstr>
      <vt:lpstr>Effect in rate of Interest with Change in Liquidity Preference: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Seven Theory of Factor Pricing</dc:title>
  <dc:creator>Owner</dc:creator>
  <cp:lastModifiedBy>cab-npc-80</cp:lastModifiedBy>
  <cp:revision>365</cp:revision>
  <dcterms:created xsi:type="dcterms:W3CDTF">2011-06-21T12:01:52Z</dcterms:created>
  <dcterms:modified xsi:type="dcterms:W3CDTF">2013-03-05T04:15:37Z</dcterms:modified>
</cp:coreProperties>
</file>