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80" r:id="rId14"/>
    <p:sldId id="270" r:id="rId15"/>
    <p:sldId id="271" r:id="rId16"/>
    <p:sldId id="272" r:id="rId17"/>
    <p:sldId id="273" r:id="rId18"/>
    <p:sldId id="299" r:id="rId19"/>
    <p:sldId id="274" r:id="rId20"/>
    <p:sldId id="275" r:id="rId21"/>
    <p:sldId id="276" r:id="rId22"/>
    <p:sldId id="277" r:id="rId23"/>
    <p:sldId id="278" r:id="rId24"/>
    <p:sldId id="296" r:id="rId25"/>
    <p:sldId id="297" r:id="rId26"/>
    <p:sldId id="290" r:id="rId27"/>
    <p:sldId id="298" r:id="rId28"/>
    <p:sldId id="291" r:id="rId29"/>
    <p:sldId id="293" r:id="rId30"/>
    <p:sldId id="300" r:id="rId31"/>
    <p:sldId id="301"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7/24/2016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7/24/2016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7/24/2016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7/24/2016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7/24/2016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7/24/2016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2400" y="4876800"/>
            <a:ext cx="4953000" cy="1752600"/>
          </a:xfrm>
        </p:spPr>
        <p:txBody>
          <a:bodyPr>
            <a:normAutofit/>
          </a:bodyPr>
          <a:lstStyle/>
          <a:p>
            <a:pPr algn="r"/>
            <a:endParaRPr lang="en-US" dirty="0">
              <a:latin typeface="Times New Roman" pitchFamily="18" charset="0"/>
              <a:cs typeface="Times New Roman" pitchFamily="18" charset="0"/>
            </a:endParaRPr>
          </a:p>
        </p:txBody>
      </p:sp>
      <p:sp>
        <p:nvSpPr>
          <p:cNvPr id="2" name="Title 1"/>
          <p:cNvSpPr>
            <a:spLocks noGrp="1"/>
          </p:cNvSpPr>
          <p:nvPr>
            <p:ph type="ctrTitle"/>
          </p:nvPr>
        </p:nvSpPr>
        <p:spPr/>
        <p:txBody>
          <a:bodyPr>
            <a:normAutofit fontScale="90000"/>
          </a:bodyPr>
          <a:lstStyle/>
          <a:p>
            <a:pPr algn="ctr"/>
            <a:r>
              <a:rPr lang="en-US" b="1" dirty="0" smtClean="0"/>
              <a:t>Components of Socio-Culture Environment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1070" y="4323255"/>
            <a:ext cx="6858000" cy="1655762"/>
          </a:xfrm>
        </p:spPr>
        <p:txBody>
          <a:bodyPr>
            <a:normAutofit/>
          </a:bodyPr>
          <a:lstStyle/>
          <a:p>
            <a:pPr algn="r"/>
            <a:endParaRPr lang="en-US" dirty="0"/>
          </a:p>
        </p:txBody>
      </p:sp>
      <p:sp>
        <p:nvSpPr>
          <p:cNvPr id="2" name="Title 1"/>
          <p:cNvSpPr>
            <a:spLocks noGrp="1"/>
          </p:cNvSpPr>
          <p:nvPr>
            <p:ph type="ctrTitle"/>
          </p:nvPr>
        </p:nvSpPr>
        <p:spPr>
          <a:xfrm>
            <a:off x="1481070" y="439783"/>
            <a:ext cx="6481293" cy="1541417"/>
          </a:xfrm>
        </p:spPr>
        <p:txBody>
          <a:bodyPr/>
          <a:lstStyle/>
          <a:p>
            <a:pPr algn="ctr"/>
            <a:r>
              <a:rPr lang="en-US" dirty="0" smtClean="0"/>
              <a:t>Family Structure and Organization</a:t>
            </a:r>
            <a:endParaRPr lang="en-US" dirty="0"/>
          </a:p>
        </p:txBody>
      </p:sp>
      <p:pic>
        <p:nvPicPr>
          <p:cNvPr id="4" name="Picture 3"/>
          <p:cNvPicPr>
            <a:picLocks noChangeAspect="1"/>
          </p:cNvPicPr>
          <p:nvPr/>
        </p:nvPicPr>
        <p:blipFill>
          <a:blip r:embed="rId2"/>
          <a:stretch>
            <a:fillRect/>
          </a:stretch>
        </p:blipFill>
        <p:spPr>
          <a:xfrm>
            <a:off x="2819400" y="2743200"/>
            <a:ext cx="3805707" cy="3683357"/>
          </a:xfrm>
          <a:prstGeom prst="rect">
            <a:avLst/>
          </a:prstGeom>
        </p:spPr>
      </p:pic>
    </p:spTree>
    <p:extLst>
      <p:ext uri="{BB962C8B-B14F-4D97-AF65-F5344CB8AC3E}">
        <p14:creationId xmlns="" xmlns:p14="http://schemas.microsoft.com/office/powerpoint/2010/main" val="142737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72732" y="2590800"/>
            <a:ext cx="7820696" cy="3642574"/>
          </a:xfrm>
        </p:spPr>
        <p:txBody>
          <a:bodyPr>
            <a:normAutofit fontScale="92500" lnSpcReduction="20000"/>
          </a:bodyPr>
          <a:lstStyle/>
          <a:p>
            <a:pPr marL="342900" indent="-342900" algn="l">
              <a:buFont typeface="Arial" panose="020B0604020202020204" pitchFamily="34" charset="0"/>
              <a:buChar char="•"/>
            </a:pPr>
            <a:r>
              <a:rPr lang="en-US" sz="2800" b="1" cap="none" dirty="0" smtClean="0">
                <a:solidFill>
                  <a:schemeClr val="tx1"/>
                </a:solidFill>
              </a:rPr>
              <a:t>Family structure</a:t>
            </a:r>
            <a:r>
              <a:rPr lang="en-US" sz="2800" cap="none" dirty="0" smtClean="0">
                <a:solidFill>
                  <a:schemeClr val="tx1"/>
                </a:solidFill>
              </a:rPr>
              <a:t> the way in which a family is organized according to roles, rules, power, and hierarchies.</a:t>
            </a:r>
          </a:p>
          <a:p>
            <a:pPr marL="342900" indent="-342900" algn="l">
              <a:buFont typeface="Arial" panose="020B0604020202020204" pitchFamily="34" charset="0"/>
              <a:buChar char="•"/>
            </a:pPr>
            <a:endParaRPr lang="en-US" sz="900" cap="none" dirty="0" smtClean="0">
              <a:solidFill>
                <a:schemeClr val="tx1"/>
              </a:solidFill>
            </a:endParaRPr>
          </a:p>
          <a:p>
            <a:pPr marL="342900" indent="-342900" algn="l">
              <a:buFont typeface="Arial" panose="020B0604020202020204" pitchFamily="34" charset="0"/>
              <a:buChar char="•"/>
            </a:pPr>
            <a:r>
              <a:rPr lang="en-US" sz="2800" cap="none" dirty="0" smtClean="0">
                <a:solidFill>
                  <a:schemeClr val="tx1"/>
                </a:solidFill>
              </a:rPr>
              <a:t>Anthropologists generally study these aspects of culture by breaking down into pairs of two classes of institutions:</a:t>
            </a:r>
          </a:p>
          <a:p>
            <a:pPr marL="800100" lvl="1" indent="-342900" algn="l">
              <a:buFont typeface="Arial" panose="020B0604020202020204" pitchFamily="34" charset="0"/>
              <a:buChar char="•"/>
            </a:pPr>
            <a:r>
              <a:rPr lang="en-US" sz="2800" dirty="0" smtClean="0"/>
              <a:t>Kinship</a:t>
            </a:r>
          </a:p>
          <a:p>
            <a:pPr marL="800100" lvl="1" indent="-342900" algn="l">
              <a:buFont typeface="Arial" panose="020B0604020202020204" pitchFamily="34" charset="0"/>
              <a:buChar char="•"/>
            </a:pPr>
            <a:r>
              <a:rPr lang="en-US" sz="2800" dirty="0" smtClean="0"/>
              <a:t>Based on free association</a:t>
            </a:r>
          </a:p>
          <a:p>
            <a:pPr lvl="1" algn="l"/>
            <a:endParaRPr lang="en-US" dirty="0" smtClean="0"/>
          </a:p>
          <a:p>
            <a:pPr marL="342900" indent="-342900" algn="l">
              <a:buFont typeface="Arial" panose="020B0604020202020204" pitchFamily="34" charset="0"/>
              <a:buChar char="•"/>
            </a:pPr>
            <a:endParaRPr lang="en-US" dirty="0" smtClean="0"/>
          </a:p>
          <a:p>
            <a:pPr algn="l"/>
            <a:endParaRPr lang="en-US" dirty="0"/>
          </a:p>
        </p:txBody>
      </p:sp>
      <p:sp>
        <p:nvSpPr>
          <p:cNvPr id="2" name="Title 1"/>
          <p:cNvSpPr>
            <a:spLocks noGrp="1"/>
          </p:cNvSpPr>
          <p:nvPr>
            <p:ph type="ctrTitle"/>
          </p:nvPr>
        </p:nvSpPr>
        <p:spPr>
          <a:xfrm>
            <a:off x="1056067" y="710239"/>
            <a:ext cx="6858000" cy="925378"/>
          </a:xfrm>
        </p:spPr>
        <p:txBody>
          <a:bodyPr/>
          <a:lstStyle/>
          <a:p>
            <a:r>
              <a:rPr lang="en-US" dirty="0" smtClean="0"/>
              <a:t>Family Structure</a:t>
            </a:r>
            <a:endParaRPr lang="en-US" dirty="0"/>
          </a:p>
        </p:txBody>
      </p:sp>
    </p:spTree>
    <p:extLst>
      <p:ext uri="{BB962C8B-B14F-4D97-AF65-F5344CB8AC3E}">
        <p14:creationId xmlns="" xmlns:p14="http://schemas.microsoft.com/office/powerpoint/2010/main" val="324355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Kinship </a:t>
            </a:r>
            <a:endParaRPr lang="en-US" dirty="0"/>
          </a:p>
        </p:txBody>
      </p:sp>
      <p:sp>
        <p:nvSpPr>
          <p:cNvPr id="3" name="Content Placeholder 2"/>
          <p:cNvSpPr>
            <a:spLocks noGrp="1"/>
          </p:cNvSpPr>
          <p:nvPr>
            <p:ph sz="quarter" idx="1"/>
          </p:nvPr>
        </p:nvSpPr>
        <p:spPr>
          <a:xfrm>
            <a:off x="628650" y="1442434"/>
            <a:ext cx="7886700" cy="5009881"/>
          </a:xfrm>
        </p:spPr>
        <p:txBody>
          <a:bodyPr>
            <a:normAutofit/>
          </a:bodyPr>
          <a:lstStyle/>
          <a:p>
            <a:r>
              <a:rPr lang="en-US" dirty="0" smtClean="0"/>
              <a:t>The nature, size, and composition of families differ from society to society. In some societies, family means the parents and their children whereas in others a family includes all relatives both by blood and marriage.</a:t>
            </a:r>
          </a:p>
          <a:p>
            <a:pPr marL="0" indent="0">
              <a:buNone/>
            </a:pPr>
            <a:endParaRPr lang="en-US" sz="900" dirty="0" smtClean="0"/>
          </a:p>
          <a:p>
            <a:r>
              <a:rPr lang="en-US" dirty="0" smtClean="0"/>
              <a:t>Though families are sometimes referred to as households, not all households are families.</a:t>
            </a:r>
          </a:p>
        </p:txBody>
      </p:sp>
    </p:spTree>
    <p:extLst>
      <p:ext uri="{BB962C8B-B14F-4D97-AF65-F5344CB8AC3E}">
        <p14:creationId xmlns="" xmlns:p14="http://schemas.microsoft.com/office/powerpoint/2010/main" val="3430751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5292227" y="2286000"/>
            <a:ext cx="2466404" cy="2871988"/>
          </a:xfrm>
          <a:prstGeom prst="rect">
            <a:avLst/>
          </a:prstGeom>
        </p:spPr>
      </p:pic>
      <p:pic>
        <p:nvPicPr>
          <p:cNvPr id="5" name="Picture 4"/>
          <p:cNvPicPr>
            <a:picLocks noChangeAspect="1"/>
          </p:cNvPicPr>
          <p:nvPr/>
        </p:nvPicPr>
        <p:blipFill>
          <a:blip r:embed="rId3"/>
          <a:stretch>
            <a:fillRect/>
          </a:stretch>
        </p:blipFill>
        <p:spPr>
          <a:xfrm>
            <a:off x="1066800" y="2286000"/>
            <a:ext cx="3486955" cy="30007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965915"/>
            <a:ext cx="7886700" cy="5211048"/>
          </a:xfrm>
        </p:spPr>
        <p:txBody>
          <a:bodyPr>
            <a:normAutofit/>
          </a:bodyPr>
          <a:lstStyle/>
          <a:p>
            <a:endParaRPr lang="en-US" dirty="0" smtClean="0"/>
          </a:p>
          <a:p>
            <a:r>
              <a:rPr lang="en-US" dirty="0" smtClean="0"/>
              <a:t>For example: a household might include individuals who are not related by blood, marriage, or adoption, such as family friends, paying guests, or roommates.</a:t>
            </a:r>
          </a:p>
          <a:p>
            <a:pPr marL="0" indent="0">
              <a:buNone/>
            </a:pPr>
            <a:endParaRPr lang="en-US" sz="900" dirty="0" smtClean="0"/>
          </a:p>
          <a:p>
            <a:r>
              <a:rPr lang="en-US" dirty="0" smtClean="0"/>
              <a:t>However, in context of business and marketing, households and families usually are treated as synonymous.</a:t>
            </a:r>
          </a:p>
          <a:p>
            <a:pPr marL="0" indent="0">
              <a:buNone/>
            </a:pPr>
            <a:endParaRPr lang="en-US" sz="900" dirty="0" smtClean="0"/>
          </a:p>
          <a:p>
            <a:r>
              <a:rPr lang="en-US" dirty="0" smtClean="0"/>
              <a:t>The total number of families in Nepal is about 4.3 million and the average household size is 5.4 </a:t>
            </a:r>
          </a:p>
          <a:p>
            <a:endParaRPr lang="en-US" dirty="0"/>
          </a:p>
        </p:txBody>
      </p:sp>
    </p:spTree>
    <p:extLst>
      <p:ext uri="{BB962C8B-B14F-4D97-AF65-F5344CB8AC3E}">
        <p14:creationId xmlns="" xmlns:p14="http://schemas.microsoft.com/office/powerpoint/2010/main" val="1565162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1. Joint family system</a:t>
            </a:r>
            <a:endParaRPr lang="en-US" sz="3200" b="1" dirty="0"/>
          </a:p>
        </p:txBody>
      </p:sp>
      <p:sp>
        <p:nvSpPr>
          <p:cNvPr id="3" name="Content Placeholder 2"/>
          <p:cNvSpPr>
            <a:spLocks noGrp="1"/>
          </p:cNvSpPr>
          <p:nvPr>
            <p:ph sz="quarter" idx="1"/>
          </p:nvPr>
        </p:nvSpPr>
        <p:spPr>
          <a:xfrm>
            <a:off x="628650" y="1825625"/>
            <a:ext cx="7886700" cy="4806995"/>
          </a:xfrm>
        </p:spPr>
        <p:txBody>
          <a:bodyPr>
            <a:normAutofit/>
          </a:bodyPr>
          <a:lstStyle/>
          <a:p>
            <a:r>
              <a:rPr lang="en-US" dirty="0" smtClean="0"/>
              <a:t>It is an extended family with the senior most male member as the head and the others as the members.</a:t>
            </a:r>
          </a:p>
          <a:p>
            <a:pPr marL="0" indent="0">
              <a:buNone/>
            </a:pPr>
            <a:endParaRPr lang="en-US" sz="900" dirty="0" smtClean="0"/>
          </a:p>
          <a:p>
            <a:r>
              <a:rPr lang="en-US" dirty="0" smtClean="0"/>
              <a:t>The feeling of responsibility of each member to the family is very strong</a:t>
            </a:r>
          </a:p>
          <a:p>
            <a:pPr marL="0" indent="0">
              <a:buNone/>
            </a:pPr>
            <a:endParaRPr lang="en-US" sz="900" dirty="0" smtClean="0"/>
          </a:p>
          <a:p>
            <a:r>
              <a:rPr lang="en-US" dirty="0" smtClean="0"/>
              <a:t>The child rearing practices as well as values are transmitted by the elders to their children have created a dependence syndrome and making the child continuously dependent on the family.</a:t>
            </a:r>
            <a:endParaRPr lang="en-US" dirty="0"/>
          </a:p>
        </p:txBody>
      </p:sp>
    </p:spTree>
    <p:extLst>
      <p:ext uri="{BB962C8B-B14F-4D97-AF65-F5344CB8AC3E}">
        <p14:creationId xmlns="" xmlns:p14="http://schemas.microsoft.com/office/powerpoint/2010/main" val="151726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540914"/>
            <a:ext cx="7886700" cy="6317086"/>
          </a:xfrm>
        </p:spPr>
        <p:txBody>
          <a:bodyPr>
            <a:normAutofit lnSpcReduction="10000"/>
          </a:bodyPr>
          <a:lstStyle/>
          <a:p>
            <a:pPr marL="0" indent="0">
              <a:buNone/>
            </a:pPr>
            <a:r>
              <a:rPr lang="en-US" dirty="0" smtClean="0"/>
              <a:t>The joint family system has both advantages and disadvantages, which have implications for business firms:</a:t>
            </a:r>
          </a:p>
          <a:p>
            <a:pPr marL="0" indent="0">
              <a:buNone/>
            </a:pPr>
            <a:endParaRPr lang="en-US" dirty="0" smtClean="0"/>
          </a:p>
          <a:p>
            <a:pPr lvl="1"/>
            <a:r>
              <a:rPr lang="en-US" dirty="0" smtClean="0"/>
              <a:t>There is no incentive for the family members to work hard and be more productive. An individual’s initiative to work is discouraged when he or she may be asked to share personal earnings with those members of the family who are unemployed and financially weak.</a:t>
            </a:r>
          </a:p>
          <a:p>
            <a:pPr marL="457200" lvl="1" indent="0">
              <a:buNone/>
            </a:pPr>
            <a:endParaRPr lang="en-US" sz="900" dirty="0" smtClean="0"/>
          </a:p>
          <a:p>
            <a:pPr lvl="1"/>
            <a:r>
              <a:rPr lang="en-US" dirty="0" smtClean="0"/>
              <a:t>Responsibility to the family is frequently a cause of high absenteeism in work places. In times of harvest, festival, family dispute, marriage, death and so on, the members who are away from home are called back to participate in these family responsibilities</a:t>
            </a:r>
          </a:p>
          <a:p>
            <a:pPr marL="457200" lvl="1" indent="0">
              <a:buNone/>
            </a:pPr>
            <a:endParaRPr lang="en-US" sz="900" dirty="0" smtClean="0"/>
          </a:p>
          <a:p>
            <a:pPr lvl="1"/>
            <a:r>
              <a:rPr lang="en-US" dirty="0" smtClean="0"/>
              <a:t>The members of the family have a tendency to </a:t>
            </a:r>
            <a:r>
              <a:rPr lang="en-US" dirty="0" err="1" smtClean="0"/>
              <a:t>favour</a:t>
            </a:r>
            <a:r>
              <a:rPr lang="en-US" dirty="0" smtClean="0"/>
              <a:t> their family members or their relatives</a:t>
            </a:r>
            <a:endParaRPr lang="en-US" dirty="0"/>
          </a:p>
        </p:txBody>
      </p:sp>
    </p:spTree>
    <p:extLst>
      <p:ext uri="{BB962C8B-B14F-4D97-AF65-F5344CB8AC3E}">
        <p14:creationId xmlns="" xmlns:p14="http://schemas.microsoft.com/office/powerpoint/2010/main" val="481060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2. Nuclear families</a:t>
            </a:r>
            <a:endParaRPr lang="en-US" sz="3200" b="1" dirty="0"/>
          </a:p>
        </p:txBody>
      </p:sp>
      <p:sp>
        <p:nvSpPr>
          <p:cNvPr id="3" name="Content Placeholder 2"/>
          <p:cNvSpPr>
            <a:spLocks noGrp="1"/>
          </p:cNvSpPr>
          <p:nvPr>
            <p:ph sz="quarter" idx="1"/>
          </p:nvPr>
        </p:nvSpPr>
        <p:spPr/>
        <p:txBody>
          <a:bodyPr>
            <a:normAutofit/>
          </a:bodyPr>
          <a:lstStyle/>
          <a:p>
            <a:r>
              <a:rPr lang="en-US" dirty="0" smtClean="0"/>
              <a:t>Are being common nowadays</a:t>
            </a:r>
          </a:p>
          <a:p>
            <a:pPr marL="0" indent="0">
              <a:buNone/>
            </a:pPr>
            <a:endParaRPr lang="en-US" sz="900" dirty="0" smtClean="0"/>
          </a:p>
          <a:p>
            <a:r>
              <a:rPr lang="en-US" dirty="0" smtClean="0"/>
              <a:t>It is rising with the improved level of education, people have better employment opportunities.</a:t>
            </a:r>
          </a:p>
          <a:p>
            <a:pPr marL="0" indent="0">
              <a:buNone/>
            </a:pPr>
            <a:endParaRPr lang="en-US" sz="900" dirty="0" smtClean="0"/>
          </a:p>
          <a:p>
            <a:r>
              <a:rPr lang="en-US" dirty="0" smtClean="0"/>
              <a:t>Women enjoy equal status with men and most of them supplement family income by their own earning</a:t>
            </a:r>
          </a:p>
          <a:p>
            <a:pPr marL="0" indent="0">
              <a:buNone/>
            </a:pPr>
            <a:endParaRPr lang="en-US" sz="900" dirty="0" smtClean="0"/>
          </a:p>
          <a:p>
            <a:r>
              <a:rPr lang="en-US" dirty="0" smtClean="0"/>
              <a:t>Employment provides them security which have their implications for business</a:t>
            </a:r>
            <a:r>
              <a:rPr lang="en-US" dirty="0" smtClean="0"/>
              <a:t>.</a:t>
            </a:r>
          </a:p>
          <a:p>
            <a:endParaRPr lang="en-US" dirty="0"/>
          </a:p>
        </p:txBody>
      </p:sp>
    </p:spTree>
    <p:extLst>
      <p:ext uri="{BB962C8B-B14F-4D97-AF65-F5344CB8AC3E}">
        <p14:creationId xmlns="" xmlns:p14="http://schemas.microsoft.com/office/powerpoint/2010/main" val="141541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Nuclear </a:t>
            </a:r>
            <a:r>
              <a:rPr lang="en-US" sz="3600" b="1" dirty="0" smtClean="0"/>
              <a:t>families </a:t>
            </a:r>
            <a:r>
              <a:rPr lang="en-US" sz="3600" b="1" dirty="0" err="1" smtClean="0"/>
              <a:t>contd</a:t>
            </a:r>
            <a:r>
              <a:rPr lang="en-US" sz="3600" b="1"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pPr marL="342900" indent="-342900">
              <a:buFont typeface="Arial" pitchFamily="34" charset="0"/>
              <a:buChar char="•"/>
            </a:pPr>
            <a:r>
              <a:rPr lang="en-US" sz="2800" dirty="0" smtClean="0">
                <a:solidFill>
                  <a:schemeClr val="tx1">
                    <a:lumMod val="75000"/>
                    <a:lumOff val="25000"/>
                  </a:schemeClr>
                </a:solidFill>
                <a:latin typeface="Aharoni" pitchFamily="2" charset="-79"/>
                <a:cs typeface="Aharoni" pitchFamily="2" charset="-79"/>
              </a:rPr>
              <a:t>In Nepal, Youths belonging 20-30 years of age group are from a </a:t>
            </a:r>
            <a:r>
              <a:rPr lang="en-US" sz="2800" dirty="0" smtClean="0">
                <a:solidFill>
                  <a:schemeClr val="tx1">
                    <a:lumMod val="75000"/>
                    <a:lumOff val="25000"/>
                  </a:schemeClr>
                </a:solidFill>
                <a:latin typeface="Aharoni" pitchFamily="2" charset="-79"/>
                <a:cs typeface="Aharoni" pitchFamily="2" charset="-79"/>
              </a:rPr>
              <a:t>distinct </a:t>
            </a:r>
            <a:r>
              <a:rPr lang="en-US" sz="2800" dirty="0" smtClean="0">
                <a:solidFill>
                  <a:schemeClr val="tx1">
                    <a:lumMod val="75000"/>
                    <a:lumOff val="25000"/>
                  </a:schemeClr>
                </a:solidFill>
                <a:latin typeface="Aharoni" pitchFamily="2" charset="-79"/>
                <a:cs typeface="Aharoni" pitchFamily="2" charset="-79"/>
              </a:rPr>
              <a:t>market. </a:t>
            </a:r>
          </a:p>
          <a:p>
            <a:pPr marL="342900" indent="-342900">
              <a:buFont typeface="Arial" pitchFamily="34" charset="0"/>
              <a:buChar char="•"/>
            </a:pPr>
            <a:r>
              <a:rPr lang="en-US" sz="2800" dirty="0" smtClean="0">
                <a:solidFill>
                  <a:schemeClr val="tx1">
                    <a:lumMod val="75000"/>
                    <a:lumOff val="25000"/>
                  </a:schemeClr>
                </a:solidFill>
                <a:latin typeface="Aharoni" pitchFamily="2" charset="-79"/>
                <a:cs typeface="Aharoni" pitchFamily="2" charset="-79"/>
              </a:rPr>
              <a:t>During this age period, most of the youths get married and also get employment. </a:t>
            </a:r>
          </a:p>
          <a:p>
            <a:pPr marL="342900" indent="-342900">
              <a:buFont typeface="Arial" pitchFamily="34" charset="0"/>
              <a:buChar char="•"/>
            </a:pPr>
            <a:r>
              <a:rPr lang="en-US" sz="2800" dirty="0" smtClean="0">
                <a:solidFill>
                  <a:schemeClr val="tx1">
                    <a:lumMod val="75000"/>
                    <a:lumOff val="25000"/>
                  </a:schemeClr>
                </a:solidFill>
                <a:latin typeface="Aharoni" pitchFamily="2" charset="-79"/>
                <a:cs typeface="Aharoni" pitchFamily="2" charset="-79"/>
              </a:rPr>
              <a:t>They settle as nuclear families. Naturally, therefore, their needs, aspirations and ambitions grow. </a:t>
            </a:r>
          </a:p>
          <a:p>
            <a:pPr marL="342900" indent="-342900">
              <a:buFont typeface="Arial" pitchFamily="34" charset="0"/>
              <a:buChar char="•"/>
            </a:pPr>
            <a:r>
              <a:rPr lang="en-US" sz="2800" dirty="0" smtClean="0">
                <a:solidFill>
                  <a:schemeClr val="tx1">
                    <a:lumMod val="75000"/>
                    <a:lumOff val="25000"/>
                  </a:schemeClr>
                </a:solidFill>
                <a:latin typeface="Aharoni" pitchFamily="2" charset="-79"/>
                <a:cs typeface="Aharoni" pitchFamily="2" charset="-79"/>
              </a:rPr>
              <a:t>They are also the individuals who are exposed to new fashion and lifestyles. As most of their incomes is flexible, this group is the potential market for consumer as well as durable goods.</a:t>
            </a:r>
            <a:endParaRPr lang="en-US" sz="2800" dirty="0">
              <a:solidFill>
                <a:schemeClr val="tx1">
                  <a:lumMod val="75000"/>
                  <a:lumOff val="25000"/>
                </a:schemeClr>
              </a:solidFill>
              <a:latin typeface="Aharoni" pitchFamily="2" charset="-79"/>
              <a:cs typeface="Aharoni" pitchFamily="2" charset="-79"/>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310039" y="1940803"/>
            <a:ext cx="2811242" cy="3030254"/>
          </a:xfrm>
          <a:prstGeom prst="rect">
            <a:avLst/>
          </a:prstGeom>
        </p:spPr>
      </p:pic>
      <p:pic>
        <p:nvPicPr>
          <p:cNvPr id="5" name="Picture 4"/>
          <p:cNvPicPr>
            <a:picLocks noChangeAspect="1"/>
          </p:cNvPicPr>
          <p:nvPr/>
        </p:nvPicPr>
        <p:blipFill>
          <a:blip r:embed="rId3"/>
          <a:stretch>
            <a:fillRect/>
          </a:stretch>
        </p:blipFill>
        <p:spPr>
          <a:xfrm>
            <a:off x="3375858" y="1940803"/>
            <a:ext cx="2549299" cy="3030254"/>
          </a:xfrm>
          <a:prstGeom prst="rect">
            <a:avLst/>
          </a:prstGeom>
        </p:spPr>
      </p:pic>
      <p:pic>
        <p:nvPicPr>
          <p:cNvPr id="6" name="Picture 5"/>
          <p:cNvPicPr>
            <a:picLocks noChangeAspect="1"/>
          </p:cNvPicPr>
          <p:nvPr/>
        </p:nvPicPr>
        <p:blipFill>
          <a:blip r:embed="rId4"/>
          <a:stretch>
            <a:fillRect/>
          </a:stretch>
        </p:blipFill>
        <p:spPr>
          <a:xfrm>
            <a:off x="6179734" y="1963403"/>
            <a:ext cx="2769854" cy="3007654"/>
          </a:xfrm>
          <a:prstGeom prst="rect">
            <a:avLst/>
          </a:prstGeom>
        </p:spPr>
      </p:pic>
      <p:sp>
        <p:nvSpPr>
          <p:cNvPr id="9" name="TextBox 8"/>
          <p:cNvSpPr txBox="1"/>
          <p:nvPr/>
        </p:nvSpPr>
        <p:spPr>
          <a:xfrm>
            <a:off x="2174966" y="666207"/>
            <a:ext cx="4790803" cy="584775"/>
          </a:xfrm>
          <a:prstGeom prst="rect">
            <a:avLst/>
          </a:prstGeom>
          <a:noFill/>
        </p:spPr>
        <p:txBody>
          <a:bodyPr wrap="square" rtlCol="0">
            <a:spAutoFit/>
          </a:bodyPr>
          <a:lstStyle/>
          <a:p>
            <a:pPr algn="ctr"/>
            <a:r>
              <a:rPr lang="en-US" sz="3200" b="1" dirty="0" smtClean="0"/>
              <a:t>Associations</a:t>
            </a:r>
            <a:endParaRPr lang="en-US" sz="3200" b="1" dirty="0"/>
          </a:p>
        </p:txBody>
      </p:sp>
      <p:sp>
        <p:nvSpPr>
          <p:cNvPr id="11" name="TextBox 10"/>
          <p:cNvSpPr txBox="1"/>
          <p:nvPr/>
        </p:nvSpPr>
        <p:spPr>
          <a:xfrm>
            <a:off x="310039" y="5277394"/>
            <a:ext cx="8639549" cy="646331"/>
          </a:xfrm>
          <a:prstGeom prst="rect">
            <a:avLst/>
          </a:prstGeom>
          <a:noFill/>
        </p:spPr>
        <p:txBody>
          <a:bodyPr wrap="square" rtlCol="0">
            <a:spAutoFit/>
          </a:bodyPr>
          <a:lstStyle/>
          <a:p>
            <a:r>
              <a:rPr lang="en-US" dirty="0" smtClean="0"/>
              <a:t>       1. Common-interest group                          2. pressure group                           3. consumer group</a:t>
            </a:r>
            <a:endParaRPr lang="en-US" dirty="0"/>
          </a:p>
        </p:txBody>
      </p:sp>
    </p:spTree>
    <p:extLst>
      <p:ext uri="{BB962C8B-B14F-4D97-AF65-F5344CB8AC3E}">
        <p14:creationId xmlns="" xmlns:p14="http://schemas.microsoft.com/office/powerpoint/2010/main" val="4075971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fontScale="90000"/>
          </a:bodyPr>
          <a:lstStyle/>
          <a:p>
            <a:pPr algn="ctr"/>
            <a:r>
              <a:rPr lang="en-US" b="1" dirty="0" smtClean="0"/>
              <a:t/>
            </a:r>
            <a:br>
              <a:rPr lang="en-US" b="1" dirty="0" smtClean="0"/>
            </a:br>
            <a:r>
              <a:rPr lang="en-US" b="1" dirty="0" smtClean="0"/>
              <a:t>Socio-Culture Environment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solidFill>
                  <a:schemeClr val="accent1">
                    <a:lumMod val="50000"/>
                  </a:schemeClr>
                </a:solidFill>
              </a:rPr>
              <a:t>Socio-Culture Environment may be defined as all the social surroundings that affect the growth and operation of a business directly and indirectly.</a:t>
            </a:r>
          </a:p>
          <a:p>
            <a:pPr lvl="0">
              <a:buNone/>
            </a:pPr>
            <a:endParaRPr lang="en-US" dirty="0" smtClean="0">
              <a:solidFill>
                <a:schemeClr val="accent1">
                  <a:lumMod val="50000"/>
                </a:schemeClr>
              </a:solidFill>
            </a:endParaRPr>
          </a:p>
          <a:p>
            <a:pPr lvl="0"/>
            <a:r>
              <a:rPr lang="en-US" dirty="0" smtClean="0">
                <a:solidFill>
                  <a:schemeClr val="accent1">
                    <a:lumMod val="50000"/>
                  </a:schemeClr>
                </a:solidFill>
              </a:rPr>
              <a:t>It is made of social institutes, class structures, beliefs, values, accepted pattern of behavior, custom of the people and their expectations.</a:t>
            </a:r>
          </a:p>
          <a:p>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63640"/>
            <a:ext cx="7886700" cy="695461"/>
          </a:xfrm>
        </p:spPr>
        <p:txBody>
          <a:bodyPr>
            <a:normAutofit fontScale="90000"/>
          </a:bodyPr>
          <a:lstStyle/>
          <a:p>
            <a:pPr algn="ctr"/>
            <a:r>
              <a:rPr lang="en-US" dirty="0" smtClean="0"/>
              <a:t/>
            </a:r>
            <a:br>
              <a:rPr lang="en-US" dirty="0" smtClean="0"/>
            </a:br>
            <a:endParaRPr lang="en-US" sz="3200" dirty="0"/>
          </a:p>
        </p:txBody>
      </p:sp>
      <p:sp>
        <p:nvSpPr>
          <p:cNvPr id="3" name="Content Placeholder 2"/>
          <p:cNvSpPr>
            <a:spLocks noGrp="1"/>
          </p:cNvSpPr>
          <p:nvPr>
            <p:ph sz="quarter" idx="1"/>
          </p:nvPr>
        </p:nvSpPr>
        <p:spPr>
          <a:xfrm>
            <a:off x="628650" y="0"/>
            <a:ext cx="7886700" cy="6465194"/>
          </a:xfrm>
        </p:spPr>
        <p:txBody>
          <a:bodyPr>
            <a:normAutofit/>
          </a:bodyPr>
          <a:lstStyle/>
          <a:p>
            <a:pPr marL="514350" indent="-514350">
              <a:buAutoNum type="arabicPeriod"/>
            </a:pPr>
            <a:endParaRPr lang="en-US" sz="3200" b="1" dirty="0" smtClean="0"/>
          </a:p>
          <a:p>
            <a:pPr marL="514350" indent="-514350">
              <a:buAutoNum type="arabicPeriod"/>
            </a:pPr>
            <a:r>
              <a:rPr lang="en-US" sz="3200" b="1" dirty="0" smtClean="0"/>
              <a:t>common-interest groups</a:t>
            </a:r>
          </a:p>
          <a:p>
            <a:pPr marL="0" indent="0">
              <a:buNone/>
            </a:pPr>
            <a:endParaRPr lang="en-US" dirty="0" smtClean="0"/>
          </a:p>
          <a:p>
            <a:r>
              <a:rPr lang="en-US" dirty="0" smtClean="0"/>
              <a:t>These social units are in the form of </a:t>
            </a:r>
            <a:r>
              <a:rPr lang="en-US" b="1" dirty="0" smtClean="0"/>
              <a:t>common-interest groups </a:t>
            </a:r>
            <a:r>
              <a:rPr lang="en-US" dirty="0" smtClean="0"/>
              <a:t>and the communities.</a:t>
            </a:r>
          </a:p>
          <a:p>
            <a:pPr marL="0" indent="0">
              <a:buNone/>
            </a:pPr>
            <a:endParaRPr lang="en-US" sz="900" dirty="0" smtClean="0"/>
          </a:p>
          <a:p>
            <a:r>
              <a:rPr lang="en-US" dirty="0" smtClean="0"/>
              <a:t>The common-interest groups are composed of people joined together by a common bond, which can be political, social, occupational, recreational or religious.</a:t>
            </a:r>
          </a:p>
          <a:p>
            <a:pPr marL="0" indent="0">
              <a:buNone/>
            </a:pPr>
            <a:endParaRPr lang="en-US" sz="900" dirty="0" smtClean="0"/>
          </a:p>
          <a:p>
            <a:r>
              <a:rPr lang="en-US" dirty="0" smtClean="0"/>
              <a:t>The management of a business firm should identify and assess these groups for their political and economic power. Since labor unions play a vital role in the business</a:t>
            </a:r>
            <a:endParaRPr lang="en-US" dirty="0"/>
          </a:p>
        </p:txBody>
      </p:sp>
    </p:spTree>
    <p:extLst>
      <p:ext uri="{BB962C8B-B14F-4D97-AF65-F5344CB8AC3E}">
        <p14:creationId xmlns="" xmlns:p14="http://schemas.microsoft.com/office/powerpoint/2010/main" val="122061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528034"/>
            <a:ext cx="7886700" cy="6060182"/>
          </a:xfrm>
        </p:spPr>
        <p:txBody>
          <a:bodyPr>
            <a:normAutofit fontScale="92500" lnSpcReduction="10000"/>
          </a:bodyPr>
          <a:lstStyle/>
          <a:p>
            <a:pPr marL="0" indent="0">
              <a:buNone/>
            </a:pPr>
            <a:r>
              <a:rPr lang="en-US" sz="3200" b="1" dirty="0" smtClean="0"/>
              <a:t>2. Pressure groups</a:t>
            </a:r>
          </a:p>
          <a:p>
            <a:pPr marL="0" indent="0">
              <a:buNone/>
            </a:pPr>
            <a:endParaRPr lang="en-US" sz="3200" b="1" dirty="0" smtClean="0"/>
          </a:p>
          <a:p>
            <a:r>
              <a:rPr lang="en-US" dirty="0" smtClean="0"/>
              <a:t>There are many other social and professional organizations which exert influence on the business firms as </a:t>
            </a:r>
            <a:r>
              <a:rPr lang="en-US" b="1" dirty="0" smtClean="0"/>
              <a:t>pressure groups.</a:t>
            </a:r>
          </a:p>
          <a:p>
            <a:pPr marL="0" indent="0">
              <a:buNone/>
            </a:pPr>
            <a:endParaRPr lang="en-US" sz="900" b="1" dirty="0" smtClean="0"/>
          </a:p>
          <a:p>
            <a:r>
              <a:rPr lang="en-US" dirty="0" smtClean="0"/>
              <a:t>Communities anchor and generate high levels of belongingness and social security among the members</a:t>
            </a:r>
          </a:p>
          <a:p>
            <a:pPr marL="0" indent="0">
              <a:buNone/>
            </a:pPr>
            <a:endParaRPr lang="en-US" sz="900" dirty="0" smtClean="0"/>
          </a:p>
          <a:p>
            <a:r>
              <a:rPr lang="en-US" dirty="0" smtClean="0"/>
              <a:t>They provide linguistic, religious and ethnic securities as well</a:t>
            </a:r>
          </a:p>
          <a:p>
            <a:pPr marL="0" indent="0">
              <a:buNone/>
            </a:pPr>
            <a:endParaRPr lang="en-US" sz="900" dirty="0" smtClean="0"/>
          </a:p>
          <a:p>
            <a:r>
              <a:rPr lang="en-US" dirty="0" smtClean="0"/>
              <a:t>Therefore, local communities are intensely communicative and highly organized social entities.</a:t>
            </a:r>
          </a:p>
          <a:p>
            <a:pPr marL="0" indent="0">
              <a:buNone/>
            </a:pPr>
            <a:endParaRPr lang="en-US" sz="900" dirty="0" smtClean="0"/>
          </a:p>
          <a:p>
            <a:r>
              <a:rPr lang="en-US" dirty="0" smtClean="0"/>
              <a:t>In Nepal communities play a developmental as well as judicial roles.</a:t>
            </a:r>
          </a:p>
          <a:p>
            <a:endParaRPr lang="en-US" dirty="0"/>
          </a:p>
        </p:txBody>
      </p:sp>
    </p:spTree>
    <p:extLst>
      <p:ext uri="{BB962C8B-B14F-4D97-AF65-F5344CB8AC3E}">
        <p14:creationId xmlns="" xmlns:p14="http://schemas.microsoft.com/office/powerpoint/2010/main" val="249547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772733"/>
            <a:ext cx="7886700" cy="5404231"/>
          </a:xfrm>
        </p:spPr>
        <p:txBody>
          <a:bodyPr>
            <a:normAutofit/>
          </a:bodyPr>
          <a:lstStyle/>
          <a:p>
            <a:pPr marL="0" indent="0">
              <a:buNone/>
            </a:pPr>
            <a:r>
              <a:rPr lang="en-US" b="1" dirty="0" smtClean="0"/>
              <a:t>Examples:</a:t>
            </a:r>
          </a:p>
          <a:p>
            <a:pPr marL="0" indent="0">
              <a:buNone/>
            </a:pPr>
            <a:endParaRPr lang="en-US" dirty="0" smtClean="0"/>
          </a:p>
          <a:p>
            <a:pPr lvl="1"/>
            <a:r>
              <a:rPr lang="en-US" sz="2800" dirty="0" smtClean="0"/>
              <a:t>The communities are found actively engaged in the management of schools, colleges, health posts, temples and so on</a:t>
            </a:r>
          </a:p>
          <a:p>
            <a:pPr marL="457200" lvl="1" indent="0">
              <a:buNone/>
            </a:pPr>
            <a:endParaRPr lang="en-US" sz="900" dirty="0" smtClean="0"/>
          </a:p>
          <a:p>
            <a:pPr lvl="1"/>
            <a:r>
              <a:rPr lang="en-US" sz="2800" dirty="0" smtClean="0"/>
              <a:t>Community forestry scheme</a:t>
            </a:r>
          </a:p>
          <a:p>
            <a:pPr marL="457200" lvl="1" indent="0">
              <a:buNone/>
            </a:pPr>
            <a:endParaRPr lang="en-US" sz="900" dirty="0" smtClean="0"/>
          </a:p>
          <a:p>
            <a:pPr lvl="1"/>
            <a:r>
              <a:rPr lang="en-US" sz="2800" dirty="0" smtClean="0"/>
              <a:t>Local communities help to maintain the order of the society by adjudicating or conciliating the disputes arising between members, groups or local institutions</a:t>
            </a:r>
            <a:endParaRPr lang="en-US" sz="2800" dirty="0"/>
          </a:p>
        </p:txBody>
      </p:sp>
    </p:spTree>
    <p:extLst>
      <p:ext uri="{BB962C8B-B14F-4D97-AF65-F5344CB8AC3E}">
        <p14:creationId xmlns="" xmlns:p14="http://schemas.microsoft.com/office/powerpoint/2010/main" val="1847820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708338"/>
            <a:ext cx="7886700" cy="5847008"/>
          </a:xfrm>
        </p:spPr>
        <p:txBody>
          <a:bodyPr>
            <a:normAutofit lnSpcReduction="10000"/>
          </a:bodyPr>
          <a:lstStyle/>
          <a:p>
            <a:pPr marL="0" indent="0">
              <a:buNone/>
            </a:pPr>
            <a:r>
              <a:rPr lang="en-US" sz="3200" b="1" dirty="0" smtClean="0"/>
              <a:t>3. Consumer groups</a:t>
            </a:r>
          </a:p>
          <a:p>
            <a:pPr marL="0" indent="0">
              <a:buNone/>
            </a:pPr>
            <a:endParaRPr lang="en-US" sz="3200" b="1" dirty="0" smtClean="0"/>
          </a:p>
          <a:p>
            <a:r>
              <a:rPr lang="en-US" dirty="0" smtClean="0"/>
              <a:t>Created to fulfill the basic needs of their members.</a:t>
            </a:r>
          </a:p>
          <a:p>
            <a:pPr marL="0" indent="0">
              <a:buNone/>
            </a:pPr>
            <a:endParaRPr lang="en-US" sz="900" dirty="0" smtClean="0"/>
          </a:p>
          <a:p>
            <a:r>
              <a:rPr lang="en-US" dirty="0" smtClean="0"/>
              <a:t>The District Development Committee Act empowers the DDC’s to create and coordinate the functions of these consumer groups in their area of jurisdiction. </a:t>
            </a:r>
          </a:p>
          <a:p>
            <a:pPr marL="0" indent="0">
              <a:buNone/>
            </a:pPr>
            <a:endParaRPr lang="en-US" sz="900" dirty="0" smtClean="0"/>
          </a:p>
          <a:p>
            <a:r>
              <a:rPr lang="en-US" dirty="0" smtClean="0"/>
              <a:t>The organization of people into consumer groups is to articulate their shared interest in the matter of felt needs and the harmonization of their perceptions of welfare and development activities.</a:t>
            </a:r>
            <a:endParaRPr lang="en-US" dirty="0"/>
          </a:p>
        </p:txBody>
      </p:sp>
    </p:spTree>
    <p:extLst>
      <p:ext uri="{BB962C8B-B14F-4D97-AF65-F5344CB8AC3E}">
        <p14:creationId xmlns="" xmlns:p14="http://schemas.microsoft.com/office/powerpoint/2010/main" val="4167596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220200" cy="685799"/>
          </a:xfrm>
        </p:spPr>
        <p:txBody>
          <a:bodyPr>
            <a:normAutofit fontScale="90000"/>
          </a:bodyPr>
          <a:lstStyle/>
          <a:p>
            <a:r>
              <a:rPr lang="en-US" dirty="0" smtClean="0">
                <a:latin typeface="Franklin Gothic Medium" panose="020B0603020102020204" pitchFamily="34" charset="0"/>
              </a:rPr>
              <a:t>Class </a:t>
            </a:r>
            <a:r>
              <a:rPr lang="en-US" dirty="0" smtClean="0">
                <a:latin typeface="Franklin Gothic Medium" panose="020B0603020102020204" pitchFamily="34" charset="0"/>
              </a:rPr>
              <a:t>Structure and Classification</a:t>
            </a:r>
            <a:endParaRPr lang="en-US" dirty="0">
              <a:latin typeface="Franklin Gothic Medium" panose="020B0603020102020204" pitchFamily="34" charset="0"/>
            </a:endParaRPr>
          </a:p>
        </p:txBody>
      </p:sp>
      <p:sp>
        <p:nvSpPr>
          <p:cNvPr id="3" name="Subtitle 2"/>
          <p:cNvSpPr>
            <a:spLocks noGrp="1"/>
          </p:cNvSpPr>
          <p:nvPr>
            <p:ph type="subTitle" idx="1"/>
          </p:nvPr>
        </p:nvSpPr>
        <p:spPr>
          <a:xfrm>
            <a:off x="762000" y="3429000"/>
            <a:ext cx="7772400" cy="2690220"/>
          </a:xfrm>
        </p:spPr>
        <p:txBody>
          <a:bodyPr>
            <a:noAutofit/>
          </a:bodyPr>
          <a:lstStyle/>
          <a:p>
            <a:endParaRPr lang="en-US" dirty="0" smtClean="0">
              <a:solidFill>
                <a:schemeClr val="tx1">
                  <a:lumMod val="75000"/>
                  <a:lumOff val="25000"/>
                </a:schemeClr>
              </a:solidFill>
              <a:latin typeface="Aharoni" pitchFamily="2" charset="-79"/>
              <a:cs typeface="Aharoni" pitchFamily="2" charset="-79"/>
            </a:endParaRPr>
          </a:p>
          <a:p>
            <a:r>
              <a:rPr lang="en-US" dirty="0" smtClean="0">
                <a:solidFill>
                  <a:schemeClr val="tx1">
                    <a:lumMod val="75000"/>
                    <a:lumOff val="25000"/>
                  </a:schemeClr>
                </a:solidFill>
                <a:latin typeface="Aharoni" pitchFamily="2" charset="-79"/>
                <a:cs typeface="Aharoni" pitchFamily="2" charset="-79"/>
              </a:rPr>
              <a:t>“The </a:t>
            </a:r>
            <a:r>
              <a:rPr lang="en-US" dirty="0" smtClean="0">
                <a:solidFill>
                  <a:schemeClr val="tx1">
                    <a:lumMod val="75000"/>
                    <a:lumOff val="25000"/>
                  </a:schemeClr>
                </a:solidFill>
                <a:latin typeface="Aharoni" pitchFamily="2" charset="-79"/>
                <a:cs typeface="Aharoni" pitchFamily="2" charset="-79"/>
              </a:rPr>
              <a:t>relative wealth or social status of a person or family in the community</a:t>
            </a:r>
            <a:r>
              <a:rPr lang="en-US" dirty="0" smtClean="0">
                <a:solidFill>
                  <a:schemeClr val="tx1">
                    <a:lumMod val="75000"/>
                    <a:lumOff val="25000"/>
                  </a:schemeClr>
                </a:solidFill>
                <a:latin typeface="Aharoni" pitchFamily="2" charset="-79"/>
                <a:cs typeface="Aharoni" pitchFamily="2" charset="-79"/>
              </a:rPr>
              <a:t>”</a:t>
            </a:r>
          </a:p>
          <a:p>
            <a:endParaRPr lang="en-US" dirty="0" smtClean="0">
              <a:solidFill>
                <a:schemeClr val="tx1">
                  <a:lumMod val="75000"/>
                  <a:lumOff val="25000"/>
                </a:schemeClr>
              </a:solidFill>
              <a:latin typeface="Aharoni" pitchFamily="2" charset="-79"/>
              <a:cs typeface="Aharoni" pitchFamily="2" charset="-79"/>
            </a:endParaRPr>
          </a:p>
          <a:p>
            <a:r>
              <a:rPr lang="en-US" dirty="0" smtClean="0">
                <a:solidFill>
                  <a:schemeClr val="tx1">
                    <a:lumMod val="75000"/>
                    <a:lumOff val="25000"/>
                  </a:schemeClr>
                </a:solidFill>
                <a:latin typeface="Aharoni" pitchFamily="2" charset="-79"/>
                <a:cs typeface="Aharoni" pitchFamily="2" charset="-79"/>
              </a:rPr>
              <a:t>“The economic mobility of the population”</a:t>
            </a:r>
          </a:p>
          <a:p>
            <a:pPr algn="l"/>
            <a:endParaRPr lang="en-US" dirty="0" smtClean="0">
              <a:solidFill>
                <a:schemeClr val="tx1">
                  <a:lumMod val="75000"/>
                  <a:lumOff val="25000"/>
                </a:schemeClr>
              </a:solidFill>
              <a:latin typeface="Aharoni" pitchFamily="2" charset="-79"/>
              <a:cs typeface="Aharoni" pitchFamily="2" charset="-79"/>
            </a:endParaRPr>
          </a:p>
          <a:p>
            <a:endParaRPr lang="en-US" dirty="0">
              <a:latin typeface="Franklin Gothic Medium" panose="020B0603020102020204" pitchFamily="34" charset="0"/>
            </a:endParaRPr>
          </a:p>
        </p:txBody>
      </p:sp>
      <p:sp>
        <p:nvSpPr>
          <p:cNvPr id="4" name="TextBox 3"/>
          <p:cNvSpPr txBox="1"/>
          <p:nvPr/>
        </p:nvSpPr>
        <p:spPr>
          <a:xfrm>
            <a:off x="990600" y="1066800"/>
            <a:ext cx="7391400" cy="1107996"/>
          </a:xfrm>
          <a:prstGeom prst="rect">
            <a:avLst/>
          </a:prstGeom>
          <a:noFill/>
        </p:spPr>
        <p:txBody>
          <a:bodyPr wrap="square" rtlCol="0">
            <a:spAutoFit/>
          </a:bodyPr>
          <a:lstStyle/>
          <a:p>
            <a:pPr algn="ctr"/>
            <a:r>
              <a:rPr lang="en-US" sz="6600" b="1" dirty="0" smtClean="0">
                <a:solidFill>
                  <a:schemeClr val="tx2">
                    <a:lumMod val="60000"/>
                    <a:lumOff val="40000"/>
                  </a:schemeClr>
                </a:solidFill>
                <a:latin typeface="Aharoni" pitchFamily="2" charset="-79"/>
                <a:cs typeface="Aharoni" pitchFamily="2" charset="-79"/>
              </a:rPr>
              <a:t>Nepal</a:t>
            </a:r>
            <a:endParaRPr lang="en-US" sz="6600" b="1" dirty="0">
              <a:latin typeface="Aharoni" pitchFamily="2" charset="-79"/>
              <a:cs typeface="Aharoni" pitchFamily="2" charset="-79"/>
            </a:endParaRPr>
          </a:p>
        </p:txBody>
      </p:sp>
      <p:sp>
        <p:nvSpPr>
          <p:cNvPr id="5" name="TextBox 4"/>
          <p:cNvSpPr txBox="1"/>
          <p:nvPr/>
        </p:nvSpPr>
        <p:spPr>
          <a:xfrm>
            <a:off x="0" y="2590800"/>
            <a:ext cx="2971800" cy="830997"/>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Aharoni" pitchFamily="2" charset="-79"/>
                <a:cs typeface="Aharoni" pitchFamily="2" charset="-79"/>
              </a:rPr>
              <a:t>CASTE</a:t>
            </a:r>
            <a:endParaRPr lang="en-US" sz="4800" b="1" dirty="0">
              <a:solidFill>
                <a:schemeClr val="tx1">
                  <a:lumMod val="75000"/>
                  <a:lumOff val="25000"/>
                </a:schemeClr>
              </a:solidFill>
              <a:latin typeface="Aharoni" pitchFamily="2" charset="-79"/>
              <a:cs typeface="Aharoni" pitchFamily="2" charset="-79"/>
            </a:endParaRPr>
          </a:p>
        </p:txBody>
      </p:sp>
      <p:sp>
        <p:nvSpPr>
          <p:cNvPr id="6" name="TextBox 5"/>
          <p:cNvSpPr txBox="1"/>
          <p:nvPr/>
        </p:nvSpPr>
        <p:spPr>
          <a:xfrm>
            <a:off x="2971800" y="2598003"/>
            <a:ext cx="2971800" cy="830997"/>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Aharoni" pitchFamily="2" charset="-79"/>
                <a:cs typeface="Aharoni" pitchFamily="2" charset="-79"/>
              </a:rPr>
              <a:t>CULTURE</a:t>
            </a:r>
            <a:endParaRPr lang="en-US" sz="4800" b="1" dirty="0">
              <a:solidFill>
                <a:schemeClr val="tx1">
                  <a:lumMod val="75000"/>
                  <a:lumOff val="25000"/>
                </a:schemeClr>
              </a:solidFill>
              <a:latin typeface="Aharoni" pitchFamily="2" charset="-79"/>
              <a:cs typeface="Aharoni" pitchFamily="2" charset="-79"/>
            </a:endParaRPr>
          </a:p>
        </p:txBody>
      </p:sp>
      <p:sp>
        <p:nvSpPr>
          <p:cNvPr id="7" name="TextBox 6"/>
          <p:cNvSpPr txBox="1"/>
          <p:nvPr/>
        </p:nvSpPr>
        <p:spPr>
          <a:xfrm>
            <a:off x="6172200" y="2667000"/>
            <a:ext cx="2971800" cy="830997"/>
          </a:xfrm>
          <a:prstGeom prst="rect">
            <a:avLst/>
          </a:prstGeom>
          <a:noFill/>
        </p:spPr>
        <p:txBody>
          <a:bodyPr wrap="square" rtlCol="0">
            <a:spAutoFit/>
          </a:bodyPr>
          <a:lstStyle/>
          <a:p>
            <a:pPr algn="ctr"/>
            <a:r>
              <a:rPr lang="en-US" sz="4800" b="1" dirty="0" smtClean="0">
                <a:solidFill>
                  <a:schemeClr val="tx1">
                    <a:lumMod val="75000"/>
                    <a:lumOff val="25000"/>
                  </a:schemeClr>
                </a:solidFill>
                <a:latin typeface="Aharoni" pitchFamily="2" charset="-79"/>
                <a:cs typeface="Aharoni" pitchFamily="2" charset="-79"/>
              </a:rPr>
              <a:t>CLASS</a:t>
            </a:r>
            <a:endParaRPr lang="en-US" sz="4800" b="1" dirty="0">
              <a:solidFill>
                <a:schemeClr val="tx1">
                  <a:lumMod val="75000"/>
                  <a:lumOff val="25000"/>
                </a:schemeClr>
              </a:solidFill>
              <a:latin typeface="Aharoni" pitchFamily="2" charset="-79"/>
              <a:cs typeface="Aharoni" pitchFamily="2" charset="-79"/>
            </a:endParaRPr>
          </a:p>
        </p:txBody>
      </p:sp>
    </p:spTree>
    <p:extLst>
      <p:ext uri="{BB962C8B-B14F-4D97-AF65-F5344CB8AC3E}">
        <p14:creationId xmlns:p14="http://schemas.microsoft.com/office/powerpoint/2010/main" xmlns="" val="409190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1000"/>
                                        <p:tgtEl>
                                          <p:spTgt spid="6">
                                            <p:txEl>
                                              <p:pRg st="0" end="0"/>
                                            </p:txEl>
                                          </p:spTgt>
                                        </p:tgtEl>
                                      </p:cBhvr>
                                    </p:animEffect>
                                    <p:anim calcmode="lin" valueType="num">
                                      <p:cBhvr>
                                        <p:cTn id="2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1000"/>
                                        <p:tgtEl>
                                          <p:spTgt spid="7">
                                            <p:txEl>
                                              <p:pRg st="0" end="0"/>
                                            </p:txEl>
                                          </p:spTgt>
                                        </p:tgtEl>
                                      </p:cBhvr>
                                    </p:animEffect>
                                    <p:anim calcmode="lin" valueType="num">
                                      <p:cBhvr>
                                        <p:cTn id="3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7">
                                            <p:txEl>
                                              <p:pRg st="0" end="0"/>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Social Class</a:t>
            </a:r>
            <a:endParaRPr lang="en-US" dirty="0"/>
          </a:p>
        </p:txBody>
      </p:sp>
      <p:sp>
        <p:nvSpPr>
          <p:cNvPr id="2" name="Content Placeholder 1"/>
          <p:cNvSpPr>
            <a:spLocks noGrp="1"/>
          </p:cNvSpPr>
          <p:nvPr>
            <p:ph idx="1"/>
          </p:nvPr>
        </p:nvSpPr>
        <p:spPr>
          <a:xfrm>
            <a:off x="872067" y="1752600"/>
            <a:ext cx="7408333" cy="4373563"/>
          </a:xfrm>
        </p:spPr>
        <p:txBody>
          <a:bodyPr>
            <a:normAutofit/>
          </a:bodyPr>
          <a:lstStyle/>
          <a:p>
            <a:r>
              <a:rPr lang="en-US" dirty="0"/>
              <a:t>Social class(or simply "class") is set of </a:t>
            </a:r>
            <a:r>
              <a:rPr lang="en-US" dirty="0" smtClean="0"/>
              <a:t>concepts in </a:t>
            </a:r>
            <a:r>
              <a:rPr lang="en-US" dirty="0"/>
              <a:t>which people are grouped into a set </a:t>
            </a:r>
            <a:r>
              <a:rPr lang="en-US" dirty="0" smtClean="0"/>
              <a:t>of hierarchical social </a:t>
            </a:r>
            <a:r>
              <a:rPr lang="en-US" dirty="0"/>
              <a:t>categories, the most common being the upper, middle, and lower classes.</a:t>
            </a:r>
          </a:p>
          <a:p>
            <a:r>
              <a:rPr lang="en-US" dirty="0" smtClean="0"/>
              <a:t>Reflects </a:t>
            </a:r>
            <a:r>
              <a:rPr lang="en-US" dirty="0"/>
              <a:t>income, occupations, education and area of </a:t>
            </a:r>
            <a:r>
              <a:rPr lang="en-US" dirty="0" smtClean="0"/>
              <a:t>residence.</a:t>
            </a:r>
            <a:endParaRPr lang="en-US" dirty="0"/>
          </a:p>
          <a:p>
            <a:r>
              <a:rPr lang="en-US" dirty="0" smtClean="0"/>
              <a:t>Their </a:t>
            </a:r>
            <a:r>
              <a:rPr lang="en-US" dirty="0"/>
              <a:t>purchasing power, lifestyle, tendency, interest, behavior, etc. differ according to class of people</a:t>
            </a:r>
          </a:p>
          <a:p>
            <a:endParaRPr lang="en-US" dirty="0"/>
          </a:p>
        </p:txBody>
      </p:sp>
    </p:spTree>
    <p:extLst>
      <p:ext uri="{BB962C8B-B14F-4D97-AF65-F5344CB8AC3E}">
        <p14:creationId xmlns:p14="http://schemas.microsoft.com/office/powerpoint/2010/main" xmlns="" val="2808506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47800"/>
            <a:ext cx="9144000" cy="3886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1164" y="1676400"/>
            <a:ext cx="7391400" cy="1569660"/>
          </a:xfrm>
          <a:prstGeom prst="rect">
            <a:avLst/>
          </a:prstGeom>
          <a:noFill/>
        </p:spPr>
        <p:txBody>
          <a:bodyPr wrap="square" rtlCol="0">
            <a:spAutoFit/>
          </a:bodyPr>
          <a:lstStyle/>
          <a:p>
            <a:pPr algn="ctr"/>
            <a:r>
              <a:rPr lang="en-US" sz="3200" dirty="0" smtClean="0">
                <a:solidFill>
                  <a:schemeClr val="tx1">
                    <a:lumMod val="75000"/>
                    <a:lumOff val="25000"/>
                  </a:schemeClr>
                </a:solidFill>
                <a:latin typeface="Aharoni" pitchFamily="2" charset="-79"/>
                <a:cs typeface="Aharoni" pitchFamily="2" charset="-79"/>
              </a:rPr>
              <a:t>From a business perspective, class can be divided in to four main types:</a:t>
            </a:r>
          </a:p>
          <a:p>
            <a:pPr algn="ctr"/>
            <a:endParaRPr lang="en-US" sz="3200" dirty="0">
              <a:solidFill>
                <a:schemeClr val="tx1">
                  <a:lumMod val="75000"/>
                  <a:lumOff val="25000"/>
                </a:schemeClr>
              </a:solidFill>
              <a:latin typeface="Aharoni" pitchFamily="2" charset="-79"/>
              <a:cs typeface="Aharoni" pitchFamily="2" charset="-79"/>
            </a:endParaRPr>
          </a:p>
        </p:txBody>
      </p:sp>
      <p:sp>
        <p:nvSpPr>
          <p:cNvPr id="6" name="TextBox 5"/>
          <p:cNvSpPr txBox="1"/>
          <p:nvPr/>
        </p:nvSpPr>
        <p:spPr>
          <a:xfrm>
            <a:off x="685800" y="152400"/>
            <a:ext cx="7391400" cy="1107996"/>
          </a:xfrm>
          <a:prstGeom prst="rect">
            <a:avLst/>
          </a:prstGeom>
          <a:noFill/>
        </p:spPr>
        <p:txBody>
          <a:bodyPr wrap="square" rtlCol="0">
            <a:spAutoFit/>
          </a:bodyPr>
          <a:lstStyle/>
          <a:p>
            <a:pPr algn="ctr"/>
            <a:r>
              <a:rPr lang="en-US" sz="6600" b="1" dirty="0" smtClean="0">
                <a:solidFill>
                  <a:schemeClr val="tx2">
                    <a:lumMod val="60000"/>
                    <a:lumOff val="40000"/>
                  </a:schemeClr>
                </a:solidFill>
                <a:latin typeface="Aharoni" pitchFamily="2" charset="-79"/>
                <a:cs typeface="Aharoni" pitchFamily="2" charset="-79"/>
              </a:rPr>
              <a:t>CLASSIFICATION</a:t>
            </a:r>
            <a:endParaRPr lang="en-US" sz="6600" b="1" dirty="0">
              <a:latin typeface="Aharoni" pitchFamily="2" charset="-79"/>
              <a:cs typeface="Aharoni" pitchFamily="2" charset="-79"/>
            </a:endParaRPr>
          </a:p>
        </p:txBody>
      </p:sp>
      <p:sp>
        <p:nvSpPr>
          <p:cNvPr id="7" name="TextBox 6"/>
          <p:cNvSpPr txBox="1"/>
          <p:nvPr/>
        </p:nvSpPr>
        <p:spPr>
          <a:xfrm>
            <a:off x="862445" y="2971800"/>
            <a:ext cx="7391400" cy="584775"/>
          </a:xfrm>
          <a:prstGeom prst="rect">
            <a:avLst/>
          </a:prstGeom>
          <a:noFill/>
        </p:spPr>
        <p:txBody>
          <a:bodyPr wrap="square" rtlCol="0">
            <a:spAutoFit/>
          </a:bodyPr>
          <a:lstStyle/>
          <a:p>
            <a:pPr algn="ctr"/>
            <a:r>
              <a:rPr lang="en-US" sz="3200" dirty="0" smtClean="0">
                <a:solidFill>
                  <a:schemeClr val="tx1">
                    <a:lumMod val="75000"/>
                    <a:lumOff val="25000"/>
                  </a:schemeClr>
                </a:solidFill>
                <a:latin typeface="Aharoni" pitchFamily="2" charset="-79"/>
                <a:cs typeface="Aharoni" pitchFamily="2" charset="-79"/>
              </a:rPr>
              <a:t>1. Affluent Class</a:t>
            </a:r>
            <a:endParaRPr lang="en-US" sz="3200" dirty="0">
              <a:solidFill>
                <a:schemeClr val="tx1">
                  <a:lumMod val="75000"/>
                  <a:lumOff val="25000"/>
                </a:schemeClr>
              </a:solidFill>
              <a:latin typeface="Aharoni" pitchFamily="2" charset="-79"/>
              <a:cs typeface="Aharoni" pitchFamily="2" charset="-79"/>
            </a:endParaRPr>
          </a:p>
        </p:txBody>
      </p:sp>
      <p:sp>
        <p:nvSpPr>
          <p:cNvPr id="8" name="TextBox 7"/>
          <p:cNvSpPr txBox="1"/>
          <p:nvPr/>
        </p:nvSpPr>
        <p:spPr>
          <a:xfrm>
            <a:off x="827809" y="3556575"/>
            <a:ext cx="7391400" cy="584775"/>
          </a:xfrm>
          <a:prstGeom prst="rect">
            <a:avLst/>
          </a:prstGeom>
          <a:noFill/>
        </p:spPr>
        <p:txBody>
          <a:bodyPr wrap="square" rtlCol="0">
            <a:spAutoFit/>
          </a:bodyPr>
          <a:lstStyle/>
          <a:p>
            <a:pPr algn="ctr"/>
            <a:r>
              <a:rPr lang="en-US" sz="3200" dirty="0">
                <a:solidFill>
                  <a:schemeClr val="tx1">
                    <a:lumMod val="75000"/>
                    <a:lumOff val="25000"/>
                  </a:schemeClr>
                </a:solidFill>
                <a:latin typeface="Aharoni" pitchFamily="2" charset="-79"/>
                <a:cs typeface="Aharoni" pitchFamily="2" charset="-79"/>
              </a:rPr>
              <a:t>2</a:t>
            </a:r>
            <a:r>
              <a:rPr lang="en-US" sz="3200" dirty="0" smtClean="0">
                <a:solidFill>
                  <a:schemeClr val="tx1">
                    <a:lumMod val="75000"/>
                    <a:lumOff val="25000"/>
                  </a:schemeClr>
                </a:solidFill>
                <a:latin typeface="Aharoni" pitchFamily="2" charset="-79"/>
                <a:cs typeface="Aharoni" pitchFamily="2" charset="-79"/>
              </a:rPr>
              <a:t>. Middle Class</a:t>
            </a:r>
            <a:endParaRPr lang="en-US" sz="3200" dirty="0">
              <a:solidFill>
                <a:schemeClr val="tx1">
                  <a:lumMod val="75000"/>
                  <a:lumOff val="25000"/>
                </a:schemeClr>
              </a:solidFill>
              <a:latin typeface="Aharoni" pitchFamily="2" charset="-79"/>
              <a:cs typeface="Aharoni" pitchFamily="2" charset="-79"/>
            </a:endParaRPr>
          </a:p>
        </p:txBody>
      </p:sp>
      <p:sp>
        <p:nvSpPr>
          <p:cNvPr id="9" name="TextBox 8"/>
          <p:cNvSpPr txBox="1"/>
          <p:nvPr/>
        </p:nvSpPr>
        <p:spPr>
          <a:xfrm>
            <a:off x="876300" y="4151161"/>
            <a:ext cx="7391400" cy="584775"/>
          </a:xfrm>
          <a:prstGeom prst="rect">
            <a:avLst/>
          </a:prstGeom>
          <a:noFill/>
        </p:spPr>
        <p:txBody>
          <a:bodyPr wrap="square" rtlCol="0">
            <a:spAutoFit/>
          </a:bodyPr>
          <a:lstStyle/>
          <a:p>
            <a:pPr algn="ctr"/>
            <a:r>
              <a:rPr lang="en-US" sz="3200" dirty="0" smtClean="0">
                <a:solidFill>
                  <a:schemeClr val="tx1">
                    <a:lumMod val="75000"/>
                    <a:lumOff val="25000"/>
                  </a:schemeClr>
                </a:solidFill>
                <a:latin typeface="Aharoni" pitchFamily="2" charset="-79"/>
                <a:cs typeface="Aharoni" pitchFamily="2" charset="-79"/>
              </a:rPr>
              <a:t>3. Lower Middle Class</a:t>
            </a:r>
            <a:endParaRPr lang="en-US" sz="3200" dirty="0">
              <a:solidFill>
                <a:schemeClr val="tx1">
                  <a:lumMod val="75000"/>
                  <a:lumOff val="25000"/>
                </a:schemeClr>
              </a:solidFill>
              <a:latin typeface="Aharoni" pitchFamily="2" charset="-79"/>
              <a:cs typeface="Aharoni" pitchFamily="2" charset="-79"/>
            </a:endParaRPr>
          </a:p>
        </p:txBody>
      </p:sp>
      <p:sp>
        <p:nvSpPr>
          <p:cNvPr id="10" name="TextBox 9"/>
          <p:cNvSpPr txBox="1"/>
          <p:nvPr/>
        </p:nvSpPr>
        <p:spPr>
          <a:xfrm>
            <a:off x="1028700" y="4735936"/>
            <a:ext cx="7391400" cy="584775"/>
          </a:xfrm>
          <a:prstGeom prst="rect">
            <a:avLst/>
          </a:prstGeom>
          <a:noFill/>
        </p:spPr>
        <p:txBody>
          <a:bodyPr wrap="square" rtlCol="0">
            <a:spAutoFit/>
          </a:bodyPr>
          <a:lstStyle/>
          <a:p>
            <a:pPr algn="ctr"/>
            <a:r>
              <a:rPr lang="en-US" sz="3200" dirty="0" smtClean="0">
                <a:solidFill>
                  <a:schemeClr val="tx1">
                    <a:lumMod val="75000"/>
                    <a:lumOff val="25000"/>
                  </a:schemeClr>
                </a:solidFill>
                <a:latin typeface="Aharoni" pitchFamily="2" charset="-79"/>
                <a:cs typeface="Aharoni" pitchFamily="2" charset="-79"/>
              </a:rPr>
              <a:t>3. The Poor</a:t>
            </a:r>
            <a:endParaRPr lang="en-US" sz="3200" dirty="0">
              <a:solidFill>
                <a:schemeClr val="tx1">
                  <a:lumMod val="75000"/>
                  <a:lumOff val="25000"/>
                </a:schemeClr>
              </a:solidFill>
              <a:latin typeface="Aharoni" pitchFamily="2" charset="-79"/>
              <a:cs typeface="Aharoni" pitchFamily="2" charset="-79"/>
            </a:endParaRPr>
          </a:p>
        </p:txBody>
      </p:sp>
    </p:spTree>
    <p:extLst>
      <p:ext uri="{BB962C8B-B14F-4D97-AF65-F5344CB8AC3E}">
        <p14:creationId xmlns:p14="http://schemas.microsoft.com/office/powerpoint/2010/main" xmlns="" val="376882667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371600"/>
            <a:ext cx="8458200" cy="5333999"/>
          </a:xfrm>
        </p:spPr>
        <p:txBody>
          <a:bodyPr>
            <a:normAutofit fontScale="92500" lnSpcReduction="20000"/>
          </a:bodyPr>
          <a:lstStyle/>
          <a:p>
            <a:pPr marL="0" indent="0">
              <a:buNone/>
            </a:pPr>
            <a:r>
              <a:rPr lang="en-US" b="1" dirty="0" smtClean="0">
                <a:solidFill>
                  <a:srgbClr val="92D050"/>
                </a:solidFill>
              </a:rPr>
              <a:t>Affluent/Upper </a:t>
            </a:r>
            <a:r>
              <a:rPr lang="en-US" b="1" dirty="0">
                <a:solidFill>
                  <a:srgbClr val="92D050"/>
                </a:solidFill>
              </a:rPr>
              <a:t>class: </a:t>
            </a:r>
            <a:endParaRPr lang="en-US" dirty="0">
              <a:solidFill>
                <a:srgbClr val="92D050"/>
              </a:solidFill>
            </a:endParaRPr>
          </a:p>
          <a:p>
            <a:pPr marL="0" indent="0">
              <a:buNone/>
            </a:pPr>
            <a:r>
              <a:rPr lang="en-US" dirty="0" smtClean="0"/>
              <a:t>Social </a:t>
            </a:r>
            <a:r>
              <a:rPr lang="en-US" dirty="0"/>
              <a:t>class composed of those who </a:t>
            </a:r>
            <a:r>
              <a:rPr lang="en-US" dirty="0" smtClean="0"/>
              <a:t>are wealthy</a:t>
            </a:r>
            <a:r>
              <a:rPr lang="en-US" dirty="0"/>
              <a:t>, well-born, or both. This group can afford high-priced </a:t>
            </a:r>
            <a:r>
              <a:rPr lang="en-US" dirty="0" smtClean="0"/>
              <a:t>commodities.</a:t>
            </a:r>
          </a:p>
          <a:p>
            <a:pPr marL="0" indent="0">
              <a:buNone/>
            </a:pPr>
            <a:r>
              <a:rPr lang="en-US" b="1" dirty="0" smtClean="0">
                <a:solidFill>
                  <a:srgbClr val="92D050"/>
                </a:solidFill>
              </a:rPr>
              <a:t>Middle </a:t>
            </a:r>
            <a:r>
              <a:rPr lang="en-US" b="1" dirty="0">
                <a:solidFill>
                  <a:srgbClr val="92D050"/>
                </a:solidFill>
              </a:rPr>
              <a:t>class:</a:t>
            </a:r>
            <a:endParaRPr lang="en-US" dirty="0">
              <a:solidFill>
                <a:srgbClr val="92D050"/>
              </a:solidFill>
            </a:endParaRPr>
          </a:p>
          <a:p>
            <a:pPr marL="0" indent="0">
              <a:buNone/>
            </a:pPr>
            <a:r>
              <a:rPr lang="en-US" dirty="0" smtClean="0"/>
              <a:t>Represented </a:t>
            </a:r>
            <a:r>
              <a:rPr lang="en-US" dirty="0"/>
              <a:t>by professional people (doctors, managers, servants, engineers, professors, lawyers, traders, </a:t>
            </a:r>
            <a:r>
              <a:rPr lang="en-US" dirty="0" smtClean="0"/>
              <a:t>etc.)</a:t>
            </a:r>
            <a:endParaRPr lang="en-US" dirty="0"/>
          </a:p>
          <a:p>
            <a:pPr marL="0" indent="0">
              <a:buNone/>
            </a:pPr>
            <a:r>
              <a:rPr lang="en-US" dirty="0" smtClean="0"/>
              <a:t>It </a:t>
            </a:r>
            <a:r>
              <a:rPr lang="en-US" dirty="0"/>
              <a:t>happens due to growth in education, business activities in urban areas and foreign employment</a:t>
            </a:r>
            <a:r>
              <a:rPr lang="en-US" dirty="0" smtClean="0"/>
              <a:t>.</a:t>
            </a:r>
          </a:p>
          <a:p>
            <a:pPr marL="0" indent="0">
              <a:buNone/>
            </a:pPr>
            <a:r>
              <a:rPr lang="en-US" b="1" dirty="0" smtClean="0">
                <a:solidFill>
                  <a:srgbClr val="92D050"/>
                </a:solidFill>
              </a:rPr>
              <a:t>Lower </a:t>
            </a:r>
            <a:r>
              <a:rPr lang="en-US" b="1" dirty="0">
                <a:solidFill>
                  <a:srgbClr val="92D050"/>
                </a:solidFill>
              </a:rPr>
              <a:t>middle class:</a:t>
            </a:r>
            <a:endParaRPr lang="en-US" dirty="0">
              <a:solidFill>
                <a:srgbClr val="92D050"/>
              </a:solidFill>
            </a:endParaRPr>
          </a:p>
          <a:p>
            <a:pPr marL="0" indent="0">
              <a:buNone/>
            </a:pPr>
            <a:r>
              <a:rPr lang="en-US" dirty="0" smtClean="0"/>
              <a:t>People </a:t>
            </a:r>
            <a:r>
              <a:rPr lang="en-US" dirty="0"/>
              <a:t>with little education and who have some extra source of earning</a:t>
            </a:r>
            <a:r>
              <a:rPr lang="en-US" dirty="0" smtClean="0"/>
              <a:t>.</a:t>
            </a:r>
          </a:p>
          <a:p>
            <a:pPr marL="0" indent="0">
              <a:buNone/>
            </a:pPr>
            <a:r>
              <a:rPr lang="en-US" b="1" dirty="0" smtClean="0">
                <a:solidFill>
                  <a:srgbClr val="92D050"/>
                </a:solidFill>
              </a:rPr>
              <a:t>Poor</a:t>
            </a:r>
            <a:r>
              <a:rPr lang="en-US" b="1" dirty="0">
                <a:solidFill>
                  <a:srgbClr val="92D050"/>
                </a:solidFill>
              </a:rPr>
              <a:t>:</a:t>
            </a:r>
            <a:endParaRPr lang="en-US" dirty="0">
              <a:solidFill>
                <a:srgbClr val="92D050"/>
              </a:solidFill>
            </a:endParaRPr>
          </a:p>
          <a:p>
            <a:pPr marL="0" indent="0">
              <a:buNone/>
            </a:pPr>
            <a:r>
              <a:rPr lang="en-US" dirty="0" smtClean="0"/>
              <a:t>People </a:t>
            </a:r>
            <a:r>
              <a:rPr lang="en-US" dirty="0"/>
              <a:t>with low purchasing power. Almost half of Nepalese population are very poor. e.g., manual workers, lower level employees.</a:t>
            </a:r>
          </a:p>
          <a:p>
            <a:endParaRPr lang="en-US" dirty="0"/>
          </a:p>
        </p:txBody>
      </p:sp>
    </p:spTree>
    <p:extLst>
      <p:ext uri="{BB962C8B-B14F-4D97-AF65-F5344CB8AC3E}">
        <p14:creationId xmlns:p14="http://schemas.microsoft.com/office/powerpoint/2010/main" xmlns="" val="3716048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47800"/>
            <a:ext cx="9144000" cy="3886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85800" y="1752600"/>
            <a:ext cx="7391400" cy="3416320"/>
          </a:xfrm>
          <a:prstGeom prst="rect">
            <a:avLst/>
          </a:prstGeom>
          <a:noFill/>
        </p:spPr>
        <p:txBody>
          <a:bodyPr wrap="square" rtlCol="0">
            <a:spAutoFit/>
          </a:bodyPr>
          <a:lstStyle/>
          <a:p>
            <a:pPr marL="457200" indent="-457200">
              <a:buFont typeface="Arial" pitchFamily="34" charset="0"/>
              <a:buChar char="•"/>
            </a:pPr>
            <a:r>
              <a:rPr lang="en-US" sz="2400" dirty="0" smtClean="0">
                <a:solidFill>
                  <a:schemeClr val="tx1">
                    <a:lumMod val="75000"/>
                    <a:lumOff val="25000"/>
                  </a:schemeClr>
                </a:solidFill>
                <a:latin typeface="Aharoni" pitchFamily="2" charset="-79"/>
                <a:cs typeface="Aharoni" pitchFamily="2" charset="-79"/>
              </a:rPr>
              <a:t>Very small segment of the Nepalese population.</a:t>
            </a:r>
          </a:p>
          <a:p>
            <a:pPr marL="457200" indent="-457200">
              <a:buFont typeface="Arial" pitchFamily="34" charset="0"/>
              <a:buChar char="•"/>
            </a:pPr>
            <a:r>
              <a:rPr lang="en-US" sz="2400" dirty="0" smtClean="0">
                <a:solidFill>
                  <a:schemeClr val="tx1">
                    <a:lumMod val="75000"/>
                    <a:lumOff val="25000"/>
                  </a:schemeClr>
                </a:solidFill>
                <a:latin typeface="Aharoni" pitchFamily="2" charset="-79"/>
                <a:cs typeface="Aharoni" pitchFamily="2" charset="-79"/>
              </a:rPr>
              <a:t>Growing at a fast rate.</a:t>
            </a:r>
          </a:p>
          <a:p>
            <a:pPr marL="457200" indent="-457200">
              <a:buFont typeface="Arial" pitchFamily="34" charset="0"/>
              <a:buChar char="•"/>
            </a:pPr>
            <a:r>
              <a:rPr lang="en-US" sz="2400" dirty="0" smtClean="0">
                <a:solidFill>
                  <a:schemeClr val="tx1">
                    <a:lumMod val="75000"/>
                    <a:lumOff val="25000"/>
                  </a:schemeClr>
                </a:solidFill>
                <a:latin typeface="Aharoni" pitchFamily="2" charset="-79"/>
                <a:cs typeface="Aharoni" pitchFamily="2" charset="-79"/>
              </a:rPr>
              <a:t>Lifestyle: LUXURIOUS</a:t>
            </a:r>
          </a:p>
          <a:p>
            <a:pPr marL="457200" indent="-457200">
              <a:buFont typeface="Arial" pitchFamily="34" charset="0"/>
              <a:buChar char="•"/>
            </a:pPr>
            <a:r>
              <a:rPr lang="en-US" sz="2400" dirty="0" smtClean="0">
                <a:solidFill>
                  <a:schemeClr val="tx1">
                    <a:lumMod val="75000"/>
                    <a:lumOff val="25000"/>
                  </a:schemeClr>
                </a:solidFill>
                <a:latin typeface="Aharoni" pitchFamily="2" charset="-79"/>
                <a:cs typeface="Aharoni" pitchFamily="2" charset="-79"/>
              </a:rPr>
              <a:t>Demand for products and consumption patterns are different.</a:t>
            </a:r>
          </a:p>
          <a:p>
            <a:pPr marL="457200" indent="-457200">
              <a:buFont typeface="Arial" pitchFamily="34" charset="0"/>
              <a:buChar char="•"/>
            </a:pPr>
            <a:r>
              <a:rPr lang="en-US" sz="2400" dirty="0" smtClean="0">
                <a:solidFill>
                  <a:schemeClr val="tx1">
                    <a:lumMod val="75000"/>
                    <a:lumOff val="25000"/>
                  </a:schemeClr>
                </a:solidFill>
                <a:latin typeface="Aharoni" pitchFamily="2" charset="-79"/>
                <a:cs typeface="Aharoni" pitchFamily="2" charset="-79"/>
              </a:rPr>
              <a:t>Can afford high priced products/services which are out of reach of the middle and low class.</a:t>
            </a:r>
          </a:p>
          <a:p>
            <a:pPr marL="457200" indent="-457200">
              <a:buFont typeface="Arial" pitchFamily="34" charset="0"/>
              <a:buChar char="•"/>
            </a:pPr>
            <a:endParaRPr lang="en-US" sz="2400" dirty="0">
              <a:solidFill>
                <a:schemeClr val="tx1">
                  <a:lumMod val="75000"/>
                  <a:lumOff val="25000"/>
                </a:schemeClr>
              </a:solidFill>
              <a:latin typeface="Aharoni" pitchFamily="2" charset="-79"/>
              <a:cs typeface="Aharoni" pitchFamily="2" charset="-79"/>
            </a:endParaRPr>
          </a:p>
        </p:txBody>
      </p:sp>
      <p:sp>
        <p:nvSpPr>
          <p:cNvPr id="6" name="TextBox 5"/>
          <p:cNvSpPr txBox="1"/>
          <p:nvPr/>
        </p:nvSpPr>
        <p:spPr>
          <a:xfrm>
            <a:off x="685800" y="152400"/>
            <a:ext cx="7391400" cy="1015663"/>
          </a:xfrm>
          <a:prstGeom prst="rect">
            <a:avLst/>
          </a:prstGeom>
          <a:noFill/>
        </p:spPr>
        <p:txBody>
          <a:bodyPr wrap="square" rtlCol="0">
            <a:spAutoFit/>
          </a:bodyPr>
          <a:lstStyle/>
          <a:p>
            <a:pPr algn="ctr"/>
            <a:r>
              <a:rPr lang="en-US" sz="6000" b="1" dirty="0" smtClean="0">
                <a:solidFill>
                  <a:schemeClr val="tx2">
                    <a:lumMod val="60000"/>
                    <a:lumOff val="40000"/>
                  </a:schemeClr>
                </a:solidFill>
                <a:latin typeface="Aharoni" pitchFamily="2" charset="-79"/>
                <a:cs typeface="Aharoni" pitchFamily="2" charset="-79"/>
              </a:rPr>
              <a:t>AFFLUENT CLASS</a:t>
            </a:r>
            <a:endParaRPr lang="en-US" sz="6000" b="1" dirty="0">
              <a:latin typeface="Aharoni" pitchFamily="2" charset="-79"/>
              <a:cs typeface="Aharoni" pitchFamily="2" charset="-79"/>
            </a:endParaRPr>
          </a:p>
        </p:txBody>
      </p:sp>
    </p:spTree>
    <p:extLst>
      <p:ext uri="{BB962C8B-B14F-4D97-AF65-F5344CB8AC3E}">
        <p14:creationId xmlns:p14="http://schemas.microsoft.com/office/powerpoint/2010/main" xmlns="" val="349729404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47800"/>
            <a:ext cx="9144000" cy="3886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1164" y="1676400"/>
            <a:ext cx="7391400" cy="3416320"/>
          </a:xfrm>
          <a:prstGeom prst="rect">
            <a:avLst/>
          </a:prstGeom>
          <a:noFill/>
        </p:spPr>
        <p:txBody>
          <a:bodyPr wrap="square" rtlCol="0">
            <a:spAutoFit/>
          </a:bodyPr>
          <a:lstStyle/>
          <a:p>
            <a:pPr marL="342900" indent="-342900">
              <a:buFont typeface="Arial" pitchFamily="34" charset="0"/>
              <a:buChar char="•"/>
            </a:pPr>
            <a:r>
              <a:rPr lang="en-US" sz="2400" dirty="0" smtClean="0">
                <a:solidFill>
                  <a:schemeClr val="tx1">
                    <a:lumMod val="75000"/>
                    <a:lumOff val="25000"/>
                  </a:schemeClr>
                </a:solidFill>
                <a:latin typeface="Aharoni" pitchFamily="2" charset="-79"/>
                <a:cs typeface="Aharoni" pitchFamily="2" charset="-79"/>
              </a:rPr>
              <a:t>The </a:t>
            </a:r>
            <a:r>
              <a:rPr lang="en-US" sz="2400" dirty="0">
                <a:solidFill>
                  <a:schemeClr val="tx1">
                    <a:lumMod val="75000"/>
                    <a:lumOff val="25000"/>
                  </a:schemeClr>
                </a:solidFill>
                <a:latin typeface="Aharoni" pitchFamily="2" charset="-79"/>
                <a:cs typeface="Aharoni" pitchFamily="2" charset="-79"/>
              </a:rPr>
              <a:t>urban teenagers belonging to the middle and upper class families are now emerging as a </a:t>
            </a:r>
            <a:r>
              <a:rPr lang="en-US" sz="2400" dirty="0" smtClean="0">
                <a:solidFill>
                  <a:schemeClr val="tx1">
                    <a:lumMod val="75000"/>
                    <a:lumOff val="25000"/>
                  </a:schemeClr>
                </a:solidFill>
                <a:latin typeface="Aharoni" pitchFamily="2" charset="-79"/>
                <a:cs typeface="Aharoni" pitchFamily="2" charset="-79"/>
              </a:rPr>
              <a:t>generous </a:t>
            </a:r>
            <a:r>
              <a:rPr lang="en-US" sz="2400" dirty="0">
                <a:solidFill>
                  <a:schemeClr val="tx1">
                    <a:lumMod val="75000"/>
                    <a:lumOff val="25000"/>
                  </a:schemeClr>
                </a:solidFill>
                <a:latin typeface="Aharoni" pitchFamily="2" charset="-79"/>
                <a:cs typeface="Aharoni" pitchFamily="2" charset="-79"/>
              </a:rPr>
              <a:t>and distinct market segment. </a:t>
            </a:r>
            <a:endParaRPr lang="en-US" sz="2400" dirty="0" smtClean="0">
              <a:solidFill>
                <a:schemeClr val="tx1">
                  <a:lumMod val="75000"/>
                  <a:lumOff val="25000"/>
                </a:schemeClr>
              </a:solidFill>
              <a:latin typeface="Aharoni" pitchFamily="2" charset="-79"/>
              <a:cs typeface="Aharoni" pitchFamily="2" charset="-79"/>
            </a:endParaRPr>
          </a:p>
          <a:p>
            <a:pPr marL="342900" indent="-342900">
              <a:buFont typeface="Arial" pitchFamily="34" charset="0"/>
              <a:buChar char="•"/>
            </a:pPr>
            <a:r>
              <a:rPr lang="en-US" sz="2400" dirty="0" smtClean="0">
                <a:solidFill>
                  <a:schemeClr val="tx1">
                    <a:lumMod val="75000"/>
                    <a:lumOff val="25000"/>
                  </a:schemeClr>
                </a:solidFill>
                <a:latin typeface="Aharoni" pitchFamily="2" charset="-79"/>
                <a:cs typeface="Aharoni" pitchFamily="2" charset="-79"/>
              </a:rPr>
              <a:t>They </a:t>
            </a:r>
            <a:r>
              <a:rPr lang="en-US" sz="2400" dirty="0">
                <a:solidFill>
                  <a:schemeClr val="tx1">
                    <a:lumMod val="75000"/>
                    <a:lumOff val="25000"/>
                  </a:schemeClr>
                </a:solidFill>
                <a:latin typeface="Aharoni" pitchFamily="2" charset="-79"/>
                <a:cs typeface="Aharoni" pitchFamily="2" charset="-79"/>
              </a:rPr>
              <a:t>care less for tradition and religion. They are after material comfort and inclined towards pursuit of pleasure. </a:t>
            </a:r>
            <a:endParaRPr lang="en-US" sz="2400" dirty="0" smtClean="0">
              <a:solidFill>
                <a:schemeClr val="tx1">
                  <a:lumMod val="75000"/>
                  <a:lumOff val="25000"/>
                </a:schemeClr>
              </a:solidFill>
              <a:latin typeface="Aharoni" pitchFamily="2" charset="-79"/>
              <a:cs typeface="Aharoni" pitchFamily="2" charset="-79"/>
            </a:endParaRPr>
          </a:p>
          <a:p>
            <a:pPr marL="342900" indent="-342900">
              <a:buFont typeface="Arial" pitchFamily="34" charset="0"/>
              <a:buChar char="•"/>
            </a:pPr>
            <a:r>
              <a:rPr lang="en-US" sz="2400" dirty="0" smtClean="0">
                <a:solidFill>
                  <a:schemeClr val="tx1">
                    <a:lumMod val="75000"/>
                    <a:lumOff val="25000"/>
                  </a:schemeClr>
                </a:solidFill>
                <a:latin typeface="Aharoni" pitchFamily="2" charset="-79"/>
                <a:cs typeface="Aharoni" pitchFamily="2" charset="-79"/>
              </a:rPr>
              <a:t>The </a:t>
            </a:r>
            <a:r>
              <a:rPr lang="en-US" sz="2400" dirty="0">
                <a:solidFill>
                  <a:schemeClr val="tx1">
                    <a:lumMod val="75000"/>
                    <a:lumOff val="25000"/>
                  </a:schemeClr>
                </a:solidFill>
                <a:latin typeface="Aharoni" pitchFamily="2" charset="-79"/>
                <a:cs typeface="Aharoni" pitchFamily="2" charset="-79"/>
              </a:rPr>
              <a:t>children of teenage spend their pocket money on soft drinks, chocolates, fast foods, movies and light reading materials. </a:t>
            </a:r>
          </a:p>
        </p:txBody>
      </p:sp>
      <p:sp>
        <p:nvSpPr>
          <p:cNvPr id="6" name="TextBox 5"/>
          <p:cNvSpPr txBox="1"/>
          <p:nvPr/>
        </p:nvSpPr>
        <p:spPr>
          <a:xfrm>
            <a:off x="685800" y="152400"/>
            <a:ext cx="7391400" cy="1107996"/>
          </a:xfrm>
          <a:prstGeom prst="rect">
            <a:avLst/>
          </a:prstGeom>
          <a:noFill/>
        </p:spPr>
        <p:txBody>
          <a:bodyPr wrap="square" rtlCol="0">
            <a:spAutoFit/>
          </a:bodyPr>
          <a:lstStyle/>
          <a:p>
            <a:pPr algn="ctr"/>
            <a:r>
              <a:rPr lang="en-US" sz="6600" b="1" dirty="0" smtClean="0">
                <a:solidFill>
                  <a:schemeClr val="tx2">
                    <a:lumMod val="60000"/>
                    <a:lumOff val="40000"/>
                  </a:schemeClr>
                </a:solidFill>
                <a:latin typeface="Aharoni" pitchFamily="2" charset="-79"/>
                <a:cs typeface="Aharoni" pitchFamily="2" charset="-79"/>
              </a:rPr>
              <a:t>Urban Teenagers</a:t>
            </a:r>
            <a:endParaRPr lang="en-US" sz="6600" b="1" dirty="0">
              <a:latin typeface="Aharoni" pitchFamily="2" charset="-79"/>
              <a:cs typeface="Aharoni" pitchFamily="2" charset="-79"/>
            </a:endParaRPr>
          </a:p>
        </p:txBody>
      </p:sp>
    </p:spTree>
    <p:extLst>
      <p:ext uri="{BB962C8B-B14F-4D97-AF65-F5344CB8AC3E}">
        <p14:creationId xmlns:p14="http://schemas.microsoft.com/office/powerpoint/2010/main" xmlns="" val="178919851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447800"/>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Components of Socio-Culture Environment</a:t>
            </a:r>
            <a:r>
              <a:rPr lang="en-US" dirty="0" smtClean="0"/>
              <a:t/>
            </a:r>
            <a:br>
              <a:rPr lang="en-US" dirty="0" smtClean="0"/>
            </a:br>
            <a:endParaRPr lang="en-US" dirty="0"/>
          </a:p>
        </p:txBody>
      </p:sp>
      <p:pic>
        <p:nvPicPr>
          <p:cNvPr id="1026" name="Picture 2"/>
          <p:cNvPicPr>
            <a:picLocks noGrp="1" noChangeAspect="1" noChangeArrowheads="1"/>
          </p:cNvPicPr>
          <p:nvPr>
            <p:ph sz="quarter" idx="1"/>
          </p:nvPr>
        </p:nvPicPr>
        <p:blipFill>
          <a:blip r:embed="rId2" cstate="print"/>
          <a:srcRect l="29721" t="37849" r="26223" b="25147"/>
          <a:stretch>
            <a:fillRect/>
          </a:stretch>
        </p:blipFill>
        <p:spPr bwMode="auto">
          <a:xfrm>
            <a:off x="533400" y="2209800"/>
            <a:ext cx="8067961"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Autofit/>
          </a:bodyPr>
          <a:lstStyle/>
          <a:p>
            <a:r>
              <a:rPr lang="en-US" sz="4000" dirty="0" smtClean="0">
                <a:solidFill>
                  <a:schemeClr val="accent2"/>
                </a:solidFill>
              </a:rPr>
              <a:t>Emerging Socio-Cultural Changes and their Impact</a:t>
            </a:r>
            <a:endParaRPr lang="en-US" sz="4000" dirty="0">
              <a:solidFill>
                <a:schemeClr val="accent2"/>
              </a:solidFill>
            </a:endParaRPr>
          </a:p>
        </p:txBody>
      </p:sp>
      <p:sp>
        <p:nvSpPr>
          <p:cNvPr id="3" name="Content Placeholder 2"/>
          <p:cNvSpPr>
            <a:spLocks noGrp="1"/>
          </p:cNvSpPr>
          <p:nvPr>
            <p:ph sz="quarter" idx="1"/>
          </p:nvPr>
        </p:nvSpPr>
        <p:spPr/>
        <p:txBody>
          <a:bodyPr>
            <a:normAutofit lnSpcReduction="10000"/>
          </a:bodyPr>
          <a:lstStyle/>
          <a:p>
            <a:r>
              <a:rPr lang="en-US" dirty="0" smtClean="0"/>
              <a:t>Growing urbanization and consumer awareness.</a:t>
            </a:r>
          </a:p>
          <a:p>
            <a:r>
              <a:rPr lang="en-US" dirty="0" smtClean="0"/>
              <a:t>Individualized lifestyles and world-oriented outlook.</a:t>
            </a:r>
          </a:p>
          <a:p>
            <a:r>
              <a:rPr lang="en-US" dirty="0" smtClean="0"/>
              <a:t>More informed and demanding consumers due to growing education.</a:t>
            </a:r>
          </a:p>
          <a:p>
            <a:r>
              <a:rPr lang="en-US" dirty="0" smtClean="0"/>
              <a:t>Greater acceptance of fashion and lifestyles.</a:t>
            </a:r>
          </a:p>
          <a:p>
            <a:r>
              <a:rPr lang="en-US" dirty="0" smtClean="0"/>
              <a:t>Greater pleasure oriented and material culture.</a:t>
            </a:r>
          </a:p>
          <a:p>
            <a:r>
              <a:rPr lang="en-US" dirty="0" smtClean="0"/>
              <a:t>Changing family structure </a:t>
            </a:r>
          </a:p>
          <a:p>
            <a:pPr lvl="1"/>
            <a:r>
              <a:rPr lang="en-US" dirty="0" smtClean="0"/>
              <a:t>Smaller families</a:t>
            </a:r>
          </a:p>
          <a:p>
            <a:pPr lvl="1"/>
            <a:r>
              <a:rPr lang="en-US" dirty="0" smtClean="0"/>
              <a:t>Less influence of elders.</a:t>
            </a:r>
          </a:p>
          <a:p>
            <a:pPr lvl="1"/>
            <a:r>
              <a:rPr lang="en-US" dirty="0" smtClean="0"/>
              <a:t>More dual-career households.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301752" y="1527048"/>
            <a:ext cx="8503920" cy="2740152"/>
          </a:xfrm>
        </p:spPr>
        <p:txBody>
          <a:bodyPr/>
          <a:lstStyle/>
          <a:p>
            <a:r>
              <a:rPr lang="en-US" dirty="0" smtClean="0"/>
              <a:t>Greater social mobility has implications for competitiveness and economic performance.</a:t>
            </a:r>
          </a:p>
          <a:p>
            <a:r>
              <a:rPr lang="en-US" dirty="0" smtClean="0"/>
              <a:t>Growing demand for more effective and prompt public services.</a:t>
            </a:r>
          </a:p>
          <a:p>
            <a:r>
              <a:rPr lang="en-US" dirty="0" smtClean="0"/>
              <a:t>Equal opportunity for all in all walks of national life.</a:t>
            </a:r>
            <a:endParaRPr lang="en-US" dirty="0"/>
          </a:p>
        </p:txBody>
      </p:sp>
      <p:sp>
        <p:nvSpPr>
          <p:cNvPr id="4" name="TextBox 3"/>
          <p:cNvSpPr txBox="1"/>
          <p:nvPr/>
        </p:nvSpPr>
        <p:spPr>
          <a:xfrm>
            <a:off x="2590800" y="4648200"/>
            <a:ext cx="4724400" cy="1446550"/>
          </a:xfrm>
          <a:prstGeom prst="rect">
            <a:avLst/>
          </a:prstGeom>
          <a:noFill/>
        </p:spPr>
        <p:txBody>
          <a:bodyPr wrap="square" rtlCol="0">
            <a:spAutoFit/>
          </a:bodyPr>
          <a:lstStyle/>
          <a:p>
            <a:r>
              <a:rPr lang="en-US" sz="8800" dirty="0" smtClean="0">
                <a:solidFill>
                  <a:schemeClr val="accent2"/>
                </a:solidFill>
              </a:rPr>
              <a:t>The End</a:t>
            </a:r>
            <a:endParaRPr lang="en-US" sz="8800" dirty="0">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ata:image/png;base64,iVBORw0KGgoAAAANSUhEUgAAASsAAACoCAMAAACPKThEAAABX1BMVEX///8AAABKSkorKyv+4Io3Nzf39/f8/PxSUlIwMDDy8vL5+fnv7+/u7u5JSUlYWFjl5eXX19c/Pz+MjIxhYWF1dXXh4eFcXFxpaWk+Pj4nJydERER8fHxsbGyvr6/U1NS4uLjHx8d5eXmenp6NjY3BwcH/5o6mpqaWlpb/8JWEhIQdHR0YGBizs7P83IkNDQ2qklj+9pn//+xNQSmzml00LRzw0YFiVDLVunFWSS6XhlP96In//79BOST//8yPe0rJrWmDb0b9+Ov//6EhHhHc0bTSs2aRjXgwKBfw15Hy3qLi1KDs3Ij04a9zYzjjxnfJxbiskk+5pXLm4M1UQhwVHCfo2bKJekW+sW8rIgCDfGyyr6QWFQu+pGXZyJLJyI90XzClkGjv4b3lzJcjGQDlynH98q/69tb/9L+RimCDeFKwoXFUTkT66pzx76kAAB2Rej7CwZj2zHXAroOgmHyjKVZhAAAULUlEQVR4nO2diX/bxpXHNaJI8BTBCyTFA4TAS5Qo0BZN0eLKomWrsVNbcuzW7TbW7jZpIqetN2mz//9n35vBMeAhULxEKvi1SSQSIIAv3zVvBtDGhitXrly5cuXKlStXrly5cuXK1W9Tgi8YDIbu+yxWXmIpEQ1oBBWI1uX7Pp3VlbJLIe1n/f7sDv2RJCL3fVKrKLGBbJJFycd+D8bULL5SBp+83zNbNUlJwLJZGqASi8Kr3uD9nNKKKpgCJgVpxDtN9Enf0k9odYVA0uLo92R4L7rc01lZCRs+cDRNGbuBCrAqSzyh1ZWwEYMKIXNLMRXCQLa8E3JQUKk1CslostCoVaQJS0Al74Fr8NRnrhjR/2q3bpGBLVYjE4bVHLEp3ig51jQqrRb34Z+dGeMueph8e1FQh01isx1lLhLxS9MKqhKTpJhcUVMeystTNirmYkAd2qkEW/hLCKlISGOm42NNJTrUT6vACs4wganaPpAIKgnGa1eBDfyE5Ad2C0El5DH2iZLALKeQoKgchPXEvVfvIkCJjjpVqc5GGKnk8GmKBwwfs4XsTPlcZagcghG6+gwHmYtit0XVWIINYEkSf7OuBsudpv6zsKEQUpzy6IJAw7rz6BiOMaOjzy6R1i3C6C8VX1UyjFamYm2DJ26VQgAuO/0JIPaS82aeSfx0wfI45eqNoJkbozV2tjZUkTyM1aZPg2HsIjhvBgch9akPMh+VIZc5RApMUlIxzXDtF2ox2Sqhg5XMZNc6VnFCtp07CGXMuTMcZR7yOSdi3IRGcaURMC0soKpqvZHBYKYlwpO3S8KVeioaz6VTiaJMbRG/iLDjbpgDt++7EK2B/zhsUuYCRVCupfxcwXqQvlPPshhntnmgA081S47BCgjJmI4zdzjOYuR3dCA0qwL/AkSOfUlWFEUW7/ZNVzCTKXrtISr1KCPmdRgfyXS75u0bLUMHjpEdix+royRgjU5GdZgcVR4+lMSc2psvjcMuql7corECrStBc2Rl1Fa6sMQYHu5MoNqIlI9Jol5nA9Fco6ZIPLGgXMzTWlirOwe0ZWjfqcArDhSK8DXnpjlQZFQOOcAcCN+YrBaMtHEQjyaTyWhOD2kkW16ZSRzI+Ptj3mJWsMMux1B92oqwRtJDr9lGwz6pVMtn4lbe8KTzNWWVeuzKuLAZPCCpDdZL4HqV0tQVYQMnYuyKDGYNXYLPt5oTqLkxhpJktR+4nId7Fb72nemOUyObVhHGfliJxsFdhF/uiEgCJeJOcMjsanYru4vCtiRSI34BbXR3ug+7L4mYa/L271eCksaPfgBWd2C9jAPD4agzoaC6KujfCe0sRtLrZlYggU70pmsxPUhIRSz+iugpsr1ASBHn7uV4yfs4mizXE5t4vBK2glIzn/zSFawbGVtvVm3q3Sj86q0wi1c3UweplNQzXErBVur991imk1gqF/weTfP4U/WKkaglewsBB4Iz1s9CRIqJ9ONjs/jzCipjiyjKtBX7SEXJJM3QtdFA/YONybm1RdBkZ+ilrpzytmqiNFezKjj2YtZK2NzlWpFYWkAya2wfkPgQs2Azn9yt0CJTEMN6qiylMnqOCJfUesnHZVBa1Vm/Bdd9bVXCVnjSOXTJGK7ZG2/BPHsVyZoDRiwRWLEpFtjb3MoN3MoY89TgW/BOWeGuiHCtBdcyhXG/BoXYZlNSdgYqfWxFbBdj8Hoeh0Zs+gtK/LRGI5wKe/ppF8pKosTMGr5tQgIjhw5rJNUWUZqcaaj2gU/SeB3idcLYSSU7Iqtd02xwk+ENq2QWDL4AyUlYxg1Oa6+TBGLr1tCmmz6zVecpwsWSrF6Q0YqWMmgSr8AoekiAGlCZBxw33RtQhWirag1LeFM4TLYGuxWKSo+/Wa7i9u1wvb9t3Ir2lwNakOGGd9lem1w9FdO/BwEGBlpIoZs5dGdXWvbVAxhuND2RxbhAJoApBQQjieE+XL8Z45hRRNkSnzkvmke0Ih1crWbHaiKVuETFSnYz+hY4b4rylT0WGXwtTtfZ6O5Z5j4vZET2BvNEZXs/s24NB14e6zI3mAM1dOsRuUBWt1UCGP+5pUUVho7uZeJB4fcQhdcyD6McrdhaCjE+4XMVd8xeafmJbblMjht51/jojWGtHFNpfF/vEpQqbjMrfskCb1Ze3gNZ3LHCDva+zPHjAbEmFSPElGfalUgrJIXwUxAiF3eoWelXWLQZH43Y3K9+7jOKfNCvU0zpRMNDHoITwlVolnfscqWiyOWzA5tZRQjhJ6RjPOADvjBHRNGg/lmj5nHWSk1byA7ycRlLcX3kXCG2bh066rb9V8PK6CJcIzQhRJwLEujLs6xGWgX57CE7wcXlMBfl+dpBYGVFydxJ5AF7CTcKb5i0k2T9230FW2mI5MwyvUHLJGYhGve6vvbP+gy0P2NCSyb8KNz8OJ99jzUUW+rKjfpVzsrMMsknsfhk5ko6vLHGv2EecIZanO6CaH/sVpESuf/FsncVDFFkrsyJDWQnjQvZJSMa5wjzMr7oYn4WoVmywYVttB86yViMbzBwLI/uGlGxvkbTORG+LkKH4cexJT54pfTLU8EgqNfp9pdhs2VoZV58LUgGAKv0MAHd8Zg17ug2Wp96vfc9qMZVP0UycOdZlq8E9GZBnRqU10h8MRhAK3rlGQWwAh39mfVUmTGFYbZiq7T00rWyVkErSCseOeiLlOD6vTaPkG05EYfKnl2N2VOJ+l2hATV+IEwtqQApc0fQw5oJmOYDqanRz8lZ3wVuVAuq63ZXoEoM7Q/4g33Rgd4d1TN93tgJi6Qs+9ET1D/OuuekqG+VFeylrHFf2X2vWr+z5HrKv1moD3W9k/4KP8fShCCzY94sWMHst5+ghhgJWNe9T7SEYO3FZuYL+DngvQGjpJIZqtK6z+GMl882Sy9ErBG2JBtuJw5UmLFavcbeE1Xu2xDrmVRxjXt8rly5cuXKlStXrly5cuVqnHyxiVqeD3XsfAdFsF+cs93VJiVSXLdKrqeSmQS3/DGkRuMDt7tsSGvUYZ5aFdZz4ZeWYovUnFJUjdspPZJuWQr73aQrsJ7tWi+PnEhwlaqqd5Z1ISpjphEfYkMSsVDYmjaCPbIasa0Mx3Zi4cG7aJF2kW2s+EVuYWJOF8mEaPjfGnaTsYlqTZ2VyG/hIX0KnR603x1hrRJlvWlj0jlAqSnUvNDnzDVydBHlvaxiCy0zSJapX+GSGHO6FKNRnP3oYz14/a0CDWoa5Zjm55FUch/rk4WI3FSHbjhepGir+YBwKxaSutcJbLrMCkwpuhxQQVRhW2zHGcQlZ8FgrFSrJxr5Jd8wyx57YS5kCFtTOClrYgflt25+LdPEyU3nT/V8gynlkxTGKVUoLP2JLDuEm+5XTaejS7PyTdPV9k1WdGLRrLcQ6bKmpEOiUqyXG/k8csokk0nnXeYqzGLW7QT7Zm3gtzkaXSKg36uPkd1cnSvYN1ucWIBqNPKpFOOUTEeX/fwonDE0b5VQTH/E5MgvmeAKA403xCZZxp2r4VhJLTPHy1BQ6bR/O+ud6VGNd5diM6u0GcsbxP6skYw5B8sbokCXKS326URBqWIFKGZQ/k3ghFrogYeU46+VTs6zR+js283KZ1VacT5AUfNb3OOJbIFcd7zNOOO0dFaylfc22GCFLVEbZFA0t7Pvgea3oKghiDRAAScuQOUsTt749nKfvBzlzYcuAmRGhmGIzzIY1dgK2yQ/FqQpcY5Z8Pzz5xusRYxAfhsnv39zqayo+eiLFQS6hk83poadAe0tsNUjtrxXtpx2Hjqv9kAfYlyASlqBnOe0ubm5vb1cVil+eEMrKr28KxBbl2XT7D3w650ZuDm64F61Wt371yAnLkDxnFDzO7Sj+BWS+p2aeo2ZJPydKIppPoKtDk0OFBYz6qZ3uLVVtQJ52hbIDU6mtnPxuR3aWRixNfajoI9p9HcyfACnI0aGhLYGjf4NWxQ3v7Hgj93js343MyJAeeM5hMNjynpBczu0s+gf2dB/ZjfgGHdINAaTXdraw+hVUZ+d9klbo/To8tPLV/8c4pTNDVgTxeRdMqukFa7KbKRsLGSrcAaDxafHGkEbe0hsj/ktfhf2jlvPj7xpfy7LcdrmOPGYls0qb/QIRD+7u95sGAjEdkeP+QcF0mb4h5f9m2Tqp5KN0HmvD8H9756RnLZzA5iy6JZzO7azaF25qapIQFFtZYLxgFIBEfrNME97881gUElj1Trfov38zVX10YufdgY5jcK09Dwo0AqAKhoxVrIbwrfSjcJAphM8xh4Q2nBINEc3OH/TOTzc+smDCc8Z07JrBqgG0KR2dmMsKtn6jOypvcSr2izHZzwnXhq8h3gmCaHz796+qe5tbf0j5x+O4SMwLZ/Vhjmf7CVDTwUWJDk27GJBpdlU6Mu2x2VMffjz85u3X2jB/ubwsNP5R244ho/CtDRWYVHkn20ssNB111ZwahjvXSSc33zHKO2BqtXOm+5Vv//e7nQDmXCJrACKr9TwaoNFpKDfEnc35ewR7tYDnz9+/Pjc0M3NZ4DEUepenzw/Ptrrd7tX73cmw7R4u5IzZmy29Qf4G+8nljZZaBcef/7S61Evs7RHtdXpts8un54eHT8/afd77X6/e/3HyTAtmhV9Wqi/JkfEkp9EeZNITDOwI5M82/4cQe0NqXrVb50dAyWE1O1ABjzs9Lp7nc6bQDznDIlqe4HzR5i3/COHbyFuKDixcOTtdEvT+Y9DoKpoS8dHTy/PWtddZKSr0/mh+h+g5CQWBVnSu8i+aJGMfZZfjUzRsos42iKQ4hgBJLCly6dHl2ft/hVS2qKIrrrdfr9/fX39u+rNzbObhoNZISbk5AHd9ZQnVWU8KvSmux8XWd16V+FnSqjaAUZtiN1Pj54eP2/1r5ARI9Rut0DtNnCCn06+6d08vnn8bdzJmjym7nzOkwlnF8bNPU73tGlkdcvTCD6ArbRPzp4fHx8dAaWzVh89Drm1Ts7et05OWn1K6ZoSuwZL6/Q+Q7Z8lx2NKYvW5LHrzuc8mXCcPGY1S4hMNccXJuNWqOGDJv/vD0+pjg2Pu+peA6SzsxOg9L4N1tS+7iIm+M/V4RbVDz8Cq5vs9iSYFsgKA/G4J8g1xmO8VWNZbWy8O356fPwcKR0ySmdnFFOL6c9tVKvbR0zVLUM/fLkBWNGcDVNgNKYFsiqNczOBNqKmmos5GOeDwq+/UGMxbYlZky4wqD78Hzzyy5Zd/64+u7m5+So3CaYFsmqMb594xgey25UeE9s/dA47pi1RTCcGJYxQYExvmDGZrPSy4d+9H589e/Yv7ySYFsgqM7aA2p36OXz10TXDBYZ0k9JJywB1qp2gMVE2DJHufbR2QCts975AgfW/P09AiWqO/WteY1gJNAdOOQCWR4XA4F9/sbsc08nZ5c8/t6qmHQGozhVnUlf9E6i8fnj9AvTPHWdKIE9gQT3kcT5YITM8ZE4bnpm4+GWQUuvs+dkJVOjVy+NDKzRhfcVIQbHVb13SnHn6TfcNsPrpj7cz8uC8Dk48L2h1wJjYjqimX+ZSHwzuvl+/abMUZ2JqXYP5QEWK/+Lj+CEzqU63BVUq6Ojo9PTJH3qXj6rV6xGsdEPKMkaGpj7zW+UbWUMVCfdworsrNPCHry8oqRYlBX7YBkxVOyE+lmOTgXJCTKevXn4iL097l5ed9unOECOcIPQPa9oTd1Bi0LAENhM/0zxMhR82fXj/DastIZq3u50xmFiw2jLsiZrTy0/awfEJkt36M47i922GNIIRVTS6mFX1AnsCn81j0P8C0//FEyrwwjxdCSIgKRywYOE0npIRn5ATxfTqk/bk+KTf6cE+yLD6SgN5AtnRhsQgISaqWU79NoVxpj1hLHERmt65zCygF/sbia+6v4NgfXVFrWkkqENWGmC+o5yOwJw0DTGxQFat7u09evSo9xPRNOIdb0qm0qCZT3+cQvQ2CH+iWCom6MrZ6AzNclMROi121BkXmri6QM93jNOnJ8/bV1U96FNMtCmx9QZZ7Y9HhIySyWQmUyikFvbYb/A1hf/LoLvzIEU7+JV6IfP7r1+/PryN1NX1mRWfyHHriremPcb58PX3F3t/ohO8Q5B4RKnUbh7UWOzD8SLNRjrr3U7V5bnflyUEJfndx9cjDarbujRBvdKetDrUnBATbXHhlp3vL97JoN9XkdXf/ZajISFAxBiBKKVGo1xX1/kR6aGIpCgXry1Ih1aEYqCevCKnfQaKOR0l+vrjBWKKUfW65Em3+heGCBlRSCkTUgIhlSpyTIwsY1394iSEJVlB6zo0Pe/yqR6jkJT25Br57OnB6ZCZU8ySJH3sYVFxleQomYyKJUWWxEg46PP5gqD7vtwZFYqIMbny7r86FijDpF5qr9omKcPtDESWvlQB8t5/ZxASIEqAGTUZo6BNPt8K/C3b2ST4kJZS+fav/2MOXoAUVFLkZIuRoib1/YU8hEkURUn80NvaevTi0a/leq1ZUWLUjgYFnHyh9WfFaEmAq/TVMQWFNgWkzg4NUlC2f5QtTOKAvuu9eLEH24jhSDgcicC/wjZITCHQfV/pPCT4wpSW8u1fjv7z1SskdXll2VTngnHi+ETEiKXvergRorJAmYgoJKYHco+14AtS45IB1+nf/vYnIFXV6wMgpWOK8EITQkNCRd5+/TYy4HKmMSEkXfd9lfOSEEJaiAvKrq+rPZ3U6wtJpzQchTg49H8WJtOSBJPTQ2IFCvkYLsrr4uPbt28/foBQTSnpDmW51pBC+ouhAWMyMT0oVmhcgCsC2U0P4hFaGw1dOFVojAYZPSx7sgt4oTsxYxoZkNlLI/DxjB4uoGHdyRxMF3tgUcmVK1euXLly5cqVK1euXLly5cqVK1euXLly5eo3ov8H/kd03MchPaEAAAAASUVORK5CYII="/>
          <p:cNvSpPr>
            <a:spLocks noChangeAspect="1" noChangeArrowheads="1"/>
          </p:cNvSpPr>
          <p:nvPr/>
        </p:nvSpPr>
        <p:spPr bwMode="auto">
          <a:xfrm>
            <a:off x="116681" y="-144463"/>
            <a:ext cx="2286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az616578.vo.msecnd.net/files/2016/04/29/6359749212265071701171552202_Dollarphotoclub_77959340-1024x577.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6682" y="160338"/>
            <a:ext cx="8876764" cy="6575313"/>
          </a:xfrm>
          <a:prstGeom prst="roundRect">
            <a:avLst>
              <a:gd name="adj" fmla="val 8594"/>
            </a:avLst>
          </a:prstGeom>
          <a:solidFill>
            <a:srgbClr val="FFFFFF">
              <a:shade val="85000"/>
            </a:srgbClr>
          </a:solidFill>
          <a:ln>
            <a:noFill/>
          </a:ln>
          <a:effectLst>
            <a:glow rad="139700">
              <a:schemeClr val="accent2">
                <a:satMod val="175000"/>
                <a:alpha val="40000"/>
              </a:schemeClr>
            </a:glow>
            <a:reflection blurRad="12700" stA="38000" endPos="28000" dist="5000" dir="5400000" sy="-100000" algn="bl" rotWithShape="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9948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fontScale="90000"/>
          </a:bodyPr>
          <a:lstStyle/>
          <a:p>
            <a:pPr algn="ctr"/>
            <a:r>
              <a:rPr lang="en-US" b="1" dirty="0" smtClean="0"/>
              <a:t>Attitude and Belief</a:t>
            </a:r>
            <a:r>
              <a:rPr lang="en-US" dirty="0" smtClean="0"/>
              <a:t/>
            </a:r>
            <a:br>
              <a:rPr lang="en-US" dirty="0" smtClean="0"/>
            </a:br>
            <a:endParaRPr lang="en-US" dirty="0"/>
          </a:p>
        </p:txBody>
      </p:sp>
      <p:sp>
        <p:nvSpPr>
          <p:cNvPr id="3" name="Content Placeholder 2"/>
          <p:cNvSpPr>
            <a:spLocks noGrp="1"/>
          </p:cNvSpPr>
          <p:nvPr>
            <p:ph sz="quarter" idx="1"/>
          </p:nvPr>
        </p:nvSpPr>
        <p:spPr>
          <a:xfrm>
            <a:off x="457200" y="1752600"/>
            <a:ext cx="8229600" cy="4821936"/>
          </a:xfrm>
        </p:spPr>
        <p:txBody>
          <a:bodyPr>
            <a:normAutofit lnSpcReduction="10000"/>
          </a:bodyPr>
          <a:lstStyle/>
          <a:p>
            <a:pPr lvl="0"/>
            <a:r>
              <a:rPr lang="en-US" dirty="0" smtClean="0">
                <a:solidFill>
                  <a:schemeClr val="accent1">
                    <a:lumMod val="50000"/>
                  </a:schemeClr>
                </a:solidFill>
              </a:rPr>
              <a:t>Attitude is judgment about a person, object, idea or activity.</a:t>
            </a:r>
          </a:p>
          <a:p>
            <a:pPr lvl="0"/>
            <a:r>
              <a:rPr lang="en-US" dirty="0" smtClean="0">
                <a:solidFill>
                  <a:schemeClr val="accent1">
                    <a:lumMod val="50000"/>
                  </a:schemeClr>
                </a:solidFill>
              </a:rPr>
              <a:t>It may be positive or negative. It is also in form of like and dislike.</a:t>
            </a:r>
          </a:p>
          <a:p>
            <a:pPr lvl="0"/>
            <a:r>
              <a:rPr lang="en-US" dirty="0" smtClean="0">
                <a:solidFill>
                  <a:schemeClr val="accent1">
                    <a:lumMod val="50000"/>
                  </a:schemeClr>
                </a:solidFill>
              </a:rPr>
              <a:t>It is way a person responds to his or her environment.</a:t>
            </a:r>
          </a:p>
          <a:p>
            <a:pPr lvl="0">
              <a:buNone/>
            </a:pPr>
            <a:endParaRPr lang="en-US" dirty="0" smtClean="0">
              <a:solidFill>
                <a:schemeClr val="accent1">
                  <a:lumMod val="50000"/>
                </a:schemeClr>
              </a:solidFill>
            </a:endParaRPr>
          </a:p>
          <a:p>
            <a:pPr lvl="0"/>
            <a:r>
              <a:rPr lang="en-US" dirty="0" smtClean="0">
                <a:solidFill>
                  <a:schemeClr val="accent1">
                    <a:lumMod val="50000"/>
                  </a:schemeClr>
                </a:solidFill>
              </a:rPr>
              <a:t>Belief is descriptive thought about something.</a:t>
            </a:r>
          </a:p>
          <a:p>
            <a:pPr lvl="0"/>
            <a:r>
              <a:rPr lang="en-US" dirty="0" smtClean="0">
                <a:solidFill>
                  <a:schemeClr val="accent1">
                    <a:lumMod val="50000"/>
                  </a:schemeClr>
                </a:solidFill>
              </a:rPr>
              <a:t>It is based on knowledge, opinion and education.</a:t>
            </a:r>
          </a:p>
          <a:p>
            <a:pPr lvl="0"/>
            <a:r>
              <a:rPr lang="en-US" dirty="0" smtClean="0">
                <a:solidFill>
                  <a:schemeClr val="accent1">
                    <a:lumMod val="50000"/>
                  </a:schemeClr>
                </a:solidFill>
              </a:rPr>
              <a:t>It represents viewpoint about an idea, concept, object, events, and people.</a:t>
            </a:r>
          </a:p>
          <a:p>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Religion</a:t>
            </a:r>
            <a:endParaRPr lang="en-US" dirty="0"/>
          </a:p>
        </p:txBody>
      </p:sp>
      <p:sp>
        <p:nvSpPr>
          <p:cNvPr id="3" name="Content Placeholder 2"/>
          <p:cNvSpPr>
            <a:spLocks noGrp="1"/>
          </p:cNvSpPr>
          <p:nvPr>
            <p:ph sz="quarter" idx="1"/>
          </p:nvPr>
        </p:nvSpPr>
        <p:spPr/>
        <p:txBody>
          <a:bodyPr/>
          <a:lstStyle/>
          <a:p>
            <a:pPr lvl="0"/>
            <a:r>
              <a:rPr lang="en-US" dirty="0" smtClean="0">
                <a:solidFill>
                  <a:schemeClr val="accent1">
                    <a:lumMod val="50000"/>
                  </a:schemeClr>
                </a:solidFill>
              </a:rPr>
              <a:t>Religion provides philosophical foundation of belief and value.</a:t>
            </a:r>
          </a:p>
          <a:p>
            <a:pPr lvl="0"/>
            <a:r>
              <a:rPr lang="en-US" dirty="0" smtClean="0">
                <a:solidFill>
                  <a:schemeClr val="accent1">
                    <a:lumMod val="50000"/>
                  </a:schemeClr>
                </a:solidFill>
              </a:rPr>
              <a:t>It also determines the socio relationship.</a:t>
            </a:r>
          </a:p>
          <a:p>
            <a:pPr>
              <a:buNone/>
            </a:pPr>
            <a:endParaRPr lang="en-US"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Composition of Religion in Nepal</a:t>
            </a:r>
            <a:endParaRPr lang="en-US" dirty="0"/>
          </a:p>
        </p:txBody>
      </p:sp>
      <p:graphicFrame>
        <p:nvGraphicFramePr>
          <p:cNvPr id="3" name="Table 2"/>
          <p:cNvGraphicFramePr>
            <a:graphicFrameLocks noGrp="1"/>
          </p:cNvGraphicFramePr>
          <p:nvPr/>
        </p:nvGraphicFramePr>
        <p:xfrm>
          <a:off x="1371600" y="2667000"/>
          <a:ext cx="6096000" cy="3332480"/>
        </p:xfrm>
        <a:graphic>
          <a:graphicData uri="http://schemas.openxmlformats.org/drawingml/2006/table">
            <a:tbl>
              <a:tblPr firstRow="1" bandRow="1">
                <a:tableStyleId>{5C22544A-7EE6-4342-B048-85BDC9FD1C3A}</a:tableStyleId>
              </a:tblPr>
              <a:tblGrid>
                <a:gridCol w="2032000"/>
                <a:gridCol w="2032000"/>
                <a:gridCol w="2032000"/>
              </a:tblGrid>
              <a:tr h="0">
                <a:tc rowSpan="2">
                  <a:txBody>
                    <a:bodyPr/>
                    <a:lstStyle/>
                    <a:p>
                      <a:pPr algn="ctr"/>
                      <a:r>
                        <a:rPr lang="en-US" dirty="0" smtClean="0"/>
                        <a:t>Religion</a:t>
                      </a:r>
                      <a:endParaRPr lang="en-US" dirty="0"/>
                    </a:p>
                  </a:txBody>
                  <a:tcPr/>
                </a:tc>
                <a:tc gridSpan="2">
                  <a:txBody>
                    <a:bodyPr/>
                    <a:lstStyle/>
                    <a:p>
                      <a:r>
                        <a:rPr lang="en-US" dirty="0" smtClean="0"/>
                        <a:t>% Of  Total  Population</a:t>
                      </a:r>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US" dirty="0" smtClean="0"/>
                        <a:t>2001</a:t>
                      </a:r>
                      <a:endParaRPr lang="en-US" dirty="0"/>
                    </a:p>
                  </a:txBody>
                  <a:tcPr/>
                </a:tc>
                <a:tc>
                  <a:txBody>
                    <a:bodyPr/>
                    <a:lstStyle/>
                    <a:p>
                      <a:pPr algn="ctr"/>
                      <a:r>
                        <a:rPr lang="en-US" dirty="0" smtClean="0"/>
                        <a:t>2011</a:t>
                      </a:r>
                      <a:endParaRPr lang="en-US" dirty="0"/>
                    </a:p>
                  </a:txBody>
                  <a:tcPr/>
                </a:tc>
              </a:tr>
              <a:tr h="370840">
                <a:tc>
                  <a:txBody>
                    <a:bodyPr/>
                    <a:lstStyle/>
                    <a:p>
                      <a:pPr algn="ctr"/>
                      <a:r>
                        <a:rPr lang="en-US" dirty="0" smtClean="0">
                          <a:solidFill>
                            <a:schemeClr val="accent1">
                              <a:lumMod val="50000"/>
                            </a:schemeClr>
                          </a:solidFill>
                        </a:rPr>
                        <a:t>Hindu</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80.6</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81.3</a:t>
                      </a:r>
                      <a:endParaRPr lang="en-US" dirty="0">
                        <a:solidFill>
                          <a:schemeClr val="accent1">
                            <a:lumMod val="50000"/>
                          </a:schemeClr>
                        </a:solidFill>
                      </a:endParaRPr>
                    </a:p>
                  </a:txBody>
                  <a:tcPr/>
                </a:tc>
              </a:tr>
              <a:tr h="370840">
                <a:tc>
                  <a:txBody>
                    <a:bodyPr/>
                    <a:lstStyle/>
                    <a:p>
                      <a:pPr algn="ctr"/>
                      <a:r>
                        <a:rPr lang="en-US" dirty="0" smtClean="0">
                          <a:solidFill>
                            <a:schemeClr val="accent1">
                              <a:lumMod val="50000"/>
                            </a:schemeClr>
                          </a:solidFill>
                        </a:rPr>
                        <a:t>Buddhist</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10.7</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9.0</a:t>
                      </a:r>
                      <a:endParaRPr lang="en-US" dirty="0">
                        <a:solidFill>
                          <a:schemeClr val="accent1">
                            <a:lumMod val="50000"/>
                          </a:schemeClr>
                        </a:solidFill>
                      </a:endParaRPr>
                    </a:p>
                  </a:txBody>
                  <a:tcPr/>
                </a:tc>
              </a:tr>
              <a:tr h="370840">
                <a:tc>
                  <a:txBody>
                    <a:bodyPr/>
                    <a:lstStyle/>
                    <a:p>
                      <a:pPr algn="ctr"/>
                      <a:r>
                        <a:rPr lang="en-US" dirty="0" smtClean="0">
                          <a:solidFill>
                            <a:schemeClr val="accent1">
                              <a:lumMod val="50000"/>
                            </a:schemeClr>
                          </a:solidFill>
                        </a:rPr>
                        <a:t>Islam</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4.2</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4.4</a:t>
                      </a:r>
                      <a:endParaRPr lang="en-US" dirty="0">
                        <a:solidFill>
                          <a:schemeClr val="accent1">
                            <a:lumMod val="50000"/>
                          </a:schemeClr>
                        </a:solidFill>
                      </a:endParaRPr>
                    </a:p>
                  </a:txBody>
                  <a:tcPr/>
                </a:tc>
              </a:tr>
              <a:tr h="370840">
                <a:tc>
                  <a:txBody>
                    <a:bodyPr/>
                    <a:lstStyle/>
                    <a:p>
                      <a:pPr algn="ctr"/>
                      <a:r>
                        <a:rPr lang="en-US" dirty="0" err="1" smtClean="0">
                          <a:solidFill>
                            <a:schemeClr val="accent1">
                              <a:lumMod val="50000"/>
                            </a:schemeClr>
                          </a:solidFill>
                        </a:rPr>
                        <a:t>Kirat</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3.6</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3.0</a:t>
                      </a:r>
                      <a:endParaRPr lang="en-US" dirty="0">
                        <a:solidFill>
                          <a:schemeClr val="accent1">
                            <a:lumMod val="50000"/>
                          </a:schemeClr>
                        </a:solidFill>
                      </a:endParaRPr>
                    </a:p>
                  </a:txBody>
                  <a:tcPr/>
                </a:tc>
              </a:tr>
              <a:tr h="370840">
                <a:tc>
                  <a:txBody>
                    <a:bodyPr/>
                    <a:lstStyle/>
                    <a:p>
                      <a:pPr algn="ctr"/>
                      <a:r>
                        <a:rPr lang="en-US" dirty="0" smtClean="0">
                          <a:solidFill>
                            <a:schemeClr val="accent1">
                              <a:lumMod val="50000"/>
                            </a:schemeClr>
                          </a:solidFill>
                        </a:rPr>
                        <a:t>Christian</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0.5</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1.4</a:t>
                      </a:r>
                      <a:endParaRPr lang="en-US" dirty="0">
                        <a:solidFill>
                          <a:schemeClr val="accent1">
                            <a:lumMod val="50000"/>
                          </a:schemeClr>
                        </a:solidFill>
                      </a:endParaRPr>
                    </a:p>
                  </a:txBody>
                  <a:tcPr/>
                </a:tc>
              </a:tr>
              <a:tr h="370840">
                <a:tc>
                  <a:txBody>
                    <a:bodyPr/>
                    <a:lstStyle/>
                    <a:p>
                      <a:pPr algn="ctr"/>
                      <a:r>
                        <a:rPr lang="en-US" dirty="0" smtClean="0">
                          <a:solidFill>
                            <a:schemeClr val="accent1">
                              <a:lumMod val="50000"/>
                            </a:schemeClr>
                          </a:solidFill>
                        </a:rPr>
                        <a:t>Others</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0.4</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0.9</a:t>
                      </a:r>
                      <a:endParaRPr lang="en-US" dirty="0">
                        <a:solidFill>
                          <a:schemeClr val="accent1">
                            <a:lumMod val="50000"/>
                          </a:schemeClr>
                        </a:solidFill>
                      </a:endParaRPr>
                    </a:p>
                  </a:txBody>
                  <a:tcPr/>
                </a:tc>
              </a:tr>
              <a:tr h="370840">
                <a:tc>
                  <a:txBody>
                    <a:bodyPr/>
                    <a:lstStyle/>
                    <a:p>
                      <a:pPr algn="ctr"/>
                      <a:r>
                        <a:rPr lang="en-US" dirty="0" smtClean="0">
                          <a:solidFill>
                            <a:schemeClr val="accent1">
                              <a:lumMod val="50000"/>
                            </a:schemeClr>
                          </a:solidFill>
                        </a:rPr>
                        <a:t>Total</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100</a:t>
                      </a:r>
                      <a:endParaRPr lang="en-US" dirty="0">
                        <a:solidFill>
                          <a:schemeClr val="accent1">
                            <a:lumMod val="50000"/>
                          </a:schemeClr>
                        </a:solidFill>
                      </a:endParaRPr>
                    </a:p>
                  </a:txBody>
                  <a:tcPr/>
                </a:tc>
                <a:tc>
                  <a:txBody>
                    <a:bodyPr/>
                    <a:lstStyle/>
                    <a:p>
                      <a:pPr algn="ctr"/>
                      <a:r>
                        <a:rPr lang="en-US" dirty="0" smtClean="0">
                          <a:solidFill>
                            <a:schemeClr val="accent1">
                              <a:lumMod val="50000"/>
                            </a:schemeClr>
                          </a:solidFill>
                        </a:rPr>
                        <a:t>100</a:t>
                      </a:r>
                      <a:endParaRPr lang="en-US" dirty="0">
                        <a:solidFill>
                          <a:schemeClr val="accent1">
                            <a:lumMod val="50000"/>
                          </a:schemeClr>
                        </a:solidFill>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85800"/>
          </a:xfrm>
        </p:spPr>
        <p:txBody>
          <a:bodyPr/>
          <a:lstStyle/>
          <a:p>
            <a:pPr algn="ctr"/>
            <a:r>
              <a:rPr lang="en-US" dirty="0" smtClean="0"/>
              <a:t>Language</a:t>
            </a:r>
            <a:endParaRPr lang="en-US" dirty="0"/>
          </a:p>
        </p:txBody>
      </p:sp>
      <p:sp>
        <p:nvSpPr>
          <p:cNvPr id="3" name="Content Placeholder 2"/>
          <p:cNvSpPr>
            <a:spLocks noGrp="1"/>
          </p:cNvSpPr>
          <p:nvPr>
            <p:ph sz="quarter" idx="1"/>
          </p:nvPr>
        </p:nvSpPr>
        <p:spPr>
          <a:xfrm>
            <a:off x="533400" y="1905000"/>
            <a:ext cx="8229600" cy="4325112"/>
          </a:xfrm>
        </p:spPr>
        <p:txBody>
          <a:bodyPr>
            <a:normAutofit/>
          </a:bodyPr>
          <a:lstStyle/>
          <a:p>
            <a:r>
              <a:rPr lang="en-US" dirty="0" smtClean="0">
                <a:solidFill>
                  <a:schemeClr val="accent1">
                    <a:lumMod val="50000"/>
                  </a:schemeClr>
                </a:solidFill>
              </a:rPr>
              <a:t>Another component of socio-cultural environment. Language capability serves four distinct role in the management </a:t>
            </a:r>
          </a:p>
          <a:p>
            <a:r>
              <a:rPr lang="en-US" dirty="0" err="1" smtClean="0">
                <a:solidFill>
                  <a:schemeClr val="accent1">
                    <a:lumMod val="50000"/>
                  </a:schemeClr>
                </a:solidFill>
              </a:rPr>
              <a:t>i</a:t>
            </a:r>
            <a:r>
              <a:rPr lang="en-US" dirty="0" smtClean="0">
                <a:solidFill>
                  <a:schemeClr val="accent1">
                    <a:lumMod val="50000"/>
                  </a:schemeClr>
                </a:solidFill>
              </a:rPr>
              <a:t>. Important in information gathering and evaluation </a:t>
            </a:r>
          </a:p>
          <a:p>
            <a:r>
              <a:rPr lang="en-US" dirty="0" smtClean="0">
                <a:solidFill>
                  <a:schemeClr val="accent1">
                    <a:lumMod val="50000"/>
                  </a:schemeClr>
                </a:solidFill>
              </a:rPr>
              <a:t>ii. Provide access to local society</a:t>
            </a:r>
          </a:p>
          <a:p>
            <a:r>
              <a:rPr lang="en-US" dirty="0" smtClean="0">
                <a:solidFill>
                  <a:schemeClr val="accent1">
                    <a:lumMod val="50000"/>
                  </a:schemeClr>
                </a:solidFill>
              </a:rPr>
              <a:t> iii. Important medium of communication</a:t>
            </a:r>
          </a:p>
          <a:p>
            <a:r>
              <a:rPr lang="en-US" dirty="0" smtClean="0">
                <a:solidFill>
                  <a:schemeClr val="accent1">
                    <a:lumMod val="50000"/>
                  </a:schemeClr>
                </a:solidFill>
              </a:rPr>
              <a:t> iv. Provide more than the ability to communicate</a:t>
            </a:r>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219200"/>
          </a:xfrm>
        </p:spPr>
        <p:txBody>
          <a:bodyPr>
            <a:normAutofit/>
          </a:bodyPr>
          <a:lstStyle/>
          <a:p>
            <a:pPr algn="ctr"/>
            <a:r>
              <a:rPr lang="en-US" dirty="0" smtClean="0"/>
              <a:t>Education</a:t>
            </a:r>
            <a:endParaRPr lang="en-US" dirty="0"/>
          </a:p>
        </p:txBody>
      </p:sp>
      <p:sp>
        <p:nvSpPr>
          <p:cNvPr id="3" name="Content Placeholder 2"/>
          <p:cNvSpPr>
            <a:spLocks noGrp="1"/>
          </p:cNvSpPr>
          <p:nvPr>
            <p:ph sz="quarter" idx="1"/>
          </p:nvPr>
        </p:nvSpPr>
        <p:spPr>
          <a:xfrm>
            <a:off x="301752" y="1981200"/>
            <a:ext cx="8503920" cy="4117848"/>
          </a:xfrm>
        </p:spPr>
        <p:txBody>
          <a:bodyPr>
            <a:normAutofit/>
          </a:bodyPr>
          <a:lstStyle/>
          <a:p>
            <a:r>
              <a:rPr lang="en-US" dirty="0" smtClean="0">
                <a:solidFill>
                  <a:schemeClr val="accent1">
                    <a:lumMod val="50000"/>
                  </a:schemeClr>
                </a:solidFill>
              </a:rPr>
              <a:t>- It is any part of learning process, which equips an individual to take his or her place in the society. </a:t>
            </a:r>
          </a:p>
          <a:p>
            <a:r>
              <a:rPr lang="en-US" dirty="0" smtClean="0">
                <a:solidFill>
                  <a:schemeClr val="accent1">
                    <a:lumMod val="50000"/>
                  </a:schemeClr>
                </a:solidFill>
              </a:rPr>
              <a:t>- Education may be both formal and non-formal and plays an important role in transferring cultural values from one generation to another. </a:t>
            </a:r>
          </a:p>
          <a:p>
            <a:r>
              <a:rPr lang="en-US" dirty="0" smtClean="0">
                <a:solidFill>
                  <a:schemeClr val="accent1">
                    <a:lumMod val="50000"/>
                  </a:schemeClr>
                </a:solidFill>
              </a:rPr>
              <a:t>- It is very important in business firm. A personnel managers can use educational profile of the country as a guide in estimating what kind of people will be able for staffing the operation.</a:t>
            </a:r>
          </a:p>
          <a:p>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371600"/>
            <a:ext cx="6629400" cy="4343400"/>
          </a:xfrm>
        </p:spPr>
        <p:txBody>
          <a:bodyPr>
            <a:noAutofit/>
          </a:bodyPr>
          <a:lstStyle/>
          <a:p>
            <a:r>
              <a:rPr lang="en-US" sz="2800" dirty="0" smtClean="0">
                <a:solidFill>
                  <a:schemeClr val="accent1">
                    <a:lumMod val="50000"/>
                  </a:schemeClr>
                </a:solidFill>
              </a:rPr>
              <a:t>Nepal’s education system comprises: </a:t>
            </a:r>
            <a:br>
              <a:rPr lang="en-US" sz="2800" dirty="0" smtClean="0">
                <a:solidFill>
                  <a:schemeClr val="accent1">
                    <a:lumMod val="50000"/>
                  </a:schemeClr>
                </a:solidFill>
              </a:rPr>
            </a:br>
            <a:r>
              <a:rPr lang="en-US" sz="2800" dirty="0" smtClean="0">
                <a:solidFill>
                  <a:schemeClr val="accent1">
                    <a:lumMod val="50000"/>
                  </a:schemeClr>
                </a:solidFill>
              </a:rPr>
              <a:t/>
            </a:r>
            <a:br>
              <a:rPr lang="en-US" sz="2800" dirty="0" smtClean="0">
                <a:solidFill>
                  <a:schemeClr val="accent1">
                    <a:lumMod val="50000"/>
                  </a:schemeClr>
                </a:solidFill>
              </a:rPr>
            </a:br>
            <a:r>
              <a:rPr lang="en-US" sz="2800" dirty="0" smtClean="0">
                <a:solidFill>
                  <a:schemeClr val="accent1">
                    <a:lumMod val="50000"/>
                  </a:schemeClr>
                </a:solidFill>
              </a:rPr>
              <a:t>- five years of primary education </a:t>
            </a:r>
            <a:br>
              <a:rPr lang="en-US" sz="2800" dirty="0" smtClean="0">
                <a:solidFill>
                  <a:schemeClr val="accent1">
                    <a:lumMod val="50000"/>
                  </a:schemeClr>
                </a:solidFill>
              </a:rPr>
            </a:br>
            <a:r>
              <a:rPr lang="en-US" sz="2800" dirty="0" smtClean="0">
                <a:solidFill>
                  <a:schemeClr val="accent1">
                    <a:lumMod val="50000"/>
                  </a:schemeClr>
                </a:solidFill>
              </a:rPr>
              <a:t>- three years of lower secondary education</a:t>
            </a:r>
            <a:br>
              <a:rPr lang="en-US" sz="2800" dirty="0" smtClean="0">
                <a:solidFill>
                  <a:schemeClr val="accent1">
                    <a:lumMod val="50000"/>
                  </a:schemeClr>
                </a:solidFill>
              </a:rPr>
            </a:br>
            <a:r>
              <a:rPr lang="en-US" sz="2800" dirty="0" smtClean="0">
                <a:solidFill>
                  <a:schemeClr val="accent1">
                    <a:lumMod val="50000"/>
                  </a:schemeClr>
                </a:solidFill>
              </a:rPr>
              <a:t> - two years of secondary education </a:t>
            </a:r>
            <a:br>
              <a:rPr lang="en-US" sz="2800" dirty="0" smtClean="0">
                <a:solidFill>
                  <a:schemeClr val="accent1">
                    <a:lumMod val="50000"/>
                  </a:schemeClr>
                </a:solidFill>
              </a:rPr>
            </a:br>
            <a:r>
              <a:rPr lang="en-US" sz="2800" dirty="0" smtClean="0">
                <a:solidFill>
                  <a:schemeClr val="accent1">
                    <a:lumMod val="50000"/>
                  </a:schemeClr>
                </a:solidFill>
              </a:rPr>
              <a:t>- two years of higher secondary education</a:t>
            </a: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TotalTime>
  <Words>1511</Words>
  <Application>Microsoft Office PowerPoint</Application>
  <PresentationFormat>On-screen Show (4:3)</PresentationFormat>
  <Paragraphs>187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Civic</vt:lpstr>
      <vt:lpstr>Components of Socio-Culture Environment </vt:lpstr>
      <vt:lpstr> Socio-Culture Environment </vt:lpstr>
      <vt:lpstr>  Components of Socio-Culture Environment </vt:lpstr>
      <vt:lpstr>Attitude and Belief </vt:lpstr>
      <vt:lpstr>Religion</vt:lpstr>
      <vt:lpstr>Composition of Religion in Nepal</vt:lpstr>
      <vt:lpstr>Language</vt:lpstr>
      <vt:lpstr>Education</vt:lpstr>
      <vt:lpstr>Nepal’s education system comprises:   - five years of primary education  - three years of lower secondary education  - two years of secondary education  - two years of higher secondary education</vt:lpstr>
      <vt:lpstr>Family Structure and Organization</vt:lpstr>
      <vt:lpstr>Family Structure</vt:lpstr>
      <vt:lpstr>Kinship </vt:lpstr>
      <vt:lpstr>Slide 13</vt:lpstr>
      <vt:lpstr>Slide 14</vt:lpstr>
      <vt:lpstr>1. Joint family system</vt:lpstr>
      <vt:lpstr>Slide 16</vt:lpstr>
      <vt:lpstr>2. Nuclear families</vt:lpstr>
      <vt:lpstr>Nuclear families contd…</vt:lpstr>
      <vt:lpstr>Slide 19</vt:lpstr>
      <vt:lpstr> </vt:lpstr>
      <vt:lpstr>Slide 21</vt:lpstr>
      <vt:lpstr>Slide 22</vt:lpstr>
      <vt:lpstr>Slide 23</vt:lpstr>
      <vt:lpstr>Class Structure and Classification</vt:lpstr>
      <vt:lpstr>Social Class</vt:lpstr>
      <vt:lpstr>Slide 26</vt:lpstr>
      <vt:lpstr>Slide 27</vt:lpstr>
      <vt:lpstr>Slide 28</vt:lpstr>
      <vt:lpstr>Slide 29</vt:lpstr>
      <vt:lpstr>Emerging Socio-Cultural Changes and their Impact</vt:lpstr>
      <vt:lpstr>Cont…</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Socio-Culture Environment </dc:title>
  <dc:creator>SPB</dc:creator>
  <cp:lastModifiedBy>SantoshPB</cp:lastModifiedBy>
  <cp:revision>12</cp:revision>
  <dcterms:created xsi:type="dcterms:W3CDTF">2006-08-16T00:00:00Z</dcterms:created>
  <dcterms:modified xsi:type="dcterms:W3CDTF">2016-07-24T17:45:57Z</dcterms:modified>
</cp:coreProperties>
</file>