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5" r:id="rId8"/>
    <p:sldId id="266" r:id="rId9"/>
    <p:sldId id="260" r:id="rId10"/>
    <p:sldId id="261" r:id="rId11"/>
    <p:sldId id="262" r:id="rId12"/>
    <p:sldId id="267" r:id="rId13"/>
    <p:sldId id="268" r:id="rId14"/>
    <p:sldId id="269" r:id="rId15"/>
    <p:sldId id="270" r:id="rId16"/>
    <p:sldId id="271" r:id="rId17"/>
    <p:sldId id="272" r:id="rId18"/>
    <p:sldId id="273" r:id="rId19"/>
    <p:sldId id="274" r:id="rId20"/>
    <p:sldId id="276" r:id="rId21"/>
    <p:sldId id="277" r:id="rId22"/>
    <p:sldId id="306" r:id="rId23"/>
    <p:sldId id="279" r:id="rId24"/>
    <p:sldId id="281" r:id="rId25"/>
    <p:sldId id="283" r:id="rId26"/>
    <p:sldId id="285" r:id="rId27"/>
    <p:sldId id="287" r:id="rId28"/>
    <p:sldId id="288" r:id="rId29"/>
    <p:sldId id="307" r:id="rId30"/>
    <p:sldId id="289" r:id="rId31"/>
    <p:sldId id="290" r:id="rId32"/>
    <p:sldId id="291" r:id="rId33"/>
    <p:sldId id="292" r:id="rId34"/>
    <p:sldId id="293" r:id="rId35"/>
    <p:sldId id="294" r:id="rId36"/>
    <p:sldId id="295" r:id="rId37"/>
    <p:sldId id="296" r:id="rId38"/>
    <p:sldId id="305" r:id="rId39"/>
    <p:sldId id="299" r:id="rId40"/>
    <p:sldId id="300" r:id="rId41"/>
    <p:sldId id="301" r:id="rId42"/>
    <p:sldId id="302" r:id="rId43"/>
    <p:sldId id="30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8495" autoAdjust="0"/>
  </p:normalViewPr>
  <p:slideViewPr>
    <p:cSldViewPr>
      <p:cViewPr>
        <p:scale>
          <a:sx n="50" d="100"/>
          <a:sy n="50" d="100"/>
        </p:scale>
        <p:origin x="-1650" y="-2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F0FBD52-5D47-4E97-A75C-4A1D58A4B13E}" type="datetimeFigureOut">
              <a:rPr lang="en-US" smtClean="0"/>
              <a:pPr/>
              <a:t>7/26/2016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88B3E71-6AE7-4353-A9AD-9932D74085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0FBD52-5D47-4E97-A75C-4A1D58A4B13E}" type="datetimeFigureOut">
              <a:rPr lang="en-US" smtClean="0"/>
              <a:pPr/>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3E71-6AE7-4353-A9AD-9932D74085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0FBD52-5D47-4E97-A75C-4A1D58A4B13E}" type="datetimeFigureOut">
              <a:rPr lang="en-US" smtClean="0"/>
              <a:pPr/>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3E71-6AE7-4353-A9AD-9932D74085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0FBD52-5D47-4E97-A75C-4A1D58A4B13E}" type="datetimeFigureOut">
              <a:rPr lang="en-US" smtClean="0"/>
              <a:pPr/>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3E71-6AE7-4353-A9AD-9932D74085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0FBD52-5D47-4E97-A75C-4A1D58A4B13E}" type="datetimeFigureOut">
              <a:rPr lang="en-US" smtClean="0"/>
              <a:pPr/>
              <a:t>7/26/2016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B3E71-6AE7-4353-A9AD-9932D74085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0FBD52-5D47-4E97-A75C-4A1D58A4B13E}" type="datetimeFigureOut">
              <a:rPr lang="en-US" smtClean="0"/>
              <a:pPr/>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B3E71-6AE7-4353-A9AD-9932D74085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F0FBD52-5D47-4E97-A75C-4A1D58A4B13E}" type="datetimeFigureOut">
              <a:rPr lang="en-US" smtClean="0"/>
              <a:pPr/>
              <a:t>7/26/2016</a:t>
            </a:fld>
            <a:endParaRPr lang="en-US"/>
          </a:p>
        </p:txBody>
      </p:sp>
      <p:sp>
        <p:nvSpPr>
          <p:cNvPr id="27" name="Slide Number Placeholder 26"/>
          <p:cNvSpPr>
            <a:spLocks noGrp="1"/>
          </p:cNvSpPr>
          <p:nvPr>
            <p:ph type="sldNum" sz="quarter" idx="11"/>
          </p:nvPr>
        </p:nvSpPr>
        <p:spPr/>
        <p:txBody>
          <a:bodyPr rtlCol="0"/>
          <a:lstStyle/>
          <a:p>
            <a:fld id="{988B3E71-6AE7-4353-A9AD-9932D740858C}"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F0FBD52-5D47-4E97-A75C-4A1D58A4B13E}" type="datetimeFigureOut">
              <a:rPr lang="en-US" smtClean="0"/>
              <a:pPr/>
              <a:t>7/26/2016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88B3E71-6AE7-4353-A9AD-9932D74085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FBD52-5D47-4E97-A75C-4A1D58A4B13E}" type="datetimeFigureOut">
              <a:rPr lang="en-US" smtClean="0"/>
              <a:pPr/>
              <a:t>7/26/2016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B3E71-6AE7-4353-A9AD-9932D74085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0FBD52-5D47-4E97-A75C-4A1D58A4B13E}" type="datetimeFigureOut">
              <a:rPr lang="en-US" smtClean="0"/>
              <a:pPr/>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B3E71-6AE7-4353-A9AD-9932D74085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0FBD52-5D47-4E97-A75C-4A1D58A4B13E}" type="datetimeFigureOut">
              <a:rPr lang="en-US" smtClean="0"/>
              <a:pPr/>
              <a:t>7/26/2016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B3E71-6AE7-4353-A9AD-9932D74085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F0FBD52-5D47-4E97-A75C-4A1D58A4B13E}" type="datetimeFigureOut">
              <a:rPr lang="en-US" smtClean="0"/>
              <a:pPr/>
              <a:t>7/26/2016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88B3E71-6AE7-4353-A9AD-9932D740858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838450"/>
          </a:xfrm>
        </p:spPr>
        <p:txBody>
          <a:bodyPr/>
          <a:lstStyle/>
          <a:p>
            <a:r>
              <a:rPr lang="en-US" dirty="0" smtClean="0"/>
              <a:t>Global Business Environment</a:t>
            </a:r>
            <a:endParaRPr lang="en-US" dirty="0"/>
          </a:p>
        </p:txBody>
      </p:sp>
      <p:sp>
        <p:nvSpPr>
          <p:cNvPr id="3" name="Subtitle 2"/>
          <p:cNvSpPr>
            <a:spLocks noGrp="1"/>
          </p:cNvSpPr>
          <p:nvPr>
            <p:ph type="subTitle" idx="1"/>
          </p:nvPr>
        </p:nvSpPr>
        <p:spPr/>
        <p:txBody>
          <a:bodyPr/>
          <a:lstStyle/>
          <a:p>
            <a:r>
              <a:rPr lang="en-US" dirty="0" smtClean="0">
                <a:solidFill>
                  <a:schemeClr val="tx2"/>
                </a:solidFill>
              </a:rPr>
              <a:t>Unit 6</a:t>
            </a:r>
            <a:endParaRPr lang="en-US"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Globalization’s Current Issue (Cont.)&lt;br /&gt;"/>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Globalization and Marketing&lt;br /&gt;Expands the market in which consumers buy from&lt;br /&gt;Access EBay sellers from across the 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1"/>
            <a:ext cx="7696200" cy="1143000"/>
          </a:xfrm>
        </p:spPr>
        <p:txBody>
          <a:bodyPr/>
          <a:lstStyle/>
          <a:p>
            <a:r>
              <a:rPr lang="en-US" dirty="0" smtClean="0"/>
              <a:t>Reginal grouping of nation</a:t>
            </a:r>
            <a:endParaRPr lang="en-US" dirty="0"/>
          </a:p>
        </p:txBody>
      </p:sp>
      <p:sp>
        <p:nvSpPr>
          <p:cNvPr id="3" name="Subtitle 2"/>
          <p:cNvSpPr>
            <a:spLocks noGrp="1"/>
          </p:cNvSpPr>
          <p:nvPr>
            <p:ph type="subTitle" idx="1"/>
          </p:nvPr>
        </p:nvSpPr>
        <p:spPr>
          <a:xfrm>
            <a:off x="0" y="1828800"/>
            <a:ext cx="9144000" cy="5257800"/>
          </a:xfrm>
        </p:spPr>
        <p:txBody>
          <a:bodyPr/>
          <a:lstStyle/>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Economic groupings (1) &lt;ul&gt;&lt;ul&gt;&lt;li&gt;Geographers use economic development as a basis for dividing the world’s 193 countries ..."/>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Economic groupings (2) &lt;ul&gt;&lt;li&gt;Geographers now often use a more complex system of classification based not just on income,..."/>
          <p:cNvPicPr>
            <a:picLocks noChangeAspect="1" noChangeArrowheads="1"/>
          </p:cNvPicPr>
          <p:nvPr/>
        </p:nvPicPr>
        <p:blipFill>
          <a:blip r:embed="rId2" cstate="print"/>
          <a:srcRect/>
          <a:stretch>
            <a:fillRect/>
          </a:stretch>
        </p:blipFill>
        <p:spPr bwMode="auto">
          <a:xfrm>
            <a:off x="0" y="0"/>
            <a:ext cx="9144000" cy="66294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Political groupings (1) &lt;ul&gt;&lt;ul&gt;&lt;li&gt;Countries, usually at similar development levels and in the same part of the world, ag..."/>
          <p:cNvPicPr>
            <a:picLocks noChangeAspect="1" noChangeArrowheads="1"/>
          </p:cNvPicPr>
          <p:nvPr/>
        </p:nvPicPr>
        <p:blipFill>
          <a:blip r:embed="rId2" cstate="print"/>
          <a:srcRect/>
          <a:stretch>
            <a:fillRect/>
          </a:stretch>
        </p:blipFill>
        <p:spPr bwMode="auto">
          <a:xfrm>
            <a:off x="-228600" y="0"/>
            <a:ext cx="9372600" cy="6858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Political groupings (2) Selected regional trade bloc groupings "/>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World trade (1) &lt;ul&gt;&lt;ul&gt;&lt;li&gt;Economists generally agree that ‘trade is the engine of growth’. &lt;/li&gt;&lt;/ul&gt;&lt;/ul&gt;&lt;ul&gt;&lt;ul&gt;&lt;li&gt;Fr..."/>
          <p:cNvPicPr>
            <a:picLocks noChangeAspect="1" noChangeArrowheads="1"/>
          </p:cNvPicPr>
          <p:nvPr/>
        </p:nvPicPr>
        <p:blipFill>
          <a:blip r:embed="rId2" cstate="print"/>
          <a:srcRect/>
          <a:stretch>
            <a:fillRect/>
          </a:stretch>
        </p:blipFill>
        <p:spPr bwMode="auto">
          <a:xfrm>
            <a:off x="0" y="1"/>
            <a:ext cx="8915400" cy="6858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World trade (2) &lt;ul&gt;&lt;ul&gt;&lt;li&gt;More developed countries  have generally maintained their share of world trade. &lt;/li&gt;&lt;/ul&gt;&lt;/ul..."/>
          <p:cNvPicPr>
            <a:picLocks noChangeAspect="1" noChangeArrowheads="1"/>
          </p:cNvPicPr>
          <p:nvPr/>
        </p:nvPicPr>
        <p:blipFill>
          <a:blip r:embed="rId2" cstate="print"/>
          <a:srcRect/>
          <a:stretch>
            <a:fillRect/>
          </a:stretch>
        </p:blipFill>
        <p:spPr bwMode="auto">
          <a:xfrm>
            <a:off x="0" y="1"/>
            <a:ext cx="9144000" cy="6858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Global wealth &lt;ul&gt;&lt;ul&gt;&lt;li&gt;In the world’s 50 poorest countries, average income is around $0.80 per day. &lt;/li&gt;&lt;/ul&gt;&lt;/ul&gt;&lt;ul&gt;..."/>
          <p:cNvPicPr>
            <a:picLocks noChangeAspect="1" noChangeArrowheads="1"/>
          </p:cNvPicPr>
          <p:nvPr/>
        </p:nvPicPr>
        <p:blipFill>
          <a:blip r:embed="rId2" cstate="print"/>
          <a:srcRect/>
          <a:stretch>
            <a:fillRect/>
          </a:stretch>
        </p:blipFill>
        <p:spPr bwMode="auto">
          <a:xfrm>
            <a:off x="-304800" y="-381000"/>
            <a:ext cx="9448800" cy="7239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ization is the process by which the experience ofeveryday life, marked by the diffusion of commodities andideas, is ..."/>
          <p:cNvPicPr>
            <a:picLocks noChangeAspect="1" noChangeArrowheads="1"/>
          </p:cNvPicPr>
          <p:nvPr/>
        </p:nvPicPr>
        <p:blipFill>
          <a:blip r:embed="rId2" cstate="print"/>
          <a:srcRect/>
          <a:stretch>
            <a:fillRect/>
          </a:stretch>
        </p:blipFill>
        <p:spPr bwMode="auto">
          <a:xfrm>
            <a:off x="0" y="-228600"/>
            <a:ext cx="9144000" cy="7086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p:spPr>
        <p:txBody>
          <a:bodyPr wrap="square">
            <a:spAutoFit/>
          </a:bodyPr>
          <a:lstStyle/>
          <a:p>
            <a:r>
              <a:rPr lang="en-US" dirty="0" smtClean="0"/>
              <a:t> </a:t>
            </a:r>
            <a:r>
              <a:rPr lang="en-US" sz="5400" b="1" dirty="0" smtClean="0"/>
              <a:t>Regional trade agreements</a:t>
            </a:r>
            <a:r>
              <a:rPr lang="en-US" sz="5400" dirty="0" smtClean="0"/>
              <a:t> (RTAs) are </a:t>
            </a:r>
            <a:r>
              <a:rPr lang="en-US" sz="5400" b="1" dirty="0" smtClean="0"/>
              <a:t>defined</a:t>
            </a:r>
            <a:r>
              <a:rPr lang="en-US" sz="5400" dirty="0" smtClean="0"/>
              <a:t> as reciprocal </a:t>
            </a:r>
            <a:r>
              <a:rPr lang="en-US" sz="5400" b="1" dirty="0" smtClean="0"/>
              <a:t>trade agreements</a:t>
            </a:r>
            <a:r>
              <a:rPr lang="en-US" sz="5400" dirty="0" smtClean="0"/>
              <a:t> between two or more partners. They include free </a:t>
            </a:r>
            <a:r>
              <a:rPr lang="en-US" sz="5400" b="1" dirty="0" smtClean="0"/>
              <a:t>trade agreements</a:t>
            </a:r>
            <a:r>
              <a:rPr lang="en-US" sz="5400" dirty="0" smtClean="0"/>
              <a:t> and customs unions.</a:t>
            </a:r>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38400"/>
            <a:ext cx="8610600" cy="1143000"/>
          </a:xfrm>
        </p:spPr>
        <p:txBody>
          <a:bodyPr/>
          <a:lstStyle/>
          <a:p>
            <a:r>
              <a:rPr lang="en-US" dirty="0" smtClean="0"/>
              <a:t>SAARC AND SOUTH ASIAN TRADE</a:t>
            </a:r>
            <a:endParaRPr lang="en-US" dirty="0"/>
          </a:p>
        </p:txBody>
      </p:sp>
      <p:sp>
        <p:nvSpPr>
          <p:cNvPr id="3" name="Subtitle 2"/>
          <p:cNvSpPr>
            <a:spLocks noGrp="1"/>
          </p:cNvSpPr>
          <p:nvPr>
            <p:ph type="subTitle" idx="1"/>
          </p:nvPr>
        </p:nvSpPr>
        <p:spPr>
          <a:xfrm>
            <a:off x="0" y="4038600"/>
            <a:ext cx="9372600" cy="2209800"/>
          </a:xfrm>
        </p:spPr>
        <p:txBody>
          <a:bodyPr>
            <a:normAutofit/>
          </a:bodyPr>
          <a:lstStyle/>
          <a:p>
            <a:pPr algn="ctr">
              <a:buFont typeface="Arial" pitchFamily="34" charset="0"/>
              <a:buChar char="•"/>
            </a:pPr>
            <a:r>
              <a:rPr lang="en-US" sz="3600" dirty="0" smtClean="0">
                <a:solidFill>
                  <a:schemeClr val="tx1"/>
                </a:solidFill>
                <a:latin typeface="Calibri" pitchFamily="34" charset="0"/>
              </a:rPr>
              <a:t>SAARC established in 1985.Member countries: Afghanistan, Bangladesh, Bhutan, India, Maldives, Nepal, Pakistan, Sri Lanka.</a:t>
            </a:r>
          </a:p>
          <a:p>
            <a:pPr lvl="1"/>
            <a:endParaRPr lang="en-US" sz="2800" dirty="0" smtClean="0">
              <a:solidFill>
                <a:schemeClr val="tx1"/>
              </a:solidFill>
              <a:latin typeface="Calibri" pitchFamily="34" charset="0"/>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a:bodyPr>
          <a:lstStyle/>
          <a:p>
            <a:r>
              <a:rPr lang="en-US" dirty="0" smtClean="0">
                <a:latin typeface="Calibri" pitchFamily="34" charset="0"/>
              </a:rPr>
              <a:t>Core objectives:</a:t>
            </a:r>
            <a:endParaRPr lang="en-US" dirty="0"/>
          </a:p>
        </p:txBody>
      </p:sp>
      <p:sp>
        <p:nvSpPr>
          <p:cNvPr id="3" name="Content Placeholder 2"/>
          <p:cNvSpPr>
            <a:spLocks noGrp="1"/>
          </p:cNvSpPr>
          <p:nvPr>
            <p:ph idx="1"/>
          </p:nvPr>
        </p:nvSpPr>
        <p:spPr>
          <a:xfrm>
            <a:off x="0" y="1828800"/>
            <a:ext cx="8915400" cy="4745736"/>
          </a:xfrm>
        </p:spPr>
        <p:txBody>
          <a:bodyPr>
            <a:normAutofit fontScale="92500"/>
          </a:bodyPr>
          <a:lstStyle/>
          <a:p>
            <a:pPr lvl="1"/>
            <a:r>
              <a:rPr lang="en-US" sz="2800" dirty="0" smtClean="0">
                <a:solidFill>
                  <a:schemeClr val="tx1"/>
                </a:solidFill>
                <a:latin typeface="Calibri" pitchFamily="34" charset="0"/>
              </a:rPr>
              <a:t>To promote and strengthen collective self-reliance among the countries of South Asia</a:t>
            </a:r>
          </a:p>
          <a:p>
            <a:pPr lvl="1"/>
            <a:r>
              <a:rPr lang="en-US" sz="2800" dirty="0" smtClean="0">
                <a:solidFill>
                  <a:schemeClr val="tx1"/>
                </a:solidFill>
                <a:latin typeface="Calibri" pitchFamily="34" charset="0"/>
              </a:rPr>
              <a:t>To contribute to develop mutual trust, understanding and appreciation of one another’s problem</a:t>
            </a:r>
          </a:p>
          <a:p>
            <a:pPr lvl="1"/>
            <a:r>
              <a:rPr lang="en-US" sz="2800" dirty="0" smtClean="0">
                <a:solidFill>
                  <a:schemeClr val="tx1"/>
                </a:solidFill>
                <a:latin typeface="Calibri" pitchFamily="34" charset="0"/>
              </a:rPr>
              <a:t>To promote active collaboration and mutual assistance in the economic, social, cultural, technical and scientific fields</a:t>
            </a:r>
          </a:p>
          <a:p>
            <a:pPr lvl="1"/>
            <a:r>
              <a:rPr lang="en-US" sz="2800" dirty="0" smtClean="0">
                <a:solidFill>
                  <a:schemeClr val="tx1"/>
                </a:solidFill>
                <a:latin typeface="Calibri" pitchFamily="34" charset="0"/>
              </a:rPr>
              <a:t>To strengthen cooperation with other developing countries</a:t>
            </a:r>
          </a:p>
          <a:p>
            <a:pPr lvl="1"/>
            <a:r>
              <a:rPr lang="en-US" sz="2800" dirty="0" smtClean="0">
                <a:solidFill>
                  <a:schemeClr val="tx1"/>
                </a:solidFill>
                <a:latin typeface="Calibri" pitchFamily="34" charset="0"/>
              </a:rPr>
              <a:t>To strengthen cooperation among themselves in international forums on matters of common interest</a:t>
            </a:r>
          </a:p>
          <a:p>
            <a:pPr lvl="1"/>
            <a:r>
              <a:rPr lang="en-US" sz="2800" dirty="0" smtClean="0">
                <a:solidFill>
                  <a:schemeClr val="tx1"/>
                </a:solidFill>
                <a:latin typeface="Calibri" pitchFamily="34" charset="0"/>
              </a:rPr>
              <a:t>To cooperate with international and regional organizations with similar aims and purposes.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pPr eaLnBrk="1" hangingPunct="1"/>
            <a:r>
              <a:rPr lang="en-US" smtClean="0"/>
              <a:t>Progress so far</a:t>
            </a:r>
          </a:p>
        </p:txBody>
      </p:sp>
      <p:sp>
        <p:nvSpPr>
          <p:cNvPr id="11267" name="Content Placeholder 2"/>
          <p:cNvSpPr>
            <a:spLocks noGrp="1"/>
          </p:cNvSpPr>
          <p:nvPr>
            <p:ph idx="1"/>
          </p:nvPr>
        </p:nvSpPr>
        <p:spPr>
          <a:xfrm>
            <a:off x="457200" y="1524000"/>
            <a:ext cx="8153400" cy="4495800"/>
          </a:xfrm>
        </p:spPr>
        <p:txBody>
          <a:bodyPr/>
          <a:lstStyle/>
          <a:p>
            <a:pPr lvl="1" eaLnBrk="1" hangingPunct="1"/>
            <a:r>
              <a:rPr lang="en-US" sz="2000" dirty="0" smtClean="0">
                <a:latin typeface="Calibri" pitchFamily="34" charset="0"/>
              </a:rPr>
              <a:t>South Asian  Free Trade Agreement (SAFTA)</a:t>
            </a:r>
          </a:p>
          <a:p>
            <a:pPr lvl="1" eaLnBrk="1" hangingPunct="1"/>
            <a:r>
              <a:rPr lang="en-US" sz="2000" dirty="0" smtClean="0">
                <a:latin typeface="Calibri" pitchFamily="34" charset="0"/>
              </a:rPr>
              <a:t>Convention on Fighting Terrorism</a:t>
            </a:r>
          </a:p>
          <a:p>
            <a:pPr lvl="1" eaLnBrk="1" hangingPunct="1"/>
            <a:r>
              <a:rPr lang="en-US" sz="2000" dirty="0" smtClean="0">
                <a:latin typeface="Calibri" pitchFamily="34" charset="0"/>
              </a:rPr>
              <a:t>SAARC Developmental Goals (SDGs)</a:t>
            </a:r>
          </a:p>
          <a:p>
            <a:pPr lvl="1" eaLnBrk="1" hangingPunct="1"/>
            <a:r>
              <a:rPr lang="en-US" sz="2000" dirty="0" smtClean="0">
                <a:latin typeface="Calibri" pitchFamily="34" charset="0"/>
              </a:rPr>
              <a:t>SAARC Development Fund</a:t>
            </a:r>
          </a:p>
          <a:p>
            <a:pPr lvl="1" eaLnBrk="1" hangingPunct="1"/>
            <a:r>
              <a:rPr lang="en-US" sz="2000" dirty="0" smtClean="0">
                <a:latin typeface="Calibri" pitchFamily="34" charset="0"/>
              </a:rPr>
              <a:t>SAARC Food Bank</a:t>
            </a:r>
          </a:p>
          <a:p>
            <a:pPr eaLnBrk="1" hangingPunct="1"/>
            <a:r>
              <a:rPr lang="en-US" sz="2000" dirty="0" smtClean="0">
                <a:latin typeface="Calibri" pitchFamily="34" charset="0"/>
              </a:rPr>
              <a:t>Observer states include US, Japan, China.</a:t>
            </a:r>
          </a:p>
          <a:p>
            <a:pPr eaLnBrk="1" hangingPunct="1"/>
            <a:r>
              <a:rPr lang="en-US" sz="2000" dirty="0" smtClean="0">
                <a:latin typeface="Calibri" pitchFamily="34" charset="0"/>
              </a:rPr>
              <a:t>Regional agreement on ‘Trade in Services’</a:t>
            </a:r>
          </a:p>
          <a:p>
            <a:pPr eaLnBrk="1" hangingPunct="1"/>
            <a:r>
              <a:rPr lang="en-US" sz="2000" dirty="0" smtClean="0">
                <a:latin typeface="Calibri" pitchFamily="34" charset="0"/>
              </a:rPr>
              <a:t>Institutions need to address issues of empowerment, and formulate appropriate implementation and monitoring strategies</a:t>
            </a:r>
          </a:p>
          <a:p>
            <a:pPr lvl="1" eaLnBrk="1" hangingPunct="1"/>
            <a:endParaRPr lang="en-US" sz="2000" dirty="0" smtClean="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pPr eaLnBrk="1" hangingPunct="1"/>
            <a:r>
              <a:rPr lang="en-US" smtClean="0"/>
              <a:t>South Asian Trade</a:t>
            </a:r>
          </a:p>
        </p:txBody>
      </p:sp>
      <p:sp>
        <p:nvSpPr>
          <p:cNvPr id="12291" name="Content Placeholder 2"/>
          <p:cNvSpPr>
            <a:spLocks noGrp="1"/>
          </p:cNvSpPr>
          <p:nvPr>
            <p:ph idx="1"/>
          </p:nvPr>
        </p:nvSpPr>
        <p:spPr>
          <a:xfrm>
            <a:off x="612775" y="1600200"/>
            <a:ext cx="8153400" cy="4495800"/>
          </a:xfrm>
        </p:spPr>
        <p:txBody>
          <a:bodyPr/>
          <a:lstStyle/>
          <a:p>
            <a:pPr eaLnBrk="1" hangingPunct="1"/>
            <a:r>
              <a:rPr lang="en-US" sz="2200" smtClean="0">
                <a:latin typeface="Calibri" pitchFamily="34" charset="0"/>
              </a:rPr>
              <a:t>Intraregional trade is less than 5% of total trade in South Asia (World Bank, 2009)</a:t>
            </a:r>
          </a:p>
          <a:p>
            <a:pPr eaLnBrk="1" hangingPunct="1"/>
            <a:endParaRPr lang="en-US" sz="2200" smtClean="0">
              <a:latin typeface="Calibri" pitchFamily="34" charset="0"/>
            </a:endParaRPr>
          </a:p>
          <a:p>
            <a:pPr eaLnBrk="1" hangingPunct="1"/>
            <a:r>
              <a:rPr lang="en-US" sz="2200" smtClean="0">
                <a:latin typeface="Calibri" pitchFamily="34" charset="0"/>
              </a:rPr>
              <a:t>Presence of Tariff and non-tariff barriers</a:t>
            </a:r>
          </a:p>
          <a:p>
            <a:pPr eaLnBrk="1" hangingPunct="1"/>
            <a:endParaRPr lang="en-US" sz="2200" smtClean="0">
              <a:latin typeface="Calibri" pitchFamily="34" charset="0"/>
            </a:endParaRPr>
          </a:p>
          <a:p>
            <a:pPr eaLnBrk="1" hangingPunct="1"/>
            <a:r>
              <a:rPr lang="en-US" sz="2200" smtClean="0">
                <a:latin typeface="Calibri" pitchFamily="34" charset="0"/>
              </a:rPr>
              <a:t>Substantial potential for trade due to high population density and geographical proximity.</a:t>
            </a:r>
          </a:p>
          <a:p>
            <a:pPr eaLnBrk="1" hangingPunct="1"/>
            <a:endParaRPr lang="en-US" sz="2200" smtClean="0">
              <a:latin typeface="Calibri" pitchFamily="34" charset="0"/>
            </a:endParaRPr>
          </a:p>
          <a:p>
            <a:pPr eaLnBrk="1" hangingPunct="1"/>
            <a:r>
              <a:rPr lang="en-US" sz="2200" smtClean="0">
                <a:latin typeface="Calibri" pitchFamily="34" charset="0"/>
              </a:rPr>
              <a:t>Trade essential to achieve investment, generate employment and mitigate poverty in the region.</a:t>
            </a:r>
          </a:p>
          <a:p>
            <a:pPr eaLnBrk="1" hangingPunct="1"/>
            <a:endParaRPr lang="en-US" sz="2200" smtClean="0">
              <a:latin typeface="Calibri" pitchFamily="34" charset="0"/>
            </a:endParaRPr>
          </a:p>
          <a:p>
            <a:pPr eaLnBrk="1" hangingPunct="1"/>
            <a:endParaRPr lang="en-US" sz="2200" smtClean="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pPr eaLnBrk="1" hangingPunct="1"/>
            <a:r>
              <a:rPr lang="en-US" smtClean="0"/>
              <a:t>South Asian Trade</a:t>
            </a:r>
          </a:p>
        </p:txBody>
      </p:sp>
      <p:sp>
        <p:nvSpPr>
          <p:cNvPr id="12291" name="Content Placeholder 2"/>
          <p:cNvSpPr>
            <a:spLocks noGrp="1"/>
          </p:cNvSpPr>
          <p:nvPr>
            <p:ph idx="1"/>
          </p:nvPr>
        </p:nvSpPr>
        <p:spPr>
          <a:xfrm>
            <a:off x="612775" y="1600200"/>
            <a:ext cx="8153400" cy="4495800"/>
          </a:xfrm>
        </p:spPr>
        <p:txBody>
          <a:bodyPr/>
          <a:lstStyle/>
          <a:p>
            <a:pPr eaLnBrk="1" hangingPunct="1"/>
            <a:r>
              <a:rPr lang="en-US" sz="2200" smtClean="0">
                <a:latin typeface="Calibri" pitchFamily="34" charset="0"/>
              </a:rPr>
              <a:t>Intraregional trade is less than 5% of total trade in South Asia (World Bank, 2009)</a:t>
            </a:r>
          </a:p>
          <a:p>
            <a:pPr eaLnBrk="1" hangingPunct="1"/>
            <a:endParaRPr lang="en-US" sz="2200" smtClean="0">
              <a:latin typeface="Calibri" pitchFamily="34" charset="0"/>
            </a:endParaRPr>
          </a:p>
          <a:p>
            <a:pPr eaLnBrk="1" hangingPunct="1"/>
            <a:r>
              <a:rPr lang="en-US" sz="2200" smtClean="0">
                <a:latin typeface="Calibri" pitchFamily="34" charset="0"/>
              </a:rPr>
              <a:t>Presence of Tariff and non-tariff barriers</a:t>
            </a:r>
          </a:p>
          <a:p>
            <a:pPr eaLnBrk="1" hangingPunct="1"/>
            <a:endParaRPr lang="en-US" sz="2200" smtClean="0">
              <a:latin typeface="Calibri" pitchFamily="34" charset="0"/>
            </a:endParaRPr>
          </a:p>
          <a:p>
            <a:pPr eaLnBrk="1" hangingPunct="1"/>
            <a:r>
              <a:rPr lang="en-US" sz="2200" smtClean="0">
                <a:latin typeface="Calibri" pitchFamily="34" charset="0"/>
              </a:rPr>
              <a:t>Substantial potential for trade due to high population density and geographical proximity.</a:t>
            </a:r>
          </a:p>
          <a:p>
            <a:pPr eaLnBrk="1" hangingPunct="1"/>
            <a:endParaRPr lang="en-US" sz="2200" smtClean="0">
              <a:latin typeface="Calibri" pitchFamily="34" charset="0"/>
            </a:endParaRPr>
          </a:p>
          <a:p>
            <a:pPr eaLnBrk="1" hangingPunct="1"/>
            <a:r>
              <a:rPr lang="en-US" sz="2200" smtClean="0">
                <a:latin typeface="Calibri" pitchFamily="34" charset="0"/>
              </a:rPr>
              <a:t>Trade essential to achieve investment, generate employment and mitigate poverty in the region.</a:t>
            </a:r>
          </a:p>
          <a:p>
            <a:pPr eaLnBrk="1" hangingPunct="1"/>
            <a:endParaRPr lang="en-US" sz="2200" smtClean="0">
              <a:latin typeface="Calibri" pitchFamily="34" charset="0"/>
            </a:endParaRPr>
          </a:p>
          <a:p>
            <a:pPr eaLnBrk="1" hangingPunct="1"/>
            <a:endParaRPr lang="en-US" sz="2200" smtClean="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pPr eaLnBrk="1" hangingPunct="1"/>
            <a:r>
              <a:rPr lang="en-US" smtClean="0"/>
              <a:t>SAFTA- Key Features…</a:t>
            </a:r>
          </a:p>
        </p:txBody>
      </p:sp>
      <p:sp>
        <p:nvSpPr>
          <p:cNvPr id="3" name="Content Placeholder 2"/>
          <p:cNvSpPr>
            <a:spLocks noGrp="1"/>
          </p:cNvSpPr>
          <p:nvPr>
            <p:ph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2200" dirty="0" smtClean="0">
                <a:latin typeface="Calibri" pitchFamily="34" charset="0"/>
              </a:rPr>
              <a:t>South Asian Free Trade Agreement (SAFTA) signed at the 12</a:t>
            </a:r>
            <a:r>
              <a:rPr lang="en-US" sz="2200" baseline="30000" dirty="0" smtClean="0">
                <a:latin typeface="Calibri" pitchFamily="34" charset="0"/>
              </a:rPr>
              <a:t>th</a:t>
            </a:r>
            <a:r>
              <a:rPr lang="en-US" sz="2200" dirty="0" smtClean="0">
                <a:latin typeface="Calibri" pitchFamily="34" charset="0"/>
              </a:rPr>
              <a:t> SAARC Summit in Islamabad, Pakistan.</a:t>
            </a:r>
          </a:p>
          <a:p>
            <a:pPr marL="320040" indent="-320040" eaLnBrk="1" fontAlgn="auto" hangingPunct="1">
              <a:spcAft>
                <a:spcPts val="0"/>
              </a:spcAft>
              <a:buFont typeface="Wingdings"/>
              <a:buChar char=""/>
              <a:defRPr/>
            </a:pPr>
            <a:endParaRPr lang="en-US" sz="2200" dirty="0" smtClean="0">
              <a:latin typeface="Calibri" pitchFamily="34" charset="0"/>
            </a:endParaRPr>
          </a:p>
          <a:p>
            <a:pPr marL="320040" indent="-320040" eaLnBrk="1" fontAlgn="auto" hangingPunct="1">
              <a:spcAft>
                <a:spcPts val="0"/>
              </a:spcAft>
              <a:buFont typeface="Wingdings"/>
              <a:buChar char=""/>
              <a:defRPr/>
            </a:pPr>
            <a:r>
              <a:rPr lang="en-US" sz="2200" dirty="0" smtClean="0">
                <a:latin typeface="Calibri" pitchFamily="34" charset="0"/>
              </a:rPr>
              <a:t>Build on SAARC Preferential Trade Agreement (SAPTA)</a:t>
            </a:r>
          </a:p>
          <a:p>
            <a:pPr marL="320040" indent="-320040" eaLnBrk="1" fontAlgn="auto" hangingPunct="1">
              <a:spcAft>
                <a:spcPts val="0"/>
              </a:spcAft>
              <a:buFont typeface="Wingdings"/>
              <a:buChar char=""/>
              <a:defRPr/>
            </a:pPr>
            <a:endParaRPr lang="en-US" sz="2200" dirty="0" smtClean="0">
              <a:latin typeface="Calibri" pitchFamily="34" charset="0"/>
            </a:endParaRPr>
          </a:p>
          <a:p>
            <a:pPr marL="320040" indent="-320040" eaLnBrk="1" fontAlgn="auto" hangingPunct="1">
              <a:spcAft>
                <a:spcPts val="0"/>
              </a:spcAft>
              <a:buFont typeface="Wingdings"/>
              <a:buChar char=""/>
              <a:defRPr/>
            </a:pPr>
            <a:r>
              <a:rPr lang="en-US" sz="2200" dirty="0" smtClean="0">
                <a:latin typeface="Calibri" pitchFamily="34" charset="0"/>
              </a:rPr>
              <a:t>Enhanced scope of regional trade dialogue to include competition, trade and transportation, harmonization of legislation, banking procedures, </a:t>
            </a:r>
            <a:r>
              <a:rPr lang="en-US" sz="2200" dirty="0" err="1" smtClean="0">
                <a:latin typeface="Calibri" pitchFamily="34" charset="0"/>
              </a:rPr>
              <a:t>forex</a:t>
            </a:r>
            <a:r>
              <a:rPr lang="en-US" sz="2200" dirty="0" smtClean="0">
                <a:latin typeface="Calibri" pitchFamily="34" charset="0"/>
              </a:rPr>
              <a:t> regulations and immigration processes.</a:t>
            </a:r>
          </a:p>
          <a:p>
            <a:pPr marL="320040" indent="-320040" eaLnBrk="1" fontAlgn="auto" hangingPunct="1">
              <a:spcAft>
                <a:spcPts val="0"/>
              </a:spcAft>
              <a:buFont typeface="Wingdings"/>
              <a:buChar char=""/>
              <a:defRPr/>
            </a:pPr>
            <a:endParaRPr lang="en-US" sz="2200" dirty="0" smtClean="0">
              <a:latin typeface="Calibri" pitchFamily="34" charset="0"/>
            </a:endParaRPr>
          </a:p>
          <a:p>
            <a:pPr marL="320040" indent="-320040" eaLnBrk="1" fontAlgn="auto" hangingPunct="1">
              <a:spcAft>
                <a:spcPts val="0"/>
              </a:spcAft>
              <a:buFont typeface="Wingdings"/>
              <a:buChar char=""/>
              <a:defRPr/>
            </a:pPr>
            <a:r>
              <a:rPr lang="en-US" sz="2200" dirty="0" smtClean="0">
                <a:latin typeface="Calibri" pitchFamily="34" charset="0"/>
              </a:rPr>
              <a:t>Trade Liberalization </a:t>
            </a:r>
            <a:r>
              <a:rPr lang="en-US" sz="2200" dirty="0" err="1" smtClean="0">
                <a:latin typeface="Calibri" pitchFamily="34" charset="0"/>
              </a:rPr>
              <a:t>Programme</a:t>
            </a:r>
            <a:r>
              <a:rPr lang="en-US" sz="2200" dirty="0" smtClean="0">
                <a:latin typeface="Calibri" pitchFamily="34" charset="0"/>
              </a:rPr>
              <a:t> (TLP): reduce tariffs and eliminate restrictions on quantity of goods traded.</a:t>
            </a:r>
          </a:p>
          <a:p>
            <a:pPr marL="320040" indent="-320040" eaLnBrk="1" fontAlgn="auto" hangingPunct="1">
              <a:spcAft>
                <a:spcPts val="0"/>
              </a:spcAft>
              <a:buFont typeface="Wingdings"/>
              <a:buChar char=""/>
              <a:defRPr/>
            </a:pPr>
            <a:endParaRPr lang="en-US" sz="2200" dirty="0" smtClean="0">
              <a:latin typeface="Calibri" pitchFamily="34" charset="0"/>
            </a:endParaRPr>
          </a:p>
          <a:p>
            <a:pPr marL="320040" indent="-320040" eaLnBrk="1" fontAlgn="auto" hangingPunct="1">
              <a:spcAft>
                <a:spcPts val="0"/>
              </a:spcAft>
              <a:buFont typeface="Wingdings"/>
              <a:buChar char=""/>
              <a:defRPr/>
            </a:pPr>
            <a:r>
              <a:rPr lang="en-US" sz="2200" dirty="0" smtClean="0">
                <a:latin typeface="Calibri" pitchFamily="34" charset="0"/>
              </a:rPr>
              <a:t>Trade not only in goods, but in services and investment too!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lstStyle/>
          <a:p>
            <a:pPr eaLnBrk="1" hangingPunct="1"/>
            <a:r>
              <a:rPr lang="en-US" smtClean="0"/>
              <a:t>SAFTA – Key features</a:t>
            </a:r>
          </a:p>
        </p:txBody>
      </p:sp>
      <p:sp>
        <p:nvSpPr>
          <p:cNvPr id="3" name="Content Placeholder 2"/>
          <p:cNvSpPr>
            <a:spLocks noGrp="1"/>
          </p:cNvSpPr>
          <p:nvPr>
            <p:ph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a:buChar char=""/>
              <a:defRPr/>
            </a:pPr>
            <a:r>
              <a:rPr lang="en-US" sz="2400" dirty="0" smtClean="0">
                <a:latin typeface="Calibri" pitchFamily="34" charset="0"/>
              </a:rPr>
              <a:t>Non-LDC member states required to reduce existing tariffs to 20 percent within 2 years and then to 0–5 percent in the next 5 years.</a:t>
            </a:r>
          </a:p>
          <a:p>
            <a:pPr marL="320040" indent="-320040" eaLnBrk="1" fontAlgn="auto" hangingPunct="1">
              <a:spcAft>
                <a:spcPts val="0"/>
              </a:spcAft>
              <a:buFont typeface="Wingdings"/>
              <a:buChar char=""/>
              <a:defRPr/>
            </a:pPr>
            <a:endParaRPr lang="en-US" sz="2400" dirty="0" smtClean="0">
              <a:latin typeface="Calibri" pitchFamily="34" charset="0"/>
            </a:endParaRPr>
          </a:p>
          <a:p>
            <a:pPr marL="320040" indent="-320040" eaLnBrk="1" fontAlgn="auto" hangingPunct="1">
              <a:spcAft>
                <a:spcPts val="0"/>
              </a:spcAft>
              <a:buFont typeface="Wingdings"/>
              <a:buChar char=""/>
              <a:defRPr/>
            </a:pPr>
            <a:r>
              <a:rPr lang="en-US" sz="2400" dirty="0" smtClean="0">
                <a:latin typeface="Calibri" pitchFamily="34" charset="0"/>
              </a:rPr>
              <a:t> LDC member countries required to reduce existing tariffs to 30 percent in 2 years and then to 0–5 percent in the next 8 years.</a:t>
            </a:r>
          </a:p>
          <a:p>
            <a:pPr marL="320040" indent="-320040" eaLnBrk="1" fontAlgn="auto" hangingPunct="1">
              <a:spcAft>
                <a:spcPts val="0"/>
              </a:spcAft>
              <a:buFont typeface="Wingdings"/>
              <a:buChar char=""/>
              <a:defRPr/>
            </a:pPr>
            <a:endParaRPr lang="en-US" sz="2400" dirty="0" smtClean="0">
              <a:latin typeface="Calibri" pitchFamily="34" charset="0"/>
            </a:endParaRPr>
          </a:p>
          <a:p>
            <a:pPr marL="320040" indent="-320040" eaLnBrk="1" fontAlgn="auto" hangingPunct="1">
              <a:spcAft>
                <a:spcPts val="0"/>
              </a:spcAft>
              <a:buFont typeface="Wingdings"/>
              <a:buChar char=""/>
              <a:defRPr/>
            </a:pPr>
            <a:r>
              <a:rPr lang="en-US" sz="2400" dirty="0" smtClean="0">
                <a:latin typeface="Calibri" pitchFamily="34" charset="0"/>
              </a:rPr>
              <a:t>Rules of Origin: ensure domestic value addition.</a:t>
            </a:r>
          </a:p>
          <a:p>
            <a:pPr marL="320040" indent="-320040" eaLnBrk="1" fontAlgn="auto" hangingPunct="1">
              <a:spcAft>
                <a:spcPts val="0"/>
              </a:spcAft>
              <a:buFont typeface="Wingdings"/>
              <a:buChar char=""/>
              <a:defRPr/>
            </a:pPr>
            <a:endParaRPr lang="en-US" sz="2400" dirty="0" smtClean="0">
              <a:latin typeface="Calibri" pitchFamily="34" charset="0"/>
            </a:endParaRPr>
          </a:p>
          <a:p>
            <a:pPr marL="320040" indent="-320040" eaLnBrk="1" fontAlgn="auto" hangingPunct="1">
              <a:spcAft>
                <a:spcPts val="0"/>
              </a:spcAft>
              <a:buFont typeface="Wingdings"/>
              <a:buChar char=""/>
              <a:defRPr/>
            </a:pPr>
            <a:r>
              <a:rPr lang="en-US" sz="2400" dirty="0" smtClean="0">
                <a:latin typeface="Calibri" pitchFamily="34" charset="0"/>
              </a:rPr>
              <a:t>Encouraged negotiations for setting ceiling on negative list by each member country.  </a:t>
            </a:r>
          </a:p>
          <a:p>
            <a:pPr marL="320040" indent="-320040" eaLnBrk="1" fontAlgn="auto" hangingPunct="1">
              <a:spcAft>
                <a:spcPts val="0"/>
              </a:spcAft>
              <a:buFont typeface="Wingdings"/>
              <a:buChar char=""/>
              <a:defRPr/>
            </a:pP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458200" cy="6247864"/>
          </a:xfrm>
          <a:prstGeom prst="rect">
            <a:avLst/>
          </a:prstGeom>
        </p:spPr>
        <p:txBody>
          <a:bodyPr wrap="square">
            <a:spAutoFit/>
          </a:bodyPr>
          <a:lstStyle/>
          <a:p>
            <a:r>
              <a:rPr lang="en-US" sz="4800" dirty="0" smtClean="0">
                <a:solidFill>
                  <a:srgbClr val="FF0000"/>
                </a:solidFill>
              </a:rPr>
              <a:t>Objectives of SAFTA</a:t>
            </a:r>
          </a:p>
          <a:p>
            <a:pPr algn="just">
              <a:buFont typeface="Wingdings" pitchFamily="2" charset="2"/>
              <a:buChar char="Ø"/>
            </a:pPr>
            <a:r>
              <a:rPr lang="en-US" sz="2800" dirty="0" smtClean="0"/>
              <a:t> </a:t>
            </a:r>
            <a:r>
              <a:rPr lang="en-US" sz="4000" dirty="0" smtClean="0"/>
              <a:t>Promoting and enhancing mutual trade and economic cooperation by eliminating barriers in trade</a:t>
            </a:r>
          </a:p>
          <a:p>
            <a:pPr algn="just">
              <a:buFont typeface="Wingdings" pitchFamily="2" charset="2"/>
              <a:buChar char="Ø"/>
            </a:pPr>
            <a:endParaRPr lang="en-US" sz="4000" dirty="0" smtClean="0"/>
          </a:p>
          <a:p>
            <a:pPr algn="just">
              <a:buFont typeface="Wingdings" pitchFamily="2" charset="2"/>
              <a:buChar char="Ø"/>
            </a:pPr>
            <a:r>
              <a:rPr lang="en-US" sz="4000" dirty="0" smtClean="0"/>
              <a:t> Promoting conditions of fair competition in the free trade area,</a:t>
            </a:r>
          </a:p>
          <a:p>
            <a:pPr algn="just">
              <a:buFont typeface="Wingdings" pitchFamily="2" charset="2"/>
              <a:buChar char="Ø"/>
            </a:pPr>
            <a:endParaRPr lang="en-US" sz="4000" dirty="0" smtClean="0"/>
          </a:p>
          <a:p>
            <a:pPr algn="just">
              <a:buFont typeface="Wingdings" pitchFamily="2" charset="2"/>
              <a:buChar char="Ø"/>
            </a:pPr>
            <a:r>
              <a:rPr lang="en-US" sz="4000" dirty="0" smtClean="0"/>
              <a:t>Ensuring equitable benefits to all</a:t>
            </a:r>
          </a:p>
          <a:p>
            <a:endParaRPr lang="en-US"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7772400" cy="5632311"/>
          </a:xfrm>
          <a:prstGeom prst="rect">
            <a:avLst/>
          </a:prstGeom>
        </p:spPr>
        <p:txBody>
          <a:bodyPr wrap="square">
            <a:spAutoFit/>
          </a:bodyPr>
          <a:lstStyle/>
          <a:p>
            <a:pPr algn="just">
              <a:buFont typeface="Wingdings" pitchFamily="2" charset="2"/>
              <a:buChar char="Ø"/>
            </a:pPr>
            <a:r>
              <a:rPr lang="en-US" sz="3600" dirty="0" smtClean="0"/>
              <a:t>Establishing a framework for further regional cooperation to expand the mutual benefits of the agreement.</a:t>
            </a:r>
          </a:p>
          <a:p>
            <a:pPr algn="just">
              <a:buFont typeface="Wingdings" pitchFamily="2" charset="2"/>
              <a:buChar char="Ø"/>
            </a:pPr>
            <a:endParaRPr lang="en-US" sz="3600" dirty="0" smtClean="0"/>
          </a:p>
          <a:p>
            <a:pPr algn="just">
              <a:buFont typeface="Wingdings" pitchFamily="2" charset="2"/>
              <a:buChar char="Ø"/>
            </a:pPr>
            <a:r>
              <a:rPr lang="en-US" sz="3600" dirty="0" smtClean="0"/>
              <a:t> creating effective mechanism for the implementation and application of this Agreement, for its joint administration and for the resolution of disputes;</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portance of Globalization andRoles in the 21st centuryGlobalization is important because it opens many doors of variousf..."/>
          <p:cNvPicPr>
            <a:picLocks noChangeAspect="1" noChangeArrowheads="1"/>
          </p:cNvPicPr>
          <p:nvPr/>
        </p:nvPicPr>
        <p:blipFill>
          <a:blip r:embed="rId2" cstate="print"/>
          <a:srcRect/>
          <a:stretch>
            <a:fillRect/>
          </a:stretch>
        </p:blipFill>
        <p:spPr bwMode="auto">
          <a:xfrm>
            <a:off x="0" y="-381000"/>
            <a:ext cx="9144000" cy="7672388"/>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00600"/>
            <a:ext cx="9372600" cy="1200329"/>
          </a:xfrm>
          <a:prstGeom prst="rect">
            <a:avLst/>
          </a:prstGeom>
        </p:spPr>
        <p:txBody>
          <a:bodyPr wrap="square">
            <a:spAutoFit/>
          </a:bodyPr>
          <a:lstStyle/>
          <a:p>
            <a:pPr algn="ctr"/>
            <a:r>
              <a:rPr lang="en-US" sz="3600" dirty="0" smtClean="0"/>
              <a:t>Bangladesh, India, Myanmar, Sri Lanka, Thailand, Bhutan and Nepal</a:t>
            </a:r>
            <a:r>
              <a:rPr lang="en-US" dirty="0" smtClean="0"/>
              <a:t>.</a:t>
            </a:r>
            <a:endParaRPr lang="en-US" dirty="0"/>
          </a:p>
        </p:txBody>
      </p:sp>
      <p:sp>
        <p:nvSpPr>
          <p:cNvPr id="3" name="Rectangle 2"/>
          <p:cNvSpPr/>
          <p:nvPr/>
        </p:nvSpPr>
        <p:spPr>
          <a:xfrm>
            <a:off x="381000" y="540127"/>
            <a:ext cx="8610600" cy="4031873"/>
          </a:xfrm>
          <a:prstGeom prst="rect">
            <a:avLst/>
          </a:prstGeom>
        </p:spPr>
        <p:txBody>
          <a:bodyPr wrap="square">
            <a:spAutoFit/>
          </a:bodyPr>
          <a:lstStyle/>
          <a:p>
            <a:pPr algn="ctr"/>
            <a:r>
              <a:rPr lang="en-US" sz="3200" dirty="0" smtClean="0"/>
              <a:t>BIMSTEC </a:t>
            </a:r>
          </a:p>
          <a:p>
            <a:pPr algn="ctr">
              <a:buFont typeface="Arial" pitchFamily="34" charset="0"/>
              <a:buChar char="•"/>
            </a:pPr>
            <a:r>
              <a:rPr lang="en-US" sz="3200" dirty="0" smtClean="0"/>
              <a:t>Bay of Bengal Initiative for Multispectral Technical and Economic Cooperation (BIMSTEC)</a:t>
            </a:r>
          </a:p>
          <a:p>
            <a:pPr algn="ctr">
              <a:buFont typeface="Arial" pitchFamily="34" charset="0"/>
              <a:buChar char="•"/>
            </a:pPr>
            <a:r>
              <a:rPr lang="en-US" sz="3200" dirty="0" smtClean="0"/>
              <a:t> an international organization involving a group of countries in South Asia and South East Asia</a:t>
            </a:r>
          </a:p>
          <a:p>
            <a:pPr algn="ctr">
              <a:buFont typeface="Arial" pitchFamily="34" charset="0"/>
              <a:buChar char="•"/>
            </a:pPr>
            <a:r>
              <a:rPr lang="en-US" sz="3200" dirty="0" smtClean="0"/>
              <a:t>The member countries of this group are: </a:t>
            </a: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458200" cy="5509200"/>
          </a:xfrm>
          <a:prstGeom prst="rect">
            <a:avLst/>
          </a:prstGeom>
        </p:spPr>
        <p:txBody>
          <a:bodyPr wrap="square">
            <a:spAutoFit/>
          </a:bodyPr>
          <a:lstStyle/>
          <a:p>
            <a:r>
              <a:rPr lang="en-US" sz="3200" dirty="0" smtClean="0"/>
              <a:t>BIMSTEC has thirteen priority sectors cover all areas of cooperation. Six priority sectors of cooperation were identified at the 2nd Ministerial Meeting in Dhaka on 19 November 1998. They include the followings:</a:t>
            </a:r>
          </a:p>
          <a:p>
            <a:pPr>
              <a:buFont typeface="Wingdings" pitchFamily="2" charset="2"/>
              <a:buChar char="Ø"/>
            </a:pPr>
            <a:r>
              <a:rPr lang="en-US" sz="3200" dirty="0" smtClean="0"/>
              <a:t> Trade and Investment, led by Bangladesh </a:t>
            </a:r>
          </a:p>
          <a:p>
            <a:pPr>
              <a:buFont typeface="Wingdings" pitchFamily="2" charset="2"/>
              <a:buChar char="Ø"/>
            </a:pPr>
            <a:r>
              <a:rPr lang="en-US" sz="3200" dirty="0" smtClean="0"/>
              <a:t>Transport and Communication, led by India</a:t>
            </a:r>
          </a:p>
          <a:p>
            <a:pPr>
              <a:buFont typeface="Wingdings" pitchFamily="2" charset="2"/>
              <a:buChar char="Ø"/>
            </a:pPr>
            <a:r>
              <a:rPr lang="en-US" sz="3200" dirty="0" smtClean="0"/>
              <a:t>Energy, led by Myanmar</a:t>
            </a:r>
          </a:p>
          <a:p>
            <a:pPr>
              <a:buFont typeface="Wingdings" pitchFamily="2" charset="2"/>
              <a:buChar char="Ø"/>
            </a:pPr>
            <a:r>
              <a:rPr lang="en-US" sz="3200" dirty="0" smtClean="0"/>
              <a:t>Tourism, led by India</a:t>
            </a:r>
          </a:p>
          <a:p>
            <a:pPr>
              <a:buFont typeface="Wingdings" pitchFamily="2" charset="2"/>
              <a:buChar char="Ø"/>
            </a:pPr>
            <a:r>
              <a:rPr lang="en-US" sz="3200" dirty="0" smtClean="0"/>
              <a:t>Technology, led by Sri Lanka</a:t>
            </a:r>
          </a:p>
          <a:p>
            <a:pPr>
              <a:buFont typeface="Wingdings" pitchFamily="2" charset="2"/>
              <a:buChar char="Ø"/>
            </a:pPr>
            <a:r>
              <a:rPr lang="en-US" sz="3200" dirty="0" smtClean="0"/>
              <a:t> Fisheries, led by Thailand</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762000"/>
            <a:ext cx="8610600" cy="5632311"/>
          </a:xfrm>
          <a:prstGeom prst="rect">
            <a:avLst/>
          </a:prstGeom>
        </p:spPr>
        <p:txBody>
          <a:bodyPr wrap="square">
            <a:spAutoFit/>
          </a:bodyPr>
          <a:lstStyle/>
          <a:p>
            <a:pPr algn="just">
              <a:buFont typeface="Wingdings" pitchFamily="2" charset="2"/>
              <a:buChar char="Ø"/>
            </a:pPr>
            <a:r>
              <a:rPr lang="en-US" sz="3600" dirty="0" smtClean="0"/>
              <a:t>Agriculture, led by Myanmar</a:t>
            </a:r>
          </a:p>
          <a:p>
            <a:pPr algn="just">
              <a:buFont typeface="Wingdings" pitchFamily="2" charset="2"/>
              <a:buChar char="Ø"/>
            </a:pPr>
            <a:r>
              <a:rPr lang="en-US" sz="3600" dirty="0" smtClean="0"/>
              <a:t>Public Health, led by Thailand</a:t>
            </a:r>
          </a:p>
          <a:p>
            <a:pPr algn="just">
              <a:buFont typeface="Wingdings" pitchFamily="2" charset="2"/>
              <a:buChar char="Ø"/>
            </a:pPr>
            <a:r>
              <a:rPr lang="en-US" sz="3600" dirty="0" smtClean="0"/>
              <a:t> Poverty Alleviation, led by Nepal</a:t>
            </a:r>
          </a:p>
          <a:p>
            <a:pPr algn="just">
              <a:buFont typeface="Wingdings" pitchFamily="2" charset="2"/>
              <a:buChar char="Ø"/>
            </a:pPr>
            <a:r>
              <a:rPr lang="en-US" sz="3600" dirty="0" smtClean="0"/>
              <a:t> Counter-Terrorism and Transnational Crime, led by India</a:t>
            </a:r>
          </a:p>
          <a:p>
            <a:pPr algn="just">
              <a:buFont typeface="Wingdings" pitchFamily="2" charset="2"/>
              <a:buChar char="Ø"/>
            </a:pPr>
            <a:r>
              <a:rPr lang="en-US" sz="3600" dirty="0" smtClean="0"/>
              <a:t> Environment and Natural Disaster Management, led by India</a:t>
            </a:r>
          </a:p>
          <a:p>
            <a:pPr algn="just">
              <a:buFont typeface="Wingdings" pitchFamily="2" charset="2"/>
              <a:buChar char="Ø"/>
            </a:pPr>
            <a:r>
              <a:rPr lang="en-US" sz="3600" dirty="0" smtClean="0"/>
              <a:t>Culture, led by Bhutan</a:t>
            </a:r>
          </a:p>
          <a:p>
            <a:pPr algn="just">
              <a:buFont typeface="Wingdings" pitchFamily="2" charset="2"/>
              <a:buChar char="Ø"/>
            </a:pPr>
            <a:r>
              <a:rPr lang="en-US" sz="3600" dirty="0" smtClean="0"/>
              <a:t> People to People contact, led by Thailand</a:t>
            </a:r>
            <a:endParaRPr lang="en-US" sz="3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90600"/>
            <a:ext cx="8001000" cy="5632311"/>
          </a:xfrm>
          <a:prstGeom prst="rect">
            <a:avLst/>
          </a:prstGeom>
        </p:spPr>
        <p:txBody>
          <a:bodyPr wrap="square">
            <a:spAutoFit/>
          </a:bodyPr>
          <a:lstStyle/>
          <a:p>
            <a:pPr algn="just"/>
            <a:r>
              <a:rPr lang="en-US" sz="3600" dirty="0" smtClean="0"/>
              <a:t>The aims and purposes of BIMSTEC</a:t>
            </a:r>
          </a:p>
          <a:p>
            <a:pPr algn="just">
              <a:buFont typeface="Arial" pitchFamily="34" charset="0"/>
              <a:buChar char="•"/>
            </a:pPr>
            <a:r>
              <a:rPr lang="en-US" sz="3600" dirty="0" smtClean="0"/>
              <a:t>To create an enabling environment for rapid economic development;</a:t>
            </a:r>
          </a:p>
          <a:p>
            <a:pPr algn="just">
              <a:buFont typeface="Arial" pitchFamily="34" charset="0"/>
              <a:buChar char="•"/>
            </a:pPr>
            <a:r>
              <a:rPr lang="en-US" sz="3600" dirty="0" smtClean="0"/>
              <a:t>Accelerate social progress in the sub-region, promote active collaboration and mutual assistance on matters of common interest;</a:t>
            </a:r>
          </a:p>
          <a:p>
            <a:pPr algn="just">
              <a:buFont typeface="Arial" pitchFamily="34" charset="0"/>
              <a:buChar char="•"/>
            </a:pPr>
            <a:r>
              <a:rPr lang="en-US" sz="3600" dirty="0" smtClean="0"/>
              <a:t>Provide assistance to each other in the form of training and research facilities;</a:t>
            </a:r>
            <a:endParaRPr lang="en-US" sz="3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9844"/>
            <a:ext cx="9144000" cy="4524315"/>
          </a:xfrm>
          <a:prstGeom prst="rect">
            <a:avLst/>
          </a:prstGeom>
        </p:spPr>
        <p:txBody>
          <a:bodyPr wrap="square">
            <a:spAutoFit/>
          </a:bodyPr>
          <a:lstStyle/>
          <a:p>
            <a:pPr>
              <a:buFont typeface="Arial" pitchFamily="34" charset="0"/>
              <a:buChar char="•"/>
            </a:pPr>
            <a:r>
              <a:rPr lang="en-US" sz="2400" dirty="0" smtClean="0"/>
              <a:t>Membership Criteria </a:t>
            </a:r>
          </a:p>
          <a:p>
            <a:pPr>
              <a:buFont typeface="Arial" pitchFamily="34" charset="0"/>
              <a:buChar char="•"/>
            </a:pPr>
            <a:r>
              <a:rPr lang="en-US" sz="2400" dirty="0" smtClean="0"/>
              <a:t>Eligibility: Countries seeking membership should satisfy the conditions of territorial contiguity to, or direct opening into, or primary dependence on the Bay of Bengal for trade and transportation purposes</a:t>
            </a:r>
          </a:p>
          <a:p>
            <a:pPr>
              <a:buFont typeface="Arial" pitchFamily="34" charset="0"/>
              <a:buChar char="•"/>
            </a:pPr>
            <a:r>
              <a:rPr lang="en-US" sz="2400" dirty="0" smtClean="0"/>
              <a:t> Procedure: All applications should be submitted in writing to the Chairman of BIMSTEC. The decision on admitting new members will be taken on the basis of consensus by all the BIMSTEC members</a:t>
            </a:r>
          </a:p>
          <a:p>
            <a:pPr>
              <a:buFont typeface="Arial" pitchFamily="34" charset="0"/>
              <a:buChar char="•"/>
            </a:pPr>
            <a:r>
              <a:rPr lang="en-US" sz="2400" dirty="0" smtClean="0"/>
              <a:t>Institutional Structure and Arrangements</a:t>
            </a:r>
          </a:p>
          <a:p>
            <a:pPr>
              <a:buFont typeface="Arial" pitchFamily="34" charset="0"/>
              <a:buChar char="•"/>
            </a:pPr>
            <a:r>
              <a:rPr lang="en-US" sz="2400" dirty="0" smtClean="0"/>
              <a:t> The BIMST-EC Declaration provides for the following institutional mechanisms: Annual Ministerial Meetings, which shall be hosted by the Member States on the basis of alphabetical rotation; Senior Officials Committee, which shall meet on a regular basis as and when required;</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65287"/>
            <a:ext cx="9144000" cy="5632311"/>
          </a:xfrm>
          <a:prstGeom prst="rect">
            <a:avLst/>
          </a:prstGeom>
        </p:spPr>
        <p:txBody>
          <a:bodyPr wrap="square">
            <a:spAutoFit/>
          </a:bodyPr>
          <a:lstStyle/>
          <a:p>
            <a:r>
              <a:rPr lang="en-US" sz="3600" dirty="0" smtClean="0"/>
              <a:t>A Working Group, under the chairmanship of Thailand and having as its members the accredited Ambassadors to Thailand, or their representatives, of the other Member States, to carry on the work in between Annual Ministerial Meetings; And Specialized task forces and other mechanisms as maybe deemed necessary by the senior Officials to be coordinated by Member States as appropriate</a:t>
            </a:r>
            <a:endParaRPr lang="en-US" sz="3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6986528"/>
          </a:xfrm>
          <a:prstGeom prst="rect">
            <a:avLst/>
          </a:prstGeom>
        </p:spPr>
        <p:txBody>
          <a:bodyPr wrap="square">
            <a:spAutoFit/>
          </a:bodyPr>
          <a:lstStyle/>
          <a:p>
            <a:r>
              <a:rPr lang="en-US" sz="2800" dirty="0" smtClean="0"/>
              <a:t>Economic significance</a:t>
            </a:r>
          </a:p>
          <a:p>
            <a:r>
              <a:rPr lang="en-US" sz="2800" dirty="0" smtClean="0"/>
              <a:t>The BIMSTEC agreement aimed to create a free trade zone where tariffs would be brought down to zero by 2012</a:t>
            </a:r>
          </a:p>
          <a:p>
            <a:pPr>
              <a:buFont typeface="Wingdings" pitchFamily="2" charset="2"/>
              <a:buChar char="Ø"/>
            </a:pPr>
            <a:r>
              <a:rPr lang="en-US" sz="2800" dirty="0" smtClean="0"/>
              <a:t>BIMSTEC would facilitate improvement in the trade at institutional and people level, most of the member countries are suffering from the menace of corruption, so the trade links at institutional and private level be positively resulted in enhanced trade links</a:t>
            </a:r>
          </a:p>
          <a:p>
            <a:pPr>
              <a:buFont typeface="Wingdings" pitchFamily="2" charset="2"/>
              <a:buChar char="Ø"/>
            </a:pPr>
            <a:r>
              <a:rPr lang="en-US" sz="2800" dirty="0" smtClean="0"/>
              <a:t> The members of BIMSTEC realize well that to benefit mutually in emerging globalization, they are to support and cooperate with each other whole heartedly</a:t>
            </a:r>
          </a:p>
          <a:p>
            <a:pPr>
              <a:buFont typeface="Wingdings" pitchFamily="2" charset="2"/>
              <a:buChar char="Ø"/>
            </a:pPr>
            <a:r>
              <a:rPr lang="en-US" sz="2800" dirty="0" smtClean="0"/>
              <a:t> it is important that all the countries should strive not only for the economic Cooperation, but also for the cultural and social links so that more closure and beneficial ties could take place</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6553200"/>
          </a:xfrm>
          <a:prstGeom prst="rect">
            <a:avLst/>
          </a:prstGeom>
        </p:spPr>
        <p:txBody>
          <a:bodyPr wrap="square">
            <a:spAutoFit/>
          </a:bodyPr>
          <a:lstStyle/>
          <a:p>
            <a:pPr>
              <a:buFont typeface="Wingdings" pitchFamily="2" charset="2"/>
              <a:buChar char="Ø"/>
            </a:pPr>
            <a:r>
              <a:rPr lang="en-US" sz="2800" dirty="0" smtClean="0"/>
              <a:t>AFTA and BIMSTEC </a:t>
            </a:r>
            <a:r>
              <a:rPr lang="en-US" sz="2800" dirty="0" smtClean="0"/>
              <a:t>Comparison</a:t>
            </a:r>
            <a:endParaRPr lang="en-US" sz="2800" dirty="0" smtClean="0"/>
          </a:p>
          <a:p>
            <a:pPr>
              <a:buFont typeface="Wingdings" pitchFamily="2" charset="2"/>
              <a:buChar char="Ø"/>
            </a:pPr>
            <a:r>
              <a:rPr lang="en-US" sz="2800" dirty="0" smtClean="0"/>
              <a:t> BIMSTEC-FTA is a wide scope agreement covering trade in service, investment and tourism which are not included by SAFTA</a:t>
            </a:r>
          </a:p>
          <a:p>
            <a:pPr>
              <a:buFont typeface="Wingdings" pitchFamily="2" charset="2"/>
              <a:buChar char="Ø"/>
            </a:pPr>
            <a:r>
              <a:rPr lang="en-US" sz="2800" dirty="0" smtClean="0"/>
              <a:t>BIMSTEC aimed to serve as a bridge between the five SAARC countries and two ASEAN countries whereas SAFTA provisions called for the gradual reduction of tariffs, customs duties, and other trade barriers between the eight members of South Asia</a:t>
            </a:r>
          </a:p>
          <a:p>
            <a:pPr>
              <a:buFont typeface="Wingdings" pitchFamily="2" charset="2"/>
              <a:buChar char="Ø"/>
            </a:pPr>
            <a:r>
              <a:rPr lang="en-US" sz="2800" dirty="0" smtClean="0"/>
              <a:t> In BIMSTEC Tariff reduction/elimination will be divided into 2 tracks : Fast Track and Normal Track. Other than that, some of the products will be listed in the Negative List, to which no tariff reduction will be granted at this point whereas in SAFTA no such tracks are divided for tariff reduction</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the World Trade Organization ?              “The World Trade Organization is‘member-driven’, with decisions taken ..."/>
          <p:cNvPicPr>
            <a:picLocks noChangeAspect="1" noChangeArrowheads="1"/>
          </p:cNvPicPr>
          <p:nvPr/>
        </p:nvPicPr>
        <p:blipFill>
          <a:blip r:embed="rId2" cstate="print"/>
          <a:srcRect/>
          <a:stretch>
            <a:fillRect/>
          </a:stretch>
        </p:blipFill>
        <p:spPr bwMode="auto">
          <a:xfrm>
            <a:off x="0" y="0"/>
            <a:ext cx="9372600" cy="68580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Benefits doesn’t appear in vacuum.Measures to be adopted to grasp opportunities&#10;1. Identify your area of competitive and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Benefits doesn’t appear in vacuum.Measures to be adopted to grasp opportunities&#10;1. Identify your area of competitive and c..."/>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plementing Technology tools to promoteGlobalization• Facebook- The ability to communicate with people all over the world..."/>
          <p:cNvPicPr>
            <a:picLocks noChangeAspect="1" noChangeArrowheads="1"/>
          </p:cNvPicPr>
          <p:nvPr/>
        </p:nvPicPr>
        <p:blipFill>
          <a:blip r:embed="rId2" cstate="print"/>
          <a:srcRect/>
          <a:stretch>
            <a:fillRect/>
          </a:stretch>
        </p:blipFill>
        <p:spPr bwMode="auto">
          <a:xfrm>
            <a:off x="0" y="0"/>
            <a:ext cx="9525000" cy="68580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Disadvantages of WTO to Nepal:&#10;•Domestic industries may be adversely affected&#10;•Tariff reduction causes decrease in revenue..."/>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hallenges:&#10;•Nepal’s trade capacity is too weal to utilize the forum&#10;•No automatic benefit as it is only a means not an en..."/>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Nepal and WTO"/>
          <p:cNvPicPr>
            <a:picLocks noChangeAspect="1" noChangeArrowheads="1"/>
          </p:cNvPicPr>
          <p:nvPr/>
        </p:nvPicPr>
        <p:blipFill>
          <a:blip r:embed="rId2" cstate="print"/>
          <a:srcRect/>
          <a:stretch>
            <a:fillRect/>
          </a:stretch>
        </p:blipFill>
        <p:spPr bwMode="auto">
          <a:xfrm>
            <a:off x="0" y="0"/>
            <a:ext cx="9448800" cy="68580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35112" y="2666999"/>
            <a:ext cx="4299175" cy="3459163"/>
          </a:xfrm>
        </p:spPr>
      </p:pic>
      <p:sp>
        <p:nvSpPr>
          <p:cNvPr id="2" name="Title 1"/>
          <p:cNvSpPr>
            <a:spLocks noGrp="1"/>
          </p:cNvSpPr>
          <p:nvPr>
            <p:ph type="title"/>
          </p:nvPr>
        </p:nvSpPr>
        <p:spPr/>
        <p:txBody>
          <a:bodyPr>
            <a:normAutofit fontScale="90000"/>
          </a:bodyPr>
          <a:lstStyle/>
          <a:p>
            <a:pPr algn="ctr"/>
            <a:r>
              <a:rPr lang="en-US" sz="9600" dirty="0" smtClean="0"/>
              <a:t>ALL THE BEST.</a:t>
            </a:r>
            <a:endParaRPr lang="en-US" sz="3600" dirty="0"/>
          </a:p>
        </p:txBody>
      </p:sp>
    </p:spTree>
    <p:extLst>
      <p:ext uri="{BB962C8B-B14F-4D97-AF65-F5344CB8AC3E}">
        <p14:creationId xmlns:p14="http://schemas.microsoft.com/office/powerpoint/2010/main" xmlns="" val="3729286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10;&#10;Global business consists of transactions that are devised and&#10;carried out across national borders to satisfy the object..."/>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10;&#10;Emerging markets increase their global power,&#10;&#10;&#10;&#10;Cleantech becomes a competitive advantage,&#10;&#10;&#10;&#10;Global banking seeks r..."/>
          <p:cNvPicPr>
            <a:picLocks noChangeAspect="1" noChangeArrowheads="1"/>
          </p:cNvPicPr>
          <p:nvPr/>
        </p:nvPicPr>
        <p:blipFill>
          <a:blip r:embed="rId2" cstate="print"/>
          <a:srcRect/>
          <a:stretch>
            <a:fillRect/>
          </a:stretch>
        </p:blipFill>
        <p:spPr bwMode="auto">
          <a:xfrm>
            <a:off x="0" y="0"/>
            <a:ext cx="9372600" cy="71628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10;&#10;&#10;&#10;&#10;&#10;Demographic shifts.&#10; Rapidly growing middle class are reshaping not only&#10;the business world, but also society as..."/>
          <p:cNvPicPr>
            <a:picLocks noChangeAspect="1" noChangeArrowheads="1"/>
          </p:cNvPicPr>
          <p:nvPr/>
        </p:nvPicPr>
        <p:blipFill>
          <a:blip r:embed="rId2" cstate="print"/>
          <a:srcRect/>
          <a:stretch>
            <a:fillRect/>
          </a:stretch>
        </p:blipFill>
        <p:spPr bwMode="auto">
          <a:xfrm>
            <a:off x="-304800" y="0"/>
            <a:ext cx="9677400" cy="6858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10;&#10;Clean energy is a national competitive advantage,&#10;&#10;&#10;&#10;Companies make cleantech a strategic priority,&#10;&#10;&#10;&#10;Governments an..."/>
          <p:cNvPicPr>
            <a:picLocks noChangeAspect="1" noChangeArrowheads="1"/>
          </p:cNvPicPr>
          <p:nvPr/>
        </p:nvPicPr>
        <p:blipFill>
          <a:blip r:embed="rId2" cstate="print"/>
          <a:srcRect/>
          <a:stretch>
            <a:fillRect/>
          </a:stretch>
        </p:blipFill>
        <p:spPr bwMode="auto">
          <a:xfrm>
            <a:off x="0" y="0"/>
            <a:ext cx="9144000" cy="7086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Globalization’s Current Issue&lt;br /&gt;Rise of the Anti-Nike Movement (1990’s- early 2000’s)&lt;br /&gt;One of the top companies tha..."/>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121</TotalTime>
  <Words>1188</Words>
  <Application>Microsoft Office PowerPoint</Application>
  <PresentationFormat>On-screen Show (4:3)</PresentationFormat>
  <Paragraphs>104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Urban</vt:lpstr>
      <vt:lpstr>Global Business Environment</vt:lpstr>
      <vt:lpstr>Slide 2</vt:lpstr>
      <vt:lpstr>Slide 3</vt:lpstr>
      <vt:lpstr>Slide 4</vt:lpstr>
      <vt:lpstr>Slide 5</vt:lpstr>
      <vt:lpstr>Slide 6</vt:lpstr>
      <vt:lpstr>Slide 7</vt:lpstr>
      <vt:lpstr>Slide 8</vt:lpstr>
      <vt:lpstr>Slide 9</vt:lpstr>
      <vt:lpstr>Slide 10</vt:lpstr>
      <vt:lpstr>Slide 11</vt:lpstr>
      <vt:lpstr>Reginal grouping of nation</vt:lpstr>
      <vt:lpstr>Slide 13</vt:lpstr>
      <vt:lpstr>Slide 14</vt:lpstr>
      <vt:lpstr>Slide 15</vt:lpstr>
      <vt:lpstr>Slide 16</vt:lpstr>
      <vt:lpstr>Slide 17</vt:lpstr>
      <vt:lpstr>Slide 18</vt:lpstr>
      <vt:lpstr>Slide 19</vt:lpstr>
      <vt:lpstr>Slide 20</vt:lpstr>
      <vt:lpstr>SAARC AND SOUTH ASIAN TRADE</vt:lpstr>
      <vt:lpstr>Core objectives:</vt:lpstr>
      <vt:lpstr>Progress so far</vt:lpstr>
      <vt:lpstr>South Asian Trade</vt:lpstr>
      <vt:lpstr>South Asian Trade</vt:lpstr>
      <vt:lpstr>SAFTA- Key Features…</vt:lpstr>
      <vt:lpstr>SAFTA – Key features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ALL THE BEST.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Bijay</dc:creator>
  <cp:lastModifiedBy>SantoshPB</cp:lastModifiedBy>
  <cp:revision>28</cp:revision>
  <dcterms:created xsi:type="dcterms:W3CDTF">2016-07-24T21:23:04Z</dcterms:created>
  <dcterms:modified xsi:type="dcterms:W3CDTF">2016-07-26T16:48:02Z</dcterms:modified>
</cp:coreProperties>
</file>