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Pinyon Script"/>
      <p:regular r:id="rId17"/>
    </p:embeddedFont>
    <p:embeddedFont>
      <p:font typeface="Courgett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inyonScrip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urgett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33400" y="3657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inyon Script"/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Pinyon Script"/>
                <a:ea typeface="Pinyon Script"/>
                <a:cs typeface="Pinyon Script"/>
                <a:sym typeface="Pinyon Script"/>
              </a:rPr>
              <a:t>Employees Grievances</a:t>
            </a:r>
            <a:endParaRPr b="1" i="0" sz="9600" u="none" cap="none" strike="noStrike">
              <a:solidFill>
                <a:schemeClr val="dk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75438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276600" y="5791200"/>
            <a:ext cx="29463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Ladder Approach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1981200" y="4821382"/>
            <a:ext cx="5562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Verbal Complains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749137" y="3733800"/>
            <a:ext cx="4038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Written Complains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749137" y="2943255"/>
            <a:ext cx="56543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Approaching the Grievance Committee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524000" y="2209800"/>
            <a:ext cx="4610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Approaching company HR officer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219200" y="1524000"/>
            <a:ext cx="3543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Arbitration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85800" y="23622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“dissatisfaction which is mostly related to work.”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81000" y="2438400"/>
            <a:ext cx="8763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“Grievance is an ‘Employee’s complaint’ against management.”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says,” A method for employees to use to resolve conflicts when they feel they have been treated unfairly by management.”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661159" y="1737360"/>
            <a:ext cx="5821680" cy="3383279"/>
            <a:chOff x="137159" y="340360"/>
            <a:chExt cx="5821680" cy="3383279"/>
          </a:xfrm>
        </p:grpSpPr>
        <p:sp>
          <p:nvSpPr>
            <p:cNvPr id="100" name="Google Shape;100;p16"/>
            <p:cNvSpPr/>
            <p:nvPr/>
          </p:nvSpPr>
          <p:spPr>
            <a:xfrm>
              <a:off x="137159" y="340360"/>
              <a:ext cx="3383280" cy="338327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609599" y="739321"/>
              <a:ext cx="1950720" cy="2585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Employees Point of View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575559" y="340360"/>
              <a:ext cx="3383280" cy="338327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3535680" y="739321"/>
              <a:ext cx="1950720" cy="2585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Management’s Point of view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533400" y="381000"/>
            <a:ext cx="7696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or Sources of Grievances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Employee Point of view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9144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Concerning wages-too less of wages or salary.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Concerning Supervision-Picking on an employee, inadequate instructions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Concerning Individual Advancement-unfair promotions, no appreciation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80" y="1447800"/>
            <a:ext cx="1606550" cy="10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193" y="3276600"/>
            <a:ext cx="1575593" cy="118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859" y="5181600"/>
            <a:ext cx="1530928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General Working Conditions-damp office rooms ,unhygienic 		facilities of canteen and toilets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Collective Bargaining-decline previous union agreements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Management Practices-unequal distribution of power, 		misuse of authority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Union Practices-more than one union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1811337" cy="1188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133600"/>
            <a:ext cx="1905000" cy="1226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3733800"/>
            <a:ext cx="1904999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714" y="5334000"/>
            <a:ext cx="1716086" cy="13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Management’s Point of View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Indiscipline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Go Slow Tactics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Non-fulfillment of the terms of contract signed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) Failures of trade union to live up to its promises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Irresponsible charges made in the form of Public speeches,etc.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838200"/>
            <a:ext cx="3165563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295400" y="2604287"/>
            <a:ext cx="69342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Grievances Handling </a:t>
            </a:r>
            <a:endParaRPr sz="6600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57200"/>
            <a:ext cx="7543800" cy="57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>
            <a:off x="3048000" y="5715000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