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16C6E9-80B9-4119-BF96-1B8B991ECA7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E9903F-FE5E-4E8C-9D4A-2D9497395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outcome of job analysis.</a:t>
            </a:r>
          </a:p>
          <a:p>
            <a:r>
              <a:rPr lang="en-US" dirty="0" smtClean="0"/>
              <a:t>It is an overall written summary of task requirements.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job description contains</a:t>
            </a:r>
            <a:br>
              <a:rPr lang="en-US" dirty="0" smtClean="0"/>
            </a:br>
            <a:r>
              <a:rPr lang="en-US" dirty="0" smtClean="0"/>
              <a:t>	Title of the job/level of the job</a:t>
            </a:r>
            <a:br>
              <a:rPr lang="en-US" dirty="0" smtClean="0"/>
            </a:br>
            <a:r>
              <a:rPr lang="en-US" dirty="0" smtClean="0"/>
              <a:t>	location of the job</a:t>
            </a:r>
            <a:br>
              <a:rPr lang="en-US" dirty="0" smtClean="0"/>
            </a:br>
            <a:r>
              <a:rPr lang="en-US" dirty="0" smtClean="0"/>
              <a:t>	Relationships</a:t>
            </a:r>
            <a:br>
              <a:rPr lang="en-US" dirty="0" smtClean="0"/>
            </a:br>
            <a:r>
              <a:rPr lang="en-US" dirty="0" smtClean="0"/>
              <a:t>	job Summary</a:t>
            </a:r>
            <a:br>
              <a:rPr lang="en-US" dirty="0" smtClean="0"/>
            </a:br>
            <a:r>
              <a:rPr lang="en-US" dirty="0" smtClean="0"/>
              <a:t>	Duties and responsibilities</a:t>
            </a:r>
            <a:br>
              <a:rPr lang="en-US" dirty="0" smtClean="0"/>
            </a:br>
            <a:r>
              <a:rPr lang="en-US" dirty="0" smtClean="0"/>
              <a:t>	Authority</a:t>
            </a:r>
            <a:br>
              <a:rPr lang="en-US" dirty="0" smtClean="0"/>
            </a:br>
            <a:r>
              <a:rPr lang="en-US" dirty="0" smtClean="0"/>
              <a:t>	Accountabilities</a:t>
            </a:r>
            <a:br>
              <a:rPr lang="en-US" dirty="0" smtClean="0"/>
            </a:br>
            <a:r>
              <a:rPr lang="en-US" dirty="0" smtClean="0"/>
              <a:t>	Organizational </a:t>
            </a:r>
            <a:r>
              <a:rPr lang="en-US" dirty="0" err="1" smtClean="0"/>
              <a:t>interations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statement of personal characteristic or qualifications needed to perform the job.</a:t>
            </a:r>
          </a:p>
          <a:p>
            <a:r>
              <a:rPr lang="en-US" dirty="0" smtClean="0"/>
              <a:t>It states the minimum acceptable qualification that the job holder must possess to perform the job.</a:t>
            </a:r>
          </a:p>
          <a:p>
            <a:r>
              <a:rPr lang="en-US" dirty="0" smtClean="0"/>
              <a:t>It identifies the knowledge, skill and abilities needed to get the job done effectively.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Job specification contains information about: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Education and training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Experience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skills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abilities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Maturity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design integrate job content and the methods of doing job.</a:t>
            </a:r>
          </a:p>
          <a:p>
            <a:r>
              <a:rPr lang="en-US" dirty="0" smtClean="0"/>
              <a:t>The key to successful job design lies in balancing the needs of the organization and the employees.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DeCenzo</a:t>
            </a:r>
            <a:r>
              <a:rPr lang="en-US" dirty="0" smtClean="0"/>
              <a:t> and </a:t>
            </a:r>
            <a:r>
              <a:rPr lang="en-US" dirty="0" err="1" smtClean="0"/>
              <a:t>Rabbins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“Job </a:t>
            </a:r>
            <a:r>
              <a:rPr lang="en-US" dirty="0" err="1" smtClean="0"/>
              <a:t>desing</a:t>
            </a:r>
            <a:r>
              <a:rPr lang="en-US" dirty="0" smtClean="0"/>
              <a:t> is the way in which job tasks are organized into a unit of work.”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smtClean="0"/>
              <a:t>job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Scientific Management Method</a:t>
            </a:r>
            <a:br>
              <a:rPr lang="en-US" dirty="0" smtClean="0"/>
            </a:br>
            <a:r>
              <a:rPr lang="en-US" dirty="0" smtClean="0"/>
              <a:t>-This method advocates one best method of doing a job</a:t>
            </a:r>
            <a:br>
              <a:rPr lang="en-US" dirty="0" smtClean="0"/>
            </a:br>
            <a:r>
              <a:rPr lang="en-US" dirty="0" smtClean="0"/>
              <a:t>-workers specialized in doing one particular types of job.</a:t>
            </a:r>
            <a:br>
              <a:rPr lang="en-US" dirty="0" smtClean="0"/>
            </a:br>
            <a:r>
              <a:rPr lang="en-US" dirty="0" smtClean="0"/>
              <a:t>- Time and motion study are used to find one best way of doing each component of the job.</a:t>
            </a:r>
            <a:br>
              <a:rPr lang="en-US" dirty="0" smtClean="0"/>
            </a:br>
            <a:r>
              <a:rPr lang="en-US" dirty="0" smtClean="0"/>
              <a:t>-Work simplification is done.</a:t>
            </a:r>
            <a:br>
              <a:rPr lang="en-US" dirty="0" smtClean="0"/>
            </a:br>
            <a:r>
              <a:rPr lang="en-US" dirty="0" smtClean="0"/>
              <a:t>-Jobs are designed first. Then people are found to fit the job.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job design(Approaches/Techniques)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>-Work simplification promotes efficiency through </a:t>
            </a:r>
            <a:r>
              <a:rPr lang="en-US" dirty="0" err="1" smtClean="0"/>
              <a:t>specilization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-Less trained and low paid employees can perform the jobs.</a:t>
            </a:r>
            <a:br>
              <a:rPr lang="en-US" dirty="0" smtClean="0"/>
            </a:br>
            <a:r>
              <a:rPr lang="en-US" dirty="0" smtClean="0"/>
              <a:t>-It is cost effective.</a:t>
            </a:r>
          </a:p>
          <a:p>
            <a:r>
              <a:rPr lang="en-US" dirty="0" smtClean="0"/>
              <a:t>Disadvantages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Overspecializtion</a:t>
            </a:r>
            <a:r>
              <a:rPr lang="en-US" dirty="0" smtClean="0"/>
              <a:t> results in boredom.</a:t>
            </a:r>
            <a:br>
              <a:rPr lang="en-US" dirty="0" smtClean="0"/>
            </a:br>
            <a:r>
              <a:rPr lang="en-US" dirty="0" smtClean="0"/>
              <a:t>-Employees feel monotony. Human aspect is neglected.</a:t>
            </a:r>
            <a:br>
              <a:rPr lang="en-US" dirty="0" smtClean="0"/>
            </a:br>
            <a:r>
              <a:rPr lang="en-US" dirty="0" smtClean="0"/>
              <a:t>-It is mainly applicable to </a:t>
            </a:r>
            <a:r>
              <a:rPr lang="en-US" dirty="0" err="1" smtClean="0"/>
              <a:t>labour</a:t>
            </a:r>
            <a:r>
              <a:rPr lang="en-US" dirty="0" smtClean="0"/>
              <a:t>-intensive jobs.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Scientific Management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method was propound by Frederick Herzberg.</a:t>
            </a:r>
          </a:p>
          <a:p>
            <a:r>
              <a:rPr lang="en-US" dirty="0" smtClean="0"/>
              <a:t>This method state that job should be make challenging adding new sources of satisfaction to jobs.</a:t>
            </a:r>
          </a:p>
          <a:p>
            <a:r>
              <a:rPr lang="en-US" dirty="0" smtClean="0"/>
              <a:t>More planning and controlling responsibilities are added to the job with less supervision.</a:t>
            </a:r>
          </a:p>
          <a:p>
            <a:r>
              <a:rPr lang="en-US" dirty="0" smtClean="0"/>
              <a:t>Workers get autonomy in planning and controlling their performances.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Job Enrichment Techniques</a:t>
            </a:r>
            <a:br>
              <a:rPr lang="en-US" dirty="0" smtClean="0"/>
            </a:br>
            <a:r>
              <a:rPr lang="en-US" dirty="0" smtClean="0"/>
              <a:t>a) Specific Tasks</a:t>
            </a:r>
            <a:br>
              <a:rPr lang="en-US" dirty="0" smtClean="0"/>
            </a:br>
            <a:r>
              <a:rPr lang="en-US" dirty="0" smtClean="0"/>
              <a:t>b) Assign Natural work unit</a:t>
            </a:r>
            <a:br>
              <a:rPr lang="en-US" dirty="0" smtClean="0"/>
            </a:br>
            <a:r>
              <a:rPr lang="en-US" dirty="0" smtClean="0"/>
              <a:t>c) Self set Standards</a:t>
            </a:r>
            <a:br>
              <a:rPr lang="en-US" dirty="0" smtClean="0"/>
            </a:br>
            <a:r>
              <a:rPr lang="en-US" dirty="0" smtClean="0"/>
              <a:t>d) Minimum controls</a:t>
            </a:r>
            <a:br>
              <a:rPr lang="en-US" dirty="0" smtClean="0"/>
            </a:br>
            <a:r>
              <a:rPr lang="en-US" dirty="0" smtClean="0"/>
              <a:t>e) Employee Accountability</a:t>
            </a:r>
            <a:br>
              <a:rPr lang="en-US" dirty="0" smtClean="0"/>
            </a:br>
            <a:r>
              <a:rPr lang="en-US" dirty="0" smtClean="0"/>
              <a:t>f) Feedback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Herzberg’s method /Job enrichment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>-It leads to increased motivation and job satisfaction.</a:t>
            </a:r>
            <a:br>
              <a:rPr lang="en-US" dirty="0" smtClean="0"/>
            </a:br>
            <a:r>
              <a:rPr lang="en-US" dirty="0" smtClean="0"/>
              <a:t>-It satisfies higher level needs of the employees.</a:t>
            </a:r>
            <a:br>
              <a:rPr lang="en-US" dirty="0" smtClean="0"/>
            </a:br>
            <a:r>
              <a:rPr lang="en-US" dirty="0" smtClean="0"/>
              <a:t>-It stimulates improvement in other areas of the organization.</a:t>
            </a:r>
            <a:br>
              <a:rPr lang="en-US" dirty="0" smtClean="0"/>
            </a:br>
            <a:r>
              <a:rPr lang="en-US" dirty="0" smtClean="0"/>
              <a:t>-It empowers employees</a:t>
            </a:r>
            <a:br>
              <a:rPr lang="en-US" dirty="0" smtClean="0"/>
            </a:br>
            <a:r>
              <a:rPr lang="en-US" dirty="0" smtClean="0"/>
              <a:t>-It leads to reduced </a:t>
            </a:r>
            <a:r>
              <a:rPr lang="en-US" dirty="0" err="1" smtClean="0"/>
              <a:t>turnedover</a:t>
            </a:r>
            <a:r>
              <a:rPr lang="en-US" dirty="0" smtClean="0"/>
              <a:t> and lower absenteeism</a:t>
            </a:r>
          </a:p>
          <a:p>
            <a:r>
              <a:rPr lang="en-US" dirty="0" smtClean="0"/>
              <a:t>Disadvantages</a:t>
            </a:r>
            <a:br>
              <a:rPr lang="en-US" dirty="0" smtClean="0"/>
            </a:br>
            <a:r>
              <a:rPr lang="en-US" dirty="0" smtClean="0"/>
              <a:t>-Employees may refuse to accept enriched jobs with new responsibilities.</a:t>
            </a:r>
            <a:br>
              <a:rPr lang="en-US" dirty="0" smtClean="0"/>
            </a:br>
            <a:r>
              <a:rPr lang="en-US" dirty="0" smtClean="0"/>
              <a:t>-The cost of design and implementation are high for job enrichment.</a:t>
            </a:r>
            <a:br>
              <a:rPr lang="en-US" dirty="0" smtClean="0"/>
            </a:br>
            <a:r>
              <a:rPr lang="en-US" dirty="0" smtClean="0"/>
              <a:t>-Managers may be unwilling to delegate authority.</a:t>
            </a:r>
            <a:br>
              <a:rPr lang="en-US" dirty="0" smtClean="0"/>
            </a:br>
            <a:r>
              <a:rPr lang="en-US" dirty="0" smtClean="0"/>
              <a:t>-Job enrichment is situation specific.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Herzberg’s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method state that job characteristic affect the job design.</a:t>
            </a:r>
            <a:br>
              <a:rPr lang="en-US" dirty="0" smtClean="0"/>
            </a:br>
            <a:r>
              <a:rPr lang="en-US" dirty="0" smtClean="0"/>
              <a:t>	a). Skill </a:t>
            </a:r>
            <a:r>
              <a:rPr lang="en-US" dirty="0" err="1" smtClean="0"/>
              <a:t>variety:Use</a:t>
            </a:r>
            <a:r>
              <a:rPr lang="en-US" dirty="0" smtClean="0"/>
              <a:t> of different skill and 		ability</a:t>
            </a:r>
            <a:br>
              <a:rPr lang="en-US" dirty="0" smtClean="0"/>
            </a:br>
            <a:r>
              <a:rPr lang="en-US" dirty="0" smtClean="0"/>
              <a:t>	b). Task identity: doing the whole piece of 		work</a:t>
            </a:r>
            <a:br>
              <a:rPr lang="en-US" dirty="0" smtClean="0"/>
            </a:br>
            <a:r>
              <a:rPr lang="en-US" dirty="0" smtClean="0"/>
              <a:t>	c). Autonomy: Responsibility of work</a:t>
            </a:r>
            <a:br>
              <a:rPr lang="en-US" dirty="0" smtClean="0"/>
            </a:br>
            <a:r>
              <a:rPr lang="en-US" dirty="0" smtClean="0"/>
              <a:t>	d). Feedback: Information on performance.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existance</a:t>
            </a:r>
            <a:r>
              <a:rPr lang="en-US" dirty="0" smtClean="0"/>
              <a:t> of skill variety and task identity bring employee motivation. Autonomy  results in high quality performance and feedback indicate outcomes.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Characteristic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method to job design considers both the job-oriented technical system and  social system. It considers:</a:t>
            </a:r>
          </a:p>
          <a:p>
            <a:pPr lvl="1"/>
            <a:r>
              <a:rPr lang="en-US" dirty="0" smtClean="0"/>
              <a:t>Nature of the job performed (technical system)</a:t>
            </a:r>
          </a:p>
          <a:p>
            <a:pPr lvl="1"/>
            <a:r>
              <a:rPr lang="en-US" dirty="0" smtClean="0"/>
              <a:t>Role of employees and their need(Social system)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This approach merges the technical needs of the </a:t>
            </a:r>
            <a:r>
              <a:rPr lang="en-US" dirty="0" err="1" smtClean="0"/>
              <a:t>organzation</a:t>
            </a:r>
            <a:r>
              <a:rPr lang="en-US" dirty="0" smtClean="0"/>
              <a:t> with the social needs of the employees.</a:t>
            </a:r>
          </a:p>
          <a:p>
            <a:pPr lvl="1">
              <a:buNone/>
            </a:pPr>
            <a:r>
              <a:rPr lang="en-US" dirty="0" smtClean="0"/>
              <a:t>This approach restructures jobs, relationships, and technologies to do the jobs.</a:t>
            </a:r>
          </a:p>
          <a:p>
            <a:pPr lvl="1">
              <a:buNone/>
            </a:pPr>
            <a:r>
              <a:rPr lang="en-US" dirty="0" smtClean="0"/>
              <a:t>This method follow following guidelines:</a:t>
            </a:r>
          </a:p>
          <a:p>
            <a:pPr lvl="1">
              <a:buNone/>
            </a:pPr>
            <a:r>
              <a:rPr lang="en-US" dirty="0" smtClean="0"/>
              <a:t>a). Employees need autonomy in work related decision making</a:t>
            </a:r>
          </a:p>
          <a:p>
            <a:pPr lvl="1">
              <a:buNone/>
            </a:pPr>
            <a:r>
              <a:rPr lang="en-US" dirty="0" smtClean="0"/>
              <a:t>b). Employees need autonomy in work-related decision making.</a:t>
            </a:r>
          </a:p>
          <a:p>
            <a:pPr lvl="1">
              <a:buNone/>
            </a:pPr>
            <a:r>
              <a:rPr lang="en-US" dirty="0" smtClean="0"/>
              <a:t>c). Employees should be able to relate the jobs to the social lives</a:t>
            </a:r>
          </a:p>
          <a:p>
            <a:pPr lvl="1">
              <a:buNone/>
            </a:pPr>
            <a:r>
              <a:rPr lang="en-US" dirty="0" smtClean="0"/>
              <a:t>d). Employees should </a:t>
            </a:r>
            <a:r>
              <a:rPr lang="en-US" dirty="0" err="1" smtClean="0"/>
              <a:t>belives</a:t>
            </a:r>
            <a:r>
              <a:rPr lang="en-US" dirty="0" smtClean="0"/>
              <a:t> that jobs will lead to desirable future in terms of rewards.	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Socio-Technical Method(</a:t>
            </a:r>
            <a:r>
              <a:rPr lang="en-US" dirty="0" err="1" smtClean="0"/>
              <a:t>Hackman</a:t>
            </a:r>
            <a:r>
              <a:rPr lang="en-US" dirty="0" smtClean="0"/>
              <a:t> and </a:t>
            </a:r>
            <a:r>
              <a:rPr lang="en-US" dirty="0" err="1" smtClean="0"/>
              <a:t>oldham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teams are self-directed teams. They solve problems, implement solutions and take full responsibility for outcomes.</a:t>
            </a:r>
          </a:p>
          <a:p>
            <a:r>
              <a:rPr lang="en-US" dirty="0" smtClean="0"/>
              <a:t>Team members are highly committed, decide collectively, interact continuously, work closely, determine work assignments and working methods and practice self-</a:t>
            </a:r>
            <a:r>
              <a:rPr lang="en-US" dirty="0" err="1" smtClean="0"/>
              <a:t>surpervision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perform related and interrelated jobs.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Team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Task: It is distinct work activity. It has a distinct purpose.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Job: A job is a set of closely related tasks. It consists of a bundle of tasks. Task is a distinct work activity. A job is the building block of the organization Structure.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Position: It refers to one or more duties performed by a single person. Every employee has a position in the organization.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Occupation: It is group of similar jobs. For example, accountant, cook, electrician etc.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Advantages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work teams generally achieve high productivity and quality.</a:t>
            </a:r>
            <a:br>
              <a:rPr lang="en-US" dirty="0" smtClean="0"/>
            </a:br>
            <a:r>
              <a:rPr lang="en-US" dirty="0" smtClean="0"/>
              <a:t>- Supervision cost are reduced.</a:t>
            </a:r>
          </a:p>
          <a:p>
            <a:pPr>
              <a:buNone/>
            </a:pPr>
            <a:r>
              <a:rPr lang="en-US" dirty="0" smtClean="0"/>
              <a:t>	-Reward is tied to team performance.</a:t>
            </a:r>
          </a:p>
          <a:p>
            <a:pPr>
              <a:buNone/>
            </a:pPr>
            <a:r>
              <a:rPr lang="en-US" dirty="0" smtClean="0"/>
              <a:t>	-Team sprite with employees employee empowerment is realized.</a:t>
            </a:r>
          </a:p>
          <a:p>
            <a:pPr>
              <a:buNone/>
            </a:pPr>
            <a:r>
              <a:rPr lang="en-US" dirty="0" smtClean="0"/>
              <a:t>	-Greater involvement of employees in decision making and greater employee commitment is ensured.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Disadvantages</a:t>
            </a:r>
          </a:p>
          <a:p>
            <a:pPr>
              <a:buNone/>
            </a:pPr>
            <a:r>
              <a:rPr lang="en-US" dirty="0" smtClean="0"/>
              <a:t>	-Employees, managers and unions resists work teams.</a:t>
            </a:r>
            <a:br>
              <a:rPr lang="en-US" dirty="0" smtClean="0"/>
            </a:br>
            <a:r>
              <a:rPr lang="en-US" dirty="0" smtClean="0"/>
              <a:t>-Cooperation among team members may be difficult because of poor team cooperation.</a:t>
            </a:r>
            <a:br>
              <a:rPr lang="en-US" dirty="0" smtClean="0"/>
            </a:br>
            <a:r>
              <a:rPr lang="en-US" dirty="0" smtClean="0"/>
              <a:t>-Efficiency of the team is </a:t>
            </a:r>
            <a:r>
              <a:rPr lang="en-US" dirty="0" err="1" smtClean="0"/>
              <a:t>situationally</a:t>
            </a:r>
            <a:r>
              <a:rPr lang="en-US" dirty="0" smtClean="0"/>
              <a:t> dependent.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Advantages and Disadvantages of Work team method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systematic recording of activities involved in a job.</a:t>
            </a:r>
          </a:p>
          <a:p>
            <a:r>
              <a:rPr lang="en-US" dirty="0" smtClean="0"/>
              <a:t>It systematically studies the activities of a job.</a:t>
            </a:r>
          </a:p>
          <a:p>
            <a:r>
              <a:rPr lang="en-US" dirty="0" smtClean="0"/>
              <a:t>It define:</a:t>
            </a:r>
          </a:p>
          <a:p>
            <a:pPr lvl="1"/>
            <a:r>
              <a:rPr lang="en-US" dirty="0" smtClean="0"/>
              <a:t>Qualifications needed to accomplish  the job in terms of knowledge, skill and ability</a:t>
            </a:r>
          </a:p>
          <a:p>
            <a:pPr lvl="1"/>
            <a:r>
              <a:rPr lang="en-US" dirty="0" smtClean="0"/>
              <a:t>Tasks involved in a job and activities happening on the job.</a:t>
            </a:r>
          </a:p>
          <a:p>
            <a:pPr lvl="1">
              <a:buNone/>
            </a:pPr>
            <a:r>
              <a:rPr lang="en-US" dirty="0" smtClean="0"/>
              <a:t>In Summary, Job analysis is a process by which information about each activity involved in a job is systematically observed and recorded. Qualifications needed for doing the job are identified.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Job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lphaLcParenR"/>
            </a:pPr>
            <a:r>
              <a:rPr lang="en-US" sz="1200" dirty="0" smtClean="0"/>
              <a:t>Develop Job Description, job specification and job performance Standards:</a:t>
            </a:r>
            <a:br>
              <a:rPr lang="en-US" sz="1200" dirty="0" smtClean="0"/>
            </a:br>
            <a:r>
              <a:rPr lang="en-US" sz="1200" dirty="0" err="1" smtClean="0"/>
              <a:t>i</a:t>
            </a:r>
            <a:r>
              <a:rPr lang="en-US" sz="1200" dirty="0" smtClean="0"/>
              <a:t>)	Job Description:	It is a profile of job requirements. It is needed for recruitment, selection, appraisal and development purposes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ii) Job specifications: It is profile of people characteristics needed for performing the job. It is needed for recruitment and selection purposes.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Iii) Job performance Standards: They specify quantity and quality of performance for each job. They motivates employees and facilitate performance evaluation and controls.</a:t>
            </a:r>
          </a:p>
          <a:p>
            <a:pPr marL="624078" indent="-514350">
              <a:buAutoNum type="alphaLcParenR"/>
            </a:pPr>
            <a:endParaRPr lang="en-US" sz="1200" dirty="0" smtClean="0"/>
          </a:p>
          <a:p>
            <a:pPr marL="624078" indent="-514350">
              <a:buAutoNum type="alphaLcParenR"/>
            </a:pPr>
            <a:r>
              <a:rPr lang="en-US" sz="1200" dirty="0" smtClean="0"/>
              <a:t>Conduct Job Evaluation:</a:t>
            </a:r>
            <a:br>
              <a:rPr lang="en-US" sz="1200" dirty="0" smtClean="0"/>
            </a:br>
            <a:r>
              <a:rPr lang="en-US" sz="1200" dirty="0" smtClean="0"/>
              <a:t>Job evaluation specifies relative value of each job to develop compensation package. It is based on job analysis information.</a:t>
            </a:r>
          </a:p>
          <a:p>
            <a:pPr marL="624078" indent="-514350">
              <a:buAutoNum type="alphaLcParenR"/>
            </a:pPr>
            <a:endParaRPr lang="en-US" sz="1200" dirty="0" smtClean="0"/>
          </a:p>
          <a:p>
            <a:pPr marL="624078" indent="-514350">
              <a:buAutoNum type="alphaLcParenR"/>
            </a:pPr>
            <a:r>
              <a:rPr lang="en-US" sz="1200" dirty="0" smtClean="0"/>
              <a:t>Prepare Human Resource Plan</a:t>
            </a:r>
            <a:br>
              <a:rPr lang="en-US" sz="1200" dirty="0" smtClean="0"/>
            </a:br>
            <a:r>
              <a:rPr lang="en-US" sz="1200" dirty="0" smtClean="0"/>
              <a:t>Job analysis provides useful inputs for preparing and updating human resource inventory and human resource information system. They are both needed to purpose human resource plan.</a:t>
            </a:r>
          </a:p>
          <a:p>
            <a:pPr marL="624078" indent="-514350">
              <a:buAutoNum type="alphaLcParenR"/>
            </a:pPr>
            <a:endParaRPr lang="en-US" sz="1200" dirty="0" smtClean="0"/>
          </a:p>
          <a:p>
            <a:pPr marL="624078" indent="-514350">
              <a:buAutoNum type="alphaLcParenR"/>
            </a:pPr>
            <a:r>
              <a:rPr lang="en-US" sz="1200" dirty="0" smtClean="0"/>
              <a:t>Develop performance appraisal system:</a:t>
            </a:r>
            <a:br>
              <a:rPr lang="en-US" sz="1200" dirty="0" smtClean="0"/>
            </a:br>
            <a:r>
              <a:rPr lang="en-US" sz="1200" dirty="0" smtClean="0"/>
              <a:t>Job analysis information serves as a point of references for developing performances appraisal system. It facilitates review of employee performance and potentiality.</a:t>
            </a:r>
          </a:p>
          <a:p>
            <a:pPr marL="624078" indent="-514350">
              <a:buNone/>
            </a:pPr>
            <a:r>
              <a:rPr lang="en-US" sz="1200" dirty="0" smtClean="0"/>
              <a:t>	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job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1800" dirty="0" smtClean="0"/>
              <a:t>Understand purpose of job analysis:</a:t>
            </a:r>
            <a:br>
              <a:rPr lang="en-US" sz="1800" dirty="0" smtClean="0"/>
            </a:br>
            <a:r>
              <a:rPr lang="en-US" sz="1800" dirty="0" smtClean="0"/>
              <a:t>The purpose of job analysis should be clearly understand by the analyst. The purpose of job analysis information can be for:</a:t>
            </a:r>
            <a:br>
              <a:rPr lang="en-US" sz="1800" dirty="0" smtClean="0"/>
            </a:br>
            <a:r>
              <a:rPr lang="en-US" sz="1800" dirty="0" smtClean="0"/>
              <a:t>- Human resource planning decision</a:t>
            </a:r>
            <a:br>
              <a:rPr lang="en-US" sz="1800" dirty="0" smtClean="0"/>
            </a:br>
            <a:r>
              <a:rPr lang="en-US" sz="1800" dirty="0" smtClean="0"/>
              <a:t>-Recruitment and selection decisions</a:t>
            </a:r>
            <a:br>
              <a:rPr lang="en-US" sz="1800" dirty="0" smtClean="0"/>
            </a:br>
            <a:r>
              <a:rPr lang="en-US" sz="1800" dirty="0" smtClean="0"/>
              <a:t>-Training and management development decisions.</a:t>
            </a:r>
            <a:br>
              <a:rPr lang="en-US" sz="1800" dirty="0" smtClean="0"/>
            </a:br>
            <a:r>
              <a:rPr lang="en-US" sz="1800" dirty="0" smtClean="0"/>
              <a:t>-Employee compensation decisions.</a:t>
            </a:r>
            <a:br>
              <a:rPr lang="en-US" sz="1800" dirty="0" smtClean="0"/>
            </a:br>
            <a:r>
              <a:rPr lang="en-US" sz="1800" dirty="0" smtClean="0"/>
              <a:t>-Performance appraisal decisions</a:t>
            </a:r>
            <a:br>
              <a:rPr lang="en-US" sz="1800" dirty="0" smtClean="0"/>
            </a:br>
            <a:r>
              <a:rPr lang="en-US" sz="1800" dirty="0" smtClean="0"/>
              <a:t>-Assignment of duties, responsibilities and authority.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800" dirty="0" smtClean="0"/>
              <a:t>Select position of job analysis:</a:t>
            </a:r>
            <a:br>
              <a:rPr lang="en-US" sz="1800" dirty="0" smtClean="0"/>
            </a:br>
            <a:r>
              <a:rPr lang="en-US" sz="1800" dirty="0" smtClean="0"/>
              <a:t>The specific positions in the organization structures needing job analysis should be selected for collection of information.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800" dirty="0" smtClean="0"/>
              <a:t>Identify information needed</a:t>
            </a:r>
            <a:br>
              <a:rPr lang="en-US" sz="1800" dirty="0" smtClean="0"/>
            </a:br>
            <a:r>
              <a:rPr lang="en-US" sz="1800" dirty="0" smtClean="0"/>
              <a:t>- It refers to collecting information related with </a:t>
            </a:r>
            <a:br>
              <a:rPr lang="en-US" sz="1800" dirty="0" smtClean="0"/>
            </a:br>
            <a:r>
              <a:rPr lang="en-US" sz="1800" dirty="0" smtClean="0"/>
              <a:t>a. work activities, </a:t>
            </a:r>
            <a:br>
              <a:rPr lang="en-US" sz="1800" dirty="0" smtClean="0"/>
            </a:br>
            <a:r>
              <a:rPr lang="en-US" sz="1800" dirty="0" smtClean="0"/>
              <a:t>b. worker- oriented activities,</a:t>
            </a:r>
            <a:br>
              <a:rPr lang="en-US" sz="1800" dirty="0" smtClean="0"/>
            </a:br>
            <a:r>
              <a:rPr lang="en-US" sz="1800" dirty="0" smtClean="0"/>
              <a:t>c. machine and material used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Collecting job analysis information(Process)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d.  </a:t>
            </a:r>
            <a:r>
              <a:rPr lang="en-US" smtClean="0"/>
              <a:t>Identify </a:t>
            </a:r>
            <a:r>
              <a:rPr lang="en-US" dirty="0" smtClean="0"/>
              <a:t>sources of information for job analysis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sources for collecting information should be 	identified. They can be: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Employees</a:t>
            </a:r>
            <a:br>
              <a:rPr lang="en-US" dirty="0" smtClean="0"/>
            </a:br>
            <a:r>
              <a:rPr lang="en-US" dirty="0" smtClean="0"/>
              <a:t>	ii) Supervisors</a:t>
            </a:r>
            <a:br>
              <a:rPr lang="en-US" dirty="0" smtClean="0"/>
            </a:br>
            <a:r>
              <a:rPr lang="en-US" dirty="0" smtClean="0"/>
              <a:t>	iii) Independent Experts</a:t>
            </a:r>
            <a:br>
              <a:rPr lang="en-US" dirty="0" smtClean="0"/>
            </a:br>
            <a:r>
              <a:rPr lang="en-US" dirty="0" smtClean="0"/>
              <a:t>	iv) Job review committees</a:t>
            </a:r>
            <a:br>
              <a:rPr lang="en-US" dirty="0" smtClean="0"/>
            </a:br>
            <a:r>
              <a:rPr lang="en-US" dirty="0" smtClean="0"/>
              <a:t>	v) Non human sources</a:t>
            </a:r>
          </a:p>
          <a:p>
            <a:pPr marL="624078" indent="-514350">
              <a:buAutoNum type="alphaLcPeriod" startAt="5"/>
            </a:pPr>
            <a:r>
              <a:rPr lang="en-US" dirty="0" smtClean="0"/>
              <a:t>Choose methods for collecting information</a:t>
            </a:r>
            <a:br>
              <a:rPr lang="en-US" dirty="0" smtClean="0"/>
            </a:br>
            <a:r>
              <a:rPr lang="en-US" dirty="0" smtClean="0"/>
              <a:t>Various methods are available for collecting information for jab analysis. They can be: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) Observation method: Employees doing the jobs are observed.</a:t>
            </a:r>
            <a:br>
              <a:rPr lang="en-US" dirty="0" smtClean="0"/>
            </a:br>
            <a:r>
              <a:rPr lang="en-US" dirty="0" smtClean="0"/>
              <a:t>Ii) Interview method: Interview is conducted at work site.</a:t>
            </a:r>
            <a:br>
              <a:rPr lang="en-US" dirty="0" smtClean="0"/>
            </a:br>
            <a:r>
              <a:rPr lang="en-US" dirty="0" smtClean="0"/>
              <a:t>Iii) Questionnaire method: Employees fill in a questionnaire.</a:t>
            </a:r>
          </a:p>
          <a:p>
            <a:pPr marL="624078" indent="-514350">
              <a:buAutoNum type="alphaLcPeriod" startAt="5"/>
            </a:pPr>
            <a:r>
              <a:rPr lang="en-US" dirty="0" smtClean="0"/>
              <a:t>Collect information</a:t>
            </a:r>
            <a:br>
              <a:rPr lang="en-US" dirty="0" smtClean="0"/>
            </a:br>
            <a:r>
              <a:rPr lang="en-US" dirty="0" smtClean="0"/>
              <a:t>The needed information is collected  and processed. It is checked for accuracy. </a:t>
            </a:r>
          </a:p>
          <a:p>
            <a:pPr marL="624078" indent="-514350">
              <a:buAutoNum type="alphaLcPeriod" startAt="5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Observation Method</a:t>
            </a:r>
            <a:br>
              <a:rPr lang="en-US" dirty="0" smtClean="0"/>
            </a:br>
            <a:r>
              <a:rPr lang="en-US" dirty="0" smtClean="0"/>
              <a:t>- The job analyst observe employees doing a job to get first hand information</a:t>
            </a:r>
            <a:br>
              <a:rPr lang="en-US" dirty="0" smtClean="0"/>
            </a:br>
            <a:r>
              <a:rPr lang="en-US" dirty="0" smtClean="0"/>
              <a:t>-A visual impression is obtained about the activities, equipment, materials, working conditions and job hazards.</a:t>
            </a:r>
            <a:br>
              <a:rPr lang="en-US" dirty="0" smtClean="0"/>
            </a:br>
            <a:r>
              <a:rPr lang="en-US" dirty="0" smtClean="0"/>
              <a:t>-Time Study and motion study are frequently used observation methods.</a:t>
            </a:r>
          </a:p>
          <a:p>
            <a:pPr marL="624078" indent="-514350">
              <a:buFont typeface="+mj-lt"/>
              <a:buAutoNum type="alphaLcParenR"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Interview Method</a:t>
            </a:r>
            <a:br>
              <a:rPr lang="en-US" dirty="0" smtClean="0"/>
            </a:br>
            <a:r>
              <a:rPr lang="en-US" dirty="0" smtClean="0"/>
              <a:t>-Face to face interview of individual or group is conducted at the worksite to collect information for job analysis.</a:t>
            </a:r>
            <a:br>
              <a:rPr lang="en-US" dirty="0" smtClean="0"/>
            </a:br>
            <a:r>
              <a:rPr lang="en-US" dirty="0" smtClean="0"/>
              <a:t>-This method allows explanation of unclear question, uncertain answered.</a:t>
            </a:r>
            <a:br>
              <a:rPr lang="en-US" dirty="0" smtClean="0"/>
            </a:br>
            <a:r>
              <a:rPr lang="en-US" dirty="0" smtClean="0"/>
              <a:t>-This method is costly and time consuming.</a:t>
            </a:r>
            <a:br>
              <a:rPr lang="en-US" dirty="0" smtClean="0"/>
            </a:b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Questionnaire Method(Survey method)</a:t>
            </a:r>
            <a:br>
              <a:rPr lang="en-US" dirty="0" smtClean="0"/>
            </a:br>
            <a:r>
              <a:rPr lang="en-US" dirty="0" smtClean="0"/>
              <a:t>-This method is popular for collecting data from a large number of employees for job analysis. </a:t>
            </a:r>
            <a:br>
              <a:rPr lang="en-US" dirty="0" smtClean="0"/>
            </a:br>
            <a:r>
              <a:rPr lang="en-US" dirty="0" smtClean="0"/>
              <a:t>-In this method, employees are sent a  structured questionnaire a list of possible activities.</a:t>
            </a:r>
            <a:br>
              <a:rPr lang="en-US" dirty="0" smtClean="0"/>
            </a:br>
            <a:r>
              <a:rPr lang="en-US" dirty="0" smtClean="0"/>
              <a:t>-This method is quicker and economical for gathering information about jobs.</a:t>
            </a:r>
            <a:br>
              <a:rPr lang="en-US" dirty="0" smtClean="0"/>
            </a:br>
            <a:r>
              <a:rPr lang="en-US" dirty="0" smtClean="0"/>
              <a:t>-In this method, question may be misunderstand, unclear unreturned and time consuming.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Diary Method</a:t>
            </a:r>
            <a:br>
              <a:rPr lang="en-US" dirty="0" smtClean="0"/>
            </a:br>
            <a:r>
              <a:rPr lang="en-US" dirty="0" smtClean="0"/>
              <a:t>-In the method, employees record daily activities in a diary. Job analyst </a:t>
            </a:r>
            <a:r>
              <a:rPr lang="en-US" smtClean="0"/>
              <a:t>obtained information </a:t>
            </a:r>
            <a:r>
              <a:rPr lang="en-US" dirty="0" smtClean="0"/>
              <a:t>about job through entries made in the diary.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for collecting Job Analysis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Functional Job Analysis Technique(FJA)</a:t>
            </a:r>
            <a:br>
              <a:rPr lang="en-US" dirty="0" smtClean="0"/>
            </a:br>
            <a:r>
              <a:rPr lang="en-US" dirty="0" smtClean="0"/>
              <a:t>-This technique was developed by the US Department of Labor</a:t>
            </a:r>
            <a:br>
              <a:rPr lang="en-US" dirty="0" smtClean="0"/>
            </a:br>
            <a:r>
              <a:rPr lang="en-US" dirty="0" smtClean="0"/>
              <a:t>-FJA emphasis is on task and technological factors</a:t>
            </a:r>
            <a:br>
              <a:rPr lang="en-US" dirty="0" smtClean="0"/>
            </a:br>
            <a:r>
              <a:rPr lang="en-US" dirty="0" smtClean="0"/>
              <a:t>-It focuses on following four aspects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). Worker </a:t>
            </a:r>
            <a:r>
              <a:rPr lang="en-US" dirty="0" err="1" smtClean="0"/>
              <a:t>Functions:What</a:t>
            </a:r>
            <a:r>
              <a:rPr lang="en-US" dirty="0" smtClean="0"/>
              <a:t> the workers does in relation to data, people and jobs</a:t>
            </a:r>
            <a:br>
              <a:rPr lang="en-US" dirty="0" smtClean="0"/>
            </a:br>
            <a:r>
              <a:rPr lang="en-US" dirty="0" smtClean="0"/>
              <a:t>ii). Worker Fields: What methods and techniques the workers uses along with machine, tools and equipment.</a:t>
            </a:r>
            <a:br>
              <a:rPr lang="en-US" dirty="0" smtClean="0"/>
            </a:br>
            <a:r>
              <a:rPr lang="en-US" dirty="0" smtClean="0"/>
              <a:t>Iii) Worker products: What the workers produces? It can be raw materials, finished products, services etc.</a:t>
            </a:r>
            <a:br>
              <a:rPr lang="en-US" dirty="0" smtClean="0"/>
            </a:br>
            <a:r>
              <a:rPr lang="en-US" dirty="0" smtClean="0"/>
              <a:t>iv) Worker Traits: What traits are needed in workers, such as training, interests, aptitudes etc.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Method Analysis</a:t>
            </a:r>
            <a:br>
              <a:rPr lang="en-US" dirty="0" smtClean="0"/>
            </a:br>
            <a:r>
              <a:rPr lang="en-US" dirty="0" smtClean="0"/>
              <a:t>-This method is applicable for </a:t>
            </a:r>
            <a:r>
              <a:rPr lang="en-US" dirty="0" err="1" smtClean="0"/>
              <a:t>nan</a:t>
            </a:r>
            <a:r>
              <a:rPr lang="en-US" dirty="0" smtClean="0"/>
              <a:t>-managerial jobs where human labors carry repetitive and routine tasks.</a:t>
            </a:r>
            <a:br>
              <a:rPr lang="en-US" dirty="0" smtClean="0"/>
            </a:br>
            <a:r>
              <a:rPr lang="en-US" dirty="0" smtClean="0"/>
              <a:t>-This method studies motion at work. They can be: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Balancing movement of two hands</a:t>
            </a:r>
            <a:br>
              <a:rPr lang="en-US" dirty="0" smtClean="0"/>
            </a:br>
            <a:r>
              <a:rPr lang="en-US" dirty="0" smtClean="0"/>
              <a:t>	ii) </a:t>
            </a:r>
            <a:r>
              <a:rPr lang="en-US" dirty="0" err="1" smtClean="0"/>
              <a:t>Reducton</a:t>
            </a:r>
            <a:r>
              <a:rPr lang="en-US" dirty="0" smtClean="0"/>
              <a:t> of muscular efforts</a:t>
            </a:r>
            <a:br>
              <a:rPr lang="en-US" dirty="0" smtClean="0"/>
            </a:br>
            <a:r>
              <a:rPr lang="en-US" dirty="0" smtClean="0"/>
              <a:t>	iii) Doing productive work without idle time</a:t>
            </a:r>
            <a:br>
              <a:rPr lang="en-US" dirty="0" smtClean="0"/>
            </a:br>
            <a:r>
              <a:rPr lang="en-US" dirty="0" smtClean="0"/>
              <a:t>	iv) Opposite and symmetrical direction of hands.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Analysis Technique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24078" indent="-514350">
              <a:buAutoNum type="arabicPeriod" startAt="3"/>
            </a:pPr>
            <a:r>
              <a:rPr lang="en-US" dirty="0" smtClean="0"/>
              <a:t>The Hay plan</a:t>
            </a:r>
            <a:br>
              <a:rPr lang="en-US" dirty="0" smtClean="0"/>
            </a:br>
            <a:r>
              <a:rPr lang="en-US" dirty="0" smtClean="0"/>
              <a:t>-It is used to analyzed managerial jobs consisting of numerous tasks.</a:t>
            </a:r>
            <a:br>
              <a:rPr lang="en-US" dirty="0" smtClean="0"/>
            </a:br>
            <a:r>
              <a:rPr lang="en-US" dirty="0" smtClean="0"/>
              <a:t>-The collected information is used for preparing job description and job specification.</a:t>
            </a:r>
            <a:br>
              <a:rPr lang="en-US" dirty="0" smtClean="0"/>
            </a:br>
            <a:r>
              <a:rPr lang="en-US" dirty="0" smtClean="0"/>
              <a:t> The information is collect about:</a:t>
            </a:r>
            <a:br>
              <a:rPr lang="en-US" dirty="0" smtClean="0"/>
            </a:br>
            <a:r>
              <a:rPr lang="en-US" dirty="0" smtClean="0"/>
              <a:t>	- objectives of the job</a:t>
            </a:r>
            <a:br>
              <a:rPr lang="en-US" dirty="0" smtClean="0"/>
            </a:br>
            <a:r>
              <a:rPr lang="en-US" dirty="0" smtClean="0"/>
              <a:t>	-Dimensions of the job</a:t>
            </a:r>
            <a:br>
              <a:rPr lang="en-US" dirty="0" smtClean="0"/>
            </a:br>
            <a:r>
              <a:rPr lang="en-US" dirty="0" smtClean="0"/>
              <a:t>	-Nature and scope of managerial positions</a:t>
            </a:r>
            <a:br>
              <a:rPr lang="en-US" dirty="0" smtClean="0"/>
            </a:br>
            <a:r>
              <a:rPr lang="en-US" dirty="0" smtClean="0"/>
              <a:t>	-Supporting Staff needs</a:t>
            </a:r>
            <a:br>
              <a:rPr lang="en-US" dirty="0" smtClean="0"/>
            </a:br>
            <a:r>
              <a:rPr lang="en-US" dirty="0" smtClean="0"/>
              <a:t>	-Nature of problem solving required</a:t>
            </a:r>
          </a:p>
          <a:p>
            <a:pPr marL="624078" indent="-514350">
              <a:buAutoNum type="arabicPeriod" startAt="3"/>
            </a:pPr>
            <a:endParaRPr lang="en-US" dirty="0" smtClean="0"/>
          </a:p>
          <a:p>
            <a:pPr marL="624078" indent="-514350">
              <a:buAutoNum type="arabicPeriod" startAt="3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		Critical Incident Technique:</a:t>
            </a:r>
            <a:br>
              <a:rPr lang="en-US" dirty="0" smtClean="0"/>
            </a:br>
            <a:r>
              <a:rPr lang="en-US" dirty="0" smtClean="0"/>
              <a:t>-collecting written description of effective or ineffective worker behavior in critical work situations.</a:t>
            </a:r>
            <a:br>
              <a:rPr lang="en-US" dirty="0" smtClean="0"/>
            </a:br>
            <a:r>
              <a:rPr lang="en-US" dirty="0" smtClean="0"/>
              <a:t>-The critical incidents are categorized and analyzed to get a picture of actual job requirements.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518</TotalTime>
  <Words>654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Job Analysis and Design</vt:lpstr>
      <vt:lpstr>Job Analysis</vt:lpstr>
      <vt:lpstr>Concept of Job Analysis</vt:lpstr>
      <vt:lpstr>Purpose job analysis</vt:lpstr>
      <vt:lpstr>Collecting job analysis information(Process)</vt:lpstr>
      <vt:lpstr>PowerPoint Presentation</vt:lpstr>
      <vt:lpstr>Methods for collecting Job Analysis information</vt:lpstr>
      <vt:lpstr>Job Analysis Technique</vt:lpstr>
      <vt:lpstr>PowerPoint Presentation</vt:lpstr>
      <vt:lpstr>Job Description</vt:lpstr>
      <vt:lpstr>Job Specification</vt:lpstr>
      <vt:lpstr>Concept of job Design</vt:lpstr>
      <vt:lpstr>Methods of job design(Approaches/Techniques)</vt:lpstr>
      <vt:lpstr>Advantages and Disadvantages of Scientific Management Method</vt:lpstr>
      <vt:lpstr>Herzberg’s method /Job enrichment method</vt:lpstr>
      <vt:lpstr>Advantages and Disadvantages of Herzberg’s method</vt:lpstr>
      <vt:lpstr>Job Characteristic Method</vt:lpstr>
      <vt:lpstr>Open Socio-Technical Method(Hackman and oldham)</vt:lpstr>
      <vt:lpstr>Work Team Method</vt:lpstr>
      <vt:lpstr> Advantages and Disadvantages of Work team method 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Analysis and Design</dc:title>
  <dc:creator>critic</dc:creator>
  <cp:lastModifiedBy>ismail - [2010]</cp:lastModifiedBy>
  <cp:revision>38</cp:revision>
  <dcterms:created xsi:type="dcterms:W3CDTF">2016-05-12T02:47:18Z</dcterms:created>
  <dcterms:modified xsi:type="dcterms:W3CDTF">2018-05-29T01:55:22Z</dcterms:modified>
</cp:coreProperties>
</file>