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24" autoAdjust="0"/>
  </p:normalViewPr>
  <p:slideViewPr>
    <p:cSldViewPr>
      <p:cViewPr>
        <p:scale>
          <a:sx n="75" d="100"/>
          <a:sy n="75" d="100"/>
        </p:scale>
        <p:origin x="-1224" y="-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86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1B3A80-F842-4E43-99A9-0ECB0EE9E258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D45AFA2-A9CB-4CE4-954B-927AAE0F8114}">
      <dgm:prSet phldrT="[Text]"/>
      <dgm:spPr/>
      <dgm:t>
        <a:bodyPr/>
        <a:lstStyle/>
        <a:p>
          <a:r>
            <a:rPr lang="en-US" dirty="0" smtClean="0"/>
            <a:t>Internal Sources</a:t>
          </a:r>
          <a:endParaRPr lang="en-US" dirty="0"/>
        </a:p>
      </dgm:t>
    </dgm:pt>
    <dgm:pt modelId="{A81B68F4-A40C-4189-A77A-BA5943DADB24}" type="parTrans" cxnId="{686C6C1B-C496-4453-A066-94343EE2F22E}">
      <dgm:prSet/>
      <dgm:spPr/>
      <dgm:t>
        <a:bodyPr/>
        <a:lstStyle/>
        <a:p>
          <a:endParaRPr lang="en-US"/>
        </a:p>
      </dgm:t>
    </dgm:pt>
    <dgm:pt modelId="{7ACC05A2-F86D-41E3-9C35-2AB942F781A0}" type="sibTrans" cxnId="{686C6C1B-C496-4453-A066-94343EE2F22E}">
      <dgm:prSet/>
      <dgm:spPr/>
      <dgm:t>
        <a:bodyPr/>
        <a:lstStyle/>
        <a:p>
          <a:endParaRPr lang="en-US"/>
        </a:p>
      </dgm:t>
    </dgm:pt>
    <dgm:pt modelId="{E30B7789-3BA6-46D5-ADA6-9DEE74CD50E1}">
      <dgm:prSet phldrT="[Text]"/>
      <dgm:spPr/>
      <dgm:t>
        <a:bodyPr/>
        <a:lstStyle/>
        <a:p>
          <a:r>
            <a:rPr lang="en-US" dirty="0" smtClean="0"/>
            <a:t>Promotion</a:t>
          </a:r>
          <a:endParaRPr lang="en-US" dirty="0"/>
        </a:p>
      </dgm:t>
    </dgm:pt>
    <dgm:pt modelId="{3EE7B48C-541C-4722-932F-5EB40A59BDB2}" type="parTrans" cxnId="{8A1B45B8-1465-4C8E-BA8E-A6BA64ABEABF}">
      <dgm:prSet/>
      <dgm:spPr/>
      <dgm:t>
        <a:bodyPr/>
        <a:lstStyle/>
        <a:p>
          <a:endParaRPr lang="en-US"/>
        </a:p>
      </dgm:t>
    </dgm:pt>
    <dgm:pt modelId="{13289264-F0C6-49C3-A84F-611D4D2053A9}" type="sibTrans" cxnId="{8A1B45B8-1465-4C8E-BA8E-A6BA64ABEABF}">
      <dgm:prSet/>
      <dgm:spPr/>
      <dgm:t>
        <a:bodyPr/>
        <a:lstStyle/>
        <a:p>
          <a:endParaRPr lang="en-US"/>
        </a:p>
      </dgm:t>
    </dgm:pt>
    <dgm:pt modelId="{6AC80C39-C558-4BFB-B01E-6C4C17F4F077}">
      <dgm:prSet phldrT="[Text]"/>
      <dgm:spPr/>
      <dgm:t>
        <a:bodyPr/>
        <a:lstStyle/>
        <a:p>
          <a:r>
            <a:rPr lang="en-US" dirty="0" smtClean="0"/>
            <a:t>Transfer</a:t>
          </a:r>
          <a:endParaRPr lang="en-US" dirty="0"/>
        </a:p>
      </dgm:t>
    </dgm:pt>
    <dgm:pt modelId="{3DA38E16-7BE1-4A5A-A711-1BE9B5207C5A}" type="parTrans" cxnId="{58F9A4CC-AF41-4CE3-954D-E6012837E69B}">
      <dgm:prSet/>
      <dgm:spPr/>
      <dgm:t>
        <a:bodyPr/>
        <a:lstStyle/>
        <a:p>
          <a:endParaRPr lang="en-US"/>
        </a:p>
      </dgm:t>
    </dgm:pt>
    <dgm:pt modelId="{F55ECCE7-C591-4078-AF0D-52E05BA7C8D8}" type="sibTrans" cxnId="{58F9A4CC-AF41-4CE3-954D-E6012837E69B}">
      <dgm:prSet/>
      <dgm:spPr/>
      <dgm:t>
        <a:bodyPr/>
        <a:lstStyle/>
        <a:p>
          <a:endParaRPr lang="en-US"/>
        </a:p>
      </dgm:t>
    </dgm:pt>
    <dgm:pt modelId="{DC868CDC-E4F8-4491-93A4-9489F7531B26}">
      <dgm:prSet phldrT="[Text]"/>
      <dgm:spPr/>
      <dgm:t>
        <a:bodyPr/>
        <a:lstStyle/>
        <a:p>
          <a:r>
            <a:rPr lang="en-US" dirty="0" smtClean="0"/>
            <a:t>External Sources</a:t>
          </a:r>
          <a:endParaRPr lang="en-US" dirty="0"/>
        </a:p>
      </dgm:t>
    </dgm:pt>
    <dgm:pt modelId="{2B3FD6FF-25B1-4D68-89CB-4E4BCE7B10CD}" type="parTrans" cxnId="{0FB348F5-EB1A-499D-B35A-0B8B983FE36D}">
      <dgm:prSet/>
      <dgm:spPr/>
      <dgm:t>
        <a:bodyPr/>
        <a:lstStyle/>
        <a:p>
          <a:endParaRPr lang="en-US"/>
        </a:p>
      </dgm:t>
    </dgm:pt>
    <dgm:pt modelId="{61C2FA46-0887-4549-8DB9-55723B786779}" type="sibTrans" cxnId="{0FB348F5-EB1A-499D-B35A-0B8B983FE36D}">
      <dgm:prSet/>
      <dgm:spPr/>
      <dgm:t>
        <a:bodyPr/>
        <a:lstStyle/>
        <a:p>
          <a:endParaRPr lang="en-US"/>
        </a:p>
      </dgm:t>
    </dgm:pt>
    <dgm:pt modelId="{CFB6212D-5D8E-4509-B330-867807F887D4}">
      <dgm:prSet phldrT="[Text]"/>
      <dgm:spPr/>
      <dgm:t>
        <a:bodyPr/>
        <a:lstStyle/>
        <a:p>
          <a:r>
            <a:rPr lang="en-US" dirty="0" smtClean="0"/>
            <a:t>Employment Exchanges</a:t>
          </a:r>
          <a:endParaRPr lang="en-US" dirty="0"/>
        </a:p>
      </dgm:t>
    </dgm:pt>
    <dgm:pt modelId="{D5488C9A-E0D4-4825-8F30-2B2BCCF7C341}" type="parTrans" cxnId="{45EE93EA-A991-4D3D-BD9E-5B2EC2FF6806}">
      <dgm:prSet/>
      <dgm:spPr/>
      <dgm:t>
        <a:bodyPr/>
        <a:lstStyle/>
        <a:p>
          <a:endParaRPr lang="en-US"/>
        </a:p>
      </dgm:t>
    </dgm:pt>
    <dgm:pt modelId="{3D28A074-0A78-4EDE-AD7D-D32BD08AC7E7}" type="sibTrans" cxnId="{45EE93EA-A991-4D3D-BD9E-5B2EC2FF6806}">
      <dgm:prSet/>
      <dgm:spPr/>
      <dgm:t>
        <a:bodyPr/>
        <a:lstStyle/>
        <a:p>
          <a:endParaRPr lang="en-US"/>
        </a:p>
      </dgm:t>
    </dgm:pt>
    <dgm:pt modelId="{7DEEBB19-FD2E-4D19-8731-6A1DF40C81EB}">
      <dgm:prSet phldrT="[Text]"/>
      <dgm:spPr/>
      <dgm:t>
        <a:bodyPr/>
        <a:lstStyle/>
        <a:p>
          <a:r>
            <a:rPr lang="en-US" dirty="0" smtClean="0"/>
            <a:t>Private employment agency</a:t>
          </a:r>
          <a:endParaRPr lang="en-US" dirty="0"/>
        </a:p>
      </dgm:t>
    </dgm:pt>
    <dgm:pt modelId="{14C22C19-4A25-4B3C-ACF7-B2317852D651}" type="parTrans" cxnId="{AC49EA7F-17E4-4310-AC0B-572855C826EE}">
      <dgm:prSet/>
      <dgm:spPr/>
      <dgm:t>
        <a:bodyPr/>
        <a:lstStyle/>
        <a:p>
          <a:endParaRPr lang="en-US"/>
        </a:p>
      </dgm:t>
    </dgm:pt>
    <dgm:pt modelId="{D24875A2-0E48-4CEF-8191-835138001B6B}" type="sibTrans" cxnId="{AC49EA7F-17E4-4310-AC0B-572855C826EE}">
      <dgm:prSet/>
      <dgm:spPr/>
      <dgm:t>
        <a:bodyPr/>
        <a:lstStyle/>
        <a:p>
          <a:endParaRPr lang="en-US"/>
        </a:p>
      </dgm:t>
    </dgm:pt>
    <dgm:pt modelId="{F8A3C51C-B701-4990-A7DF-DE8DD1D1BAD5}">
      <dgm:prSet/>
      <dgm:spPr/>
      <dgm:t>
        <a:bodyPr/>
        <a:lstStyle/>
        <a:p>
          <a:r>
            <a:rPr lang="en-US" dirty="0" smtClean="0"/>
            <a:t>Rehires</a:t>
          </a:r>
          <a:endParaRPr lang="en-US" dirty="0"/>
        </a:p>
      </dgm:t>
    </dgm:pt>
    <dgm:pt modelId="{3815BF66-FC37-4430-8E4F-CBAE37264EA0}" type="parTrans" cxnId="{C5181936-3E2C-4980-9E0A-D7EFECC8BD51}">
      <dgm:prSet/>
      <dgm:spPr/>
    </dgm:pt>
    <dgm:pt modelId="{F8AF4B7A-7165-4E49-B44D-E53C80112DF1}" type="sibTrans" cxnId="{C5181936-3E2C-4980-9E0A-D7EFECC8BD51}">
      <dgm:prSet/>
      <dgm:spPr/>
    </dgm:pt>
    <dgm:pt modelId="{D32A6FC8-3403-4752-9F30-681609F5101E}">
      <dgm:prSet/>
      <dgm:spPr/>
      <dgm:t>
        <a:bodyPr/>
        <a:lstStyle/>
        <a:p>
          <a:r>
            <a:rPr lang="en-US" dirty="0" smtClean="0"/>
            <a:t>Job Rotation</a:t>
          </a:r>
          <a:endParaRPr lang="en-US" dirty="0"/>
        </a:p>
      </dgm:t>
    </dgm:pt>
    <dgm:pt modelId="{0A400E5C-B0F6-4B5E-8595-91C8F2010296}" type="parTrans" cxnId="{C0565FC4-0FD2-41E4-84E1-7B1C8DF999FF}">
      <dgm:prSet/>
      <dgm:spPr/>
    </dgm:pt>
    <dgm:pt modelId="{4857F8A6-26CB-4E50-B9BF-F8494C623B18}" type="sibTrans" cxnId="{C0565FC4-0FD2-41E4-84E1-7B1C8DF999FF}">
      <dgm:prSet/>
      <dgm:spPr/>
    </dgm:pt>
    <dgm:pt modelId="{C00CFEFB-0229-4501-9D70-2CC90FFA54D7}">
      <dgm:prSet/>
      <dgm:spPr/>
      <dgm:t>
        <a:bodyPr/>
        <a:lstStyle/>
        <a:p>
          <a:r>
            <a:rPr lang="en-US" dirty="0" smtClean="0"/>
            <a:t>Education Institutions</a:t>
          </a:r>
          <a:endParaRPr lang="en-US" dirty="0"/>
        </a:p>
      </dgm:t>
    </dgm:pt>
    <dgm:pt modelId="{D96E7B7D-6CC8-49F6-AB8E-8E9C4A7E7B94}" type="parTrans" cxnId="{A7224DC5-FBF0-4D30-B68C-66721608BE60}">
      <dgm:prSet/>
      <dgm:spPr/>
    </dgm:pt>
    <dgm:pt modelId="{ED31B7DC-13FA-489A-9084-745DDF262299}" type="sibTrans" cxnId="{A7224DC5-FBF0-4D30-B68C-66721608BE60}">
      <dgm:prSet/>
      <dgm:spPr/>
    </dgm:pt>
    <dgm:pt modelId="{CFAD9176-E60F-497B-AB8B-1C5166DCA534}">
      <dgm:prSet/>
      <dgm:spPr/>
      <dgm:t>
        <a:bodyPr/>
        <a:lstStyle/>
        <a:p>
          <a:r>
            <a:rPr lang="en-US" dirty="0" smtClean="0"/>
            <a:t>Professional Association</a:t>
          </a:r>
          <a:endParaRPr lang="en-US" dirty="0"/>
        </a:p>
      </dgm:t>
    </dgm:pt>
    <dgm:pt modelId="{5DEBBEEA-7FA4-4446-9B80-BCFF6BC29DEF}" type="parTrans" cxnId="{94A54FE9-7990-4563-8814-16D5350850AD}">
      <dgm:prSet/>
      <dgm:spPr/>
    </dgm:pt>
    <dgm:pt modelId="{EA02ADA6-2A23-42E6-B025-183AF94C8FB5}" type="sibTrans" cxnId="{94A54FE9-7990-4563-8814-16D5350850AD}">
      <dgm:prSet/>
      <dgm:spPr/>
    </dgm:pt>
    <dgm:pt modelId="{70F68300-4684-43CF-A529-3D013AC1F22A}">
      <dgm:prSet/>
      <dgm:spPr/>
      <dgm:t>
        <a:bodyPr/>
        <a:lstStyle/>
        <a:p>
          <a:r>
            <a:rPr lang="en-US" dirty="0" smtClean="0"/>
            <a:t>Trade Union</a:t>
          </a:r>
          <a:endParaRPr lang="en-US" dirty="0"/>
        </a:p>
      </dgm:t>
    </dgm:pt>
    <dgm:pt modelId="{5E39EDA9-A178-4E43-AA1E-C7FBC2ECA12B}" type="parTrans" cxnId="{D99D48D8-AFB7-4B49-96DC-9205D1C8D12E}">
      <dgm:prSet/>
      <dgm:spPr/>
    </dgm:pt>
    <dgm:pt modelId="{C2C69A1D-BC0A-4B85-AAEA-E2D3879A523D}" type="sibTrans" cxnId="{D99D48D8-AFB7-4B49-96DC-9205D1C8D12E}">
      <dgm:prSet/>
      <dgm:spPr/>
    </dgm:pt>
    <dgm:pt modelId="{8EBECE48-39CD-4CE2-93BC-96B16ECC1A8B}" type="pres">
      <dgm:prSet presAssocID="{461B3A80-F842-4E43-99A9-0ECB0EE9E25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6152C4B-C292-4580-9BCE-A364D59B7EA2}" type="pres">
      <dgm:prSet presAssocID="{DD45AFA2-A9CB-4CE4-954B-927AAE0F8114}" presName="root" presStyleCnt="0"/>
      <dgm:spPr/>
    </dgm:pt>
    <dgm:pt modelId="{76963594-DF94-412F-A683-DB175D9952C7}" type="pres">
      <dgm:prSet presAssocID="{DD45AFA2-A9CB-4CE4-954B-927AAE0F8114}" presName="rootComposite" presStyleCnt="0"/>
      <dgm:spPr/>
    </dgm:pt>
    <dgm:pt modelId="{EE8FF4BA-30D3-4751-B120-4F47D262E98E}" type="pres">
      <dgm:prSet presAssocID="{DD45AFA2-A9CB-4CE4-954B-927AAE0F8114}" presName="rootText" presStyleLbl="node1" presStyleIdx="0" presStyleCnt="2"/>
      <dgm:spPr/>
      <dgm:t>
        <a:bodyPr/>
        <a:lstStyle/>
        <a:p>
          <a:endParaRPr lang="en-US"/>
        </a:p>
      </dgm:t>
    </dgm:pt>
    <dgm:pt modelId="{2C3F0EF5-0697-49C0-BE3E-EFC5461EFBCA}" type="pres">
      <dgm:prSet presAssocID="{DD45AFA2-A9CB-4CE4-954B-927AAE0F8114}" presName="rootConnector" presStyleLbl="node1" presStyleIdx="0" presStyleCnt="2"/>
      <dgm:spPr/>
      <dgm:t>
        <a:bodyPr/>
        <a:lstStyle/>
        <a:p>
          <a:endParaRPr lang="en-US"/>
        </a:p>
      </dgm:t>
    </dgm:pt>
    <dgm:pt modelId="{0CBCAA5E-EE59-4291-BACD-37288E2738F1}" type="pres">
      <dgm:prSet presAssocID="{DD45AFA2-A9CB-4CE4-954B-927AAE0F8114}" presName="childShape" presStyleCnt="0"/>
      <dgm:spPr/>
    </dgm:pt>
    <dgm:pt modelId="{CC848207-60FD-4728-A90F-92104DBE44AD}" type="pres">
      <dgm:prSet presAssocID="{3EE7B48C-541C-4722-932F-5EB40A59BDB2}" presName="Name13" presStyleLbl="parChTrans1D2" presStyleIdx="0" presStyleCnt="9"/>
      <dgm:spPr/>
      <dgm:t>
        <a:bodyPr/>
        <a:lstStyle/>
        <a:p>
          <a:endParaRPr lang="en-US"/>
        </a:p>
      </dgm:t>
    </dgm:pt>
    <dgm:pt modelId="{71703878-E727-4AA7-9D0B-0555BA29EA52}" type="pres">
      <dgm:prSet presAssocID="{E30B7789-3BA6-46D5-ADA6-9DEE74CD50E1}" presName="childText" presStyleLbl="bgAcc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3CBBE1-9023-442C-9FBE-AC4D407A7D30}" type="pres">
      <dgm:prSet presAssocID="{3DA38E16-7BE1-4A5A-A711-1BE9B5207C5A}" presName="Name13" presStyleLbl="parChTrans1D2" presStyleIdx="1" presStyleCnt="9"/>
      <dgm:spPr/>
      <dgm:t>
        <a:bodyPr/>
        <a:lstStyle/>
        <a:p>
          <a:endParaRPr lang="en-US"/>
        </a:p>
      </dgm:t>
    </dgm:pt>
    <dgm:pt modelId="{9DBCF0DA-E2E3-4F2C-A3DB-E5E8AD85CA23}" type="pres">
      <dgm:prSet presAssocID="{6AC80C39-C558-4BFB-B01E-6C4C17F4F077}" presName="childText" presStyleLbl="bgAcc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7134E8-50CC-4563-82FD-A6C84E7FBA5E}" type="pres">
      <dgm:prSet presAssocID="{3815BF66-FC37-4430-8E4F-CBAE37264EA0}" presName="Name13" presStyleLbl="parChTrans1D2" presStyleIdx="2" presStyleCnt="9"/>
      <dgm:spPr/>
    </dgm:pt>
    <dgm:pt modelId="{5BCEC1DD-4B70-4AC2-9AB3-EEE3F2631354}" type="pres">
      <dgm:prSet presAssocID="{F8A3C51C-B701-4990-A7DF-DE8DD1D1BAD5}" presName="childText" presStyleLbl="bgAcc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E7CD92-C476-4230-8401-6FE839F5D0A9}" type="pres">
      <dgm:prSet presAssocID="{0A400E5C-B0F6-4B5E-8595-91C8F2010296}" presName="Name13" presStyleLbl="parChTrans1D2" presStyleIdx="3" presStyleCnt="9"/>
      <dgm:spPr/>
    </dgm:pt>
    <dgm:pt modelId="{F380BC2D-8377-4610-BAD0-63F434F564C9}" type="pres">
      <dgm:prSet presAssocID="{D32A6FC8-3403-4752-9F30-681609F5101E}" presName="childText" presStyleLbl="bgAcc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8ED1DD-58BD-44F2-8C47-341713B2D673}" type="pres">
      <dgm:prSet presAssocID="{DC868CDC-E4F8-4491-93A4-9489F7531B26}" presName="root" presStyleCnt="0"/>
      <dgm:spPr/>
    </dgm:pt>
    <dgm:pt modelId="{0B79C1B9-5944-490A-B572-DBD2C6B1831C}" type="pres">
      <dgm:prSet presAssocID="{DC868CDC-E4F8-4491-93A4-9489F7531B26}" presName="rootComposite" presStyleCnt="0"/>
      <dgm:spPr/>
    </dgm:pt>
    <dgm:pt modelId="{AE507A10-BE67-4417-955D-32DBEEAD2D9A}" type="pres">
      <dgm:prSet presAssocID="{DC868CDC-E4F8-4491-93A4-9489F7531B26}" presName="rootText" presStyleLbl="node1" presStyleIdx="1" presStyleCnt="2"/>
      <dgm:spPr/>
      <dgm:t>
        <a:bodyPr/>
        <a:lstStyle/>
        <a:p>
          <a:endParaRPr lang="en-US"/>
        </a:p>
      </dgm:t>
    </dgm:pt>
    <dgm:pt modelId="{36C24459-8DB6-482C-86D4-6F14E7E601DA}" type="pres">
      <dgm:prSet presAssocID="{DC868CDC-E4F8-4491-93A4-9489F7531B26}" presName="rootConnector" presStyleLbl="node1" presStyleIdx="1" presStyleCnt="2"/>
      <dgm:spPr/>
      <dgm:t>
        <a:bodyPr/>
        <a:lstStyle/>
        <a:p>
          <a:endParaRPr lang="en-US"/>
        </a:p>
      </dgm:t>
    </dgm:pt>
    <dgm:pt modelId="{FB693AAA-6D8C-4523-954C-EE972F1BA099}" type="pres">
      <dgm:prSet presAssocID="{DC868CDC-E4F8-4491-93A4-9489F7531B26}" presName="childShape" presStyleCnt="0"/>
      <dgm:spPr/>
    </dgm:pt>
    <dgm:pt modelId="{9AEE2C68-9D6A-42D3-8468-7037B7E30051}" type="pres">
      <dgm:prSet presAssocID="{D5488C9A-E0D4-4825-8F30-2B2BCCF7C341}" presName="Name13" presStyleLbl="parChTrans1D2" presStyleIdx="4" presStyleCnt="9"/>
      <dgm:spPr/>
      <dgm:t>
        <a:bodyPr/>
        <a:lstStyle/>
        <a:p>
          <a:endParaRPr lang="en-US"/>
        </a:p>
      </dgm:t>
    </dgm:pt>
    <dgm:pt modelId="{7802AC20-40A4-4C78-A7C8-436C2E21B6A8}" type="pres">
      <dgm:prSet presAssocID="{CFB6212D-5D8E-4509-B330-867807F887D4}" presName="childText" presStyleLbl="bgAcc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EF938D-1EAA-4ED0-968D-CEEAB862EBAC}" type="pres">
      <dgm:prSet presAssocID="{14C22C19-4A25-4B3C-ACF7-B2317852D651}" presName="Name13" presStyleLbl="parChTrans1D2" presStyleIdx="5" presStyleCnt="9"/>
      <dgm:spPr/>
      <dgm:t>
        <a:bodyPr/>
        <a:lstStyle/>
        <a:p>
          <a:endParaRPr lang="en-US"/>
        </a:p>
      </dgm:t>
    </dgm:pt>
    <dgm:pt modelId="{B967D213-1DD8-494A-9083-DDA38371B3D0}" type="pres">
      <dgm:prSet presAssocID="{7DEEBB19-FD2E-4D19-8731-6A1DF40C81EB}" presName="childText" presStyleLbl="bgAcc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ACD998-EEFD-439D-B026-FB09FD5C3BB3}" type="pres">
      <dgm:prSet presAssocID="{D96E7B7D-6CC8-49F6-AB8E-8E9C4A7E7B94}" presName="Name13" presStyleLbl="parChTrans1D2" presStyleIdx="6" presStyleCnt="9"/>
      <dgm:spPr/>
    </dgm:pt>
    <dgm:pt modelId="{4D64690B-3204-411B-8E0C-6F9E83165461}" type="pres">
      <dgm:prSet presAssocID="{C00CFEFB-0229-4501-9D70-2CC90FFA54D7}" presName="childText" presStyleLbl="bgAcc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89152C-5325-481C-83DE-4556D03253F8}" type="pres">
      <dgm:prSet presAssocID="{5DEBBEEA-7FA4-4446-9B80-BCFF6BC29DEF}" presName="Name13" presStyleLbl="parChTrans1D2" presStyleIdx="7" presStyleCnt="9"/>
      <dgm:spPr/>
    </dgm:pt>
    <dgm:pt modelId="{FE53975D-7C3F-4114-A2C1-9BAE0A84AFE5}" type="pres">
      <dgm:prSet presAssocID="{CFAD9176-E60F-497B-AB8B-1C5166DCA534}" presName="childText" presStyleLbl="bgAcc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CAD7B2-42E7-4737-AD3D-1ED2839396F9}" type="pres">
      <dgm:prSet presAssocID="{5E39EDA9-A178-4E43-AA1E-C7FBC2ECA12B}" presName="Name13" presStyleLbl="parChTrans1D2" presStyleIdx="8" presStyleCnt="9"/>
      <dgm:spPr/>
    </dgm:pt>
    <dgm:pt modelId="{A686176E-89F9-4D6F-BC79-F490477E1F13}" type="pres">
      <dgm:prSet presAssocID="{70F68300-4684-43CF-A529-3D013AC1F22A}" presName="childText" presStyleLbl="bgAcc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2AB1570-24AE-4A3D-BDBA-73745D4711BF}" type="presOf" srcId="{F8A3C51C-B701-4990-A7DF-DE8DD1D1BAD5}" destId="{5BCEC1DD-4B70-4AC2-9AB3-EEE3F2631354}" srcOrd="0" destOrd="0" presId="urn:microsoft.com/office/officeart/2005/8/layout/hierarchy3"/>
    <dgm:cxn modelId="{A7224DC5-FBF0-4D30-B68C-66721608BE60}" srcId="{DC868CDC-E4F8-4491-93A4-9489F7531B26}" destId="{C00CFEFB-0229-4501-9D70-2CC90FFA54D7}" srcOrd="2" destOrd="0" parTransId="{D96E7B7D-6CC8-49F6-AB8E-8E9C4A7E7B94}" sibTransId="{ED31B7DC-13FA-489A-9084-745DDF262299}"/>
    <dgm:cxn modelId="{0FB348F5-EB1A-499D-B35A-0B8B983FE36D}" srcId="{461B3A80-F842-4E43-99A9-0ECB0EE9E258}" destId="{DC868CDC-E4F8-4491-93A4-9489F7531B26}" srcOrd="1" destOrd="0" parTransId="{2B3FD6FF-25B1-4D68-89CB-4E4BCE7B10CD}" sibTransId="{61C2FA46-0887-4549-8DB9-55723B786779}"/>
    <dgm:cxn modelId="{6E72EEFA-D96E-4AD5-A71C-A66DCE30702E}" type="presOf" srcId="{CFB6212D-5D8E-4509-B330-867807F887D4}" destId="{7802AC20-40A4-4C78-A7C8-436C2E21B6A8}" srcOrd="0" destOrd="0" presId="urn:microsoft.com/office/officeart/2005/8/layout/hierarchy3"/>
    <dgm:cxn modelId="{B3FC594D-D102-4327-8499-99CD83E9A3B9}" type="presOf" srcId="{5DEBBEEA-7FA4-4446-9B80-BCFF6BC29DEF}" destId="{C789152C-5325-481C-83DE-4556D03253F8}" srcOrd="0" destOrd="0" presId="urn:microsoft.com/office/officeart/2005/8/layout/hierarchy3"/>
    <dgm:cxn modelId="{E01C4EEB-3372-4BDF-A334-C38A8D01280C}" type="presOf" srcId="{D5488C9A-E0D4-4825-8F30-2B2BCCF7C341}" destId="{9AEE2C68-9D6A-42D3-8468-7037B7E30051}" srcOrd="0" destOrd="0" presId="urn:microsoft.com/office/officeart/2005/8/layout/hierarchy3"/>
    <dgm:cxn modelId="{94A54FE9-7990-4563-8814-16D5350850AD}" srcId="{DC868CDC-E4F8-4491-93A4-9489F7531B26}" destId="{CFAD9176-E60F-497B-AB8B-1C5166DCA534}" srcOrd="3" destOrd="0" parTransId="{5DEBBEEA-7FA4-4446-9B80-BCFF6BC29DEF}" sibTransId="{EA02ADA6-2A23-42E6-B025-183AF94C8FB5}"/>
    <dgm:cxn modelId="{D99D48D8-AFB7-4B49-96DC-9205D1C8D12E}" srcId="{DC868CDC-E4F8-4491-93A4-9489F7531B26}" destId="{70F68300-4684-43CF-A529-3D013AC1F22A}" srcOrd="4" destOrd="0" parTransId="{5E39EDA9-A178-4E43-AA1E-C7FBC2ECA12B}" sibTransId="{C2C69A1D-BC0A-4B85-AAEA-E2D3879A523D}"/>
    <dgm:cxn modelId="{103743BB-1045-4EC7-8642-817EC31F3C16}" type="presOf" srcId="{3815BF66-FC37-4430-8E4F-CBAE37264EA0}" destId="{B27134E8-50CC-4563-82FD-A6C84E7FBA5E}" srcOrd="0" destOrd="0" presId="urn:microsoft.com/office/officeart/2005/8/layout/hierarchy3"/>
    <dgm:cxn modelId="{45EE93EA-A991-4D3D-BD9E-5B2EC2FF6806}" srcId="{DC868CDC-E4F8-4491-93A4-9489F7531B26}" destId="{CFB6212D-5D8E-4509-B330-867807F887D4}" srcOrd="0" destOrd="0" parTransId="{D5488C9A-E0D4-4825-8F30-2B2BCCF7C341}" sibTransId="{3D28A074-0A78-4EDE-AD7D-D32BD08AC7E7}"/>
    <dgm:cxn modelId="{D1867ACF-DD79-41B2-BF20-494A9336FFEB}" type="presOf" srcId="{6AC80C39-C558-4BFB-B01E-6C4C17F4F077}" destId="{9DBCF0DA-E2E3-4F2C-A3DB-E5E8AD85CA23}" srcOrd="0" destOrd="0" presId="urn:microsoft.com/office/officeart/2005/8/layout/hierarchy3"/>
    <dgm:cxn modelId="{706FFFE8-FCBB-45CA-9BFE-833730713E22}" type="presOf" srcId="{461B3A80-F842-4E43-99A9-0ECB0EE9E258}" destId="{8EBECE48-39CD-4CE2-93BC-96B16ECC1A8B}" srcOrd="0" destOrd="0" presId="urn:microsoft.com/office/officeart/2005/8/layout/hierarchy3"/>
    <dgm:cxn modelId="{6F9092DD-4AD6-4C41-93D6-59AEB52A8946}" type="presOf" srcId="{D96E7B7D-6CC8-49F6-AB8E-8E9C4A7E7B94}" destId="{05ACD998-EEFD-439D-B026-FB09FD5C3BB3}" srcOrd="0" destOrd="0" presId="urn:microsoft.com/office/officeart/2005/8/layout/hierarchy3"/>
    <dgm:cxn modelId="{7A941081-C647-4045-9AEA-316AE4760C9B}" type="presOf" srcId="{DD45AFA2-A9CB-4CE4-954B-927AAE0F8114}" destId="{2C3F0EF5-0697-49C0-BE3E-EFC5461EFBCA}" srcOrd="1" destOrd="0" presId="urn:microsoft.com/office/officeart/2005/8/layout/hierarchy3"/>
    <dgm:cxn modelId="{58F9A4CC-AF41-4CE3-954D-E6012837E69B}" srcId="{DD45AFA2-A9CB-4CE4-954B-927AAE0F8114}" destId="{6AC80C39-C558-4BFB-B01E-6C4C17F4F077}" srcOrd="1" destOrd="0" parTransId="{3DA38E16-7BE1-4A5A-A711-1BE9B5207C5A}" sibTransId="{F55ECCE7-C591-4078-AF0D-52E05BA7C8D8}"/>
    <dgm:cxn modelId="{42ECAEFB-ADBB-433A-86CF-957C5B041D48}" type="presOf" srcId="{DC868CDC-E4F8-4491-93A4-9489F7531B26}" destId="{AE507A10-BE67-4417-955D-32DBEEAD2D9A}" srcOrd="0" destOrd="0" presId="urn:microsoft.com/office/officeart/2005/8/layout/hierarchy3"/>
    <dgm:cxn modelId="{5044B684-058D-4BE7-8451-E30CD7FA8430}" type="presOf" srcId="{D32A6FC8-3403-4752-9F30-681609F5101E}" destId="{F380BC2D-8377-4610-BAD0-63F434F564C9}" srcOrd="0" destOrd="0" presId="urn:microsoft.com/office/officeart/2005/8/layout/hierarchy3"/>
    <dgm:cxn modelId="{8A1B45B8-1465-4C8E-BA8E-A6BA64ABEABF}" srcId="{DD45AFA2-A9CB-4CE4-954B-927AAE0F8114}" destId="{E30B7789-3BA6-46D5-ADA6-9DEE74CD50E1}" srcOrd="0" destOrd="0" parTransId="{3EE7B48C-541C-4722-932F-5EB40A59BDB2}" sibTransId="{13289264-F0C6-49C3-A84F-611D4D2053A9}"/>
    <dgm:cxn modelId="{AC49EA7F-17E4-4310-AC0B-572855C826EE}" srcId="{DC868CDC-E4F8-4491-93A4-9489F7531B26}" destId="{7DEEBB19-FD2E-4D19-8731-6A1DF40C81EB}" srcOrd="1" destOrd="0" parTransId="{14C22C19-4A25-4B3C-ACF7-B2317852D651}" sibTransId="{D24875A2-0E48-4CEF-8191-835138001B6B}"/>
    <dgm:cxn modelId="{C0565FC4-0FD2-41E4-84E1-7B1C8DF999FF}" srcId="{DD45AFA2-A9CB-4CE4-954B-927AAE0F8114}" destId="{D32A6FC8-3403-4752-9F30-681609F5101E}" srcOrd="3" destOrd="0" parTransId="{0A400E5C-B0F6-4B5E-8595-91C8F2010296}" sibTransId="{4857F8A6-26CB-4E50-B9BF-F8494C623B18}"/>
    <dgm:cxn modelId="{6A27A588-BF38-49AE-B4D1-37048D18BEC5}" type="presOf" srcId="{DD45AFA2-A9CB-4CE4-954B-927AAE0F8114}" destId="{EE8FF4BA-30D3-4751-B120-4F47D262E98E}" srcOrd="0" destOrd="0" presId="urn:microsoft.com/office/officeart/2005/8/layout/hierarchy3"/>
    <dgm:cxn modelId="{5CEA2DFE-93D9-4AA1-B25C-EA75A4E706C9}" type="presOf" srcId="{CFAD9176-E60F-497B-AB8B-1C5166DCA534}" destId="{FE53975D-7C3F-4114-A2C1-9BAE0A84AFE5}" srcOrd="0" destOrd="0" presId="urn:microsoft.com/office/officeart/2005/8/layout/hierarchy3"/>
    <dgm:cxn modelId="{D42B4EA9-2003-4E31-B582-744B55635EFB}" type="presOf" srcId="{70F68300-4684-43CF-A529-3D013AC1F22A}" destId="{A686176E-89F9-4D6F-BC79-F490477E1F13}" srcOrd="0" destOrd="0" presId="urn:microsoft.com/office/officeart/2005/8/layout/hierarchy3"/>
    <dgm:cxn modelId="{39B7A1D1-6D33-4A11-82B6-23AD4F2898B3}" type="presOf" srcId="{C00CFEFB-0229-4501-9D70-2CC90FFA54D7}" destId="{4D64690B-3204-411B-8E0C-6F9E83165461}" srcOrd="0" destOrd="0" presId="urn:microsoft.com/office/officeart/2005/8/layout/hierarchy3"/>
    <dgm:cxn modelId="{E554DD51-47F4-4849-BB1A-E41EE12D505C}" type="presOf" srcId="{3EE7B48C-541C-4722-932F-5EB40A59BDB2}" destId="{CC848207-60FD-4728-A90F-92104DBE44AD}" srcOrd="0" destOrd="0" presId="urn:microsoft.com/office/officeart/2005/8/layout/hierarchy3"/>
    <dgm:cxn modelId="{DBE026F9-7FE1-4D65-B747-4D9B513DF6EC}" type="presOf" srcId="{14C22C19-4A25-4B3C-ACF7-B2317852D651}" destId="{AEEF938D-1EAA-4ED0-968D-CEEAB862EBAC}" srcOrd="0" destOrd="0" presId="urn:microsoft.com/office/officeart/2005/8/layout/hierarchy3"/>
    <dgm:cxn modelId="{8ED57D03-DE09-4BBA-B554-491211D0EDDA}" type="presOf" srcId="{3DA38E16-7BE1-4A5A-A711-1BE9B5207C5A}" destId="{B53CBBE1-9023-442C-9FBE-AC4D407A7D30}" srcOrd="0" destOrd="0" presId="urn:microsoft.com/office/officeart/2005/8/layout/hierarchy3"/>
    <dgm:cxn modelId="{E57F668B-A65D-442A-BAE5-CCC59A801A1D}" type="presOf" srcId="{0A400E5C-B0F6-4B5E-8595-91C8F2010296}" destId="{4AE7CD92-C476-4230-8401-6FE839F5D0A9}" srcOrd="0" destOrd="0" presId="urn:microsoft.com/office/officeart/2005/8/layout/hierarchy3"/>
    <dgm:cxn modelId="{120C3ABD-97ED-40F1-AE7F-4EAF8305ABFE}" type="presOf" srcId="{DC868CDC-E4F8-4491-93A4-9489F7531B26}" destId="{36C24459-8DB6-482C-86D4-6F14E7E601DA}" srcOrd="1" destOrd="0" presId="urn:microsoft.com/office/officeart/2005/8/layout/hierarchy3"/>
    <dgm:cxn modelId="{4E3BC4BD-F54F-4C4D-BEFE-3BC1E9400537}" type="presOf" srcId="{5E39EDA9-A178-4E43-AA1E-C7FBC2ECA12B}" destId="{00CAD7B2-42E7-4737-AD3D-1ED2839396F9}" srcOrd="0" destOrd="0" presId="urn:microsoft.com/office/officeart/2005/8/layout/hierarchy3"/>
    <dgm:cxn modelId="{D37EA94A-B8DE-4C32-B095-04D96BCF7ECA}" type="presOf" srcId="{7DEEBB19-FD2E-4D19-8731-6A1DF40C81EB}" destId="{B967D213-1DD8-494A-9083-DDA38371B3D0}" srcOrd="0" destOrd="0" presId="urn:microsoft.com/office/officeart/2005/8/layout/hierarchy3"/>
    <dgm:cxn modelId="{686C6C1B-C496-4453-A066-94343EE2F22E}" srcId="{461B3A80-F842-4E43-99A9-0ECB0EE9E258}" destId="{DD45AFA2-A9CB-4CE4-954B-927AAE0F8114}" srcOrd="0" destOrd="0" parTransId="{A81B68F4-A40C-4189-A77A-BA5943DADB24}" sibTransId="{7ACC05A2-F86D-41E3-9C35-2AB942F781A0}"/>
    <dgm:cxn modelId="{C5181936-3E2C-4980-9E0A-D7EFECC8BD51}" srcId="{DD45AFA2-A9CB-4CE4-954B-927AAE0F8114}" destId="{F8A3C51C-B701-4990-A7DF-DE8DD1D1BAD5}" srcOrd="2" destOrd="0" parTransId="{3815BF66-FC37-4430-8E4F-CBAE37264EA0}" sibTransId="{F8AF4B7A-7165-4E49-B44D-E53C80112DF1}"/>
    <dgm:cxn modelId="{59B775E2-54BD-48AD-94DA-6F9B66AE3308}" type="presOf" srcId="{E30B7789-3BA6-46D5-ADA6-9DEE74CD50E1}" destId="{71703878-E727-4AA7-9D0B-0555BA29EA52}" srcOrd="0" destOrd="0" presId="urn:microsoft.com/office/officeart/2005/8/layout/hierarchy3"/>
    <dgm:cxn modelId="{C38D07DC-5868-43E4-A208-7F7395B15D38}" type="presParOf" srcId="{8EBECE48-39CD-4CE2-93BC-96B16ECC1A8B}" destId="{86152C4B-C292-4580-9BCE-A364D59B7EA2}" srcOrd="0" destOrd="0" presId="urn:microsoft.com/office/officeart/2005/8/layout/hierarchy3"/>
    <dgm:cxn modelId="{332FEAC3-F2FE-4C44-B882-FBD7BE3ADC71}" type="presParOf" srcId="{86152C4B-C292-4580-9BCE-A364D59B7EA2}" destId="{76963594-DF94-412F-A683-DB175D9952C7}" srcOrd="0" destOrd="0" presId="urn:microsoft.com/office/officeart/2005/8/layout/hierarchy3"/>
    <dgm:cxn modelId="{569FEE69-5960-42BB-984C-BB4ED389E2FC}" type="presParOf" srcId="{76963594-DF94-412F-A683-DB175D9952C7}" destId="{EE8FF4BA-30D3-4751-B120-4F47D262E98E}" srcOrd="0" destOrd="0" presId="urn:microsoft.com/office/officeart/2005/8/layout/hierarchy3"/>
    <dgm:cxn modelId="{8058AD1D-FF66-4A73-A1A4-215A6DBE6B8E}" type="presParOf" srcId="{76963594-DF94-412F-A683-DB175D9952C7}" destId="{2C3F0EF5-0697-49C0-BE3E-EFC5461EFBCA}" srcOrd="1" destOrd="0" presId="urn:microsoft.com/office/officeart/2005/8/layout/hierarchy3"/>
    <dgm:cxn modelId="{C3257290-29C9-4E6E-A336-763CF554DEF1}" type="presParOf" srcId="{86152C4B-C292-4580-9BCE-A364D59B7EA2}" destId="{0CBCAA5E-EE59-4291-BACD-37288E2738F1}" srcOrd="1" destOrd="0" presId="urn:microsoft.com/office/officeart/2005/8/layout/hierarchy3"/>
    <dgm:cxn modelId="{30920821-2434-48DE-8071-9A4651345499}" type="presParOf" srcId="{0CBCAA5E-EE59-4291-BACD-37288E2738F1}" destId="{CC848207-60FD-4728-A90F-92104DBE44AD}" srcOrd="0" destOrd="0" presId="urn:microsoft.com/office/officeart/2005/8/layout/hierarchy3"/>
    <dgm:cxn modelId="{FEDC7943-F97A-452E-9C4B-9429919BA9DB}" type="presParOf" srcId="{0CBCAA5E-EE59-4291-BACD-37288E2738F1}" destId="{71703878-E727-4AA7-9D0B-0555BA29EA52}" srcOrd="1" destOrd="0" presId="urn:microsoft.com/office/officeart/2005/8/layout/hierarchy3"/>
    <dgm:cxn modelId="{5A25C1CE-74BF-45DC-B80C-9748EA62A8CD}" type="presParOf" srcId="{0CBCAA5E-EE59-4291-BACD-37288E2738F1}" destId="{B53CBBE1-9023-442C-9FBE-AC4D407A7D30}" srcOrd="2" destOrd="0" presId="urn:microsoft.com/office/officeart/2005/8/layout/hierarchy3"/>
    <dgm:cxn modelId="{0BA61D82-5F36-449E-83E6-F2290632DEE0}" type="presParOf" srcId="{0CBCAA5E-EE59-4291-BACD-37288E2738F1}" destId="{9DBCF0DA-E2E3-4F2C-A3DB-E5E8AD85CA23}" srcOrd="3" destOrd="0" presId="urn:microsoft.com/office/officeart/2005/8/layout/hierarchy3"/>
    <dgm:cxn modelId="{5B895431-2BE6-4E65-98CC-910D6E8FAC5C}" type="presParOf" srcId="{0CBCAA5E-EE59-4291-BACD-37288E2738F1}" destId="{B27134E8-50CC-4563-82FD-A6C84E7FBA5E}" srcOrd="4" destOrd="0" presId="urn:microsoft.com/office/officeart/2005/8/layout/hierarchy3"/>
    <dgm:cxn modelId="{038281CC-762A-43B8-894A-5457A7ADB7BF}" type="presParOf" srcId="{0CBCAA5E-EE59-4291-BACD-37288E2738F1}" destId="{5BCEC1DD-4B70-4AC2-9AB3-EEE3F2631354}" srcOrd="5" destOrd="0" presId="urn:microsoft.com/office/officeart/2005/8/layout/hierarchy3"/>
    <dgm:cxn modelId="{3662E3C6-8FAF-4A43-8FCE-A7B22C2CA1A4}" type="presParOf" srcId="{0CBCAA5E-EE59-4291-BACD-37288E2738F1}" destId="{4AE7CD92-C476-4230-8401-6FE839F5D0A9}" srcOrd="6" destOrd="0" presId="urn:microsoft.com/office/officeart/2005/8/layout/hierarchy3"/>
    <dgm:cxn modelId="{891831CE-C051-4C4C-A132-6C08F7CF3D00}" type="presParOf" srcId="{0CBCAA5E-EE59-4291-BACD-37288E2738F1}" destId="{F380BC2D-8377-4610-BAD0-63F434F564C9}" srcOrd="7" destOrd="0" presId="urn:microsoft.com/office/officeart/2005/8/layout/hierarchy3"/>
    <dgm:cxn modelId="{3E29E67E-4448-49DB-ABED-1C9C9B79D0CA}" type="presParOf" srcId="{8EBECE48-39CD-4CE2-93BC-96B16ECC1A8B}" destId="{5D8ED1DD-58BD-44F2-8C47-341713B2D673}" srcOrd="1" destOrd="0" presId="urn:microsoft.com/office/officeart/2005/8/layout/hierarchy3"/>
    <dgm:cxn modelId="{004B2EEC-BC89-47B3-AC95-B45C608C2645}" type="presParOf" srcId="{5D8ED1DD-58BD-44F2-8C47-341713B2D673}" destId="{0B79C1B9-5944-490A-B572-DBD2C6B1831C}" srcOrd="0" destOrd="0" presId="urn:microsoft.com/office/officeart/2005/8/layout/hierarchy3"/>
    <dgm:cxn modelId="{548FF9D6-2627-40E7-8EDC-480599FFE362}" type="presParOf" srcId="{0B79C1B9-5944-490A-B572-DBD2C6B1831C}" destId="{AE507A10-BE67-4417-955D-32DBEEAD2D9A}" srcOrd="0" destOrd="0" presId="urn:microsoft.com/office/officeart/2005/8/layout/hierarchy3"/>
    <dgm:cxn modelId="{6C1A6937-DA44-4F79-B0CB-B4A6E08BD721}" type="presParOf" srcId="{0B79C1B9-5944-490A-B572-DBD2C6B1831C}" destId="{36C24459-8DB6-482C-86D4-6F14E7E601DA}" srcOrd="1" destOrd="0" presId="urn:microsoft.com/office/officeart/2005/8/layout/hierarchy3"/>
    <dgm:cxn modelId="{7C6C7B78-BF17-419A-AA31-4AE49B66837E}" type="presParOf" srcId="{5D8ED1DD-58BD-44F2-8C47-341713B2D673}" destId="{FB693AAA-6D8C-4523-954C-EE972F1BA099}" srcOrd="1" destOrd="0" presId="urn:microsoft.com/office/officeart/2005/8/layout/hierarchy3"/>
    <dgm:cxn modelId="{D653061B-C787-4FF9-85D9-1892F833E232}" type="presParOf" srcId="{FB693AAA-6D8C-4523-954C-EE972F1BA099}" destId="{9AEE2C68-9D6A-42D3-8468-7037B7E30051}" srcOrd="0" destOrd="0" presId="urn:microsoft.com/office/officeart/2005/8/layout/hierarchy3"/>
    <dgm:cxn modelId="{9F403D6C-6615-4489-B86F-568A76292F5B}" type="presParOf" srcId="{FB693AAA-6D8C-4523-954C-EE972F1BA099}" destId="{7802AC20-40A4-4C78-A7C8-436C2E21B6A8}" srcOrd="1" destOrd="0" presId="urn:microsoft.com/office/officeart/2005/8/layout/hierarchy3"/>
    <dgm:cxn modelId="{2256BB28-0A94-4CCA-8286-FD014E0DE51D}" type="presParOf" srcId="{FB693AAA-6D8C-4523-954C-EE972F1BA099}" destId="{AEEF938D-1EAA-4ED0-968D-CEEAB862EBAC}" srcOrd="2" destOrd="0" presId="urn:microsoft.com/office/officeart/2005/8/layout/hierarchy3"/>
    <dgm:cxn modelId="{FE66D8EE-5890-4337-9A5D-4B7FFACEEA8F}" type="presParOf" srcId="{FB693AAA-6D8C-4523-954C-EE972F1BA099}" destId="{B967D213-1DD8-494A-9083-DDA38371B3D0}" srcOrd="3" destOrd="0" presId="urn:microsoft.com/office/officeart/2005/8/layout/hierarchy3"/>
    <dgm:cxn modelId="{E3CE81FF-FDC5-4624-B779-45CA71658835}" type="presParOf" srcId="{FB693AAA-6D8C-4523-954C-EE972F1BA099}" destId="{05ACD998-EEFD-439D-B026-FB09FD5C3BB3}" srcOrd="4" destOrd="0" presId="urn:microsoft.com/office/officeart/2005/8/layout/hierarchy3"/>
    <dgm:cxn modelId="{B0950100-BF84-4B57-A935-A79F926945D7}" type="presParOf" srcId="{FB693AAA-6D8C-4523-954C-EE972F1BA099}" destId="{4D64690B-3204-411B-8E0C-6F9E83165461}" srcOrd="5" destOrd="0" presId="urn:microsoft.com/office/officeart/2005/8/layout/hierarchy3"/>
    <dgm:cxn modelId="{51F78C89-B24D-4D4A-8618-DD1B4C50E11B}" type="presParOf" srcId="{FB693AAA-6D8C-4523-954C-EE972F1BA099}" destId="{C789152C-5325-481C-83DE-4556D03253F8}" srcOrd="6" destOrd="0" presId="urn:microsoft.com/office/officeart/2005/8/layout/hierarchy3"/>
    <dgm:cxn modelId="{FF16B48A-5129-4084-BA24-92ADFFF37B6D}" type="presParOf" srcId="{FB693AAA-6D8C-4523-954C-EE972F1BA099}" destId="{FE53975D-7C3F-4114-A2C1-9BAE0A84AFE5}" srcOrd="7" destOrd="0" presId="urn:microsoft.com/office/officeart/2005/8/layout/hierarchy3"/>
    <dgm:cxn modelId="{B88F13DF-CBC8-42B1-9A4F-0659D8A03DEF}" type="presParOf" srcId="{FB693AAA-6D8C-4523-954C-EE972F1BA099}" destId="{00CAD7B2-42E7-4737-AD3D-1ED2839396F9}" srcOrd="8" destOrd="0" presId="urn:microsoft.com/office/officeart/2005/8/layout/hierarchy3"/>
    <dgm:cxn modelId="{5616B2E0-F774-4DF0-8037-A97DA0B59E9B}" type="presParOf" srcId="{FB693AAA-6D8C-4523-954C-EE972F1BA099}" destId="{A686176E-89F9-4D6F-BC79-F490477E1F13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E8FF4BA-30D3-4751-B120-4F47D262E98E}">
      <dsp:nvSpPr>
        <dsp:cNvPr id="0" name=""/>
        <dsp:cNvSpPr/>
      </dsp:nvSpPr>
      <dsp:spPr>
        <a:xfrm>
          <a:off x="2940490" y="2737"/>
          <a:ext cx="1247030" cy="6235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Internal Sources</a:t>
          </a:r>
          <a:endParaRPr lang="en-US" sz="2000" kern="1200" dirty="0"/>
        </a:p>
      </dsp:txBody>
      <dsp:txXfrm>
        <a:off x="2940490" y="2737"/>
        <a:ext cx="1247030" cy="623515"/>
      </dsp:txXfrm>
    </dsp:sp>
    <dsp:sp modelId="{CC848207-60FD-4728-A90F-92104DBE44AD}">
      <dsp:nvSpPr>
        <dsp:cNvPr id="0" name=""/>
        <dsp:cNvSpPr/>
      </dsp:nvSpPr>
      <dsp:spPr>
        <a:xfrm>
          <a:off x="3065193" y="626252"/>
          <a:ext cx="124703" cy="4676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7636"/>
              </a:lnTo>
              <a:lnTo>
                <a:pt x="124703" y="46763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703878-E727-4AA7-9D0B-0555BA29EA52}">
      <dsp:nvSpPr>
        <dsp:cNvPr id="0" name=""/>
        <dsp:cNvSpPr/>
      </dsp:nvSpPr>
      <dsp:spPr>
        <a:xfrm>
          <a:off x="3189896" y="782131"/>
          <a:ext cx="997624" cy="6235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Promotion</a:t>
          </a:r>
          <a:endParaRPr lang="en-US" sz="1300" kern="1200" dirty="0"/>
        </a:p>
      </dsp:txBody>
      <dsp:txXfrm>
        <a:off x="3189896" y="782131"/>
        <a:ext cx="997624" cy="623515"/>
      </dsp:txXfrm>
    </dsp:sp>
    <dsp:sp modelId="{B53CBBE1-9023-442C-9FBE-AC4D407A7D30}">
      <dsp:nvSpPr>
        <dsp:cNvPr id="0" name=""/>
        <dsp:cNvSpPr/>
      </dsp:nvSpPr>
      <dsp:spPr>
        <a:xfrm>
          <a:off x="3065193" y="626252"/>
          <a:ext cx="124703" cy="12470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7030"/>
              </a:lnTo>
              <a:lnTo>
                <a:pt x="124703" y="124703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BCF0DA-E2E3-4F2C-A3DB-E5E8AD85CA23}">
      <dsp:nvSpPr>
        <dsp:cNvPr id="0" name=""/>
        <dsp:cNvSpPr/>
      </dsp:nvSpPr>
      <dsp:spPr>
        <a:xfrm>
          <a:off x="3189896" y="1561526"/>
          <a:ext cx="997624" cy="6235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Transfer</a:t>
          </a:r>
          <a:endParaRPr lang="en-US" sz="1300" kern="1200" dirty="0"/>
        </a:p>
      </dsp:txBody>
      <dsp:txXfrm>
        <a:off x="3189896" y="1561526"/>
        <a:ext cx="997624" cy="623515"/>
      </dsp:txXfrm>
    </dsp:sp>
    <dsp:sp modelId="{B27134E8-50CC-4563-82FD-A6C84E7FBA5E}">
      <dsp:nvSpPr>
        <dsp:cNvPr id="0" name=""/>
        <dsp:cNvSpPr/>
      </dsp:nvSpPr>
      <dsp:spPr>
        <a:xfrm>
          <a:off x="3065193" y="626252"/>
          <a:ext cx="124703" cy="20264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6425"/>
              </a:lnTo>
              <a:lnTo>
                <a:pt x="124703" y="202642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CEC1DD-4B70-4AC2-9AB3-EEE3F2631354}">
      <dsp:nvSpPr>
        <dsp:cNvPr id="0" name=""/>
        <dsp:cNvSpPr/>
      </dsp:nvSpPr>
      <dsp:spPr>
        <a:xfrm>
          <a:off x="3189896" y="2340920"/>
          <a:ext cx="997624" cy="6235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Rehires</a:t>
          </a:r>
          <a:endParaRPr lang="en-US" sz="1300" kern="1200" dirty="0"/>
        </a:p>
      </dsp:txBody>
      <dsp:txXfrm>
        <a:off x="3189896" y="2340920"/>
        <a:ext cx="997624" cy="623515"/>
      </dsp:txXfrm>
    </dsp:sp>
    <dsp:sp modelId="{4AE7CD92-C476-4230-8401-6FE839F5D0A9}">
      <dsp:nvSpPr>
        <dsp:cNvPr id="0" name=""/>
        <dsp:cNvSpPr/>
      </dsp:nvSpPr>
      <dsp:spPr>
        <a:xfrm>
          <a:off x="3065193" y="626252"/>
          <a:ext cx="124703" cy="28058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05819"/>
              </a:lnTo>
              <a:lnTo>
                <a:pt x="124703" y="280581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80BC2D-8377-4610-BAD0-63F434F564C9}">
      <dsp:nvSpPr>
        <dsp:cNvPr id="0" name=""/>
        <dsp:cNvSpPr/>
      </dsp:nvSpPr>
      <dsp:spPr>
        <a:xfrm>
          <a:off x="3189896" y="3120314"/>
          <a:ext cx="997624" cy="6235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Job Rotation</a:t>
          </a:r>
          <a:endParaRPr lang="en-US" sz="1300" kern="1200" dirty="0"/>
        </a:p>
      </dsp:txBody>
      <dsp:txXfrm>
        <a:off x="3189896" y="3120314"/>
        <a:ext cx="997624" cy="623515"/>
      </dsp:txXfrm>
    </dsp:sp>
    <dsp:sp modelId="{AE507A10-BE67-4417-955D-32DBEEAD2D9A}">
      <dsp:nvSpPr>
        <dsp:cNvPr id="0" name=""/>
        <dsp:cNvSpPr/>
      </dsp:nvSpPr>
      <dsp:spPr>
        <a:xfrm>
          <a:off x="4499278" y="2737"/>
          <a:ext cx="1247030" cy="6235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External Sources</a:t>
          </a:r>
          <a:endParaRPr lang="en-US" sz="2000" kern="1200" dirty="0"/>
        </a:p>
      </dsp:txBody>
      <dsp:txXfrm>
        <a:off x="4499278" y="2737"/>
        <a:ext cx="1247030" cy="623515"/>
      </dsp:txXfrm>
    </dsp:sp>
    <dsp:sp modelId="{9AEE2C68-9D6A-42D3-8468-7037B7E30051}">
      <dsp:nvSpPr>
        <dsp:cNvPr id="0" name=""/>
        <dsp:cNvSpPr/>
      </dsp:nvSpPr>
      <dsp:spPr>
        <a:xfrm>
          <a:off x="4623981" y="626252"/>
          <a:ext cx="124703" cy="4676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7636"/>
              </a:lnTo>
              <a:lnTo>
                <a:pt x="124703" y="46763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02AC20-40A4-4C78-A7C8-436C2E21B6A8}">
      <dsp:nvSpPr>
        <dsp:cNvPr id="0" name=""/>
        <dsp:cNvSpPr/>
      </dsp:nvSpPr>
      <dsp:spPr>
        <a:xfrm>
          <a:off x="4748685" y="782131"/>
          <a:ext cx="997624" cy="6235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Employment Exchanges</a:t>
          </a:r>
          <a:endParaRPr lang="en-US" sz="1300" kern="1200" dirty="0"/>
        </a:p>
      </dsp:txBody>
      <dsp:txXfrm>
        <a:off x="4748685" y="782131"/>
        <a:ext cx="997624" cy="623515"/>
      </dsp:txXfrm>
    </dsp:sp>
    <dsp:sp modelId="{AEEF938D-1EAA-4ED0-968D-CEEAB862EBAC}">
      <dsp:nvSpPr>
        <dsp:cNvPr id="0" name=""/>
        <dsp:cNvSpPr/>
      </dsp:nvSpPr>
      <dsp:spPr>
        <a:xfrm>
          <a:off x="4623981" y="626252"/>
          <a:ext cx="124703" cy="12470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7030"/>
              </a:lnTo>
              <a:lnTo>
                <a:pt x="124703" y="124703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67D213-1DD8-494A-9083-DDA38371B3D0}">
      <dsp:nvSpPr>
        <dsp:cNvPr id="0" name=""/>
        <dsp:cNvSpPr/>
      </dsp:nvSpPr>
      <dsp:spPr>
        <a:xfrm>
          <a:off x="4748685" y="1561526"/>
          <a:ext cx="997624" cy="6235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Private employment agency</a:t>
          </a:r>
          <a:endParaRPr lang="en-US" sz="1300" kern="1200" dirty="0"/>
        </a:p>
      </dsp:txBody>
      <dsp:txXfrm>
        <a:off x="4748685" y="1561526"/>
        <a:ext cx="997624" cy="623515"/>
      </dsp:txXfrm>
    </dsp:sp>
    <dsp:sp modelId="{05ACD998-EEFD-439D-B026-FB09FD5C3BB3}">
      <dsp:nvSpPr>
        <dsp:cNvPr id="0" name=""/>
        <dsp:cNvSpPr/>
      </dsp:nvSpPr>
      <dsp:spPr>
        <a:xfrm>
          <a:off x="4623981" y="626252"/>
          <a:ext cx="124703" cy="20264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6425"/>
              </a:lnTo>
              <a:lnTo>
                <a:pt x="124703" y="202642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64690B-3204-411B-8E0C-6F9E83165461}">
      <dsp:nvSpPr>
        <dsp:cNvPr id="0" name=""/>
        <dsp:cNvSpPr/>
      </dsp:nvSpPr>
      <dsp:spPr>
        <a:xfrm>
          <a:off x="4748685" y="2340920"/>
          <a:ext cx="997624" cy="6235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Education Institutions</a:t>
          </a:r>
          <a:endParaRPr lang="en-US" sz="1300" kern="1200" dirty="0"/>
        </a:p>
      </dsp:txBody>
      <dsp:txXfrm>
        <a:off x="4748685" y="2340920"/>
        <a:ext cx="997624" cy="623515"/>
      </dsp:txXfrm>
    </dsp:sp>
    <dsp:sp modelId="{C789152C-5325-481C-83DE-4556D03253F8}">
      <dsp:nvSpPr>
        <dsp:cNvPr id="0" name=""/>
        <dsp:cNvSpPr/>
      </dsp:nvSpPr>
      <dsp:spPr>
        <a:xfrm>
          <a:off x="4623981" y="626252"/>
          <a:ext cx="124703" cy="28058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05819"/>
              </a:lnTo>
              <a:lnTo>
                <a:pt x="124703" y="280581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3975D-7C3F-4114-A2C1-9BAE0A84AFE5}">
      <dsp:nvSpPr>
        <dsp:cNvPr id="0" name=""/>
        <dsp:cNvSpPr/>
      </dsp:nvSpPr>
      <dsp:spPr>
        <a:xfrm>
          <a:off x="4748685" y="3120314"/>
          <a:ext cx="997624" cy="6235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Professional Association</a:t>
          </a:r>
          <a:endParaRPr lang="en-US" sz="1300" kern="1200" dirty="0"/>
        </a:p>
      </dsp:txBody>
      <dsp:txXfrm>
        <a:off x="4748685" y="3120314"/>
        <a:ext cx="997624" cy="623515"/>
      </dsp:txXfrm>
    </dsp:sp>
    <dsp:sp modelId="{00CAD7B2-42E7-4737-AD3D-1ED2839396F9}">
      <dsp:nvSpPr>
        <dsp:cNvPr id="0" name=""/>
        <dsp:cNvSpPr/>
      </dsp:nvSpPr>
      <dsp:spPr>
        <a:xfrm>
          <a:off x="4623981" y="626252"/>
          <a:ext cx="124703" cy="35852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5213"/>
              </a:lnTo>
              <a:lnTo>
                <a:pt x="124703" y="358521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86176E-89F9-4D6F-BC79-F490477E1F13}">
      <dsp:nvSpPr>
        <dsp:cNvPr id="0" name=""/>
        <dsp:cNvSpPr/>
      </dsp:nvSpPr>
      <dsp:spPr>
        <a:xfrm>
          <a:off x="4748685" y="3899709"/>
          <a:ext cx="997624" cy="6235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Trade Union</a:t>
          </a:r>
          <a:endParaRPr lang="en-US" sz="1300" kern="1200" dirty="0"/>
        </a:p>
      </dsp:txBody>
      <dsp:txXfrm>
        <a:off x="4748685" y="3899709"/>
        <a:ext cx="997624" cy="6235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7DA06-0555-4EC5-B334-0DDB253EA340}" type="datetimeFigureOut">
              <a:rPr lang="en-US" smtClean="0"/>
              <a:pPr/>
              <a:t>6/1/2016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4CA4044F-A7CC-4306-97B5-A7B51EE63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7DA06-0555-4EC5-B334-0DDB253EA340}" type="datetimeFigureOut">
              <a:rPr lang="en-US" smtClean="0"/>
              <a:pPr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4044F-A7CC-4306-97B5-A7B51EE63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7DA06-0555-4EC5-B334-0DDB253EA340}" type="datetimeFigureOut">
              <a:rPr lang="en-US" smtClean="0"/>
              <a:pPr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4044F-A7CC-4306-97B5-A7B51EE63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7DA06-0555-4EC5-B334-0DDB253EA340}" type="datetimeFigureOut">
              <a:rPr lang="en-US" smtClean="0"/>
              <a:pPr/>
              <a:t>6/1/2016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4CA4044F-A7CC-4306-97B5-A7B51EE63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7DA06-0555-4EC5-B334-0DDB253EA340}" type="datetimeFigureOut">
              <a:rPr lang="en-US" smtClean="0"/>
              <a:pPr/>
              <a:t>6/1/2016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4044F-A7CC-4306-97B5-A7B51EE63A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7DA06-0555-4EC5-B334-0DDB253EA340}" type="datetimeFigureOut">
              <a:rPr lang="en-US" smtClean="0"/>
              <a:pPr/>
              <a:t>6/1/2016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4044F-A7CC-4306-97B5-A7B51EE63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7DA06-0555-4EC5-B334-0DDB253EA340}" type="datetimeFigureOut">
              <a:rPr lang="en-US" smtClean="0"/>
              <a:pPr/>
              <a:t>6/1/2016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4CA4044F-A7CC-4306-97B5-A7B51EE63A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7DA06-0555-4EC5-B334-0DDB253EA340}" type="datetimeFigureOut">
              <a:rPr lang="en-US" smtClean="0"/>
              <a:pPr/>
              <a:t>6/1/2016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4044F-A7CC-4306-97B5-A7B51EE63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7DA06-0555-4EC5-B334-0DDB253EA340}" type="datetimeFigureOut">
              <a:rPr lang="en-US" smtClean="0"/>
              <a:pPr/>
              <a:t>6/1/2016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4044F-A7CC-4306-97B5-A7B51EE63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7DA06-0555-4EC5-B334-0DDB253EA340}" type="datetimeFigureOut">
              <a:rPr lang="en-US" smtClean="0"/>
              <a:pPr/>
              <a:t>6/1/2016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4044F-A7CC-4306-97B5-A7B51EE63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7DA06-0555-4EC5-B334-0DDB253EA340}" type="datetimeFigureOut">
              <a:rPr lang="en-US" smtClean="0"/>
              <a:pPr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4044F-A7CC-4306-97B5-A7B51EE63A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A4E7DA06-0555-4EC5-B334-0DDB253EA340}" type="datetimeFigureOut">
              <a:rPr lang="en-US" smtClean="0"/>
              <a:pPr/>
              <a:t>6/1/2016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4CA4044F-A7CC-4306-97B5-A7B51EE63A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Employee Recruitment and Selection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Selection Process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04800" y="1554159"/>
          <a:ext cx="8686800" cy="492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0"/>
                <a:gridCol w="4343400"/>
              </a:tblGrid>
              <a:tr h="615355">
                <a:tc>
                  <a:txBody>
                    <a:bodyPr/>
                    <a:lstStyle/>
                    <a:p>
                      <a:r>
                        <a:rPr lang="en-US" dirty="0" smtClean="0"/>
                        <a:t>Selection</a:t>
                      </a:r>
                      <a:r>
                        <a:rPr lang="en-US" baseline="0" dirty="0" smtClean="0"/>
                        <a:t> Steps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Reasons for Rejection</a:t>
                      </a:r>
                      <a:endParaRPr lang="en-US" dirty="0"/>
                    </a:p>
                  </a:txBody>
                  <a:tcPr/>
                </a:tc>
              </a:tr>
              <a:tr h="615355">
                <a:tc>
                  <a:txBody>
                    <a:bodyPr/>
                    <a:lstStyle/>
                    <a:p>
                      <a:r>
                        <a:rPr lang="en-US" dirty="0" smtClean="0"/>
                        <a:t>1. Application</a:t>
                      </a:r>
                      <a:r>
                        <a:rPr lang="en-US" baseline="0" dirty="0" smtClean="0"/>
                        <a:t> Form Evaluation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Under qualified</a:t>
                      </a:r>
                      <a:endParaRPr lang="en-US" dirty="0"/>
                    </a:p>
                  </a:txBody>
                  <a:tcPr/>
                </a:tc>
              </a:tr>
              <a:tr h="615355">
                <a:tc>
                  <a:txBody>
                    <a:bodyPr/>
                    <a:lstStyle/>
                    <a:p>
                      <a:r>
                        <a:rPr lang="en-US" dirty="0" smtClean="0"/>
                        <a:t>2. Preliminary</a:t>
                      </a:r>
                      <a:r>
                        <a:rPr lang="en-US" baseline="0" dirty="0" smtClean="0"/>
                        <a:t> Interview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Below</a:t>
                      </a:r>
                      <a:r>
                        <a:rPr lang="en-US" baseline="0" dirty="0" smtClean="0"/>
                        <a:t> average in ability</a:t>
                      </a:r>
                      <a:endParaRPr lang="en-US" dirty="0"/>
                    </a:p>
                  </a:txBody>
                  <a:tcPr/>
                </a:tc>
              </a:tr>
              <a:tr h="615355">
                <a:tc>
                  <a:txBody>
                    <a:bodyPr/>
                    <a:lstStyle/>
                    <a:p>
                      <a:r>
                        <a:rPr lang="en-US" dirty="0" smtClean="0"/>
                        <a:t>3. Selection 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Poor Scores</a:t>
                      </a:r>
                      <a:endParaRPr lang="en-US" dirty="0"/>
                    </a:p>
                  </a:txBody>
                  <a:tcPr/>
                </a:tc>
              </a:tr>
              <a:tr h="615355">
                <a:tc>
                  <a:txBody>
                    <a:bodyPr/>
                    <a:lstStyle/>
                    <a:p>
                      <a:r>
                        <a:rPr lang="en-US" dirty="0" smtClean="0"/>
                        <a:t>4.</a:t>
                      </a:r>
                      <a:r>
                        <a:rPr lang="en-US" baseline="0" dirty="0" smtClean="0"/>
                        <a:t> Selection Interview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Selected</a:t>
                      </a:r>
                      <a:endParaRPr lang="en-US" dirty="0"/>
                    </a:p>
                  </a:txBody>
                  <a:tcPr/>
                </a:tc>
              </a:tr>
              <a:tr h="615355">
                <a:tc>
                  <a:txBody>
                    <a:bodyPr/>
                    <a:lstStyle/>
                    <a:p>
                      <a:r>
                        <a:rPr lang="en-US" dirty="0" smtClean="0"/>
                        <a:t>5.</a:t>
                      </a:r>
                      <a:r>
                        <a:rPr lang="en-US" baseline="0" dirty="0" smtClean="0"/>
                        <a:t> Reference Checks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Nonverfiable or Poor</a:t>
                      </a:r>
                      <a:endParaRPr lang="en-US" dirty="0"/>
                    </a:p>
                  </a:txBody>
                  <a:tcPr/>
                </a:tc>
              </a:tr>
              <a:tr h="615355">
                <a:tc>
                  <a:txBody>
                    <a:bodyPr/>
                    <a:lstStyle/>
                    <a:p>
                      <a:r>
                        <a:rPr lang="en-US" dirty="0" smtClean="0"/>
                        <a:t>6. Physical</a:t>
                      </a:r>
                      <a:r>
                        <a:rPr lang="en-US" baseline="0" dirty="0" smtClean="0"/>
                        <a:t> Examination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Physically unfit</a:t>
                      </a:r>
                      <a:endParaRPr lang="en-US" dirty="0"/>
                    </a:p>
                  </a:txBody>
                  <a:tcPr/>
                </a:tc>
              </a:tr>
              <a:tr h="615355">
                <a:tc>
                  <a:txBody>
                    <a:bodyPr/>
                    <a:lstStyle/>
                    <a:p>
                      <a:r>
                        <a:rPr lang="en-US" dirty="0" smtClean="0"/>
                        <a:t>7. Hiring Decision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Candidate rejects the job offer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4800"/>
            <a:ext cx="8686800" cy="5775325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1.	</a:t>
            </a:r>
            <a:r>
              <a:rPr lang="en-US" sz="4400" dirty="0" smtClean="0"/>
              <a:t> Application Form Evaluation</a:t>
            </a:r>
            <a:br>
              <a:rPr lang="en-US" sz="4400" dirty="0" smtClean="0"/>
            </a:br>
            <a:r>
              <a:rPr lang="en-US" sz="4400" dirty="0" smtClean="0"/>
              <a:t>The recruitment process generates sufficiently large number of filled in application forms from prospective candidates.  Such forms consist of information about:</a:t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*Personal background information: Name, sex, age, marital status, nationality, address etc.</a:t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*Qualifications: Educational, professional and other qualification, specialized skills and training.</a:t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*Work Experience: Experience in previous jobs and the name of organizations served including duties and responsibilities etc.</a:t>
            </a:r>
          </a:p>
          <a:p>
            <a:pPr>
              <a:buNone/>
            </a:pPr>
            <a:r>
              <a:rPr lang="en-US" sz="4400" dirty="0" smtClean="0"/>
              <a:t>	*Salary: Salary drawn in present employment and expected salary.</a:t>
            </a:r>
            <a:br>
              <a:rPr lang="en-US" sz="4400" dirty="0" smtClean="0"/>
            </a:br>
            <a:r>
              <a:rPr lang="en-US" sz="4400" dirty="0" smtClean="0"/>
              <a:t> </a:t>
            </a:r>
            <a:br>
              <a:rPr lang="en-US" sz="4400" dirty="0" smtClean="0"/>
            </a:br>
            <a:r>
              <a:rPr lang="en-US" sz="4400" dirty="0" smtClean="0"/>
              <a:t>*References: Name and address of persons who can be contacted as references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4800"/>
            <a:ext cx="8686800" cy="5775325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2. Preliminary interview</a:t>
            </a:r>
            <a:br>
              <a:rPr lang="en-US" dirty="0" smtClean="0"/>
            </a:br>
            <a:r>
              <a:rPr lang="en-US" dirty="0" smtClean="0"/>
              <a:t>-Preliminary interview is held for initial screening of candidates.</a:t>
            </a:r>
            <a:br>
              <a:rPr lang="en-US" dirty="0" smtClean="0"/>
            </a:br>
            <a:r>
              <a:rPr lang="en-US" dirty="0" smtClean="0"/>
              <a:t>-Unqualified, unsuitable and misfit candidates are screened out.</a:t>
            </a:r>
            <a:br>
              <a:rPr lang="en-US" dirty="0" smtClean="0"/>
            </a:br>
            <a:r>
              <a:rPr lang="en-US" dirty="0" smtClean="0"/>
              <a:t>-</a:t>
            </a:r>
            <a:r>
              <a:rPr lang="en-US" dirty="0" err="1" smtClean="0"/>
              <a:t>PSC</a:t>
            </a:r>
            <a:r>
              <a:rPr lang="en-US" dirty="0" smtClean="0"/>
              <a:t> in Nepal does for selection of  selection officers.</a:t>
            </a:r>
          </a:p>
          <a:p>
            <a:pPr>
              <a:buNone/>
            </a:pPr>
            <a:r>
              <a:rPr lang="en-US" dirty="0" smtClean="0"/>
              <a:t>3. Selection Test</a:t>
            </a:r>
            <a:br>
              <a:rPr lang="en-US" dirty="0" smtClean="0"/>
            </a:br>
            <a:r>
              <a:rPr lang="en-US" dirty="0" smtClean="0"/>
              <a:t>-Standardized written tests are administered to the candidates passing the preliminary interview.</a:t>
            </a:r>
            <a:br>
              <a:rPr lang="en-US" dirty="0" smtClean="0"/>
            </a:br>
            <a:r>
              <a:rPr lang="en-US" dirty="0" smtClean="0"/>
              <a:t>-They assess the suitability of candidates for the job.</a:t>
            </a:r>
          </a:p>
          <a:p>
            <a:pPr>
              <a:buNone/>
            </a:pPr>
            <a:r>
              <a:rPr lang="en-US" dirty="0" smtClean="0"/>
              <a:t>4. Selection Interview(Final interview)</a:t>
            </a:r>
            <a:br>
              <a:rPr lang="en-US" dirty="0" smtClean="0"/>
            </a:br>
            <a:r>
              <a:rPr lang="en-US" dirty="0" smtClean="0"/>
              <a:t>-It is face to face observation and appraisal of the candidate’s suitability for the job.</a:t>
            </a:r>
          </a:p>
          <a:p>
            <a:pPr>
              <a:buNone/>
            </a:pPr>
            <a:r>
              <a:rPr lang="en-US" dirty="0" smtClean="0"/>
              <a:t>	-It is job description and job specification</a:t>
            </a:r>
            <a:br>
              <a:rPr lang="en-US" dirty="0" smtClean="0"/>
            </a:br>
            <a:r>
              <a:rPr lang="en-US" dirty="0" smtClean="0"/>
              <a:t>-It is based on in-depth conservation to evaluate the candidate’s acceptability.</a:t>
            </a:r>
          </a:p>
          <a:p>
            <a:pPr>
              <a:buNone/>
            </a:pPr>
            <a:r>
              <a:rPr lang="en-US" dirty="0" smtClean="0"/>
              <a:t>5. Reference check (Background investigation)</a:t>
            </a:r>
            <a:br>
              <a:rPr lang="en-US" dirty="0" smtClean="0"/>
            </a:br>
            <a:r>
              <a:rPr lang="en-US" dirty="0" smtClean="0"/>
              <a:t>-Information about background and character of the candidates is checked from referees listed in the application form.</a:t>
            </a:r>
            <a:br>
              <a:rPr lang="en-US" dirty="0" smtClean="0"/>
            </a:br>
            <a:r>
              <a:rPr lang="en-US" dirty="0" smtClean="0"/>
              <a:t>-Reference  checks can be done by mail, email, telephone or personal visit.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81000"/>
            <a:ext cx="8686800" cy="5699125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6. Physical Examination(Medical Test)</a:t>
            </a:r>
            <a:br>
              <a:rPr lang="en-US" dirty="0" smtClean="0"/>
            </a:br>
            <a:r>
              <a:rPr lang="en-US" dirty="0" smtClean="0"/>
              <a:t>-The candidate fills out a health questionnaire.</a:t>
            </a:r>
            <a:br>
              <a:rPr lang="en-US" dirty="0" smtClean="0"/>
            </a:br>
            <a:r>
              <a:rPr lang="en-US" dirty="0" smtClean="0"/>
              <a:t>-An approved physician conducts the physical examination.</a:t>
            </a:r>
            <a:br>
              <a:rPr lang="en-US" dirty="0" smtClean="0"/>
            </a:br>
            <a:r>
              <a:rPr lang="en-US" dirty="0" smtClean="0"/>
              <a:t>-Determine candidate’s fitness for job performances.</a:t>
            </a:r>
          </a:p>
          <a:p>
            <a:pPr>
              <a:buNone/>
            </a:pPr>
            <a:r>
              <a:rPr lang="en-US" dirty="0" smtClean="0"/>
              <a:t>7. Hiring Decision</a:t>
            </a:r>
            <a:br>
              <a:rPr lang="en-US" dirty="0" smtClean="0"/>
            </a:br>
            <a:r>
              <a:rPr lang="en-US" dirty="0" smtClean="0"/>
              <a:t>-The hiring decision marks the last step of the selection process.</a:t>
            </a:r>
            <a:br>
              <a:rPr lang="en-US" dirty="0" smtClean="0"/>
            </a:br>
            <a:r>
              <a:rPr lang="en-US" dirty="0" smtClean="0"/>
              <a:t>-Employer should notify the candidates who have been selected.</a:t>
            </a:r>
            <a:br>
              <a:rPr lang="en-US" dirty="0" smtClean="0"/>
            </a:br>
            <a:r>
              <a:rPr lang="en-US" dirty="0" smtClean="0"/>
              <a:t>-Placement is made for selected candidates reporting for work.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Ability tests:</a:t>
            </a:r>
            <a:br>
              <a:rPr lang="en-US" dirty="0" smtClean="0"/>
            </a:br>
            <a:r>
              <a:rPr lang="en-US" dirty="0" smtClean="0"/>
              <a:t>a) Aptitude test</a:t>
            </a:r>
            <a:br>
              <a:rPr lang="en-US" dirty="0" smtClean="0"/>
            </a:br>
            <a:r>
              <a:rPr lang="en-US" dirty="0" smtClean="0"/>
              <a:t>b) Achievement test</a:t>
            </a:r>
            <a:br>
              <a:rPr lang="en-US" dirty="0" smtClean="0"/>
            </a:br>
            <a:r>
              <a:rPr lang="en-US" dirty="0" smtClean="0"/>
              <a:t>c) Intelligence test</a:t>
            </a:r>
          </a:p>
          <a:p>
            <a:pPr marL="514350" indent="-514350">
              <a:buAutoNum type="arabicPeriod"/>
            </a:pPr>
            <a:r>
              <a:rPr lang="en-US" dirty="0" smtClean="0"/>
              <a:t>Personality tests</a:t>
            </a:r>
            <a:br>
              <a:rPr lang="en-US" dirty="0" smtClean="0"/>
            </a:br>
            <a:r>
              <a:rPr lang="en-US" dirty="0" smtClean="0"/>
              <a:t>a) Interest test</a:t>
            </a:r>
            <a:br>
              <a:rPr lang="en-US" dirty="0" smtClean="0"/>
            </a:br>
            <a:r>
              <a:rPr lang="en-US" dirty="0" smtClean="0"/>
              <a:t>b) Attitude test</a:t>
            </a:r>
            <a:br>
              <a:rPr lang="en-US" dirty="0" smtClean="0"/>
            </a:br>
            <a:r>
              <a:rPr lang="en-US" dirty="0" smtClean="0"/>
              <a:t>c) Projective test</a:t>
            </a:r>
          </a:p>
          <a:p>
            <a:pPr marL="514350" indent="-514350">
              <a:buAutoNum type="arabicPeriod"/>
            </a:pPr>
            <a:r>
              <a:rPr lang="en-US" dirty="0" smtClean="0"/>
              <a:t>Situation tests</a:t>
            </a:r>
          </a:p>
          <a:p>
            <a:pPr marL="514350" indent="-514350">
              <a:buAutoNum type="arabicPeriod"/>
            </a:pPr>
            <a:r>
              <a:rPr lang="en-US" dirty="0" smtClean="0"/>
              <a:t>Honesty tests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81000"/>
            <a:ext cx="8686800" cy="5699125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Ability Tests</a:t>
            </a:r>
            <a:br>
              <a:rPr lang="en-US" dirty="0" smtClean="0"/>
            </a:br>
            <a:r>
              <a:rPr lang="en-US" dirty="0" smtClean="0"/>
              <a:t>This test is conducted for assisting in determining how well an individual can perform tasks related with job.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a) Aptitude tests:</a:t>
            </a:r>
            <a:br>
              <a:rPr lang="en-US" dirty="0" smtClean="0"/>
            </a:br>
            <a:r>
              <a:rPr lang="en-US" dirty="0" smtClean="0"/>
              <a:t>-It help to determine a candidates' potential leaning capacity. </a:t>
            </a:r>
            <a:br>
              <a:rPr lang="en-US" dirty="0" smtClean="0"/>
            </a:br>
            <a:r>
              <a:rPr lang="en-US" dirty="0" smtClean="0"/>
              <a:t>-It is future achievement oriented.</a:t>
            </a:r>
            <a:br>
              <a:rPr lang="en-US" dirty="0" smtClean="0"/>
            </a:br>
            <a:r>
              <a:rPr lang="en-US" dirty="0" smtClean="0"/>
              <a:t>-</a:t>
            </a:r>
            <a:r>
              <a:rPr lang="en-US" dirty="0" err="1" smtClean="0"/>
              <a:t>GMAT</a:t>
            </a:r>
            <a:r>
              <a:rPr lang="en-US" dirty="0" smtClean="0"/>
              <a:t> is example for management studies in USA.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b) Achievement tests</a:t>
            </a:r>
            <a:br>
              <a:rPr lang="en-US" dirty="0" smtClean="0"/>
            </a:br>
            <a:r>
              <a:rPr lang="en-US" dirty="0" smtClean="0"/>
              <a:t>-It measures the past achievement and performance. </a:t>
            </a:r>
            <a:br>
              <a:rPr lang="en-US" dirty="0" smtClean="0"/>
            </a:br>
            <a:r>
              <a:rPr lang="en-US" dirty="0" smtClean="0"/>
              <a:t>-It can be theoretical or practical knowledge  which a candidate has learned and claims to know.</a:t>
            </a:r>
            <a:br>
              <a:rPr lang="en-US" dirty="0" smtClean="0"/>
            </a:br>
            <a:r>
              <a:rPr lang="en-US" dirty="0" smtClean="0"/>
              <a:t>-BIM Board exam is Achievement tests.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c) Intelligence tests</a:t>
            </a:r>
            <a:br>
              <a:rPr lang="en-US" dirty="0" smtClean="0"/>
            </a:br>
            <a:r>
              <a:rPr lang="en-US" dirty="0" smtClean="0"/>
              <a:t>-They measures general ability for intellectual performance.</a:t>
            </a:r>
            <a:br>
              <a:rPr lang="en-US" dirty="0" smtClean="0"/>
            </a:br>
            <a:r>
              <a:rPr lang="en-US" dirty="0" smtClean="0"/>
              <a:t>-They measures IQ in terms of comprehension, reasoning, numbers and memory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4800"/>
            <a:ext cx="8686800" cy="5775325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 smtClean="0"/>
              <a:t>Personality Tests</a:t>
            </a:r>
            <a:br>
              <a:rPr lang="en-US" sz="2000" dirty="0" smtClean="0"/>
            </a:br>
            <a:r>
              <a:rPr lang="en-US" sz="2000" dirty="0" smtClean="0"/>
              <a:t>It measures the difference personality dimensions of a candidates like Assertiveness, Emotional stability, Motivation, Agreeable etc.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a) Interest test:</a:t>
            </a:r>
            <a:br>
              <a:rPr lang="en-US" sz="2000" dirty="0" smtClean="0"/>
            </a:br>
            <a:r>
              <a:rPr lang="en-US" sz="2000" dirty="0" smtClean="0"/>
              <a:t>-They measures likes and dislikes related to hobbies recreational activities, group activities and career choices.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b) Attitudes tests:</a:t>
            </a:r>
            <a:br>
              <a:rPr lang="en-US" sz="2000" dirty="0" smtClean="0"/>
            </a:br>
            <a:r>
              <a:rPr lang="en-US" sz="2000" dirty="0" smtClean="0"/>
              <a:t>-It is a measures of tendencies to act favorable or unfavorable towards objects, people or events.</a:t>
            </a:r>
            <a:br>
              <a:rPr lang="en-US" sz="2000" dirty="0" smtClean="0"/>
            </a:br>
            <a:r>
              <a:rPr lang="en-US" sz="2000" dirty="0" smtClean="0"/>
              <a:t>-It </a:t>
            </a:r>
            <a:r>
              <a:rPr lang="en-US" sz="2000" dirty="0" err="1" smtClean="0"/>
              <a:t>evalutates</a:t>
            </a:r>
            <a:r>
              <a:rPr lang="en-US" sz="2000" dirty="0" smtClean="0"/>
              <a:t> </a:t>
            </a:r>
            <a:r>
              <a:rPr lang="en-US" sz="2000" dirty="0" err="1" smtClean="0"/>
              <a:t>judgements</a:t>
            </a:r>
            <a:r>
              <a:rPr lang="en-US" sz="2000" dirty="0" smtClean="0"/>
              <a:t> concerning objects, people and events.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c) Projective Tests</a:t>
            </a:r>
            <a:br>
              <a:rPr lang="en-US" sz="2000" dirty="0" smtClean="0"/>
            </a:br>
            <a:r>
              <a:rPr lang="en-US" sz="2000" dirty="0" smtClean="0"/>
              <a:t>-They consist of pictures or incomplete item.</a:t>
            </a:r>
            <a:br>
              <a:rPr lang="en-US" sz="2000" dirty="0" smtClean="0"/>
            </a:br>
            <a:r>
              <a:rPr lang="en-US" sz="2000" dirty="0" smtClean="0"/>
              <a:t>-A candidate is asked to narrate a story of what he sees in pictures or to complete in incomplete.</a:t>
            </a:r>
            <a:br>
              <a:rPr lang="en-US" sz="2000" dirty="0" smtClean="0"/>
            </a:br>
            <a:r>
              <a:rPr lang="en-US" sz="2000" dirty="0" smtClean="0"/>
              <a:t>-They induce the candidates to put himself into the test situation.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81000"/>
            <a:ext cx="8686800" cy="5699125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Situational Tests:</a:t>
            </a:r>
            <a:br>
              <a:rPr lang="en-US" dirty="0" smtClean="0"/>
            </a:br>
            <a:r>
              <a:rPr lang="en-US" dirty="0" smtClean="0"/>
              <a:t>-In this test candidates are asked to respond to the situation-specific problems.</a:t>
            </a:r>
            <a:br>
              <a:rPr lang="en-US" dirty="0" smtClean="0"/>
            </a:br>
            <a:r>
              <a:rPr lang="en-US" dirty="0" smtClean="0"/>
              <a:t>-Their response to such hypothetical situations are evaluate.</a:t>
            </a:r>
            <a:br>
              <a:rPr lang="en-US" dirty="0" smtClean="0"/>
            </a:br>
            <a:r>
              <a:rPr lang="en-US" dirty="0" smtClean="0"/>
              <a:t>- Group discussion and video-based situational tests are popular tests.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Honesty tests:</a:t>
            </a:r>
            <a:br>
              <a:rPr lang="en-US" dirty="0" smtClean="0"/>
            </a:br>
            <a:r>
              <a:rPr lang="en-US" dirty="0" smtClean="0"/>
              <a:t>-This is use to ensure accuracy of information provided by the candidates.</a:t>
            </a:r>
            <a:br>
              <a:rPr lang="en-US" dirty="0" smtClean="0"/>
            </a:br>
            <a:r>
              <a:rPr lang="en-US" dirty="0" smtClean="0"/>
              <a:t>-Polygraph test is example of it which detector lie.</a:t>
            </a:r>
            <a:br>
              <a:rPr lang="en-US" dirty="0" smtClean="0"/>
            </a:br>
            <a:r>
              <a:rPr lang="en-US" dirty="0" smtClean="0"/>
              <a:t>-It  measures honesty of the candidates.</a:t>
            </a:r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Interview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aseline="-25000" dirty="0" smtClean="0"/>
              <a:t>It is face to face observation and appraisal of the candidate’s suitability for the job.</a:t>
            </a:r>
          </a:p>
          <a:p>
            <a:r>
              <a:rPr lang="en-US" sz="2400" baseline="-25000" dirty="0" smtClean="0"/>
              <a:t>It is based on information from in depth oral conversation.</a:t>
            </a:r>
          </a:p>
          <a:p>
            <a:pPr>
              <a:buFont typeface="Wingdings" pitchFamily="2" charset="2"/>
              <a:buChar char="q"/>
            </a:pPr>
            <a:r>
              <a:rPr lang="en-US" sz="2400" baseline="-25000" dirty="0" smtClean="0"/>
              <a:t>The Interview Process</a:t>
            </a:r>
          </a:p>
          <a:p>
            <a:pPr>
              <a:buNone/>
            </a:pPr>
            <a:r>
              <a:rPr lang="en-US" sz="2400" baseline="-25000" dirty="0" smtClean="0"/>
              <a:t>1. Preparation</a:t>
            </a:r>
            <a:br>
              <a:rPr lang="en-US" sz="2400" baseline="-25000" dirty="0" smtClean="0"/>
            </a:br>
            <a:r>
              <a:rPr lang="en-US" sz="2400" baseline="-25000" dirty="0" smtClean="0"/>
              <a:t>- This consists of carefully planning the interview.</a:t>
            </a:r>
            <a:br>
              <a:rPr lang="en-US" sz="2400" baseline="-25000" dirty="0" smtClean="0"/>
            </a:br>
            <a:r>
              <a:rPr lang="en-US" sz="2400" baseline="-25000" dirty="0" smtClean="0"/>
              <a:t>- Review the applications, job description and job specifications.</a:t>
            </a:r>
            <a:br>
              <a:rPr lang="en-US" sz="2400" baseline="-25000" dirty="0" smtClean="0"/>
            </a:br>
            <a:r>
              <a:rPr lang="en-US" sz="2400" baseline="-25000" dirty="0" smtClean="0"/>
              <a:t>- Decide about the type of interview</a:t>
            </a:r>
            <a:br>
              <a:rPr lang="en-US" sz="2400" baseline="-25000" dirty="0" smtClean="0"/>
            </a:br>
            <a:r>
              <a:rPr lang="en-US" sz="2400" baseline="-25000" dirty="0" smtClean="0"/>
              <a:t>- Appoint interview panel or committee.</a:t>
            </a:r>
          </a:p>
          <a:p>
            <a:pPr>
              <a:buNone/>
            </a:pPr>
            <a:r>
              <a:rPr lang="en-US" sz="2400" baseline="-25000" dirty="0" smtClean="0"/>
              <a:t>2. Conduct</a:t>
            </a:r>
            <a:br>
              <a:rPr lang="en-US" sz="2400" baseline="-25000" dirty="0" smtClean="0"/>
            </a:br>
            <a:r>
              <a:rPr lang="en-US" sz="2400" baseline="-25000" dirty="0" smtClean="0"/>
              <a:t>-This consist if actually conducting the interview</a:t>
            </a:r>
            <a:br>
              <a:rPr lang="en-US" sz="2400" baseline="-25000" dirty="0" smtClean="0"/>
            </a:br>
            <a:r>
              <a:rPr lang="en-US" sz="2400" baseline="-25000" dirty="0" smtClean="0"/>
              <a:t>-Creation of </a:t>
            </a:r>
            <a:r>
              <a:rPr lang="en-US" sz="2400" baseline="-25000" dirty="0" err="1" smtClean="0"/>
              <a:t>repport</a:t>
            </a:r>
            <a:r>
              <a:rPr lang="en-US" sz="2400" baseline="-25000" dirty="0" smtClean="0"/>
              <a:t> with  the candidate with starting question about himself.</a:t>
            </a:r>
            <a:br>
              <a:rPr lang="en-US" sz="2400" baseline="-25000" dirty="0" smtClean="0"/>
            </a:br>
            <a:r>
              <a:rPr lang="en-US" sz="2400" baseline="-25000" dirty="0" smtClean="0"/>
              <a:t>-Information exchange through two way communication</a:t>
            </a:r>
          </a:p>
          <a:p>
            <a:pPr>
              <a:buNone/>
            </a:pPr>
            <a:r>
              <a:rPr lang="en-US" sz="2400" baseline="-25000" dirty="0" smtClean="0"/>
              <a:t>3. Termination </a:t>
            </a:r>
            <a:br>
              <a:rPr lang="en-US" sz="2400" baseline="-25000" dirty="0" smtClean="0"/>
            </a:br>
            <a:r>
              <a:rPr lang="en-US" sz="2400" baseline="-25000" dirty="0" smtClean="0"/>
              <a:t>-It consist s of closing the interview.</a:t>
            </a:r>
            <a:br>
              <a:rPr lang="en-US" sz="2400" baseline="-25000" dirty="0" smtClean="0"/>
            </a:br>
            <a:r>
              <a:rPr lang="en-US" sz="2400" baseline="-25000" dirty="0" smtClean="0"/>
              <a:t>-The interview is closed by asking a final question or thanking each other.</a:t>
            </a:r>
          </a:p>
          <a:p>
            <a:pPr>
              <a:buNone/>
            </a:pPr>
            <a:r>
              <a:rPr lang="en-US" sz="2400" baseline="-25000" dirty="0" smtClean="0"/>
              <a:t>4. Evaluation(Review)</a:t>
            </a:r>
            <a:br>
              <a:rPr lang="en-US" sz="2400" baseline="-25000" dirty="0" smtClean="0"/>
            </a:br>
            <a:r>
              <a:rPr lang="en-US" sz="2400" baseline="-25000" dirty="0" smtClean="0"/>
              <a:t>-This consists of reviewing the interview.</a:t>
            </a:r>
            <a:br>
              <a:rPr lang="en-US" sz="2400" baseline="-25000" dirty="0" smtClean="0"/>
            </a:br>
            <a:r>
              <a:rPr lang="en-US" sz="2400" baseline="-25000" dirty="0" smtClean="0"/>
              <a:t>-The interviewers evaluate the candidates based on observations, impressions, responses and information exchanges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of interview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a).One to one interview</a:t>
            </a:r>
          </a:p>
          <a:p>
            <a:pPr>
              <a:buNone/>
            </a:pPr>
            <a:r>
              <a:rPr lang="en-US" dirty="0" smtClean="0"/>
              <a:t>	-Single candidate is interviewed by single interviewers</a:t>
            </a:r>
          </a:p>
          <a:p>
            <a:pPr>
              <a:buNone/>
            </a:pPr>
            <a:r>
              <a:rPr lang="en-US" dirty="0" smtClean="0"/>
              <a:t>b). Panel interview</a:t>
            </a:r>
            <a:br>
              <a:rPr lang="en-US" dirty="0" smtClean="0"/>
            </a:br>
            <a:r>
              <a:rPr lang="en-US" dirty="0" smtClean="0"/>
              <a:t>-One candidates is interviewed by a panel of two or more experts</a:t>
            </a:r>
            <a:br>
              <a:rPr lang="en-US" dirty="0" smtClean="0"/>
            </a:br>
            <a:r>
              <a:rPr lang="en-US" dirty="0" smtClean="0"/>
              <a:t>-The interviewers are trained specialists to make interview effective.</a:t>
            </a:r>
          </a:p>
          <a:p>
            <a:pPr>
              <a:buNone/>
            </a:pPr>
            <a:r>
              <a:rPr lang="en-US" dirty="0" smtClean="0"/>
              <a:t>c).	Group interview.</a:t>
            </a:r>
            <a:br>
              <a:rPr lang="en-US" dirty="0" smtClean="0"/>
            </a:br>
            <a:r>
              <a:rPr lang="en-US" dirty="0" smtClean="0"/>
              <a:t>- A number of candidates are interviewed at once.</a:t>
            </a:r>
            <a:br>
              <a:rPr lang="en-US" dirty="0" smtClean="0"/>
            </a:br>
            <a:r>
              <a:rPr lang="en-US" dirty="0" smtClean="0"/>
              <a:t>-They are given a job related topic or problem for group discussion among themselves.</a:t>
            </a:r>
            <a:br>
              <a:rPr lang="en-US" dirty="0" smtClean="0"/>
            </a:br>
            <a:r>
              <a:rPr lang="en-US" dirty="0" smtClean="0"/>
              <a:t>-The following aspects are assessed:</a:t>
            </a:r>
            <a:br>
              <a:rPr lang="en-US" dirty="0" smtClean="0"/>
            </a:br>
            <a:r>
              <a:rPr lang="en-US" dirty="0" smtClean="0"/>
              <a:t>	Leadership</a:t>
            </a:r>
            <a:br>
              <a:rPr lang="en-US" dirty="0" smtClean="0"/>
            </a:br>
            <a:r>
              <a:rPr lang="en-US" dirty="0" smtClean="0"/>
              <a:t>	Oral communication</a:t>
            </a:r>
            <a:br>
              <a:rPr lang="en-US" dirty="0" smtClean="0"/>
            </a:br>
            <a:r>
              <a:rPr lang="en-US" dirty="0" smtClean="0"/>
              <a:t>	Self confidence and energy levels</a:t>
            </a:r>
            <a:br>
              <a:rPr lang="en-US" dirty="0" smtClean="0"/>
            </a:br>
            <a:r>
              <a:rPr lang="en-US" dirty="0" smtClean="0"/>
              <a:t>	Ability to manage stress</a:t>
            </a:r>
            <a:br>
              <a:rPr lang="en-US" dirty="0" smtClean="0"/>
            </a:br>
            <a:r>
              <a:rPr lang="en-US" dirty="0" smtClean="0"/>
              <a:t>	Interpersonal skills</a:t>
            </a:r>
            <a:br>
              <a:rPr lang="en-US" dirty="0" smtClean="0"/>
            </a:br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Meaning of </a:t>
            </a:r>
            <a:r>
              <a:rPr lang="en-US" dirty="0" err="1" smtClean="0"/>
              <a:t>Recruitmet</a:t>
            </a:r>
            <a:r>
              <a:rPr lang="en-US" dirty="0" smtClean="0"/>
              <a:t>(concept)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Recruitment is  part of the acquisition component of human resource management.</a:t>
            </a:r>
          </a:p>
          <a:p>
            <a:r>
              <a:rPr lang="en-US" sz="2000" dirty="0" smtClean="0"/>
              <a:t>It is the process of finding right people for right position at the right time.</a:t>
            </a:r>
          </a:p>
          <a:p>
            <a:r>
              <a:rPr lang="en-US" sz="2000" dirty="0" smtClean="0"/>
              <a:t>Concern with identifying and attracting pool of qualifying candidates to fulfill human resource needs of an organization.</a:t>
            </a:r>
          </a:p>
          <a:p>
            <a:r>
              <a:rPr lang="en-US" sz="2000" dirty="0" smtClean="0"/>
              <a:t>The quality of human resource depends on the quality of recruits.</a:t>
            </a:r>
          </a:p>
          <a:p>
            <a:r>
              <a:rPr lang="en-US" sz="2000" dirty="0" smtClean="0"/>
              <a:t>According to </a:t>
            </a:r>
            <a:r>
              <a:rPr lang="en-US" sz="2000" dirty="0" err="1" smtClean="0"/>
              <a:t>Decendzo</a:t>
            </a:r>
            <a:r>
              <a:rPr lang="en-US" sz="2000" dirty="0" smtClean="0"/>
              <a:t> and </a:t>
            </a:r>
            <a:r>
              <a:rPr lang="en-US" sz="2000" dirty="0" err="1" smtClean="0"/>
              <a:t>Rabbins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Recruiting is the process of discovering potential job candidates.</a:t>
            </a:r>
          </a:p>
          <a:p>
            <a:r>
              <a:rPr lang="en-US" sz="2000" dirty="0" smtClean="0"/>
              <a:t>According to Edwin B. </a:t>
            </a:r>
            <a:r>
              <a:rPr lang="en-US" sz="2000" dirty="0" err="1" smtClean="0"/>
              <a:t>Flippo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Recruitment is a process of searching for prospective employees and stimulating them to apply for job.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Interviews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Unstructured Interview </a:t>
            </a:r>
            <a:br>
              <a:rPr lang="en-US" sz="2000" dirty="0" smtClean="0"/>
            </a:br>
            <a:r>
              <a:rPr lang="en-US" sz="2000" dirty="0" smtClean="0"/>
              <a:t>-Questions are not planned in advance.</a:t>
            </a:r>
            <a:br>
              <a:rPr lang="en-US" sz="2000" dirty="0" smtClean="0"/>
            </a:br>
            <a:r>
              <a:rPr lang="en-US" sz="2000" dirty="0" smtClean="0"/>
              <a:t>-Questions very from candidate to candidate.</a:t>
            </a:r>
            <a:br>
              <a:rPr lang="en-US" sz="2000" dirty="0" smtClean="0"/>
            </a:b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Semi-Structured interview</a:t>
            </a:r>
            <a:br>
              <a:rPr lang="en-US" sz="2000" dirty="0" smtClean="0"/>
            </a:br>
            <a:r>
              <a:rPr lang="en-US" sz="2000" dirty="0" smtClean="0"/>
              <a:t>-Questions to be asked are broadly planned in advance.</a:t>
            </a:r>
            <a:br>
              <a:rPr lang="en-US" sz="2000" dirty="0" smtClean="0"/>
            </a:br>
            <a:r>
              <a:rPr lang="en-US" sz="2000" dirty="0" smtClean="0"/>
              <a:t>-This technique structures the questions to get factual information.</a:t>
            </a:r>
            <a:br>
              <a:rPr lang="en-US" sz="2000" dirty="0" smtClean="0"/>
            </a:br>
            <a:r>
              <a:rPr lang="en-US" sz="2000" dirty="0" smtClean="0"/>
              <a:t>-Interview has flexibility in asking specific questions.</a:t>
            </a:r>
            <a:br>
              <a:rPr lang="en-US" sz="2000" dirty="0" smtClean="0"/>
            </a:b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Structured Interview</a:t>
            </a:r>
            <a:br>
              <a:rPr lang="en-US" sz="2000" dirty="0" smtClean="0"/>
            </a:br>
            <a:r>
              <a:rPr lang="en-US" sz="2000" dirty="0" smtClean="0"/>
              <a:t>-A standard list of question is used for all candidate.</a:t>
            </a:r>
            <a:br>
              <a:rPr lang="en-US" sz="2000" dirty="0" smtClean="0"/>
            </a:br>
            <a:r>
              <a:rPr lang="en-US" sz="2000" dirty="0" smtClean="0"/>
              <a:t>- All questions are planned in advance.</a:t>
            </a:r>
            <a:br>
              <a:rPr lang="en-US" sz="2000" dirty="0" smtClean="0"/>
            </a:br>
            <a:r>
              <a:rPr lang="en-US" sz="2000" dirty="0" smtClean="0"/>
              <a:t>-They focus on past work activities, education, career goals etc.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Recruitment and selection in </a:t>
            </a:r>
            <a:r>
              <a:rPr lang="en-US" dirty="0" err="1" smtClean="0"/>
              <a:t>nepal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Recruitment in Govt. sector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2133603"/>
          <a:ext cx="8382000" cy="45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1295400"/>
                <a:gridCol w="1676400"/>
                <a:gridCol w="1676400"/>
                <a:gridCol w="1676400"/>
              </a:tblGrid>
              <a:tr h="553419">
                <a:tc>
                  <a:txBody>
                    <a:bodyPr/>
                    <a:lstStyle/>
                    <a:p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Open competition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Performance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Evaluation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Internal</a:t>
                      </a:r>
                      <a:r>
                        <a:rPr lang="en-US" baseline="0" dirty="0" smtClean="0"/>
                        <a:t> 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Competition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Seniority</a:t>
                      </a:r>
                      <a:r>
                        <a:rPr lang="en-US" baseline="0" dirty="0" smtClean="0"/>
                        <a:t> base</a:t>
                      </a:r>
                      <a:endParaRPr lang="en-US" dirty="0"/>
                    </a:p>
                  </a:txBody>
                  <a:tcPr/>
                </a:tc>
              </a:tr>
              <a:tr h="553419">
                <a:tc>
                  <a:txBody>
                    <a:bodyPr/>
                    <a:lstStyle/>
                    <a:p>
                      <a:r>
                        <a:rPr lang="en-US" dirty="0" smtClean="0"/>
                        <a:t>a) Non-</a:t>
                      </a:r>
                      <a:r>
                        <a:rPr lang="en-US" dirty="0" err="1" smtClean="0"/>
                        <a:t>gazetted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162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1.Third</a:t>
                      </a:r>
                      <a:r>
                        <a:rPr lang="en-US" baseline="0" dirty="0" smtClean="0"/>
                        <a:t> 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</a:tr>
              <a:tr h="553419">
                <a:tc>
                  <a:txBody>
                    <a:bodyPr/>
                    <a:lstStyle/>
                    <a:p>
                      <a:r>
                        <a:rPr lang="en-US" dirty="0" smtClean="0"/>
                        <a:t>2. Second 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40%</a:t>
                      </a:r>
                      <a:endParaRPr lang="en-US" dirty="0"/>
                    </a:p>
                  </a:txBody>
                  <a:tcPr/>
                </a:tc>
              </a:tr>
              <a:tr h="553419">
                <a:tc>
                  <a:txBody>
                    <a:bodyPr/>
                    <a:lstStyle/>
                    <a:p>
                      <a:r>
                        <a:rPr lang="en-US" dirty="0" smtClean="0"/>
                        <a:t>3. First 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100%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20%</a:t>
                      </a:r>
                      <a:endParaRPr lang="en-US" dirty="0"/>
                    </a:p>
                  </a:txBody>
                  <a:tcPr/>
                </a:tc>
              </a:tr>
              <a:tr h="316240">
                <a:tc>
                  <a:txBody>
                    <a:bodyPr/>
                    <a:lstStyle/>
                    <a:p>
                      <a:r>
                        <a:rPr lang="en-US" dirty="0" smtClean="0"/>
                        <a:t>b)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Gazetted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07562">
                <a:tc>
                  <a:txBody>
                    <a:bodyPr/>
                    <a:lstStyle/>
                    <a:p>
                      <a:r>
                        <a:rPr lang="en-US" dirty="0" smtClean="0"/>
                        <a:t>1. Third 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20%</a:t>
                      </a:r>
                      <a:endParaRPr lang="en-US" dirty="0"/>
                    </a:p>
                  </a:txBody>
                  <a:tcPr/>
                </a:tc>
              </a:tr>
              <a:tr h="316240">
                <a:tc>
                  <a:txBody>
                    <a:bodyPr/>
                    <a:lstStyle/>
                    <a:p>
                      <a:r>
                        <a:rPr lang="en-US" dirty="0" smtClean="0"/>
                        <a:t>2. Second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20%</a:t>
                      </a:r>
                      <a:endParaRPr lang="en-US" dirty="0"/>
                    </a:p>
                  </a:txBody>
                  <a:tcPr/>
                </a:tc>
              </a:tr>
              <a:tr h="316240">
                <a:tc>
                  <a:txBody>
                    <a:bodyPr/>
                    <a:lstStyle/>
                    <a:p>
                      <a:r>
                        <a:rPr lang="en-US" dirty="0" smtClean="0"/>
                        <a:t>3.</a:t>
                      </a:r>
                      <a:r>
                        <a:rPr lang="en-US" baseline="0" dirty="0" smtClean="0"/>
                        <a:t> First 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-All </a:t>
            </a:r>
            <a:r>
              <a:rPr lang="en-US" dirty="0" smtClean="0"/>
              <a:t>open competition oriented posts, recruitment is done by the public service commission.</a:t>
            </a:r>
          </a:p>
          <a:p>
            <a:pPr>
              <a:buNone/>
            </a:pPr>
            <a:r>
              <a:rPr lang="en-US" dirty="0" smtClean="0"/>
              <a:t>-Friends and relatives are the main sources of recruitment for unorganized private sector.</a:t>
            </a:r>
          </a:p>
          <a:p>
            <a:pPr>
              <a:buNone/>
            </a:pPr>
            <a:r>
              <a:rPr lang="en-US" dirty="0" smtClean="0"/>
              <a:t>-Advertisements: :”</a:t>
            </a:r>
            <a:r>
              <a:rPr lang="en-US" dirty="0" err="1" smtClean="0"/>
              <a:t>Gorkhapatra</a:t>
            </a:r>
            <a:r>
              <a:rPr lang="en-US" dirty="0" smtClean="0"/>
              <a:t> and “</a:t>
            </a:r>
            <a:r>
              <a:rPr lang="en-US" dirty="0" err="1" smtClean="0"/>
              <a:t>kanipur</a:t>
            </a:r>
            <a:r>
              <a:rPr lang="en-US" dirty="0" smtClean="0"/>
              <a:t> “ are the important daily newspapers for making recruitment .</a:t>
            </a:r>
          </a:p>
          <a:p>
            <a:pPr>
              <a:buNone/>
            </a:pPr>
            <a:r>
              <a:rPr lang="en-US" dirty="0" smtClean="0"/>
              <a:t>-Walk-ins: This method is used for recruitment of factory workers, manual workers on daily basis.</a:t>
            </a:r>
          </a:p>
          <a:p>
            <a:pPr>
              <a:buNone/>
            </a:pPr>
            <a:r>
              <a:rPr lang="en-US" dirty="0" smtClean="0"/>
              <a:t>-Selection: In public service selection process consist of :</a:t>
            </a:r>
            <a:br>
              <a:rPr lang="en-US" dirty="0" smtClean="0"/>
            </a:br>
            <a:r>
              <a:rPr lang="en-US" dirty="0" smtClean="0"/>
              <a:t>Application form evaluation</a:t>
            </a:r>
            <a:br>
              <a:rPr lang="en-US" dirty="0" smtClean="0"/>
            </a:br>
            <a:r>
              <a:rPr lang="en-US" dirty="0" smtClean="0"/>
              <a:t>Selection test</a:t>
            </a:r>
            <a:br>
              <a:rPr lang="en-US" dirty="0" smtClean="0"/>
            </a:br>
            <a:r>
              <a:rPr lang="en-US" dirty="0" smtClean="0"/>
              <a:t>Selection interview</a:t>
            </a:r>
            <a:br>
              <a:rPr lang="en-US" dirty="0" smtClean="0"/>
            </a:br>
            <a:r>
              <a:rPr lang="en-US" dirty="0" smtClean="0"/>
              <a:t>Hiring decision</a:t>
            </a:r>
            <a:br>
              <a:rPr lang="en-US" dirty="0" smtClean="0"/>
            </a:br>
            <a:r>
              <a:rPr lang="en-US" dirty="0" smtClean="0"/>
              <a:t>Medical Examination</a:t>
            </a:r>
          </a:p>
          <a:p>
            <a:pPr>
              <a:buNone/>
            </a:pPr>
            <a:r>
              <a:rPr lang="en-US" dirty="0" smtClean="0"/>
              <a:t>-Socialization: Nepalese organizations have a poor </a:t>
            </a:r>
            <a:r>
              <a:rPr lang="en-US" dirty="0" err="1" smtClean="0"/>
              <a:t>practise</a:t>
            </a:r>
            <a:r>
              <a:rPr lang="en-US" dirty="0" smtClean="0"/>
              <a:t> in socializing their newly selected employees.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83725" y="3244334"/>
            <a:ext cx="976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dirty="0" smtClean="0"/>
              <a:t>The End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Sources of Recruitment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" y="1554163"/>
          <a:ext cx="86868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They involves recruiting from within the organization. The perspective candidates are found through internal search.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Promotion from within</a:t>
            </a:r>
            <a:br>
              <a:rPr lang="en-US" dirty="0" smtClean="0"/>
            </a:br>
            <a:r>
              <a:rPr lang="en-US" dirty="0" smtClean="0"/>
              <a:t>-Promotion is vertical movement upward.</a:t>
            </a:r>
            <a:br>
              <a:rPr lang="en-US" dirty="0" smtClean="0"/>
            </a:br>
            <a:r>
              <a:rPr lang="en-US" dirty="0" smtClean="0"/>
              <a:t>-Succession plan identifies employees for promotion to managerial positions.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Transfer:</a:t>
            </a:r>
            <a:br>
              <a:rPr lang="en-US" dirty="0" smtClean="0"/>
            </a:br>
            <a:r>
              <a:rPr lang="en-US" dirty="0" smtClean="0"/>
              <a:t>-Transfer is horizontal movement in the organization.</a:t>
            </a:r>
            <a:br>
              <a:rPr lang="en-US" dirty="0" smtClean="0"/>
            </a:br>
            <a:r>
              <a:rPr lang="en-US" dirty="0" smtClean="0"/>
              <a:t>-It involves moving an employee from one job to another job of same level.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Rehires:</a:t>
            </a:r>
            <a:br>
              <a:rPr lang="en-US" dirty="0" smtClean="0"/>
            </a:br>
            <a:r>
              <a:rPr lang="en-US" dirty="0" smtClean="0"/>
              <a:t>-It involves rehiring employees who had left the organization.</a:t>
            </a:r>
            <a:br>
              <a:rPr lang="en-US" dirty="0" smtClean="0"/>
            </a:br>
            <a:r>
              <a:rPr lang="en-US" dirty="0" smtClean="0"/>
              <a:t>-Rehires of old employees possessing skills and experience.</a:t>
            </a:r>
            <a:br>
              <a:rPr lang="en-US" dirty="0" smtClean="0"/>
            </a:br>
            <a:r>
              <a:rPr lang="en-US" dirty="0" smtClean="0"/>
              <a:t>-They are familiar with the organization’s culture, style and ways of doing jobs.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Job Rotation</a:t>
            </a:r>
            <a:br>
              <a:rPr lang="en-US" dirty="0" smtClean="0"/>
            </a:br>
            <a:r>
              <a:rPr lang="en-US" dirty="0" smtClean="0"/>
              <a:t>-It involves moving employees from job to job.</a:t>
            </a:r>
            <a:br>
              <a:rPr lang="en-US" dirty="0" smtClean="0"/>
            </a:br>
            <a:r>
              <a:rPr lang="en-US" dirty="0" smtClean="0"/>
              <a:t>-Job rotation helps employees to acquire different skills and abilities.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And Disadvantages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" y="1554160"/>
          <a:ext cx="8686800" cy="461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0"/>
                <a:gridCol w="4343400"/>
              </a:tblGrid>
              <a:tr h="659720">
                <a:tc>
                  <a:txBody>
                    <a:bodyPr/>
                    <a:lstStyle/>
                    <a:p>
                      <a:r>
                        <a:rPr lang="en-US" dirty="0" smtClean="0"/>
                        <a:t>Advantages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Disadvantages</a:t>
                      </a:r>
                      <a:endParaRPr lang="en-US" dirty="0"/>
                    </a:p>
                  </a:txBody>
                  <a:tcPr/>
                </a:tc>
              </a:tr>
              <a:tr h="659720">
                <a:tc>
                  <a:txBody>
                    <a:bodyPr/>
                    <a:lstStyle/>
                    <a:p>
                      <a:r>
                        <a:rPr lang="en-US" dirty="0" smtClean="0"/>
                        <a:t>Better selection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Limited choice</a:t>
                      </a:r>
                      <a:endParaRPr lang="en-US" dirty="0"/>
                    </a:p>
                  </a:txBody>
                  <a:tcPr/>
                </a:tc>
              </a:tr>
              <a:tr h="659720">
                <a:tc>
                  <a:txBody>
                    <a:bodyPr/>
                    <a:lstStyle/>
                    <a:p>
                      <a:r>
                        <a:rPr lang="en-US" dirty="0" smtClean="0"/>
                        <a:t>Morale Building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</a:t>
                      </a:r>
                      <a:r>
                        <a:rPr lang="en-US" baseline="0" dirty="0" smtClean="0"/>
                        <a:t>-Breeding</a:t>
                      </a:r>
                      <a:endParaRPr lang="en-US" dirty="0"/>
                    </a:p>
                  </a:txBody>
                  <a:tcPr/>
                </a:tc>
              </a:tr>
              <a:tr h="659720">
                <a:tc>
                  <a:txBody>
                    <a:bodyPr/>
                    <a:lstStyle/>
                    <a:p>
                      <a:r>
                        <a:rPr lang="en-US" dirty="0" smtClean="0"/>
                        <a:t>Adaptability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Favouristism</a:t>
                      </a:r>
                      <a:endParaRPr lang="en-US" dirty="0"/>
                    </a:p>
                  </a:txBody>
                  <a:tcPr/>
                </a:tc>
              </a:tr>
              <a:tr h="659720">
                <a:tc>
                  <a:txBody>
                    <a:bodyPr/>
                    <a:lstStyle/>
                    <a:p>
                      <a:r>
                        <a:rPr lang="en-US" dirty="0" smtClean="0"/>
                        <a:t>Human resource Development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Limited</a:t>
                      </a:r>
                      <a:r>
                        <a:rPr lang="en-US" baseline="0" dirty="0" smtClean="0"/>
                        <a:t> Opportunities</a:t>
                      </a:r>
                      <a:endParaRPr lang="en-US" dirty="0"/>
                    </a:p>
                  </a:txBody>
                  <a:tcPr/>
                </a:tc>
              </a:tr>
              <a:tr h="659720">
                <a:tc>
                  <a:txBody>
                    <a:bodyPr/>
                    <a:lstStyle/>
                    <a:p>
                      <a:r>
                        <a:rPr lang="en-US" dirty="0" smtClean="0"/>
                        <a:t>Cost-effective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Seniority based</a:t>
                      </a:r>
                      <a:endParaRPr lang="en-US" dirty="0"/>
                    </a:p>
                  </a:txBody>
                  <a:tcPr/>
                </a:tc>
              </a:tr>
              <a:tr h="65972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Commitmet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Sources of Recruitment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Employment Exchanges</a:t>
            </a:r>
            <a:br>
              <a:rPr lang="en-US" dirty="0" smtClean="0"/>
            </a:br>
            <a:r>
              <a:rPr lang="en-US" dirty="0" smtClean="0"/>
              <a:t>-A database of job seekers and job vacancies should be maintain for fulfill the vacancies.</a:t>
            </a:r>
            <a:br>
              <a:rPr lang="en-US" dirty="0" smtClean="0"/>
            </a:br>
            <a:r>
              <a:rPr lang="en-US" dirty="0" smtClean="0"/>
              <a:t>-Employment exchange is funded by state.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Private Employment Agencies</a:t>
            </a:r>
            <a:br>
              <a:rPr lang="en-US" dirty="0" smtClean="0"/>
            </a:br>
            <a:r>
              <a:rPr lang="en-US" dirty="0" smtClean="0"/>
              <a:t>-They carry out recruitment function on behalf of their client organization.</a:t>
            </a:r>
            <a:br>
              <a:rPr lang="en-US" dirty="0" smtClean="0"/>
            </a:br>
            <a:r>
              <a:rPr lang="en-US" dirty="0" smtClean="0"/>
              <a:t>-They advertise and screen on behalf of client and final interview conducted by client organization.</a:t>
            </a:r>
            <a:br>
              <a:rPr lang="en-US" dirty="0" smtClean="0"/>
            </a:br>
            <a:r>
              <a:rPr lang="en-US" dirty="0" smtClean="0"/>
              <a:t>-Real </a:t>
            </a:r>
            <a:r>
              <a:rPr lang="en-US" dirty="0" err="1" smtClean="0"/>
              <a:t>Solution,Rolling</a:t>
            </a:r>
            <a:r>
              <a:rPr lang="en-US" dirty="0" smtClean="0"/>
              <a:t> plan, </a:t>
            </a:r>
            <a:r>
              <a:rPr lang="en-US" dirty="0" err="1" smtClean="0"/>
              <a:t>JobNepal.com</a:t>
            </a:r>
            <a:r>
              <a:rPr lang="en-US" dirty="0" smtClean="0"/>
              <a:t> are some of them.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Educational Institutions</a:t>
            </a:r>
            <a:br>
              <a:rPr lang="en-US" dirty="0" smtClean="0"/>
            </a:br>
            <a:r>
              <a:rPr lang="en-US" dirty="0" smtClean="0"/>
              <a:t>-They conduct interview in educational institution for bring out the fresh and energetic individual who lack experiences.</a:t>
            </a:r>
            <a:br>
              <a:rPr lang="en-US" dirty="0" smtClean="0"/>
            </a:br>
            <a:r>
              <a:rPr lang="en-US" dirty="0" smtClean="0"/>
              <a:t>-It save time and money.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Professional Associations</a:t>
            </a:r>
            <a:br>
              <a:rPr lang="en-US" dirty="0" smtClean="0"/>
            </a:br>
            <a:r>
              <a:rPr lang="en-US" dirty="0" smtClean="0"/>
              <a:t>-They hire employees through professional association like Nepal Bar Association, </a:t>
            </a:r>
            <a:r>
              <a:rPr lang="en-US" dirty="0" err="1" smtClean="0"/>
              <a:t>ICAN</a:t>
            </a:r>
            <a:r>
              <a:rPr lang="en-US" dirty="0" smtClean="0"/>
              <a:t>, Nepal Engineers Association and Nepal Nurse Association etc.</a:t>
            </a:r>
            <a:br>
              <a:rPr lang="en-US" dirty="0" smtClean="0"/>
            </a:br>
            <a:r>
              <a:rPr lang="en-US" dirty="0" smtClean="0"/>
              <a:t>-These associations are source of bio-data of perspective professional candidates.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Advantages and Disadvantages of external Recruitment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" y="1554161"/>
          <a:ext cx="8686800" cy="492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0"/>
                <a:gridCol w="4343400"/>
              </a:tblGrid>
              <a:tr h="820473">
                <a:tc>
                  <a:txBody>
                    <a:bodyPr/>
                    <a:lstStyle/>
                    <a:p>
                      <a:r>
                        <a:rPr lang="en-US" dirty="0" smtClean="0"/>
                        <a:t>Advantages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Disadvantages</a:t>
                      </a:r>
                      <a:endParaRPr lang="en-US" dirty="0"/>
                    </a:p>
                  </a:txBody>
                  <a:tcPr/>
                </a:tc>
              </a:tr>
              <a:tr h="820473">
                <a:tc>
                  <a:txBody>
                    <a:bodyPr/>
                    <a:lstStyle/>
                    <a:p>
                      <a:r>
                        <a:rPr lang="en-US" dirty="0" smtClean="0"/>
                        <a:t>1. Qualitative Human Resource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 cost</a:t>
                      </a:r>
                      <a:endParaRPr lang="en-US" dirty="0"/>
                    </a:p>
                  </a:txBody>
                  <a:tcPr/>
                </a:tc>
              </a:tr>
              <a:tr h="820473">
                <a:tc>
                  <a:txBody>
                    <a:bodyPr/>
                    <a:lstStyle/>
                    <a:p>
                      <a:r>
                        <a:rPr lang="en-US" dirty="0" smtClean="0"/>
                        <a:t>2. Inflow of new idea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Poor employee Morale</a:t>
                      </a:r>
                      <a:endParaRPr lang="en-US" dirty="0"/>
                    </a:p>
                  </a:txBody>
                  <a:tcPr/>
                </a:tc>
              </a:tr>
              <a:tr h="820473">
                <a:tc>
                  <a:txBody>
                    <a:bodyPr/>
                    <a:lstStyle/>
                    <a:p>
                      <a:r>
                        <a:rPr lang="en-US" dirty="0" smtClean="0"/>
                        <a:t>3. Environmental Adoption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Adaptability of problems</a:t>
                      </a:r>
                    </a:p>
                  </a:txBody>
                  <a:tcPr/>
                </a:tc>
              </a:tr>
              <a:tr h="820473">
                <a:tc>
                  <a:txBody>
                    <a:bodyPr/>
                    <a:lstStyle/>
                    <a:p>
                      <a:r>
                        <a:rPr lang="en-US" dirty="0" smtClean="0"/>
                        <a:t>4.</a:t>
                      </a:r>
                      <a:r>
                        <a:rPr lang="en-US" baseline="0" dirty="0" smtClean="0"/>
                        <a:t> Balance Human Resource Mix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Wrong Selection</a:t>
                      </a:r>
                      <a:endParaRPr lang="en-US" dirty="0"/>
                    </a:p>
                  </a:txBody>
                  <a:tcPr/>
                </a:tc>
              </a:tr>
              <a:tr h="820473">
                <a:tc>
                  <a:txBody>
                    <a:bodyPr/>
                    <a:lstStyle/>
                    <a:p>
                      <a:r>
                        <a:rPr lang="en-US" dirty="0" smtClean="0"/>
                        <a:t>5. Fairness</a:t>
                      </a:r>
                      <a:r>
                        <a:rPr lang="en-US" baseline="0" dirty="0" smtClean="0"/>
                        <a:t> in Recruitment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of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Selection is process of choosing the most suitable candidates among prospective candidates.</a:t>
            </a:r>
          </a:p>
          <a:p>
            <a:r>
              <a:rPr lang="en-US" dirty="0" smtClean="0"/>
              <a:t>It is concerned with hiring as well as rejecting the applicants.</a:t>
            </a:r>
          </a:p>
          <a:p>
            <a:r>
              <a:rPr lang="en-US" dirty="0" smtClean="0"/>
              <a:t>Selection is a two way process- employer choose employee  and vice-versa.</a:t>
            </a:r>
          </a:p>
          <a:p>
            <a:r>
              <a:rPr lang="en-US" dirty="0" smtClean="0"/>
              <a:t>According to </a:t>
            </a:r>
            <a:r>
              <a:rPr lang="en-US" dirty="0" err="1" smtClean="0"/>
              <a:t>Decenzo</a:t>
            </a:r>
            <a:r>
              <a:rPr lang="en-US" dirty="0" smtClean="0"/>
              <a:t> and Robbins:</a:t>
            </a:r>
            <a:br>
              <a:rPr lang="en-US" dirty="0" smtClean="0"/>
            </a:br>
            <a:r>
              <a:rPr lang="en-US" dirty="0" smtClean="0"/>
              <a:t>“Selection activities predict which job applicant will be successful if hired.”</a:t>
            </a:r>
          </a:p>
          <a:p>
            <a:r>
              <a:rPr lang="en-US" dirty="0" smtClean="0"/>
              <a:t>According to Wendell French:</a:t>
            </a:r>
            <a:br>
              <a:rPr lang="en-US" dirty="0" smtClean="0"/>
            </a:br>
            <a:r>
              <a:rPr lang="en-US" dirty="0" smtClean="0"/>
              <a:t>“Selection is the process of choosing among people who apply for work with an organization.”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of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Performance: </a:t>
            </a:r>
            <a:br>
              <a:rPr lang="en-US" sz="1600" dirty="0" smtClean="0"/>
            </a:br>
            <a:r>
              <a:rPr lang="en-US" sz="1600" dirty="0" smtClean="0"/>
              <a:t>-Employee with right skills perform better job. </a:t>
            </a:r>
            <a:br>
              <a:rPr lang="en-US" sz="1600" dirty="0" smtClean="0"/>
            </a:br>
            <a:r>
              <a:rPr lang="en-US" sz="1600" dirty="0" smtClean="0"/>
              <a:t>-This increase productivity and performance of the organization.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Strategic Resource</a:t>
            </a:r>
            <a:br>
              <a:rPr lang="en-US" sz="1600" dirty="0" smtClean="0"/>
            </a:br>
            <a:r>
              <a:rPr lang="en-US" sz="1600" dirty="0" smtClean="0"/>
              <a:t>- Properly selected employees become strategic resource for the organization.</a:t>
            </a:r>
            <a:br>
              <a:rPr lang="en-US" sz="1600" dirty="0" smtClean="0"/>
            </a:br>
            <a:r>
              <a:rPr lang="en-US" sz="1600" dirty="0" smtClean="0"/>
              <a:t>- They provide competitive advantages to the organization.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Commitment.</a:t>
            </a:r>
            <a:br>
              <a:rPr lang="en-US" sz="1600" dirty="0" smtClean="0"/>
            </a:br>
            <a:r>
              <a:rPr lang="en-US" sz="1600" dirty="0" smtClean="0"/>
              <a:t>- Properly selected employees remain committed and loyal to the organization.</a:t>
            </a:r>
            <a:br>
              <a:rPr lang="en-US" sz="1600" dirty="0" smtClean="0"/>
            </a:br>
            <a:r>
              <a:rPr lang="en-US" sz="1600" dirty="0" smtClean="0"/>
              <a:t>- Absenteeism, turnover and accidents go down.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Cost</a:t>
            </a:r>
            <a:br>
              <a:rPr lang="en-US" sz="1600" dirty="0" smtClean="0"/>
            </a:br>
            <a:r>
              <a:rPr lang="en-US" sz="1600" dirty="0" smtClean="0"/>
              <a:t>- Recruiting, selecting and training involve high cost.</a:t>
            </a:r>
            <a:br>
              <a:rPr lang="en-US" sz="1600" dirty="0" smtClean="0"/>
            </a:br>
            <a:r>
              <a:rPr lang="en-US" sz="1600" dirty="0" smtClean="0"/>
              <a:t>- Selection process of managerial employees is higher than low level employees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Legal Obligations:</a:t>
            </a:r>
            <a:br>
              <a:rPr lang="en-US" sz="1600" dirty="0" smtClean="0"/>
            </a:br>
            <a:r>
              <a:rPr lang="en-US" sz="1600" dirty="0" smtClean="0"/>
              <a:t>-Selection must comply with legal obligations.</a:t>
            </a:r>
            <a:br>
              <a:rPr lang="en-US" sz="1600" dirty="0" smtClean="0"/>
            </a:br>
            <a:r>
              <a:rPr lang="en-US" sz="1600" dirty="0" smtClean="0"/>
              <a:t>-There is quota system in hiring like 33% women in any hiring process, There is certain quota for </a:t>
            </a:r>
            <a:r>
              <a:rPr lang="en-US" sz="1600" dirty="0" err="1" smtClean="0"/>
              <a:t>Madesi</a:t>
            </a:r>
            <a:r>
              <a:rPr lang="en-US" sz="1600" dirty="0" smtClean="0"/>
              <a:t>, </a:t>
            </a:r>
            <a:r>
              <a:rPr lang="en-US" sz="1600" dirty="0" err="1" smtClean="0"/>
              <a:t>Dalit</a:t>
            </a:r>
            <a:r>
              <a:rPr lang="en-US" sz="1600" dirty="0" smtClean="0"/>
              <a:t> and </a:t>
            </a:r>
            <a:r>
              <a:rPr lang="en-US" sz="1600" dirty="0" err="1" smtClean="0"/>
              <a:t>Janajati</a:t>
            </a:r>
            <a:r>
              <a:rPr lang="en-US" sz="16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Environmental Adaptation:</a:t>
            </a:r>
            <a:br>
              <a:rPr lang="en-US" sz="1600" dirty="0" smtClean="0"/>
            </a:br>
            <a:r>
              <a:rPr lang="en-US" sz="1600" dirty="0" smtClean="0"/>
              <a:t>- Proper selection facilitates environmental adaptation.</a:t>
            </a:r>
            <a:br>
              <a:rPr lang="en-US" sz="1600" dirty="0" smtClean="0"/>
            </a:br>
            <a:r>
              <a:rPr lang="en-US" sz="1600" dirty="0" smtClean="0"/>
              <a:t>- Change management became easy.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809</TotalTime>
  <Words>521</Words>
  <Application>Microsoft Office PowerPoint</Application>
  <PresentationFormat>On-screen Show (4:3)</PresentationFormat>
  <Paragraphs>165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Trek</vt:lpstr>
      <vt:lpstr>Employee Recruitment and Selection</vt:lpstr>
      <vt:lpstr>Meaning of Recruitmet(concept)</vt:lpstr>
      <vt:lpstr> Sources of Recruitment</vt:lpstr>
      <vt:lpstr>Internal sources</vt:lpstr>
      <vt:lpstr>advantages And Disadvantages</vt:lpstr>
      <vt:lpstr>External Sources of Recruitment </vt:lpstr>
      <vt:lpstr>Advantages and Disadvantages of external Recruitment</vt:lpstr>
      <vt:lpstr>Concept of Selection</vt:lpstr>
      <vt:lpstr>Importance of selection</vt:lpstr>
      <vt:lpstr>The Selection Process</vt:lpstr>
      <vt:lpstr>Slide 11</vt:lpstr>
      <vt:lpstr>Slide 12</vt:lpstr>
      <vt:lpstr>Slide 13</vt:lpstr>
      <vt:lpstr>Selection tests</vt:lpstr>
      <vt:lpstr>Slide 15</vt:lpstr>
      <vt:lpstr>Slide 16</vt:lpstr>
      <vt:lpstr>Slide 17</vt:lpstr>
      <vt:lpstr>The Interview</vt:lpstr>
      <vt:lpstr>Methods of interview</vt:lpstr>
      <vt:lpstr>Type of Interviews</vt:lpstr>
      <vt:lpstr>Recruitment and selection in nepal</vt:lpstr>
      <vt:lpstr>Slide 22</vt:lpstr>
      <vt:lpstr>Slide 23</vt:lpstr>
    </vt:vector>
  </TitlesOfParts>
  <Company>Deftones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Ramsor</dc:creator>
  <cp:lastModifiedBy>Ramsor</cp:lastModifiedBy>
  <cp:revision>33</cp:revision>
  <dcterms:created xsi:type="dcterms:W3CDTF">2016-05-19T00:59:06Z</dcterms:created>
  <dcterms:modified xsi:type="dcterms:W3CDTF">2016-06-01T00:45:25Z</dcterms:modified>
</cp:coreProperties>
</file>