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0C7CC1-7224-4A59-B1A8-36A8A2ACFFA7}">
  <a:tblStyle styleId="{6B0C7CC1-7224-4A59-B1A8-36A8A2ACFFA7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AE8"/>
          </a:solidFill>
        </a:fill>
      </a:tcStyle>
    </a:wholeTbl>
    <a:band1H>
      <a:tcTxStyle/>
      <a:tcStyle>
        <a:fill>
          <a:solidFill>
            <a:srgbClr val="EED2CE"/>
          </a:solidFill>
        </a:fill>
      </a:tcStyle>
    </a:band1H>
    <a:band2H>
      <a:tcTxStyle/>
    </a:band2H>
    <a:band1V>
      <a:tcTxStyle/>
      <a:tcStyle>
        <a:fill>
          <a:solidFill>
            <a:srgbClr val="EED2CE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78" name="Google Shape;78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76225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68605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4" name="Google Shape;13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UNIT 8</a:t>
            </a:r>
            <a:endParaRPr b="1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b="0" i="0" lang="en-US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Rewards Management</a:t>
            </a:r>
            <a:endParaRPr b="0" i="0" sz="42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Types of Non-financial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don't enhance the employee’s financial well-being.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make the employee’s life better on the job.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AutoNum type="romanLcParenR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Status-based: They enhance the status of the employee. For example: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Preferred office furnishings and furniture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Impressive job title with own business card.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own secretary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Chauffer-driven car etc.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71500" lvl="0" marL="57150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AutoNum type="romanLcParenR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Privilege-based: They provide privilege to the employee. The example are: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Preffered lunch hours.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Reserved parking spaces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Working with less supervision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Desired work assignment etc.</a:t>
            </a:r>
            <a:endParaRPr b="0" i="0" sz="2092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Qualities' of Effective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6" name="Google Shape;266;p23"/>
          <p:cNvGrpSpPr/>
          <p:nvPr/>
        </p:nvGrpSpPr>
        <p:grpSpPr>
          <a:xfrm>
            <a:off x="2500560" y="1528362"/>
            <a:ext cx="4106367" cy="4569625"/>
            <a:chOff x="2198935" y="1187"/>
            <a:chExt cx="4106367" cy="4569625"/>
          </a:xfrm>
        </p:grpSpPr>
        <p:sp>
          <p:nvSpPr>
            <p:cNvPr id="267" name="Google Shape;267;p23"/>
            <p:cNvSpPr/>
            <p:nvPr/>
          </p:nvSpPr>
          <p:spPr>
            <a:xfrm>
              <a:off x="2483191" y="517072"/>
              <a:ext cx="3537855" cy="3537855"/>
            </a:xfrm>
            <a:prstGeom prst="blockArc">
              <a:avLst>
                <a:gd fmla="val 12600000" name="adj1"/>
                <a:gd fmla="val 16200000" name="adj2"/>
                <a:gd fmla="val 4525" name="adj3"/>
              </a:avLst>
            </a:prstGeom>
            <a:solidFill>
              <a:srgbClr val="E3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483191" y="517072"/>
              <a:ext cx="3537855" cy="3537855"/>
            </a:xfrm>
            <a:prstGeom prst="blockArc">
              <a:avLst>
                <a:gd fmla="val 9000000" name="adj1"/>
                <a:gd fmla="val 12600000" name="adj2"/>
                <a:gd fmla="val 4525" name="adj3"/>
              </a:avLst>
            </a:prstGeom>
            <a:solidFill>
              <a:srgbClr val="E3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483191" y="517072"/>
              <a:ext cx="3537855" cy="3537855"/>
            </a:xfrm>
            <a:prstGeom prst="blockArc">
              <a:avLst>
                <a:gd fmla="val 5400000" name="adj1"/>
                <a:gd fmla="val 9000000" name="adj2"/>
                <a:gd fmla="val 4525" name="adj3"/>
              </a:avLst>
            </a:prstGeom>
            <a:solidFill>
              <a:srgbClr val="E3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483191" y="517072"/>
              <a:ext cx="3537855" cy="3537855"/>
            </a:xfrm>
            <a:prstGeom prst="blockArc">
              <a:avLst>
                <a:gd fmla="val 1800000" name="adj1"/>
                <a:gd fmla="val 5400000" name="adj2"/>
                <a:gd fmla="val 4525" name="adj3"/>
              </a:avLst>
            </a:prstGeom>
            <a:solidFill>
              <a:srgbClr val="E3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483191" y="517072"/>
              <a:ext cx="3537855" cy="3537855"/>
            </a:xfrm>
            <a:prstGeom prst="blockArc">
              <a:avLst>
                <a:gd fmla="val 19800000" name="adj1"/>
                <a:gd fmla="val 1800000" name="adj2"/>
                <a:gd fmla="val 4525" name="adj3"/>
              </a:avLst>
            </a:prstGeom>
            <a:solidFill>
              <a:srgbClr val="E3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483191" y="517072"/>
              <a:ext cx="3537855" cy="3537855"/>
            </a:xfrm>
            <a:prstGeom prst="blockArc">
              <a:avLst>
                <a:gd fmla="val 16200000" name="adj1"/>
                <a:gd fmla="val 19800000" name="adj2"/>
                <a:gd fmla="val 4525" name="adj3"/>
              </a:avLst>
            </a:prstGeom>
            <a:solidFill>
              <a:srgbClr val="E3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457961" y="1491842"/>
              <a:ext cx="1588315" cy="1588315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3457961" y="1491842"/>
              <a:ext cx="1588315" cy="1588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Qualities of Effective Rewards</a:t>
              </a:r>
              <a:endPara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3696208" y="1187"/>
              <a:ext cx="1111821" cy="1111821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3696208" y="1187"/>
              <a:ext cx="1111821" cy="1111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Importance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to employee</a:t>
              </a:r>
              <a:endPara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193481" y="865638"/>
              <a:ext cx="1111821" cy="1111821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 txBox="1"/>
            <p:nvPr/>
          </p:nvSpPr>
          <p:spPr>
            <a:xfrm>
              <a:off x="5193481" y="865638"/>
              <a:ext cx="1111821" cy="1111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Equitable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Distribution</a:t>
              </a:r>
              <a:endPara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193481" y="2594540"/>
              <a:ext cx="1111821" cy="1111821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 txBox="1"/>
            <p:nvPr/>
          </p:nvSpPr>
          <p:spPr>
            <a:xfrm>
              <a:off x="5193481" y="2594540"/>
              <a:ext cx="1111821" cy="1111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Flexibility</a:t>
              </a:r>
              <a:endPara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696208" y="3458991"/>
              <a:ext cx="1111821" cy="1111821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 txBox="1"/>
            <p:nvPr/>
          </p:nvSpPr>
          <p:spPr>
            <a:xfrm>
              <a:off x="3696208" y="3458991"/>
              <a:ext cx="1111821" cy="1111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Competitive</a:t>
              </a:r>
              <a:endPara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198935" y="2594540"/>
              <a:ext cx="1111821" cy="1111821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 txBox="1"/>
            <p:nvPr/>
          </p:nvSpPr>
          <p:spPr>
            <a:xfrm>
              <a:off x="2198935" y="2594540"/>
              <a:ext cx="1111821" cy="1111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Visibility</a:t>
              </a:r>
              <a:endPara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2198935" y="865638"/>
              <a:ext cx="1111821" cy="1111821"/>
            </a:xfrm>
            <a:prstGeom prst="ellipse">
              <a:avLst/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 txBox="1"/>
            <p:nvPr/>
          </p:nvSpPr>
          <p:spPr>
            <a:xfrm>
              <a:off x="2198935" y="865638"/>
              <a:ext cx="1111821" cy="1111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Cost effective</a:t>
              </a:r>
              <a:endPara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Types of benefits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payments in addition to pay. They are membership-based financial rewards. Employees receive them as a result of continuing their employment in the organization.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AutoNum type="romanLcParenR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Status-based: They enhance the status of the employee. For example: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Preferred office furnishings and furniture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Impressive job title with own business card.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own secretary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Chauffer-driven car etc.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71500" lvl="0" marL="57150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AutoNum type="romanLcParenR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Privilege-based: They provide privilege to the employee. The example are: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Preffered lunch hours.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Reserved parking spaces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Working with less supervision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Desired work assignment etc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What is Rewards Management?	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Rewards management is creating implementing and controlling rewards systems that help maintaining and improve organizational performance by attracting, retaining and motivating quality employees.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Reward consist of </a:t>
            </a:r>
            <a:b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a) Pay: Wages and Salaries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b) Benefits: paid holidays, vacation, leave, pension, insurance payment etc.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c) Job related rewards:  Promotion, interesting job  assignment, more responsibility, greater job freedom,participation in decision making, statue, privileges and smile etc.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49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Terminology Related to Reward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Reward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Package of pay, benefits, services and job-related rewards received by employees.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Pay 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Wages and salary  received for performing work. Also known as remuneration.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Wages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Rates of pay for hourly, daily, weekly, fortnightly work to blue-collar workers.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Salary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Monthly or yearly rate of pay to clerical and managerial employees.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Take home pay 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Amount of pay left to employee after making authorized deductions for provident fund, insurance and tax etc.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Fair wages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Pay that is equal to that received by employees performing the same job.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Fringe benefits 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Packages of benefits and services offered to employees.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Bonus</a:t>
            </a: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b="0" i="0" sz="2092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Types of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1" name="Google Shape;181;p16"/>
          <p:cNvGrpSpPr/>
          <p:nvPr/>
        </p:nvGrpSpPr>
        <p:grpSpPr>
          <a:xfrm>
            <a:off x="3560735" y="1527954"/>
            <a:ext cx="1986017" cy="4570441"/>
            <a:chOff x="3259110" y="779"/>
            <a:chExt cx="1986017" cy="4570441"/>
          </a:xfrm>
        </p:grpSpPr>
        <p:sp>
          <p:nvSpPr>
            <p:cNvPr id="182" name="Google Shape;182;p16"/>
            <p:cNvSpPr/>
            <p:nvPr/>
          </p:nvSpPr>
          <p:spPr>
            <a:xfrm>
              <a:off x="4679260" y="3693353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3" name="Google Shape;183;p16"/>
            <p:cNvSpPr/>
            <p:nvPr/>
          </p:nvSpPr>
          <p:spPr>
            <a:xfrm>
              <a:off x="4679260" y="2905330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4" name="Google Shape;184;p16"/>
            <p:cNvSpPr/>
            <p:nvPr/>
          </p:nvSpPr>
          <p:spPr>
            <a:xfrm>
              <a:off x="4679260" y="2117306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5" name="Google Shape;185;p16"/>
            <p:cNvSpPr/>
            <p:nvPr/>
          </p:nvSpPr>
          <p:spPr>
            <a:xfrm>
              <a:off x="4679260" y="1329283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6" name="Google Shape;186;p16"/>
            <p:cNvSpPr/>
            <p:nvPr/>
          </p:nvSpPr>
          <p:spPr>
            <a:xfrm>
              <a:off x="4204832" y="541259"/>
              <a:ext cx="520147" cy="24754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1425">
              <a:solidFill>
                <a:srgbClr val="A54B36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7" name="Google Shape;187;p16"/>
            <p:cNvSpPr/>
            <p:nvPr/>
          </p:nvSpPr>
          <p:spPr>
            <a:xfrm>
              <a:off x="3638965" y="3693353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8" name="Google Shape;188;p16"/>
            <p:cNvSpPr/>
            <p:nvPr/>
          </p:nvSpPr>
          <p:spPr>
            <a:xfrm>
              <a:off x="3638965" y="2905330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89" name="Google Shape;189;p16"/>
            <p:cNvSpPr/>
            <p:nvPr/>
          </p:nvSpPr>
          <p:spPr>
            <a:xfrm>
              <a:off x="3638965" y="2117306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90" name="Google Shape;190;p16"/>
            <p:cNvSpPr/>
            <p:nvPr/>
          </p:nvSpPr>
          <p:spPr>
            <a:xfrm>
              <a:off x="3638965" y="1329283"/>
              <a:ext cx="91440" cy="24754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1425">
              <a:solidFill>
                <a:srgbClr val="BC573E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91" name="Google Shape;191;p16"/>
            <p:cNvSpPr/>
            <p:nvPr/>
          </p:nvSpPr>
          <p:spPr>
            <a:xfrm>
              <a:off x="3684685" y="541259"/>
              <a:ext cx="520147" cy="24754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1425">
              <a:solidFill>
                <a:srgbClr val="A54B36"/>
              </a:solidFill>
              <a:prstDash val="dash"/>
              <a:round/>
              <a:headEnd len="sm" w="sm" type="none"/>
              <a:tailEnd len="sm" w="sm" type="none"/>
            </a:ln>
          </p:spPr>
        </p:sp>
        <p:sp>
          <p:nvSpPr>
            <p:cNvPr id="192" name="Google Shape;192;p16"/>
            <p:cNvSpPr/>
            <p:nvPr/>
          </p:nvSpPr>
          <p:spPr>
            <a:xfrm>
              <a:off x="3779257" y="779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873829" y="90622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3873829" y="90622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Rewards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259110" y="788802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353682" y="87864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3353682" y="878646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Instrinsic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259110" y="157682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353682" y="1666669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3353682" y="1666669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Interesting work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259110" y="2364849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353682" y="2454693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 txBox="1"/>
            <p:nvPr/>
          </p:nvSpPr>
          <p:spPr>
            <a:xfrm>
              <a:off x="3353682" y="2454693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Responsibilities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259110" y="3152873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353682" y="324271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 txBox="1"/>
            <p:nvPr/>
          </p:nvSpPr>
          <p:spPr>
            <a:xfrm>
              <a:off x="3353682" y="3242716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Growth Opportunities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259110" y="394089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353682" y="4030740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3353682" y="4030740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Participation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299405" y="788802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393977" y="87864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4393977" y="878646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Extrinsic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299405" y="157682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393977" y="1666669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4393977" y="1666669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Piecework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299405" y="2364849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393977" y="2454693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4393977" y="2454693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Commision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299405" y="3152873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393977" y="324271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4393977" y="3242716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Bonuses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299405" y="3940896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14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393977" y="4030740"/>
              <a:ext cx="851150" cy="54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4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4393977" y="4030740"/>
              <a:ext cx="851150" cy="540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Merit pay plan</a:t>
              </a:r>
              <a:endPara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Intrinsic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Intrinsic rewards cannot be seen and touched. They are internal satisfaction of employees.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also said self initiated rewards.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intrinsic rewards are as follows:</a:t>
            </a:r>
            <a:endParaRPr/>
          </a:p>
          <a:p>
            <a:pPr indent="-514350" lvl="0" marL="5143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AutoNum type="alphaLcParenR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Interesting work</a:t>
            </a:r>
            <a:endParaRPr/>
          </a:p>
          <a:p>
            <a:pPr indent="-514350" lvl="0" marL="5143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AutoNum type="alphaLcParenR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Responsibility</a:t>
            </a:r>
            <a:endParaRPr/>
          </a:p>
          <a:p>
            <a:pPr indent="-514350" lvl="0" marL="5143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AutoNum type="alphaLcParenR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Job freedom</a:t>
            </a:r>
            <a:endParaRPr/>
          </a:p>
          <a:p>
            <a:pPr indent="-514350" lvl="0" marL="5143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AutoNum type="alphaLcParenR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Growth opportunities</a:t>
            </a:r>
            <a:endParaRPr/>
          </a:p>
          <a:p>
            <a:pPr indent="-514350" lvl="0" marL="5143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AutoNum type="alphaLcParenR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Participation.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Types of intrinsic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Interesting work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interesting and challenging work provides satisfaction to employee.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Responsibility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Feeling of more responsibility provides satisfaction. They feel pride in their job.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Job freedom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Greater freedom and discretion to employees in doing the job provides satisfaction.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Growth opportunities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job provides greater opportunities for personal growth, the employees get satisfaction. They  get feeling of achievement, accomplishment and self actualization.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Participation</a:t>
            </a:r>
            <a:b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Greater participation in decision making or being a part of the team provides satisfaction to employees.</a:t>
            </a:r>
            <a:endParaRPr/>
          </a:p>
          <a:p>
            <a:pPr indent="-161404" lvl="0" marL="274320" marR="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1778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Extrinsic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a rewards measured in monetary term.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external to the job and are provided by management.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External rewards refers to pay, benefit, services and promotion etc.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Extrinsic reward can be financial and non-financial 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Financial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directly or indirectly enhance the employee’s financial well being.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make the employee’s life better and enhance quality of work life(QWL)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i) Wages and salary received by the employee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ii) Incentives, bonus, commission received by the employee.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iii) Benefits, such as paid holidays, vacations, leave, gratuity, pension, insurance payment.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iv) Profit sharing schemes where employees are given a share in profit.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Types of financial Rewards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54" name="Google Shape;254;p21"/>
          <p:cNvGraphicFramePr/>
          <p:nvPr/>
        </p:nvGraphicFramePr>
        <p:xfrm>
          <a:off x="301625" y="1527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{6B0C7CC1-7224-4A59-B1A8-36A8A2ACFFA7}</a:tableStyleId>
              </a:tblPr>
              <a:tblGrid>
                <a:gridCol w="4252125"/>
                <a:gridCol w="4252125"/>
              </a:tblGrid>
              <a:tr h="43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Performance based Rewards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Membership-based</a:t>
                      </a:r>
                      <a:r>
                        <a:rPr lang="en-US" sz="1800"/>
                        <a:t> Rewards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Piecework:Pay</a:t>
                      </a:r>
                      <a:r>
                        <a:rPr lang="en-US" sz="1800"/>
                        <a:t> is based on the quantity of work done.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Pay: Consisting</a:t>
                      </a:r>
                      <a:r>
                        <a:rPr lang="en-US" sz="1800"/>
                        <a:t> of salary and wages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6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Commission:</a:t>
                      </a:r>
                      <a:r>
                        <a:rPr lang="en-US" sz="1800"/>
                        <a:t> A commission based on performance. 5%  of Sales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Benefits</a:t>
                      </a:r>
                      <a:r>
                        <a:rPr lang="en-US" sz="1800"/>
                        <a:t> and services: holidays, vacation and leave, pension and insurance payment plans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6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Incentives</a:t>
                      </a:r>
                      <a:r>
                        <a:rPr lang="en-US" sz="1800"/>
                        <a:t> plans: It is provided for acheiving any targets/ higher performance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Bonuses: a lump sum addition</a:t>
                      </a:r>
                      <a:r>
                        <a:rPr lang="en-US" sz="1800"/>
                        <a:t>  to pay from increment of company’s profits.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Merit pay plans: Pay</a:t>
                      </a:r>
                      <a:r>
                        <a:rPr lang="en-US" sz="1800"/>
                        <a:t> raises known as merit increase are determined by  job performances.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