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77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539570-DADD-4AFB-A9FC-4643693AC1D7}" type="datetimeFigureOut">
              <a:rPr lang="en-US" smtClean="0"/>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2325E2-0608-4AED-8634-5D143CBB8120}" type="slidenum">
              <a:rPr lang="en-US" smtClean="0"/>
              <a:t>‹#›</a:t>
            </a:fld>
            <a:endParaRPr lang="en-US" dirty="0"/>
          </a:p>
        </p:txBody>
      </p:sp>
    </p:spTree>
    <p:extLst>
      <p:ext uri="{BB962C8B-B14F-4D97-AF65-F5344CB8AC3E}">
        <p14:creationId xmlns:p14="http://schemas.microsoft.com/office/powerpoint/2010/main" val="363688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539570-DADD-4AFB-A9FC-4643693AC1D7}" type="datetimeFigureOut">
              <a:rPr lang="en-US" smtClean="0"/>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2325E2-0608-4AED-8634-5D143CBB8120}" type="slidenum">
              <a:rPr lang="en-US" smtClean="0"/>
              <a:t>‹#›</a:t>
            </a:fld>
            <a:endParaRPr lang="en-US" dirty="0"/>
          </a:p>
        </p:txBody>
      </p:sp>
    </p:spTree>
    <p:extLst>
      <p:ext uri="{BB962C8B-B14F-4D97-AF65-F5344CB8AC3E}">
        <p14:creationId xmlns:p14="http://schemas.microsoft.com/office/powerpoint/2010/main" val="80910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539570-DADD-4AFB-A9FC-4643693AC1D7}" type="datetimeFigureOut">
              <a:rPr lang="en-US" smtClean="0"/>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2325E2-0608-4AED-8634-5D143CBB8120}" type="slidenum">
              <a:rPr lang="en-US" smtClean="0"/>
              <a:t>‹#›</a:t>
            </a:fld>
            <a:endParaRPr lang="en-US" dirty="0"/>
          </a:p>
        </p:txBody>
      </p:sp>
    </p:spTree>
    <p:extLst>
      <p:ext uri="{BB962C8B-B14F-4D97-AF65-F5344CB8AC3E}">
        <p14:creationId xmlns:p14="http://schemas.microsoft.com/office/powerpoint/2010/main" val="247926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539570-DADD-4AFB-A9FC-4643693AC1D7}" type="datetimeFigureOut">
              <a:rPr lang="en-US" smtClean="0"/>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2325E2-0608-4AED-8634-5D143CBB8120}" type="slidenum">
              <a:rPr lang="en-US" smtClean="0"/>
              <a:t>‹#›</a:t>
            </a:fld>
            <a:endParaRPr lang="en-US" dirty="0"/>
          </a:p>
        </p:txBody>
      </p:sp>
    </p:spTree>
    <p:extLst>
      <p:ext uri="{BB962C8B-B14F-4D97-AF65-F5344CB8AC3E}">
        <p14:creationId xmlns:p14="http://schemas.microsoft.com/office/powerpoint/2010/main" val="317229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539570-DADD-4AFB-A9FC-4643693AC1D7}" type="datetimeFigureOut">
              <a:rPr lang="en-US" smtClean="0"/>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2325E2-0608-4AED-8634-5D143CBB8120}" type="slidenum">
              <a:rPr lang="en-US" smtClean="0"/>
              <a:t>‹#›</a:t>
            </a:fld>
            <a:endParaRPr lang="en-US" dirty="0"/>
          </a:p>
        </p:txBody>
      </p:sp>
    </p:spTree>
    <p:extLst>
      <p:ext uri="{BB962C8B-B14F-4D97-AF65-F5344CB8AC3E}">
        <p14:creationId xmlns:p14="http://schemas.microsoft.com/office/powerpoint/2010/main" val="284006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539570-DADD-4AFB-A9FC-4643693AC1D7}" type="datetimeFigureOut">
              <a:rPr lang="en-US" smtClean="0"/>
              <a:t>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2325E2-0608-4AED-8634-5D143CBB8120}" type="slidenum">
              <a:rPr lang="en-US" smtClean="0"/>
              <a:t>‹#›</a:t>
            </a:fld>
            <a:endParaRPr lang="en-US" dirty="0"/>
          </a:p>
        </p:txBody>
      </p:sp>
    </p:spTree>
    <p:extLst>
      <p:ext uri="{BB962C8B-B14F-4D97-AF65-F5344CB8AC3E}">
        <p14:creationId xmlns:p14="http://schemas.microsoft.com/office/powerpoint/2010/main" val="262812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539570-DADD-4AFB-A9FC-4643693AC1D7}" type="datetimeFigureOut">
              <a:rPr lang="en-US" smtClean="0"/>
              <a:t>1/14/2014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2325E2-0608-4AED-8634-5D143CBB8120}" type="slidenum">
              <a:rPr lang="en-US" smtClean="0"/>
              <a:t>‹#›</a:t>
            </a:fld>
            <a:endParaRPr lang="en-US" dirty="0"/>
          </a:p>
        </p:txBody>
      </p:sp>
    </p:spTree>
    <p:extLst>
      <p:ext uri="{BB962C8B-B14F-4D97-AF65-F5344CB8AC3E}">
        <p14:creationId xmlns:p14="http://schemas.microsoft.com/office/powerpoint/2010/main" val="3807894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539570-DADD-4AFB-A9FC-4643693AC1D7}" type="datetimeFigureOut">
              <a:rPr lang="en-US" smtClean="0"/>
              <a:t>1/14/2014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62325E2-0608-4AED-8634-5D143CBB8120}" type="slidenum">
              <a:rPr lang="en-US" smtClean="0"/>
              <a:t>‹#›</a:t>
            </a:fld>
            <a:endParaRPr lang="en-US" dirty="0"/>
          </a:p>
        </p:txBody>
      </p:sp>
    </p:spTree>
    <p:extLst>
      <p:ext uri="{BB962C8B-B14F-4D97-AF65-F5344CB8AC3E}">
        <p14:creationId xmlns:p14="http://schemas.microsoft.com/office/powerpoint/2010/main" val="2354442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539570-DADD-4AFB-A9FC-4643693AC1D7}" type="datetimeFigureOut">
              <a:rPr lang="en-US" smtClean="0"/>
              <a:t>1/14/2014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62325E2-0608-4AED-8634-5D143CBB8120}" type="slidenum">
              <a:rPr lang="en-US" smtClean="0"/>
              <a:t>‹#›</a:t>
            </a:fld>
            <a:endParaRPr lang="en-US" dirty="0"/>
          </a:p>
        </p:txBody>
      </p:sp>
    </p:spTree>
    <p:extLst>
      <p:ext uri="{BB962C8B-B14F-4D97-AF65-F5344CB8AC3E}">
        <p14:creationId xmlns:p14="http://schemas.microsoft.com/office/powerpoint/2010/main" val="158698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539570-DADD-4AFB-A9FC-4643693AC1D7}" type="datetimeFigureOut">
              <a:rPr lang="en-US" smtClean="0"/>
              <a:t>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2325E2-0608-4AED-8634-5D143CBB8120}" type="slidenum">
              <a:rPr lang="en-US" smtClean="0"/>
              <a:t>‹#›</a:t>
            </a:fld>
            <a:endParaRPr lang="en-US" dirty="0"/>
          </a:p>
        </p:txBody>
      </p:sp>
    </p:spTree>
    <p:extLst>
      <p:ext uri="{BB962C8B-B14F-4D97-AF65-F5344CB8AC3E}">
        <p14:creationId xmlns:p14="http://schemas.microsoft.com/office/powerpoint/2010/main" val="826004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539570-DADD-4AFB-A9FC-4643693AC1D7}" type="datetimeFigureOut">
              <a:rPr lang="en-US" smtClean="0"/>
              <a:t>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2325E2-0608-4AED-8634-5D143CBB8120}" type="slidenum">
              <a:rPr lang="en-US" smtClean="0"/>
              <a:t>‹#›</a:t>
            </a:fld>
            <a:endParaRPr lang="en-US" dirty="0"/>
          </a:p>
        </p:txBody>
      </p:sp>
    </p:spTree>
    <p:extLst>
      <p:ext uri="{BB962C8B-B14F-4D97-AF65-F5344CB8AC3E}">
        <p14:creationId xmlns:p14="http://schemas.microsoft.com/office/powerpoint/2010/main" val="265561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39570-DADD-4AFB-A9FC-4643693AC1D7}" type="datetimeFigureOut">
              <a:rPr lang="en-US" smtClean="0"/>
              <a:t>1/14/2014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2325E2-0608-4AED-8634-5D143CBB8120}" type="slidenum">
              <a:rPr lang="en-US" smtClean="0"/>
              <a:t>‹#›</a:t>
            </a:fld>
            <a:endParaRPr lang="en-US" dirty="0"/>
          </a:p>
        </p:txBody>
      </p:sp>
    </p:spTree>
    <p:extLst>
      <p:ext uri="{BB962C8B-B14F-4D97-AF65-F5344CB8AC3E}">
        <p14:creationId xmlns:p14="http://schemas.microsoft.com/office/powerpoint/2010/main" val="3513299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8229600" cy="457201"/>
          </a:xfrm>
        </p:spPr>
        <p:txBody>
          <a:bodyPr>
            <a:noAutofit/>
          </a:bodyPr>
          <a:lstStyle/>
          <a:p>
            <a:r>
              <a:rPr lang="en-US" sz="2800" b="1" dirty="0" smtClean="0">
                <a:latin typeface="Times New Roman" pitchFamily="18" charset="0"/>
                <a:cs typeface="Times New Roman" pitchFamily="18" charset="0"/>
              </a:rPr>
              <a:t>Education</a:t>
            </a:r>
            <a:endParaRPr lang="en-US" sz="2800" b="1"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685800"/>
            <a:ext cx="8458200" cy="3657600"/>
          </a:xfrm>
        </p:spPr>
        <p:txBody>
          <a:bodyPr>
            <a:normAutofit fontScale="92500" lnSpcReduction="10000"/>
          </a:bodyPr>
          <a:lstStyle/>
          <a:p>
            <a:r>
              <a:rPr lang="en-US" sz="2400" b="1" dirty="0" smtClean="0">
                <a:solidFill>
                  <a:schemeClr val="tx1"/>
                </a:solidFill>
                <a:latin typeface="Times New Roman" pitchFamily="18" charset="0"/>
                <a:cs typeface="Times New Roman" pitchFamily="18" charset="0"/>
              </a:rPr>
              <a:t>Meaning and Sociological Analysis</a:t>
            </a:r>
          </a:p>
          <a:p>
            <a:pPr marL="342900" indent="-342900" algn="l">
              <a:buFont typeface="Arial" pitchFamily="34" charset="0"/>
              <a:buChar char="•"/>
            </a:pPr>
            <a:r>
              <a:rPr lang="en-US" sz="2400" b="1" dirty="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The continued existence of society depends on the transmission of culture to the younger</a:t>
            </a:r>
          </a:p>
          <a:p>
            <a:pPr marL="342900" indent="-342900" algn="l">
              <a:buFont typeface="Arial" pitchFamily="34" charset="0"/>
              <a:buChar char="•"/>
            </a:pPr>
            <a:r>
              <a:rPr lang="en-US" sz="2400" b="1" dirty="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So education is a way to transmit the culture to the generations</a:t>
            </a:r>
            <a:r>
              <a:rPr lang="en-US" sz="2400" b="1" dirty="0" smtClean="0">
                <a:solidFill>
                  <a:schemeClr val="tx1"/>
                </a:solidFill>
                <a:latin typeface="Times New Roman" pitchFamily="18" charset="0"/>
                <a:cs typeface="Times New Roman" pitchFamily="18" charset="0"/>
              </a:rPr>
              <a:t>.</a:t>
            </a:r>
          </a:p>
          <a:p>
            <a:pPr marL="342900" indent="-342900" algn="l">
              <a:buFont typeface="Arial" pitchFamily="34" charset="0"/>
              <a:buChar char="•"/>
            </a:pPr>
            <a:r>
              <a:rPr lang="en-US" sz="2400" b="1" dirty="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The education is derived from the Latin ‘</a:t>
            </a:r>
            <a:r>
              <a:rPr lang="en-US" sz="2400" b="1" i="1" dirty="0" err="1" smtClean="0">
                <a:solidFill>
                  <a:schemeClr val="tx1"/>
                </a:solidFill>
                <a:latin typeface="Times New Roman" pitchFamily="18" charset="0"/>
                <a:cs typeface="Times New Roman" pitchFamily="18" charset="0"/>
              </a:rPr>
              <a:t>educare</a:t>
            </a:r>
            <a:r>
              <a:rPr lang="en-US" sz="2400" b="1" dirty="0" smtClean="0">
                <a:solidFill>
                  <a:schemeClr val="tx1"/>
                </a:solidFill>
                <a:latin typeface="Times New Roman" pitchFamily="18" charset="0"/>
                <a:cs typeface="Times New Roman" pitchFamily="18" charset="0"/>
              </a:rPr>
              <a:t>’ which  means to ‘</a:t>
            </a:r>
            <a:r>
              <a:rPr lang="en-US" sz="2400" b="1" i="1" dirty="0" smtClean="0">
                <a:solidFill>
                  <a:schemeClr val="tx1"/>
                </a:solidFill>
                <a:latin typeface="Times New Roman" pitchFamily="18" charset="0"/>
                <a:cs typeface="Times New Roman" pitchFamily="18" charset="0"/>
              </a:rPr>
              <a:t>bring up’, </a:t>
            </a:r>
            <a:r>
              <a:rPr lang="en-US" sz="2400" b="1" dirty="0" smtClean="0">
                <a:solidFill>
                  <a:schemeClr val="tx1"/>
                </a:solidFill>
                <a:latin typeface="Times New Roman" pitchFamily="18" charset="0"/>
                <a:cs typeface="Times New Roman" pitchFamily="18" charset="0"/>
              </a:rPr>
              <a:t>and is connected with the verb ‘</a:t>
            </a:r>
            <a:r>
              <a:rPr lang="en-US" sz="2400" b="1" i="1" dirty="0" err="1" smtClean="0">
                <a:solidFill>
                  <a:schemeClr val="tx1"/>
                </a:solidFill>
                <a:latin typeface="Times New Roman" pitchFamily="18" charset="0"/>
                <a:cs typeface="Times New Roman" pitchFamily="18" charset="0"/>
              </a:rPr>
              <a:t>educare</a:t>
            </a:r>
            <a:r>
              <a:rPr lang="en-US" sz="2400" b="1" i="1"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that means ‘</a:t>
            </a:r>
            <a:r>
              <a:rPr lang="en-US" sz="2400" b="1" i="1" dirty="0" smtClean="0">
                <a:solidFill>
                  <a:schemeClr val="tx1"/>
                </a:solidFill>
                <a:latin typeface="Times New Roman" pitchFamily="18" charset="0"/>
                <a:cs typeface="Times New Roman" pitchFamily="18" charset="0"/>
              </a:rPr>
              <a:t>bring forth</a:t>
            </a:r>
            <a:r>
              <a:rPr lang="en-US" sz="2400" b="1" dirty="0" smtClean="0">
                <a:solidFill>
                  <a:schemeClr val="tx1"/>
                </a:solidFill>
                <a:latin typeface="Times New Roman" pitchFamily="18" charset="0"/>
                <a:cs typeface="Times New Roman" pitchFamily="18" charset="0"/>
              </a:rPr>
              <a:t>’</a:t>
            </a:r>
          </a:p>
          <a:p>
            <a:pPr marL="342900" indent="-342900" algn="l">
              <a:buFont typeface="Arial" pitchFamily="34" charset="0"/>
              <a:buChar char="•"/>
            </a:pPr>
            <a:r>
              <a:rPr lang="en-US" sz="2400" b="1" dirty="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education, not only to impart the knowledge to the pupil in some field of study, but also to develop in him/her those habits and attitudes with which he may successfully face the future society.</a:t>
            </a:r>
          </a:p>
          <a:p>
            <a:pPr marL="342900" indent="-342900" algn="l">
              <a:buFont typeface="Arial" pitchFamily="34" charset="0"/>
              <a:buChar char="•"/>
            </a:pPr>
            <a:endParaRPr lang="en-US" sz="2400" b="1" i="1" dirty="0" smtClean="0">
              <a:solidFill>
                <a:schemeClr val="tx1"/>
              </a:solidFill>
              <a:latin typeface="Times New Roman" pitchFamily="18" charset="0"/>
              <a:cs typeface="Times New Roman" pitchFamily="18" charset="0"/>
            </a:endParaRPr>
          </a:p>
          <a:p>
            <a:pPr algn="l"/>
            <a:endParaRPr lang="en-US" sz="2400" b="1" i="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28994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1"/>
            <a:ext cx="8458200" cy="380999"/>
          </a:xfrm>
        </p:spPr>
        <p:txBody>
          <a:bodyPr>
            <a:noAutofit/>
          </a:bodyPr>
          <a:lstStyle/>
          <a:p>
            <a:r>
              <a:rPr lang="en-US" sz="2800" b="1" dirty="0" smtClean="0">
                <a:latin typeface="Times New Roman" pitchFamily="18" charset="0"/>
                <a:cs typeface="Times New Roman" pitchFamily="18" charset="0"/>
              </a:rPr>
              <a:t>Education</a:t>
            </a:r>
            <a:endParaRPr lang="en-US" sz="2800" b="1"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762000"/>
            <a:ext cx="8610600" cy="4038600"/>
          </a:xfrm>
        </p:spPr>
        <p:txBody>
          <a:bodyPr>
            <a:normAutofit fontScale="92500" lnSpcReduction="10000"/>
          </a:bodyPr>
          <a:lstStyle/>
          <a:p>
            <a:r>
              <a:rPr lang="en-US" sz="2400" b="1" dirty="0" smtClean="0">
                <a:solidFill>
                  <a:schemeClr val="tx1"/>
                </a:solidFill>
                <a:latin typeface="Times New Roman" pitchFamily="18" charset="0"/>
                <a:cs typeface="Times New Roman" pitchFamily="18" charset="0"/>
              </a:rPr>
              <a:t>Meaning </a:t>
            </a:r>
            <a:endParaRPr lang="en-US" sz="2400" b="1" dirty="0" smtClean="0">
              <a:solidFill>
                <a:schemeClr val="tx1"/>
              </a:solidFill>
              <a:latin typeface="Times New Roman" pitchFamily="18" charset="0"/>
              <a:cs typeface="Times New Roman" pitchFamily="18" charset="0"/>
            </a:endParaRPr>
          </a:p>
          <a:p>
            <a:pPr marL="342900" indent="-342900" algn="l">
              <a:buFont typeface="Arial" pitchFamily="34" charset="0"/>
              <a:buChar char="•"/>
            </a:pPr>
            <a:r>
              <a:rPr lang="en-US" sz="2400" b="1" dirty="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Emile Durkheim- ‘</a:t>
            </a:r>
            <a:r>
              <a:rPr lang="en-US" sz="2400" b="1" i="1" dirty="0" smtClean="0">
                <a:solidFill>
                  <a:schemeClr val="tx1"/>
                </a:solidFill>
                <a:latin typeface="Times New Roman" pitchFamily="18" charset="0"/>
                <a:cs typeface="Times New Roman" pitchFamily="18" charset="0"/>
              </a:rPr>
              <a:t>the socialization of younger generation’ and further, ‘a common effort to impose on the child ways of seeing, feeling and acting and acting which he could not have arrived  at spontaneously’</a:t>
            </a:r>
          </a:p>
          <a:p>
            <a:pPr marL="342900" indent="-342900" algn="l">
              <a:buFont typeface="Wingdings" pitchFamily="2" charset="2"/>
              <a:buChar char="q"/>
            </a:pPr>
            <a:r>
              <a:rPr lang="en-US" sz="2400" b="1" i="1"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Education as social process</a:t>
            </a:r>
          </a:p>
          <a:p>
            <a:pPr marL="342900" indent="-342900" algn="l">
              <a:buFont typeface="Arial" pitchFamily="34" charset="0"/>
              <a:buChar char="•"/>
            </a:pPr>
            <a:r>
              <a:rPr lang="en-US" sz="2400" b="1" i="1" dirty="0">
                <a:solidFill>
                  <a:schemeClr val="tx1"/>
                </a:solidFill>
                <a:latin typeface="Times New Roman" pitchFamily="18" charset="0"/>
                <a:cs typeface="Times New Roman" pitchFamily="18" charset="0"/>
              </a:rPr>
              <a:t> </a:t>
            </a:r>
            <a:r>
              <a:rPr lang="en-US" sz="2400" b="1" i="1"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regarding it as to making an attempt to transmit the cultural norms of the group to its younger ones</a:t>
            </a:r>
          </a:p>
          <a:p>
            <a:pPr marL="342900" indent="-342900" algn="l">
              <a:buFont typeface="Arial" pitchFamily="34" charset="0"/>
              <a:buChar char="•"/>
            </a:pPr>
            <a:r>
              <a:rPr lang="en-US" sz="2400" b="1" i="1" dirty="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for socialization of the new generation.</a:t>
            </a:r>
          </a:p>
          <a:p>
            <a:pPr marL="342900" indent="-342900" algn="l">
              <a:buFont typeface="Arial" pitchFamily="34" charset="0"/>
              <a:buChar char="•"/>
            </a:pPr>
            <a:r>
              <a:rPr lang="en-US" sz="2400" b="1" dirty="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to acquire the knowledge</a:t>
            </a:r>
          </a:p>
          <a:p>
            <a:pPr marL="342900" indent="-342900" algn="l">
              <a:buFont typeface="Wingdings" pitchFamily="2" charset="2"/>
              <a:buChar char="q"/>
            </a:pPr>
            <a:r>
              <a:rPr lang="en-US" sz="2400" b="1" dirty="0" smtClean="0">
                <a:solidFill>
                  <a:schemeClr val="tx1"/>
                </a:solidFill>
                <a:latin typeface="Times New Roman" pitchFamily="18" charset="0"/>
                <a:cs typeface="Times New Roman" pitchFamily="18" charset="0"/>
              </a:rPr>
              <a:t>  Various functions </a:t>
            </a:r>
            <a:r>
              <a:rPr lang="en-US" sz="2400" b="1" smtClean="0">
                <a:solidFill>
                  <a:schemeClr val="tx1"/>
                </a:solidFill>
                <a:latin typeface="Times New Roman" pitchFamily="18" charset="0"/>
                <a:cs typeface="Times New Roman" pitchFamily="18" charset="0"/>
              </a:rPr>
              <a:t>of education</a:t>
            </a:r>
            <a:endParaRPr lang="en-US" sz="2400" b="1" dirty="0" smtClean="0">
              <a:solidFill>
                <a:schemeClr val="tx1"/>
              </a:solidFill>
              <a:latin typeface="Times New Roman" pitchFamily="18" charset="0"/>
              <a:cs typeface="Times New Roman" pitchFamily="18" charset="0"/>
            </a:endParaRPr>
          </a:p>
          <a:p>
            <a:pPr marL="342900" indent="-342900" algn="l">
              <a:buFont typeface="Arial" pitchFamily="34" charset="0"/>
              <a:buChar char="•"/>
            </a:pPr>
            <a:endParaRPr lang="en-US" sz="2400" b="1" i="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60551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190</Words>
  <Application>Microsoft Office PowerPoint</Application>
  <PresentationFormat>On-screen Show (4:3)</PresentationFormat>
  <Paragraphs>14</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Education</vt:lpstr>
      <vt:lpstr>Education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dc:title>
  <dc:creator>udbodh</dc:creator>
  <cp:lastModifiedBy>udbodh</cp:lastModifiedBy>
  <cp:revision>8</cp:revision>
  <dcterms:created xsi:type="dcterms:W3CDTF">2014-01-13T22:03:22Z</dcterms:created>
  <dcterms:modified xsi:type="dcterms:W3CDTF">2014-01-14T03:11:07Z</dcterms:modified>
</cp:coreProperties>
</file>