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01" r:id="rId5"/>
    <p:sldId id="304" r:id="rId6"/>
    <p:sldId id="303" r:id="rId7"/>
    <p:sldId id="30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534400" cy="3429000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CPU Organizations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Instruction </a:t>
            </a:r>
            <a:r>
              <a:rPr lang="en-US" dirty="0"/>
              <a:t>Formats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Addressing </a:t>
            </a:r>
            <a:r>
              <a:rPr lang="en-US" dirty="0"/>
              <a:t>Modes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smtClean="0"/>
              <a:t>RISC </a:t>
            </a:r>
            <a:r>
              <a:rPr lang="en-US" dirty="0"/>
              <a:t>and CISC Characteristics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Central Processing Unit (CPU)</a:t>
            </a:r>
          </a:p>
        </p:txBody>
      </p:sp>
    </p:spTree>
    <p:extLst>
      <p:ext uri="{BB962C8B-B14F-4D97-AF65-F5344CB8AC3E}">
        <p14:creationId xmlns:p14="http://schemas.microsoft.com/office/powerpoint/2010/main" val="118902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76200"/>
            <a:ext cx="893445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65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is  useful  last-in, first-out  (LIFO)  list (actually storage device)  included in most CPU’s.  </a:t>
            </a:r>
            <a:endParaRPr lang="en-US" dirty="0" smtClean="0"/>
          </a:p>
          <a:p>
            <a:r>
              <a:rPr lang="en-US" dirty="0" smtClean="0"/>
              <a:t>Stack </a:t>
            </a:r>
            <a:r>
              <a:rPr lang="en-US" dirty="0"/>
              <a:t>in digital </a:t>
            </a:r>
            <a:r>
              <a:rPr lang="en-US" dirty="0" smtClean="0"/>
              <a:t>computers </a:t>
            </a:r>
            <a:r>
              <a:rPr lang="en-US" dirty="0"/>
              <a:t>is essentially a memory unit with a stack pointer (SP). </a:t>
            </a:r>
            <a:endParaRPr lang="en-US" dirty="0" smtClean="0"/>
          </a:p>
          <a:p>
            <a:r>
              <a:rPr lang="en-US" dirty="0" smtClean="0"/>
              <a:t>SP </a:t>
            </a:r>
            <a:r>
              <a:rPr lang="en-US" dirty="0"/>
              <a:t>is simply  an  address  register  that </a:t>
            </a:r>
            <a:r>
              <a:rPr lang="en-US" dirty="0" smtClean="0"/>
              <a:t>points </a:t>
            </a:r>
            <a:r>
              <a:rPr lang="en-US" dirty="0"/>
              <a:t>stack top. 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operations of a stack are the insertion (push) and deletion (pop) of items.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computer </a:t>
            </a:r>
            <a:r>
              <a:rPr lang="en-US" dirty="0"/>
              <a:t>stack, nothing is pushed or  popped;  these operations are simulated by  incrementing or </a:t>
            </a:r>
            <a:r>
              <a:rPr lang="en-US" dirty="0" smtClean="0"/>
              <a:t>decrementing </a:t>
            </a:r>
            <a:r>
              <a:rPr lang="en-US" dirty="0"/>
              <a:t>the SP register.</a:t>
            </a:r>
          </a:p>
        </p:txBody>
      </p:sp>
    </p:spTree>
    <p:extLst>
      <p:ext uri="{BB962C8B-B14F-4D97-AF65-F5344CB8AC3E}">
        <p14:creationId xmlns:p14="http://schemas.microsoft.com/office/powerpoint/2010/main" val="269383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stack</a:t>
            </a:r>
          </a:p>
          <a:p>
            <a:pPr lvl="1"/>
            <a:r>
              <a:rPr lang="en-US" dirty="0"/>
              <a:t>It is the collection of finite number of registers. </a:t>
            </a:r>
            <a:endParaRPr lang="en-US" dirty="0" smtClean="0"/>
          </a:p>
          <a:p>
            <a:pPr lvl="1"/>
            <a:r>
              <a:rPr lang="en-US" dirty="0" smtClean="0"/>
              <a:t>Stack </a:t>
            </a:r>
            <a:r>
              <a:rPr lang="en-US" dirty="0"/>
              <a:t>pointer (SP) points to the register that is currently </a:t>
            </a:r>
            <a:r>
              <a:rPr lang="en-US" dirty="0" smtClean="0"/>
              <a:t>at </a:t>
            </a:r>
            <a:r>
              <a:rPr lang="en-US" dirty="0"/>
              <a:t>the top of stack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71800"/>
            <a:ext cx="4648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17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839200" cy="66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03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Memory stack</a:t>
            </a:r>
          </a:p>
          <a:p>
            <a:pPr lvl="1"/>
            <a:r>
              <a:rPr lang="en-US" dirty="0"/>
              <a:t>A portion of memory can be  used as a stack with a processor  register as a SP. </a:t>
            </a:r>
            <a:endParaRPr lang="en-US" dirty="0" smtClean="0"/>
          </a:p>
          <a:p>
            <a:pPr lvl="1"/>
            <a:r>
              <a:rPr lang="en-US" dirty="0" smtClean="0"/>
              <a:t>Figure </a:t>
            </a:r>
            <a:r>
              <a:rPr lang="en-US" dirty="0"/>
              <a:t>below shows a </a:t>
            </a:r>
            <a:r>
              <a:rPr lang="en-US" dirty="0" smtClean="0"/>
              <a:t>portion </a:t>
            </a:r>
            <a:r>
              <a:rPr lang="en-US" dirty="0"/>
              <a:t>of memory partitioned into 3 parts: program, data and stack.</a:t>
            </a:r>
          </a:p>
        </p:txBody>
      </p:sp>
    </p:spTree>
    <p:extLst>
      <p:ext uri="{BB962C8B-B14F-4D97-AF65-F5344CB8AC3E}">
        <p14:creationId xmlns:p14="http://schemas.microsoft.com/office/powerpoint/2010/main" val="142795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32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1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6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Organization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general, most processors are organized in one of 3 ways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39199" cy="433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77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1"/>
            <a:ext cx="8534400" cy="26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56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Instruction </a:t>
            </a:r>
            <a:r>
              <a:rPr lang="en-US" dirty="0"/>
              <a:t>format of a computer instruction usually contains 3 fields:  operation code field (</a:t>
            </a:r>
            <a:r>
              <a:rPr lang="en-US" dirty="0" err="1"/>
              <a:t>opcode</a:t>
            </a:r>
            <a:r>
              <a:rPr lang="en-US" dirty="0"/>
              <a:t>), </a:t>
            </a:r>
            <a:r>
              <a:rPr lang="en-US" dirty="0" smtClean="0"/>
              <a:t>address </a:t>
            </a:r>
            <a:r>
              <a:rPr lang="en-US" dirty="0"/>
              <a:t>field and mode field.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address fields in the  instruction format depends on the </a:t>
            </a:r>
            <a:r>
              <a:rPr lang="en-US" dirty="0" smtClean="0"/>
              <a:t>internal </a:t>
            </a:r>
            <a:r>
              <a:rPr lang="en-US" dirty="0"/>
              <a:t>organization of CPU.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basis of no. of address field we can categorize the instruction as </a:t>
            </a:r>
            <a:r>
              <a:rPr lang="en-US" dirty="0" smtClean="0"/>
              <a:t>below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Three-Address </a:t>
            </a:r>
            <a:r>
              <a:rPr lang="en-US" dirty="0"/>
              <a:t>Instructions</a:t>
            </a:r>
          </a:p>
          <a:p>
            <a:pPr lvl="1"/>
            <a:r>
              <a:rPr lang="en-US" dirty="0"/>
              <a:t>Computers with three-address instruction formats can use each address field to specify either a </a:t>
            </a:r>
            <a:r>
              <a:rPr lang="en-US" dirty="0" smtClean="0"/>
              <a:t>processor </a:t>
            </a:r>
            <a:r>
              <a:rPr lang="en-US" dirty="0"/>
              <a:t>register or a memory operand.</a:t>
            </a:r>
          </a:p>
        </p:txBody>
      </p:sp>
    </p:spTree>
    <p:extLst>
      <p:ext uri="{BB962C8B-B14F-4D97-AF65-F5344CB8AC3E}">
        <p14:creationId xmlns:p14="http://schemas.microsoft.com/office/powerpoint/2010/main" val="212261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CPU </a:t>
            </a:r>
            <a:r>
              <a:rPr lang="en-US" dirty="0" smtClean="0"/>
              <a:t>performs </a:t>
            </a:r>
            <a:r>
              <a:rPr lang="en-US" dirty="0"/>
              <a:t>the bulk of data-processing operations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consists of 3 major </a:t>
            </a:r>
            <a:r>
              <a:rPr lang="en-US" dirty="0" smtClean="0"/>
              <a:t>parts:</a:t>
            </a:r>
          </a:p>
          <a:p>
            <a:pPr lvl="1"/>
            <a:r>
              <a:rPr lang="en-US" dirty="0" smtClean="0"/>
              <a:t>Register  </a:t>
            </a:r>
            <a:r>
              <a:rPr lang="en-US" dirty="0"/>
              <a:t>set: stores intermediate data during </a:t>
            </a:r>
            <a:r>
              <a:rPr lang="en-US" dirty="0" smtClean="0"/>
              <a:t>execution </a:t>
            </a:r>
            <a:r>
              <a:rPr lang="en-US" dirty="0"/>
              <a:t>of an </a:t>
            </a:r>
            <a:r>
              <a:rPr lang="en-US" dirty="0" smtClean="0"/>
              <a:t>instruction</a:t>
            </a:r>
          </a:p>
          <a:p>
            <a:pPr lvl="1"/>
            <a:r>
              <a:rPr lang="en-US" dirty="0" smtClean="0"/>
              <a:t>ALU</a:t>
            </a:r>
            <a:r>
              <a:rPr lang="en-US" dirty="0"/>
              <a:t>: performs various </a:t>
            </a:r>
            <a:r>
              <a:rPr lang="en-US" dirty="0" smtClean="0"/>
              <a:t>micro-operations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unit: supervises  register  transfers and </a:t>
            </a:r>
            <a:r>
              <a:rPr lang="en-US" dirty="0" smtClean="0"/>
              <a:t>instructs </a:t>
            </a:r>
            <a:r>
              <a:rPr lang="en-US" dirty="0" smtClean="0"/>
              <a:t>ALU</a:t>
            </a:r>
          </a:p>
          <a:p>
            <a:r>
              <a:rPr lang="en-US" dirty="0" smtClean="0"/>
              <a:t>On the basis of the general organization of CPU register, CPU architecture can be:</a:t>
            </a:r>
          </a:p>
          <a:p>
            <a:pPr lvl="1"/>
            <a:r>
              <a:rPr lang="en-US" dirty="0" smtClean="0"/>
              <a:t>RISC, and</a:t>
            </a:r>
          </a:p>
          <a:p>
            <a:pPr lvl="1"/>
            <a:r>
              <a:rPr lang="en-US" dirty="0" smtClean="0"/>
              <a:t>CISC</a:t>
            </a:r>
          </a:p>
          <a:p>
            <a:r>
              <a:rPr lang="en-US" dirty="0" smtClean="0"/>
              <a:t>On the basis of memory usage for program and data, CPU architecture can be:</a:t>
            </a:r>
          </a:p>
          <a:p>
            <a:pPr lvl="1"/>
            <a:r>
              <a:rPr lang="en-US" dirty="0" smtClean="0"/>
              <a:t>Stored program concept (Von Neumann architecture) architecture</a:t>
            </a:r>
          </a:p>
          <a:p>
            <a:pPr lvl="1"/>
            <a:r>
              <a:rPr lang="en-US" dirty="0" smtClean="0"/>
              <a:t>Harvard Computer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1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Two-Address Instructions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These instructions are most common in commercial computers.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Program to evaluate X = (A + B) * (C + D):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9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48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One-Address Instructions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One-address instruction uses  an implied  accumulator (AC)  register for all data manipulation.  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All operations </a:t>
            </a:r>
            <a:r>
              <a:rPr lang="en-US" dirty="0"/>
              <a:t>are done between AC and memory operand.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Program to evaluate X = (A + B) * (C + D):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6172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50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Zero-Address Instructions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A stack-organized computer uses this type of instructions.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Program to evaluate X = (A + B) * (C + D):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78643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7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1"/>
            <a:ext cx="883919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67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Operation </a:t>
            </a:r>
            <a:r>
              <a:rPr lang="en-US" dirty="0"/>
              <a:t>field of an instruction specifies the operation that must be executed on some data </a:t>
            </a:r>
            <a:r>
              <a:rPr lang="en-US" dirty="0" smtClean="0"/>
              <a:t>stored </a:t>
            </a:r>
            <a:r>
              <a:rPr lang="en-US" dirty="0"/>
              <a:t>in computer register  or memory words.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way operands (data) are chosen during program </a:t>
            </a:r>
            <a:r>
              <a:rPr lang="en-US" dirty="0" smtClean="0"/>
              <a:t>execution </a:t>
            </a:r>
            <a:r>
              <a:rPr lang="en-US" dirty="0"/>
              <a:t>depends on the addressing mode of the instruction.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 addressing mode  specifies  a  rule </a:t>
            </a:r>
            <a:r>
              <a:rPr lang="en-US" dirty="0" smtClean="0"/>
              <a:t>for </a:t>
            </a:r>
            <a:r>
              <a:rPr lang="en-US" dirty="0"/>
              <a:t>interpreting or modifying the address field of the instruction before the operand is actually </a:t>
            </a:r>
            <a:r>
              <a:rPr lang="en-US" dirty="0" smtClean="0"/>
              <a:t>referenced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variety of addressing modes to accommodate one or both of following provisions: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give  programming versatility to the  user  (by  providing facilities as: pointers  to memory</a:t>
            </a:r>
            <a:r>
              <a:rPr lang="en-US" dirty="0" smtClean="0"/>
              <a:t>, counters </a:t>
            </a:r>
            <a:r>
              <a:rPr lang="en-US" dirty="0"/>
              <a:t>for loop control, indexing of data and program relocation)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use the bits in the address field of the instruction efficiently</a:t>
            </a:r>
          </a:p>
        </p:txBody>
      </p:sp>
    </p:spTree>
    <p:extLst>
      <p:ext uri="{BB962C8B-B14F-4D97-AF65-F5344CB8AC3E}">
        <p14:creationId xmlns:p14="http://schemas.microsoft.com/office/powerpoint/2010/main" val="373152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Addressing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Implied Mode</a:t>
            </a:r>
          </a:p>
          <a:p>
            <a:pPr lvl="1"/>
            <a:r>
              <a:rPr lang="en-US" dirty="0"/>
              <a:t>Address of the operands is specified implicitly in the definition of the instruction.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No need to specify address in the instruction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Examples from Basic Computer CLA, CME, INP</a:t>
            </a:r>
          </a:p>
          <a:p>
            <a:pPr lvl="1"/>
            <a:r>
              <a:rPr lang="en-US" dirty="0"/>
              <a:t>ADD X;</a:t>
            </a:r>
          </a:p>
          <a:p>
            <a:pPr lvl="1"/>
            <a:r>
              <a:rPr lang="en-US" dirty="0"/>
              <a:t>PUSH Y;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</a:t>
            </a:r>
            <a:r>
              <a:rPr lang="en-US" dirty="0" smtClean="0"/>
              <a:t>mmediate </a:t>
            </a:r>
            <a:r>
              <a:rPr lang="en-US" dirty="0"/>
              <a:t>Mode</a:t>
            </a:r>
          </a:p>
          <a:p>
            <a:pPr lvl="1"/>
            <a:r>
              <a:rPr lang="en-US" dirty="0"/>
              <a:t>Instead of specifying the address of the operand, operand itself is specified in the instruction.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need to specify address in the instruction </a:t>
            </a:r>
          </a:p>
          <a:p>
            <a:pPr lvl="2"/>
            <a:r>
              <a:rPr lang="en-US" dirty="0" smtClean="0"/>
              <a:t>However</a:t>
            </a:r>
            <a:r>
              <a:rPr lang="en-US" dirty="0"/>
              <a:t>, operand itself needs to be specified </a:t>
            </a:r>
          </a:p>
          <a:p>
            <a:pPr lvl="2"/>
            <a:r>
              <a:rPr lang="en-US" dirty="0" smtClean="0"/>
              <a:t>Sometimes</a:t>
            </a:r>
            <a:r>
              <a:rPr lang="en-US" dirty="0"/>
              <a:t>, require more bits than the address </a:t>
            </a:r>
          </a:p>
          <a:p>
            <a:pPr lvl="2"/>
            <a:r>
              <a:rPr lang="en-US" dirty="0" smtClean="0"/>
              <a:t>Fast </a:t>
            </a:r>
            <a:r>
              <a:rPr lang="en-US" dirty="0"/>
              <a:t>to acquire an operand</a:t>
            </a:r>
          </a:p>
        </p:txBody>
      </p:sp>
    </p:spTree>
    <p:extLst>
      <p:ext uri="{BB962C8B-B14F-4D97-AF65-F5344CB8AC3E}">
        <p14:creationId xmlns:p14="http://schemas.microsoft.com/office/powerpoint/2010/main" val="356350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Register Mode</a:t>
            </a:r>
          </a:p>
          <a:p>
            <a:pPr lvl="1"/>
            <a:r>
              <a:rPr lang="en-US" dirty="0"/>
              <a:t>Address specified in the instruction is the address of a register</a:t>
            </a:r>
          </a:p>
          <a:p>
            <a:pPr lvl="2"/>
            <a:r>
              <a:rPr lang="en-US" dirty="0" smtClean="0"/>
              <a:t>Designated </a:t>
            </a:r>
            <a:r>
              <a:rPr lang="en-US" dirty="0"/>
              <a:t>operand need to be in a register </a:t>
            </a:r>
          </a:p>
          <a:p>
            <a:pPr lvl="2"/>
            <a:r>
              <a:rPr lang="en-US" dirty="0" smtClean="0"/>
              <a:t>Shorter </a:t>
            </a:r>
            <a:r>
              <a:rPr lang="en-US" dirty="0"/>
              <a:t>address than the memory address 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k-bit address field can specify one of </a:t>
            </a:r>
            <a:r>
              <a:rPr lang="en-US" dirty="0" smtClean="0"/>
              <a:t>2</a:t>
            </a:r>
            <a:r>
              <a:rPr lang="en-US" baseline="30000" dirty="0" smtClean="0"/>
              <a:t>k </a:t>
            </a:r>
            <a:r>
              <a:rPr lang="en-US" baseline="-25000" dirty="0"/>
              <a:t> </a:t>
            </a:r>
            <a:r>
              <a:rPr lang="en-US" dirty="0" smtClean="0"/>
              <a:t>registers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Faster </a:t>
            </a:r>
            <a:r>
              <a:rPr lang="en-US" dirty="0"/>
              <a:t>to acquire an operand than the memory </a:t>
            </a:r>
            <a:r>
              <a:rPr lang="en-US" dirty="0" smtClean="0"/>
              <a:t>addressing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Register Indirect Mode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specifies a register which contains the memory address of the operand.</a:t>
            </a:r>
          </a:p>
          <a:p>
            <a:pPr lvl="2"/>
            <a:r>
              <a:rPr lang="en-US" dirty="0" smtClean="0"/>
              <a:t>Saving </a:t>
            </a:r>
            <a:r>
              <a:rPr lang="en-US" dirty="0"/>
              <a:t>instruction bits since register address is shorter than the memory address </a:t>
            </a:r>
          </a:p>
          <a:p>
            <a:pPr lvl="2"/>
            <a:r>
              <a:rPr lang="en-US" dirty="0" smtClean="0"/>
              <a:t>Slower </a:t>
            </a:r>
            <a:r>
              <a:rPr lang="en-US" dirty="0"/>
              <a:t>to acquire an operand than both the register addressing or memory addressing </a:t>
            </a:r>
          </a:p>
          <a:p>
            <a:pPr lvl="2"/>
            <a:r>
              <a:rPr lang="en-US" dirty="0" smtClean="0"/>
              <a:t>EA(effective </a:t>
            </a:r>
            <a:r>
              <a:rPr lang="en-US" dirty="0"/>
              <a:t>address) = content of 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7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Auto-increment </a:t>
            </a:r>
            <a:r>
              <a:rPr lang="en-US" dirty="0"/>
              <a:t>or </a:t>
            </a:r>
            <a:r>
              <a:rPr lang="en-US" dirty="0" smtClean="0"/>
              <a:t>Auto-decrement </a:t>
            </a:r>
            <a:r>
              <a:rPr lang="en-US" dirty="0"/>
              <a:t>Mode</a:t>
            </a:r>
          </a:p>
          <a:p>
            <a:pPr lvl="1"/>
            <a:r>
              <a:rPr lang="en-US" dirty="0"/>
              <a:t>It is similar to register indirect mode except that the register is incremented or decremented </a:t>
            </a:r>
            <a:r>
              <a:rPr lang="en-US" dirty="0" smtClean="0"/>
              <a:t>after (</a:t>
            </a:r>
            <a:r>
              <a:rPr lang="en-US" dirty="0"/>
              <a:t>or before) its value is used to access memory.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address stored in the register refers to a </a:t>
            </a:r>
            <a:r>
              <a:rPr lang="en-US" dirty="0" smtClean="0"/>
              <a:t>table of </a:t>
            </a:r>
            <a:r>
              <a:rPr lang="en-US" dirty="0"/>
              <a:t>data in memory, it is necessary to increment or decrement the register after every access to </a:t>
            </a:r>
            <a:r>
              <a:rPr lang="en-US" dirty="0" smtClean="0"/>
              <a:t>the table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Direct Addressing Mode</a:t>
            </a:r>
          </a:p>
          <a:p>
            <a:pPr lvl="1"/>
            <a:r>
              <a:rPr lang="en-US" dirty="0"/>
              <a:t>Instruction specifies the memory address which can be used directly to access the memory</a:t>
            </a:r>
          </a:p>
          <a:p>
            <a:pPr lvl="2"/>
            <a:r>
              <a:rPr lang="en-US" dirty="0" smtClean="0"/>
              <a:t>Faster </a:t>
            </a:r>
            <a:r>
              <a:rPr lang="en-US" dirty="0"/>
              <a:t>than the other memory addressing modes </a:t>
            </a:r>
          </a:p>
          <a:p>
            <a:pPr lvl="2"/>
            <a:r>
              <a:rPr lang="en-US" dirty="0" smtClean="0"/>
              <a:t>Too </a:t>
            </a:r>
            <a:r>
              <a:rPr lang="en-US" dirty="0"/>
              <a:t>many bits are needed to specify the address for a large physical memory Space </a:t>
            </a:r>
          </a:p>
          <a:p>
            <a:pPr lvl="2"/>
            <a:r>
              <a:rPr lang="en-US" dirty="0" smtClean="0"/>
              <a:t>EA</a:t>
            </a:r>
            <a:r>
              <a:rPr lang="en-US" dirty="0"/>
              <a:t>= </a:t>
            </a:r>
            <a:r>
              <a:rPr lang="en-US" dirty="0" smtClean="0"/>
              <a:t>IR(address)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72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Indirect Addressing Mode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address field of an instruction specifies the address of a memory location that </a:t>
            </a:r>
            <a:r>
              <a:rPr lang="en-US" dirty="0" smtClean="0"/>
              <a:t>contains </a:t>
            </a:r>
            <a:r>
              <a:rPr lang="en-US" dirty="0"/>
              <a:t>the address of the operand 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abbreviated address is used large physical memory can be addressed with a </a:t>
            </a:r>
            <a:r>
              <a:rPr lang="en-US" dirty="0" smtClean="0"/>
              <a:t>relatively </a:t>
            </a:r>
            <a:r>
              <a:rPr lang="en-US" dirty="0"/>
              <a:t>small number of bits </a:t>
            </a:r>
          </a:p>
          <a:p>
            <a:pPr lvl="1"/>
            <a:r>
              <a:rPr lang="en-US" dirty="0" smtClean="0"/>
              <a:t>Slow </a:t>
            </a:r>
            <a:r>
              <a:rPr lang="en-US" dirty="0"/>
              <a:t>to acquire an operand because of an additional memory access </a:t>
            </a:r>
          </a:p>
          <a:p>
            <a:pPr lvl="1"/>
            <a:r>
              <a:rPr lang="en-US" dirty="0" smtClean="0"/>
              <a:t>EA</a:t>
            </a:r>
            <a:r>
              <a:rPr lang="en-US" dirty="0"/>
              <a:t>= M[IR (address)]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Relative </a:t>
            </a:r>
            <a:r>
              <a:rPr lang="en-US" dirty="0"/>
              <a:t>Addressing Modes</a:t>
            </a:r>
          </a:p>
          <a:p>
            <a:pPr lvl="1"/>
            <a:r>
              <a:rPr lang="en-US" dirty="0"/>
              <a:t>The Address field of an instruction specifies the part of the address which can be used along with </a:t>
            </a:r>
            <a:r>
              <a:rPr lang="en-US" dirty="0" smtClean="0"/>
              <a:t>a designated </a:t>
            </a:r>
            <a:r>
              <a:rPr lang="en-US" dirty="0"/>
              <a:t>register (e.g. PC) to calculate the address of the operand.</a:t>
            </a:r>
          </a:p>
          <a:p>
            <a:pPr lvl="1"/>
            <a:r>
              <a:rPr lang="en-US" dirty="0" smtClean="0"/>
              <a:t>Address </a:t>
            </a:r>
            <a:r>
              <a:rPr lang="en-US" dirty="0"/>
              <a:t>field of the instruction is short 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physical memory can be accessed with a small number of address bits </a:t>
            </a:r>
          </a:p>
        </p:txBody>
      </p:sp>
    </p:spTree>
    <p:extLst>
      <p:ext uri="{BB962C8B-B14F-4D97-AF65-F5344CB8AC3E}">
        <p14:creationId xmlns:p14="http://schemas.microsoft.com/office/powerpoint/2010/main" val="352196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different Relative Addressing Modes: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PC </a:t>
            </a:r>
            <a:r>
              <a:rPr lang="en-US" dirty="0"/>
              <a:t>Relative Addressing Mode:</a:t>
            </a:r>
          </a:p>
          <a:p>
            <a:pPr lvl="1"/>
            <a:r>
              <a:rPr lang="en-US" smtClean="0"/>
              <a:t> </a:t>
            </a:r>
            <a:r>
              <a:rPr lang="en-US" dirty="0"/>
              <a:t>EA = PC + IR(address)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Indexed </a:t>
            </a:r>
            <a:r>
              <a:rPr lang="en-US" dirty="0"/>
              <a:t>Addressing Mode</a:t>
            </a:r>
          </a:p>
          <a:p>
            <a:pPr lvl="1"/>
            <a:r>
              <a:rPr lang="en-US" dirty="0" smtClean="0"/>
              <a:t>EA </a:t>
            </a:r>
            <a:r>
              <a:rPr lang="en-US" dirty="0"/>
              <a:t>= IX + IR(address) { IX is index register }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Base </a:t>
            </a:r>
            <a:r>
              <a:rPr lang="en-US" dirty="0"/>
              <a:t>Register Addressing Mode</a:t>
            </a:r>
          </a:p>
          <a:p>
            <a:pPr lvl="1"/>
            <a:r>
              <a:rPr lang="en-US" dirty="0" smtClean="0"/>
              <a:t>EA </a:t>
            </a:r>
            <a:r>
              <a:rPr lang="en-US" dirty="0"/>
              <a:t>= BAR + IR(address)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3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Major components of CPU is as shown in below fig: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458509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27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91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750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188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and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r>
              <a:rPr lang="en-US" dirty="0"/>
              <a:t>Data Transfer and Manipulation </a:t>
            </a:r>
          </a:p>
          <a:p>
            <a:pPr lvl="1"/>
            <a:r>
              <a:rPr lang="en-US" dirty="0"/>
              <a:t>Computers give extensive set of instructions to give the user the flexibility to carryout various </a:t>
            </a:r>
            <a:r>
              <a:rPr lang="en-US" dirty="0" smtClean="0"/>
              <a:t>computational </a:t>
            </a:r>
            <a:r>
              <a:rPr lang="en-US" dirty="0"/>
              <a:t>tasks.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operations in the instruction set are not very different from one </a:t>
            </a:r>
            <a:r>
              <a:rPr lang="en-US" dirty="0" smtClean="0"/>
              <a:t>computer </a:t>
            </a:r>
            <a:r>
              <a:rPr lang="en-US" dirty="0"/>
              <a:t>to another although binary encodings and symbol name (operation) may vary. </a:t>
            </a:r>
            <a:endParaRPr lang="en-US" dirty="0" smtClean="0"/>
          </a:p>
          <a:p>
            <a:pPr lvl="1"/>
            <a:r>
              <a:rPr lang="en-US" dirty="0" smtClean="0"/>
              <a:t>So</a:t>
            </a:r>
            <a:r>
              <a:rPr lang="en-US" dirty="0"/>
              <a:t>, most </a:t>
            </a:r>
            <a:r>
              <a:rPr lang="en-US" dirty="0" smtClean="0"/>
              <a:t>computer </a:t>
            </a:r>
            <a:r>
              <a:rPr lang="en-US" dirty="0"/>
              <a:t>instructions can be classified into 3 categories: </a:t>
            </a:r>
          </a:p>
          <a:p>
            <a:pPr marL="548640" lvl="2" indent="0">
              <a:buNone/>
            </a:pPr>
            <a:r>
              <a:rPr lang="en-US" dirty="0"/>
              <a:t>1. Data transfer instructions</a:t>
            </a:r>
          </a:p>
          <a:p>
            <a:pPr marL="548640" lvl="2" indent="0">
              <a:buNone/>
            </a:pPr>
            <a:r>
              <a:rPr lang="en-US" dirty="0"/>
              <a:t>2. Data manipulation instructions</a:t>
            </a:r>
          </a:p>
          <a:p>
            <a:pPr marL="548640" lvl="2" indent="0">
              <a:buNone/>
            </a:pPr>
            <a:r>
              <a:rPr lang="en-US" dirty="0"/>
              <a:t>3. Program control instructions</a:t>
            </a:r>
          </a:p>
        </p:txBody>
      </p:sp>
    </p:spTree>
    <p:extLst>
      <p:ext uri="{BB962C8B-B14F-4D97-AF65-F5344CB8AC3E}">
        <p14:creationId xmlns:p14="http://schemas.microsoft.com/office/powerpoint/2010/main" val="2690520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transfer instructions causes transfer of data from one location to another without </a:t>
            </a:r>
            <a:r>
              <a:rPr lang="en-US" dirty="0" smtClean="0"/>
              <a:t>modifying </a:t>
            </a:r>
            <a:r>
              <a:rPr lang="en-US" dirty="0"/>
              <a:t>the binary information content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 dirty="0"/>
              <a:t>most common transfers are: 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memory and processor registers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processor registers and I/O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processor register themselves</a:t>
            </a:r>
          </a:p>
          <a:p>
            <a:r>
              <a:rPr lang="en-US" dirty="0"/>
              <a:t>Table below lists 8 data transfer instructions used in many computers. </a:t>
            </a:r>
          </a:p>
        </p:txBody>
      </p:sp>
    </p:spTree>
    <p:extLst>
      <p:ext uri="{BB962C8B-B14F-4D97-AF65-F5344CB8AC3E}">
        <p14:creationId xmlns:p14="http://schemas.microsoft.com/office/powerpoint/2010/main" val="748009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860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Instructions described above are often associated with the variety of addressing modes. </a:t>
            </a:r>
          </a:p>
          <a:p>
            <a:r>
              <a:rPr lang="en-US" dirty="0"/>
              <a:t>Assembly language uses special character to designate the addressing mode. E.g. # sign placed </a:t>
            </a:r>
            <a:r>
              <a:rPr lang="en-US" dirty="0" smtClean="0"/>
              <a:t>before </a:t>
            </a:r>
            <a:r>
              <a:rPr lang="en-US" dirty="0"/>
              <a:t>the operand to recognize the immediate mode. (Some other assembly languages modify </a:t>
            </a:r>
            <a:r>
              <a:rPr lang="en-US" dirty="0" smtClean="0"/>
              <a:t>the </a:t>
            </a:r>
            <a:r>
              <a:rPr lang="en-US" dirty="0"/>
              <a:t>mnemonics symbol to denote various addressing modes, e.g. for load immediate: LDI).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consider  load to </a:t>
            </a:r>
            <a:r>
              <a:rPr lang="en-US" dirty="0" smtClean="0"/>
              <a:t>accumulator instruction </a:t>
            </a:r>
            <a:r>
              <a:rPr lang="en-US" dirty="0"/>
              <a:t>when used with 8 different addressing </a:t>
            </a:r>
            <a:r>
              <a:rPr lang="en-US" dirty="0" smtClean="0"/>
              <a:t>modes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49388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229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manipulation instructions provide computational capabilities for the computer.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</a:t>
            </a:r>
            <a:r>
              <a:rPr lang="en-US" dirty="0" smtClean="0"/>
              <a:t>divided </a:t>
            </a:r>
            <a:r>
              <a:rPr lang="en-US" dirty="0"/>
              <a:t>into 3 parts: 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instructions</a:t>
            </a:r>
          </a:p>
          <a:p>
            <a:pPr lvl="1"/>
            <a:r>
              <a:rPr lang="en-US" dirty="0" smtClean="0"/>
              <a:t>Logical </a:t>
            </a:r>
            <a:r>
              <a:rPr lang="en-US" dirty="0"/>
              <a:t>and bit manipulation instructions</a:t>
            </a:r>
          </a:p>
          <a:p>
            <a:pPr lvl="1"/>
            <a:r>
              <a:rPr lang="en-US" dirty="0" smtClean="0"/>
              <a:t>Shift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39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764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bit manipulation instructions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3248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19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function of CPU? Explain the parts of CPU in detail.</a:t>
            </a:r>
          </a:p>
          <a:p>
            <a:r>
              <a:rPr lang="en-US" dirty="0" smtClean="0"/>
              <a:t>Differentiate between Harvard architecture and Von Neumann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5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Shifts instruction may be:</a:t>
            </a:r>
          </a:p>
          <a:p>
            <a:pPr lvl="1"/>
            <a:r>
              <a:rPr lang="en-US" dirty="0"/>
              <a:t>Logical shifts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shifts</a:t>
            </a:r>
          </a:p>
          <a:p>
            <a:pPr lvl="1"/>
            <a:r>
              <a:rPr lang="en-US" dirty="0" smtClean="0"/>
              <a:t>Rotate-type </a:t>
            </a:r>
            <a:r>
              <a:rPr lang="en-US" dirty="0"/>
              <a:t>operations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7772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245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control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Instructions are always stored in successive memory locations and are executed accordingly. </a:t>
            </a:r>
            <a:endParaRPr lang="en-US" sz="2500" dirty="0" smtClean="0"/>
          </a:p>
          <a:p>
            <a:r>
              <a:rPr lang="en-US" sz="2500" dirty="0" smtClean="0"/>
              <a:t>But sometimes </a:t>
            </a:r>
            <a:r>
              <a:rPr lang="en-US" sz="2500" dirty="0"/>
              <a:t>it is necessary to condition the data processing instructions which change the PC value </a:t>
            </a:r>
            <a:r>
              <a:rPr lang="en-US" sz="2500" dirty="0" smtClean="0"/>
              <a:t>accidently </a:t>
            </a:r>
            <a:r>
              <a:rPr lang="en-US" sz="2500" dirty="0"/>
              <a:t>causing a break in the instruction execution and branching to different program segments.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2400"/>
            <a:ext cx="7239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8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and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important aspect of computer architecture is the design of the instruction set for the processor. </a:t>
            </a:r>
            <a:endParaRPr lang="en-US" dirty="0" smtClean="0"/>
          </a:p>
          <a:p>
            <a:r>
              <a:rPr lang="en-US" dirty="0" smtClean="0"/>
              <a:t>Early computers </a:t>
            </a:r>
            <a:r>
              <a:rPr lang="en-US" dirty="0"/>
              <a:t>had small and simple instruction sets, forced mainly by the need to minimize the hardware </a:t>
            </a:r>
            <a:r>
              <a:rPr lang="en-US" dirty="0" smtClean="0"/>
              <a:t>used </a:t>
            </a:r>
            <a:r>
              <a:rPr lang="en-US" dirty="0"/>
              <a:t>to implement them.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digital hardware became cheaper with the advent of ICs, computer </a:t>
            </a:r>
            <a:r>
              <a:rPr lang="en-US" dirty="0" smtClean="0"/>
              <a:t>instructions </a:t>
            </a:r>
            <a:r>
              <a:rPr lang="en-US" dirty="0"/>
              <a:t>tended to increase both in number and complexity.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computers have instruction sets </a:t>
            </a:r>
            <a:r>
              <a:rPr lang="en-US" dirty="0" smtClean="0"/>
              <a:t>that </a:t>
            </a:r>
            <a:r>
              <a:rPr lang="en-US" dirty="0"/>
              <a:t>include 100-200 instructions employing variety of data types and large number of addressing </a:t>
            </a:r>
            <a:r>
              <a:rPr lang="en-US" dirty="0" smtClean="0"/>
              <a:t>modes </a:t>
            </a:r>
            <a:r>
              <a:rPr lang="en-US" dirty="0"/>
              <a:t>and are classified as  Complex Instruction Set Computer(CISC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 </a:t>
            </a:r>
            <a:r>
              <a:rPr lang="en-US" dirty="0"/>
              <a:t>early 1980s, a number of </a:t>
            </a:r>
            <a:r>
              <a:rPr lang="en-US" dirty="0" smtClean="0"/>
              <a:t>computer </a:t>
            </a:r>
            <a:r>
              <a:rPr lang="en-US" dirty="0"/>
              <a:t>designers recommended that computers use fewer instructions with simple constructs so as </a:t>
            </a:r>
            <a:r>
              <a:rPr lang="en-US" dirty="0" smtClean="0"/>
              <a:t>to </a:t>
            </a:r>
            <a:r>
              <a:rPr lang="en-US" dirty="0"/>
              <a:t>execute them faster with in CPU without using memory as often. </a:t>
            </a:r>
            <a:r>
              <a:rPr lang="en-US" dirty="0" smtClean="0"/>
              <a:t>This </a:t>
            </a:r>
            <a:r>
              <a:rPr lang="en-US" dirty="0"/>
              <a:t>type of computer is classified as </a:t>
            </a:r>
            <a:r>
              <a:rPr lang="en-US" dirty="0" smtClean="0"/>
              <a:t>a </a:t>
            </a:r>
            <a:r>
              <a:rPr lang="en-US" dirty="0"/>
              <a:t>Reduced Instruction Set Computer(RISC).</a:t>
            </a:r>
          </a:p>
        </p:txBody>
      </p:sp>
    </p:spTree>
    <p:extLst>
      <p:ext uri="{BB962C8B-B14F-4D97-AF65-F5344CB8AC3E}">
        <p14:creationId xmlns:p14="http://schemas.microsoft.com/office/powerpoint/2010/main" val="1557953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</a:t>
            </a:r>
            <a:r>
              <a:rPr lang="en-US" dirty="0"/>
              <a:t>reason to provide a complex instruction set is the desire to simplify the compilation (done by </a:t>
            </a:r>
            <a:r>
              <a:rPr lang="en-US" dirty="0" smtClean="0"/>
              <a:t>compilers </a:t>
            </a:r>
            <a:r>
              <a:rPr lang="en-US" dirty="0"/>
              <a:t>to convert high level constructs to machine instructions) and improve the overall computer </a:t>
            </a:r>
            <a:r>
              <a:rPr lang="en-US" dirty="0" smtClean="0"/>
              <a:t>performance</a:t>
            </a:r>
            <a:r>
              <a:rPr lang="en-US" dirty="0"/>
              <a:t>. </a:t>
            </a:r>
          </a:p>
          <a:p>
            <a:r>
              <a:rPr lang="en-US" dirty="0"/>
              <a:t>Essential goal: Provide a single machine instruction for each statement in high level language. </a:t>
            </a:r>
          </a:p>
          <a:p>
            <a:r>
              <a:rPr lang="en-US" dirty="0"/>
              <a:t>Examples: Digital Equipment Corporation VAX computer and IBM 370 computer. </a:t>
            </a:r>
          </a:p>
          <a:p>
            <a:r>
              <a:rPr lang="en-US" dirty="0"/>
              <a:t>Characteristics: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large no of instructions - typically from 100 to 250 instructions.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large variety of addressing modes –typically form 5 to 20.</a:t>
            </a:r>
          </a:p>
          <a:p>
            <a:pPr lvl="1"/>
            <a:r>
              <a:rPr lang="en-US" dirty="0" smtClean="0"/>
              <a:t>Variable-length </a:t>
            </a:r>
            <a:r>
              <a:rPr lang="en-US" dirty="0"/>
              <a:t>instruction formats</a:t>
            </a:r>
          </a:p>
          <a:p>
            <a:pPr lvl="1"/>
            <a:r>
              <a:rPr lang="en-US" dirty="0" smtClean="0"/>
              <a:t>Instructions </a:t>
            </a:r>
            <a:r>
              <a:rPr lang="en-US" dirty="0"/>
              <a:t>that manipulate operands in memory</a:t>
            </a:r>
          </a:p>
        </p:txBody>
      </p:sp>
    </p:spTree>
    <p:extLst>
      <p:ext uri="{BB962C8B-B14F-4D97-AF65-F5344CB8AC3E}">
        <p14:creationId xmlns:p14="http://schemas.microsoft.com/office/powerpoint/2010/main" val="2659488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 </a:t>
            </a:r>
            <a:r>
              <a:rPr lang="en-US" dirty="0"/>
              <a:t>Concept: Attempt to reduce execution time by simplifying the instruction set of the computer. 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few instructions and addressing modes.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access limited to load and store instructions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operations done with in CPU registers (relatively large no of registers)</a:t>
            </a:r>
          </a:p>
          <a:p>
            <a:pPr lvl="1"/>
            <a:r>
              <a:rPr lang="en-US" dirty="0" smtClean="0"/>
              <a:t>Fixed-length</a:t>
            </a:r>
            <a:r>
              <a:rPr lang="en-US" dirty="0"/>
              <a:t>, easily decoded instruction format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cycle instruction execution</a:t>
            </a:r>
          </a:p>
          <a:p>
            <a:pPr lvl="1"/>
            <a:r>
              <a:rPr lang="en-US" dirty="0" smtClean="0"/>
              <a:t>Hardwired </a:t>
            </a:r>
            <a:r>
              <a:rPr lang="en-US" dirty="0"/>
              <a:t>rather than </a:t>
            </a:r>
            <a:r>
              <a:rPr lang="en-US" dirty="0" smtClean="0"/>
              <a:t>Micro-programmed </a:t>
            </a:r>
            <a:r>
              <a:rPr lang="en-US" dirty="0"/>
              <a:t>control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overlapped-register windows to speed procedure call and return</a:t>
            </a:r>
          </a:p>
          <a:p>
            <a:pPr lvl="1"/>
            <a:r>
              <a:rPr lang="en-US" dirty="0" smtClean="0"/>
              <a:t>Efficient </a:t>
            </a:r>
            <a:r>
              <a:rPr lang="en-US" dirty="0"/>
              <a:t>instruction pipeline</a:t>
            </a:r>
          </a:p>
        </p:txBody>
      </p:sp>
    </p:spTree>
    <p:extLst>
      <p:ext uri="{BB962C8B-B14F-4D97-AF65-F5344CB8AC3E}">
        <p14:creationId xmlns:p14="http://schemas.microsoft.com/office/powerpoint/2010/main" val="294502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register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block diagram of register organization inside the CPU is shown in the next slide.</a:t>
            </a:r>
          </a:p>
          <a:p>
            <a:r>
              <a:rPr lang="en-US" dirty="0" smtClean="0"/>
              <a:t>It describe how each register communicates with the ALU through buses.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61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Register </a:t>
            </a:r>
            <a:r>
              <a:rPr lang="en-US" dirty="0" smtClean="0"/>
              <a:t>Organization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Control </a:t>
            </a:r>
            <a:r>
              <a:rPr lang="en-US" sz="2400" dirty="0"/>
              <a:t>Word for above </a:t>
            </a:r>
            <a:r>
              <a:rPr lang="en-US" sz="2400" dirty="0" smtClean="0"/>
              <a:t>CPU is </a:t>
            </a:r>
            <a:r>
              <a:rPr lang="en-US" sz="2400" dirty="0"/>
              <a:t>as below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Encoding of the register selection fields and ALU operations is given below: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43686"/>
            <a:ext cx="4419600" cy="95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5410200" cy="297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37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1427"/>
            <a:ext cx="5791200" cy="47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1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Binary </a:t>
            </a:r>
            <a:r>
              <a:rPr lang="en-US" dirty="0"/>
              <a:t>control word for this </a:t>
            </a:r>
            <a:r>
              <a:rPr lang="en-US" dirty="0" smtClean="0"/>
              <a:t>micro-operation statement </a:t>
            </a:r>
            <a:r>
              <a:rPr lang="en-US" dirty="0"/>
              <a:t>is: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600200"/>
            <a:ext cx="12668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6705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</TotalTime>
  <Words>1780</Words>
  <Application>Microsoft Office PowerPoint</Application>
  <PresentationFormat>On-screen Show (4:3)</PresentationFormat>
  <Paragraphs>200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Central Processing Unit (CPU)</vt:lpstr>
      <vt:lpstr>Central Processing Unit (CPU)</vt:lpstr>
      <vt:lpstr>Contd..</vt:lpstr>
      <vt:lpstr>Questions</vt:lpstr>
      <vt:lpstr>General register organization</vt:lpstr>
      <vt:lpstr>PowerPoint Presentation</vt:lpstr>
      <vt:lpstr>General Register Organization (contd..)</vt:lpstr>
      <vt:lpstr>Contd..</vt:lpstr>
      <vt:lpstr>Contd..</vt:lpstr>
      <vt:lpstr>PowerPoint Presentation</vt:lpstr>
      <vt:lpstr>Stack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Processor Organization </vt:lpstr>
      <vt:lpstr>PowerPoint Presentation</vt:lpstr>
      <vt:lpstr>Types of instruction</vt:lpstr>
      <vt:lpstr>PowerPoint Presentation</vt:lpstr>
      <vt:lpstr>PowerPoint Presentation</vt:lpstr>
      <vt:lpstr>PowerPoint Presentation</vt:lpstr>
      <vt:lpstr>PowerPoint Presentation</vt:lpstr>
      <vt:lpstr>Addressing Modes</vt:lpstr>
      <vt:lpstr>Types of Addressing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Transfer and manipulation</vt:lpstr>
      <vt:lpstr>Data Transfer instructions</vt:lpstr>
      <vt:lpstr>PowerPoint Presentation</vt:lpstr>
      <vt:lpstr>PowerPoint Presentation</vt:lpstr>
      <vt:lpstr>PowerPoint Presentation</vt:lpstr>
      <vt:lpstr>Data manipulation Instructions</vt:lpstr>
      <vt:lpstr>Arithmetic instructions </vt:lpstr>
      <vt:lpstr>Logical and bit manipulation instructions </vt:lpstr>
      <vt:lpstr>Shift instructions</vt:lpstr>
      <vt:lpstr>Program control instructions</vt:lpstr>
      <vt:lpstr>RISC and CISC</vt:lpstr>
      <vt:lpstr>CISC</vt:lpstr>
      <vt:lpstr>RISC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 (CPU)</dc:title>
  <dc:creator>windows</dc:creator>
  <cp:lastModifiedBy>CISCO-PC</cp:lastModifiedBy>
  <cp:revision>95</cp:revision>
  <dcterms:created xsi:type="dcterms:W3CDTF">2006-08-16T00:00:00Z</dcterms:created>
  <dcterms:modified xsi:type="dcterms:W3CDTF">2016-12-29T06:57:17Z</dcterms:modified>
</cp:coreProperties>
</file>