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70" r:id="rId18"/>
    <p:sldId id="271" r:id="rId19"/>
    <p:sldId id="273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E7E6-4BEE-4C21-B725-F2906528876C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F2EC-A98B-44BD-AAEA-46EB3778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F2EC-A98B-44BD-AAEA-46EB377833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0797-83B8-401A-A26D-A53FCDDF827F}" type="datetime1">
              <a:rPr lang="en-US" smtClean="0"/>
              <a:t>12/29/2016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282-6533-429F-B760-BD7BBBD47EE8}" type="datetime1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A6A4-97B7-452B-B8E8-5D7E72718F17}" type="datetime1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0329-BFC5-4D4C-9598-3D61E2C00557}" type="datetime1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9329-61D2-45C9-90F1-2D9B9B1142EC}" type="datetime1">
              <a:rPr lang="en-US" smtClean="0"/>
              <a:t>12/29/2016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BCE9884-1983-4663-BE57-E09ADAFEA415}" type="datetime1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D0D7-08B1-4634-A65C-D4F60D984298}" type="datetime1">
              <a:rPr lang="en-US" smtClean="0"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73F9-BB82-41E3-9DC1-6D1B5A063263}" type="datetime1">
              <a:rPr lang="en-US" smtClean="0"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7B65-B5E0-415F-ACB6-FE01C554E901}" type="datetime1">
              <a:rPr lang="en-US" smtClean="0"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9122-0EC1-4949-BF49-8533C1F4385F}" type="datetime1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BCFD84B-8FD1-4098-8F6B-5B92ED4F58EB}" type="datetime1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0DA5697-D44D-47D7-9A01-B6411987602C}" type="datetime1">
              <a:rPr lang="en-US" smtClean="0"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839200" cy="350520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Instruction </a:t>
            </a:r>
            <a:r>
              <a:rPr lang="en-US" dirty="0"/>
              <a:t>Codes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Computer </a:t>
            </a:r>
            <a:r>
              <a:rPr lang="en-US" dirty="0"/>
              <a:t>Registers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Computer </a:t>
            </a:r>
            <a:r>
              <a:rPr lang="en-US" dirty="0"/>
              <a:t>Instructions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Timing </a:t>
            </a:r>
            <a:r>
              <a:rPr lang="en-US" dirty="0"/>
              <a:t>and Control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Instruction </a:t>
            </a:r>
            <a:r>
              <a:rPr lang="en-US" dirty="0"/>
              <a:t>Cycle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Input </a:t>
            </a:r>
            <a:r>
              <a:rPr lang="en-US" dirty="0"/>
              <a:t>Output and </a:t>
            </a:r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Computer Organization and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– Output Instruction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7143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set of instructions are said to be complete if the computer incudes a sufficient number of instructions in each of the following categories:</a:t>
            </a:r>
          </a:p>
          <a:p>
            <a:pPr lvl="1"/>
            <a:r>
              <a:rPr lang="en-US" dirty="0" smtClean="0"/>
              <a:t>Arithmetic, logical, and shift instructions</a:t>
            </a:r>
          </a:p>
          <a:p>
            <a:pPr lvl="1"/>
            <a:r>
              <a:rPr lang="en-US" dirty="0" smtClean="0"/>
              <a:t>Memory transfer instruction</a:t>
            </a:r>
          </a:p>
          <a:p>
            <a:pPr lvl="1"/>
            <a:r>
              <a:rPr lang="en-US" dirty="0" smtClean="0"/>
              <a:t>Program control instruction</a:t>
            </a:r>
          </a:p>
          <a:p>
            <a:pPr lvl="1"/>
            <a:r>
              <a:rPr lang="en-US" dirty="0" smtClean="0"/>
              <a:t>Input and Output instructions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7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Control unit generates control signal and provides control inputs for the multiplexers in the common bus, control inputs in processor registers, and micro-operations for the accumulator</a:t>
            </a:r>
          </a:p>
          <a:p>
            <a:r>
              <a:rPr lang="en-US" dirty="0" smtClean="0"/>
              <a:t>There </a:t>
            </a:r>
            <a:r>
              <a:rPr lang="en-US" dirty="0"/>
              <a:t>are two types of control organization: </a:t>
            </a:r>
          </a:p>
          <a:p>
            <a:pPr lvl="1"/>
            <a:r>
              <a:rPr lang="en-US" dirty="0" smtClean="0"/>
              <a:t>Hardwired Control</a:t>
            </a:r>
            <a:endParaRPr lang="en-US" dirty="0"/>
          </a:p>
          <a:p>
            <a:pPr lvl="2"/>
            <a:r>
              <a:rPr lang="en-US" dirty="0" smtClean="0"/>
              <a:t>CU </a:t>
            </a:r>
            <a:r>
              <a:rPr lang="en-US" dirty="0"/>
              <a:t>is made up of sequential and combinational circuits to generate the control signals.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logic is changed we need to change the whole circuitry</a:t>
            </a:r>
          </a:p>
          <a:p>
            <a:pPr lvl="2"/>
            <a:r>
              <a:rPr lang="en-US" dirty="0" smtClean="0"/>
              <a:t>Expensive</a:t>
            </a:r>
            <a:endParaRPr lang="en-US" dirty="0"/>
          </a:p>
          <a:p>
            <a:pPr lvl="2"/>
            <a:r>
              <a:rPr lang="en-US" dirty="0" smtClean="0"/>
              <a:t>Fast</a:t>
            </a:r>
            <a:endParaRPr lang="en-US" dirty="0"/>
          </a:p>
          <a:p>
            <a:pPr lvl="1"/>
            <a:r>
              <a:rPr lang="en-US" dirty="0" smtClean="0"/>
              <a:t>Micro-programmed </a:t>
            </a:r>
            <a:r>
              <a:rPr lang="en-US" dirty="0"/>
              <a:t>Control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control memory on the processor contains </a:t>
            </a:r>
            <a:r>
              <a:rPr lang="en-US" dirty="0" smtClean="0"/>
              <a:t>micro-programs </a:t>
            </a:r>
            <a:r>
              <a:rPr lang="en-US" dirty="0"/>
              <a:t>that activate the </a:t>
            </a:r>
            <a:r>
              <a:rPr lang="en-US" dirty="0" smtClean="0"/>
              <a:t>necessary control </a:t>
            </a:r>
            <a:r>
              <a:rPr lang="en-US" dirty="0"/>
              <a:t>signals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logic is changed we only need to change the </a:t>
            </a:r>
            <a:r>
              <a:rPr lang="en-US" dirty="0" smtClean="0"/>
              <a:t>micro-program</a:t>
            </a:r>
            <a:endParaRPr lang="en-US" dirty="0"/>
          </a:p>
          <a:p>
            <a:pPr lvl="2"/>
            <a:r>
              <a:rPr lang="en-US" dirty="0" smtClean="0"/>
              <a:t>Cheap</a:t>
            </a:r>
            <a:endParaRPr lang="en-US" dirty="0"/>
          </a:p>
          <a:p>
            <a:pPr lvl="2"/>
            <a:r>
              <a:rPr lang="en-US" dirty="0" smtClean="0"/>
              <a:t>Slow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hardwired CU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7174"/>
            <a:ext cx="7086599" cy="496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1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Control Timing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 is incremented to provide timing signal T0,T1,T2,T3,T4 in sequence. At Time T4 SC is cleared to 0 if decoder output D3 is active.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i.e. D3T4: SC </a:t>
            </a:r>
            <a:r>
              <a:rPr lang="en-US" sz="2000" dirty="0" smtClean="0">
                <a:sym typeface="Wingdings" pitchFamily="2" charset="2"/>
              </a:rPr>
              <a:t> 0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09800"/>
            <a:ext cx="5486400" cy="44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Instruction cycle </a:t>
            </a:r>
            <a:r>
              <a:rPr lang="en-US" dirty="0"/>
              <a:t>is defined as the </a:t>
            </a:r>
            <a:r>
              <a:rPr lang="en-US" dirty="0">
                <a:solidFill>
                  <a:srgbClr val="FF0000"/>
                </a:solidFill>
              </a:rPr>
              <a:t>time required for completing the execution </a:t>
            </a:r>
            <a:r>
              <a:rPr lang="en-US" dirty="0"/>
              <a:t>of an </a:t>
            </a:r>
            <a:r>
              <a:rPr lang="en-US" dirty="0" smtClean="0"/>
              <a:t>instruction. </a:t>
            </a:r>
            <a:endParaRPr lang="en-US" dirty="0"/>
          </a:p>
          <a:p>
            <a:r>
              <a:rPr lang="en-US" dirty="0" smtClean="0"/>
              <a:t>Phases of Instruction cycle:</a:t>
            </a:r>
          </a:p>
          <a:p>
            <a:pPr lvl="1"/>
            <a:r>
              <a:rPr lang="en-US" dirty="0" smtClean="0"/>
              <a:t>Fetch an instruction from memory</a:t>
            </a:r>
          </a:p>
          <a:p>
            <a:pPr lvl="1"/>
            <a:r>
              <a:rPr lang="en-US" dirty="0" smtClean="0"/>
              <a:t>Decode the instruction</a:t>
            </a:r>
          </a:p>
          <a:p>
            <a:pPr lvl="1"/>
            <a:r>
              <a:rPr lang="en-US" dirty="0" smtClean="0"/>
              <a:t>Read the effective address from memory if the instruction has an indirect address</a:t>
            </a:r>
          </a:p>
          <a:p>
            <a:pPr lvl="1"/>
            <a:r>
              <a:rPr lang="en-US" dirty="0" smtClean="0"/>
              <a:t>Execute the instruction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3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and Decode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micro-operations for the fetch and decode phases can be specified by: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2486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8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854"/>
            <a:ext cx="7848600" cy="680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24800" y="0"/>
            <a:ext cx="1219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Register Transfers for the Fetch Phase</a:t>
            </a:r>
            <a:endParaRPr lang="en-US" sz="2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the type of instruction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62800" y="1219200"/>
            <a:ext cx="19050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Flow Chart for Instruction Cycle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6968836" cy="569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three instruction types are divided into four separates paths</a:t>
            </a:r>
          </a:p>
          <a:p>
            <a:r>
              <a:rPr lang="en-US" dirty="0" smtClean="0"/>
              <a:t>The selected operation is activated with the clock transition associated with timing signal T3. </a:t>
            </a:r>
          </a:p>
          <a:p>
            <a:r>
              <a:rPr lang="en-US" dirty="0" smtClean="0"/>
              <a:t>This can be symbolized as: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727485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Instruction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A group </a:t>
            </a:r>
            <a:r>
              <a:rPr lang="en-US" dirty="0"/>
              <a:t>of bits that instructs the computer to perform a specific </a:t>
            </a:r>
            <a:r>
              <a:rPr lang="en-US" dirty="0" smtClean="0"/>
              <a:t>operation. </a:t>
            </a:r>
          </a:p>
          <a:p>
            <a:r>
              <a:rPr lang="en-US" dirty="0" smtClean="0"/>
              <a:t>Usually </a:t>
            </a:r>
            <a:r>
              <a:rPr lang="en-US" dirty="0"/>
              <a:t>divided </a:t>
            </a:r>
            <a:r>
              <a:rPr lang="en-US" dirty="0" smtClean="0"/>
              <a:t>into parts--- each having its own particular interpretation </a:t>
            </a:r>
          </a:p>
          <a:p>
            <a:pPr lvl="1"/>
            <a:r>
              <a:rPr lang="en-US" dirty="0" smtClean="0"/>
              <a:t>Operation code </a:t>
            </a:r>
            <a:r>
              <a:rPr lang="en-US" dirty="0"/>
              <a:t>(</a:t>
            </a:r>
            <a:r>
              <a:rPr lang="en-US" dirty="0" smtClean="0"/>
              <a:t>op-code) (Most basic part)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group of </a:t>
            </a:r>
            <a:r>
              <a:rPr lang="en-US" dirty="0" smtClean="0"/>
              <a:t>bits </a:t>
            </a:r>
            <a:r>
              <a:rPr lang="en-US" dirty="0"/>
              <a:t>that defines operations as add, subtract, multiply, shift, complement </a:t>
            </a:r>
            <a:r>
              <a:rPr lang="en-US" dirty="0" smtClean="0"/>
              <a:t>etc.</a:t>
            </a:r>
          </a:p>
          <a:p>
            <a:pPr lvl="1"/>
            <a:r>
              <a:rPr lang="en-US" sz="2400" dirty="0" smtClean="0"/>
              <a:t>Other part of an instruction may specifies the </a:t>
            </a:r>
            <a:r>
              <a:rPr lang="en-US" sz="2400" dirty="0" smtClean="0">
                <a:solidFill>
                  <a:srgbClr val="FF0000"/>
                </a:solidFill>
              </a:rPr>
              <a:t>register or memory</a:t>
            </a:r>
            <a:r>
              <a:rPr lang="en-US" sz="2400" dirty="0" smtClean="0"/>
              <a:t> where the </a:t>
            </a:r>
            <a:r>
              <a:rPr lang="en-US" sz="2400" dirty="0" smtClean="0">
                <a:solidFill>
                  <a:srgbClr val="FF0000"/>
                </a:solidFill>
              </a:rPr>
              <a:t>operands are to be found</a:t>
            </a:r>
            <a:r>
              <a:rPr lang="en-US" sz="2400" dirty="0" smtClean="0"/>
              <a:t>, as well as the </a:t>
            </a:r>
            <a:r>
              <a:rPr lang="en-US" sz="2400" dirty="0" smtClean="0">
                <a:solidFill>
                  <a:srgbClr val="FF0000"/>
                </a:solidFill>
              </a:rPr>
              <a:t>register or memory</a:t>
            </a:r>
            <a:r>
              <a:rPr lang="en-US" sz="2400" dirty="0" smtClean="0"/>
              <a:t> where the </a:t>
            </a:r>
            <a:r>
              <a:rPr lang="en-US" sz="2400" dirty="0" smtClean="0">
                <a:solidFill>
                  <a:srgbClr val="FF0000"/>
                </a:solidFill>
              </a:rPr>
              <a:t>operands are to be stored</a:t>
            </a:r>
            <a:r>
              <a:rPr lang="en-US" sz="2400" dirty="0" smtClean="0"/>
              <a:t>  </a:t>
            </a:r>
          </a:p>
          <a:p>
            <a:r>
              <a:rPr lang="en-US" sz="2200" i="1" dirty="0" smtClean="0"/>
              <a:t>Note: Number of operation codes for any machine are finite. So the number of bits assigned to an op-code is also finite. </a:t>
            </a:r>
            <a:r>
              <a:rPr lang="en-US" sz="2200" i="1" dirty="0" smtClean="0">
                <a:solidFill>
                  <a:srgbClr val="FF0000"/>
                </a:solidFill>
              </a:rPr>
              <a:t>The op-code must consist of at least n bits for a given 2</a:t>
            </a:r>
            <a:r>
              <a:rPr lang="en-US" sz="2200" i="1" baseline="30000" dirty="0" smtClean="0">
                <a:solidFill>
                  <a:srgbClr val="FF0000"/>
                </a:solidFill>
              </a:rPr>
              <a:t>n</a:t>
            </a:r>
            <a:r>
              <a:rPr lang="en-US" sz="2200" i="1" dirty="0" smtClean="0">
                <a:solidFill>
                  <a:srgbClr val="FF0000"/>
                </a:solidFill>
              </a:rPr>
              <a:t> (or less)</a:t>
            </a:r>
            <a:r>
              <a:rPr lang="en-US" sz="2200" i="1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1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reference instruction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6" y="1527174"/>
            <a:ext cx="8511004" cy="496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Reference instructions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053615" cy="462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4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 smtClean="0"/>
              <a:t>(micro-operation that executes memory ref. instruction)</a:t>
            </a:r>
            <a:r>
              <a:rPr lang="en-US" dirty="0" smtClean="0"/>
              <a:t>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7048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228600" y="1447800"/>
            <a:ext cx="8693727" cy="4876800"/>
            <a:chOff x="304800" y="2133600"/>
            <a:chExt cx="8617527" cy="4594514"/>
          </a:xfrm>
        </p:grpSpPr>
        <p:grpSp>
          <p:nvGrpSpPr>
            <p:cNvPr id="35" name="Group 34"/>
            <p:cNvGrpSpPr/>
            <p:nvPr/>
          </p:nvGrpSpPr>
          <p:grpSpPr>
            <a:xfrm>
              <a:off x="311727" y="2133600"/>
              <a:ext cx="8610600" cy="685800"/>
              <a:chOff x="311727" y="2133600"/>
              <a:chExt cx="8610600" cy="6858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11727" y="2133600"/>
                <a:ext cx="86106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/>
                  <a:t>AND</a:t>
                </a:r>
                <a:endParaRPr lang="en-US" b="1" dirty="0"/>
              </a:p>
            </p:txBody>
          </p:sp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800" y="2179206"/>
                <a:ext cx="4038600" cy="5639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304800" y="2819400"/>
              <a:ext cx="8610600" cy="685800"/>
              <a:chOff x="304800" y="2971800"/>
              <a:chExt cx="8610600" cy="6858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4800" y="2971800"/>
                <a:ext cx="86106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/>
                  <a:t>ADD</a:t>
                </a:r>
                <a:endParaRPr lang="en-US" b="1" dirty="0"/>
              </a:p>
            </p:txBody>
          </p:sp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048000"/>
                <a:ext cx="4886325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304800" y="3505200"/>
              <a:ext cx="8610600" cy="685800"/>
              <a:chOff x="304800" y="3581400"/>
              <a:chExt cx="8610600" cy="6858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04800" y="3581400"/>
                <a:ext cx="86106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/>
                  <a:t>LDA</a:t>
                </a:r>
                <a:endParaRPr lang="en-US" b="1" dirty="0"/>
              </a:p>
            </p:txBody>
          </p:sp>
          <p:pic>
            <p:nvPicPr>
              <p:cNvPr id="51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0150" y="3657600"/>
                <a:ext cx="3143250" cy="542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304800" y="4191000"/>
              <a:ext cx="8610600" cy="533400"/>
              <a:chOff x="258907" y="4495800"/>
              <a:chExt cx="8610600" cy="5334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58907" y="4495800"/>
                <a:ext cx="86106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/>
                  <a:t>STA</a:t>
                </a:r>
                <a:endParaRPr lang="en-US" b="1" dirty="0"/>
              </a:p>
            </p:txBody>
          </p:sp>
          <p:pic>
            <p:nvPicPr>
              <p:cNvPr id="49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0150" y="4572000"/>
                <a:ext cx="3600450" cy="316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304800" y="4724400"/>
              <a:ext cx="8610600" cy="533400"/>
              <a:chOff x="304800" y="5334000"/>
              <a:chExt cx="8610600" cy="5334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04800" y="5334000"/>
                <a:ext cx="86106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/>
                  <a:t>BUN</a:t>
                </a:r>
                <a:endParaRPr lang="en-US" b="1" dirty="0"/>
              </a:p>
            </p:txBody>
          </p:sp>
          <p:pic>
            <p:nvPicPr>
              <p:cNvPr id="47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3975" y="5402407"/>
                <a:ext cx="3476625" cy="3399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304800" y="5257800"/>
              <a:ext cx="8610600" cy="533400"/>
              <a:chOff x="318654" y="5426926"/>
              <a:chExt cx="8610600" cy="5334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18654" y="5426926"/>
                <a:ext cx="86106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/>
                  <a:t>BSA</a:t>
                </a:r>
                <a:endParaRPr lang="en-US" b="1" dirty="0"/>
              </a:p>
            </p:txBody>
          </p:sp>
          <p:pic>
            <p:nvPicPr>
              <p:cNvPr id="45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6211" y="5503126"/>
                <a:ext cx="3552825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311727" y="5791200"/>
              <a:ext cx="8610600" cy="936914"/>
              <a:chOff x="311727" y="5943600"/>
              <a:chExt cx="8610600" cy="93691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11727" y="5943600"/>
                <a:ext cx="8610600" cy="9369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/>
                  <a:t>ISZ</a:t>
                </a:r>
                <a:endParaRPr lang="en-US" b="1" dirty="0"/>
              </a:p>
            </p:txBody>
          </p:sp>
          <p:pic>
            <p:nvPicPr>
              <p:cNvPr id="43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5450" y="5985164"/>
                <a:ext cx="7153275" cy="895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BSA instruction execution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5" y="1527174"/>
            <a:ext cx="7173205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58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Input-Output Configuration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541462"/>
            <a:ext cx="6692106" cy="485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Input-Output instructions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27187"/>
            <a:ext cx="8686800" cy="469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Interrupt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3997"/>
            <a:ext cx="7239000" cy="551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91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Interrupt cycle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91426"/>
            <a:ext cx="7467599" cy="483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Differentiate between programmed controlled transfer and interrupt transfer.</a:t>
            </a:r>
          </a:p>
          <a:p>
            <a:r>
              <a:rPr lang="en-US" dirty="0" smtClean="0"/>
              <a:t>Explain the flowchart for interrupt cycle.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Stored Program Organization (Basic computer)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553200" cy="468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and Indirect Address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09845"/>
            <a:ext cx="5486401" cy="479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752600"/>
            <a:ext cx="3124200" cy="3505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Effective address: An </a:t>
            </a:r>
            <a:r>
              <a:rPr lang="en-US" dirty="0" smtClean="0">
                <a:solidFill>
                  <a:srgbClr val="FF0000"/>
                </a:solidFill>
              </a:rPr>
              <a:t>address of the operand </a:t>
            </a:r>
            <a:r>
              <a:rPr lang="en-US" dirty="0" smtClean="0"/>
              <a:t>in a computation type instruction or </a:t>
            </a:r>
            <a:r>
              <a:rPr lang="en-US" dirty="0" smtClean="0">
                <a:solidFill>
                  <a:srgbClr val="FF0000"/>
                </a:solidFill>
              </a:rPr>
              <a:t>target address </a:t>
            </a:r>
            <a:r>
              <a:rPr lang="en-US" dirty="0" smtClean="0"/>
              <a:t>in a branch type instruction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Immediate instruction: Instruction in which </a:t>
            </a:r>
            <a:r>
              <a:rPr lang="en-US" dirty="0" smtClean="0">
                <a:solidFill>
                  <a:srgbClr val="FF0000"/>
                </a:solidFill>
              </a:rPr>
              <a:t>second part specifies operand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6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Register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86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01000" y="1295400"/>
            <a:ext cx="8382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COMMON BUS SYSTEM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computer has three instruction code format:</a:t>
            </a:r>
          </a:p>
          <a:p>
            <a:pPr lvl="1"/>
            <a:r>
              <a:rPr lang="en-US" dirty="0" smtClean="0"/>
              <a:t>Memory reference instruction</a:t>
            </a:r>
          </a:p>
          <a:p>
            <a:pPr lvl="1"/>
            <a:r>
              <a:rPr lang="en-US" dirty="0" smtClean="0"/>
              <a:t>Register reference instruction</a:t>
            </a:r>
          </a:p>
          <a:p>
            <a:pPr lvl="1"/>
            <a:r>
              <a:rPr lang="en-US" dirty="0" smtClean="0"/>
              <a:t>I/O reference instruction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Reference Instruction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3999"/>
            <a:ext cx="7924800" cy="487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Reference Instruction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7174"/>
            <a:ext cx="6849965" cy="487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Bednidhi Rijal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254</TotalTime>
  <Words>745</Words>
  <Application>Microsoft Office PowerPoint</Application>
  <PresentationFormat>On-screen Show (4:3)</PresentationFormat>
  <Paragraphs>145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Basic Computer Organization and Design</vt:lpstr>
      <vt:lpstr>Instruction codes</vt:lpstr>
      <vt:lpstr>Stored Program Organization (Basic computer)</vt:lpstr>
      <vt:lpstr>Direct and Indirect Address</vt:lpstr>
      <vt:lpstr>Computer Register</vt:lpstr>
      <vt:lpstr>PowerPoint Presentation</vt:lpstr>
      <vt:lpstr>Computer Instruction Format</vt:lpstr>
      <vt:lpstr>Memory Reference Instruction</vt:lpstr>
      <vt:lpstr>Register Reference Instruction</vt:lpstr>
      <vt:lpstr>Input – Output Instruction</vt:lpstr>
      <vt:lpstr>Instruction Set Completeness</vt:lpstr>
      <vt:lpstr>Control unit</vt:lpstr>
      <vt:lpstr>Block diagram of hardwired CU</vt:lpstr>
      <vt:lpstr>Example of Control Timing Signals</vt:lpstr>
      <vt:lpstr>Instruction Cycle</vt:lpstr>
      <vt:lpstr>Fetch and Decode</vt:lpstr>
      <vt:lpstr>PowerPoint Presentation</vt:lpstr>
      <vt:lpstr>Determine the type of instruction</vt:lpstr>
      <vt:lpstr>Contd..</vt:lpstr>
      <vt:lpstr>Register reference instruction</vt:lpstr>
      <vt:lpstr>Memory Reference instructions</vt:lpstr>
      <vt:lpstr>(micro-operation that executes memory ref. instruction) Contd..</vt:lpstr>
      <vt:lpstr>Example of BSA instruction execution</vt:lpstr>
      <vt:lpstr>Input-Output Configuration</vt:lpstr>
      <vt:lpstr>Input-Output instructions </vt:lpstr>
      <vt:lpstr>Program Interrupt</vt:lpstr>
      <vt:lpstr>Demonstration of Interrupt cycle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CISCO-PC</dc:creator>
  <cp:lastModifiedBy>CISCO-PC</cp:lastModifiedBy>
  <cp:revision>113</cp:revision>
  <dcterms:created xsi:type="dcterms:W3CDTF">2006-08-16T00:00:00Z</dcterms:created>
  <dcterms:modified xsi:type="dcterms:W3CDTF">2016-12-29T05:46:02Z</dcterms:modified>
</cp:coreProperties>
</file>