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8" r:id="rId18"/>
    <p:sldId id="273" r:id="rId19"/>
    <p:sldId id="274" r:id="rId20"/>
    <p:sldId id="275" r:id="rId21"/>
    <p:sldId id="276" r:id="rId22"/>
    <p:sldId id="279" r:id="rId23"/>
    <p:sldId id="277" r:id="rId24"/>
    <p:sldId id="293" r:id="rId25"/>
    <p:sldId id="280" r:id="rId26"/>
    <p:sldId id="281" r:id="rId27"/>
    <p:sldId id="283" r:id="rId28"/>
    <p:sldId id="282" r:id="rId29"/>
    <p:sldId id="284" r:id="rId30"/>
    <p:sldId id="285" r:id="rId31"/>
    <p:sldId id="286" r:id="rId32"/>
    <p:sldId id="294" r:id="rId33"/>
    <p:sldId id="287" r:id="rId34"/>
    <p:sldId id="288" r:id="rId35"/>
    <p:sldId id="289" r:id="rId36"/>
    <p:sldId id="290" r:id="rId37"/>
    <p:sldId id="291" r:id="rId38"/>
    <p:sldId id="295" r:id="rId39"/>
    <p:sldId id="296" r:id="rId40"/>
    <p:sldId id="297" r:id="rId41"/>
    <p:sldId id="29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3/15/2017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3/15/2017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3/15/2017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819400"/>
            <a:ext cx="7467600" cy="3352800"/>
          </a:xfrm>
        </p:spPr>
        <p:txBody>
          <a:bodyPr>
            <a:normAutofit/>
          </a:bodyPr>
          <a:lstStyle/>
          <a:p>
            <a:pPr marL="285750" indent="-285750" algn="l">
              <a:buFont typeface="Wingdings" pitchFamily="2" charset="2"/>
              <a:buChar char="q"/>
            </a:pPr>
            <a:r>
              <a:rPr lang="en-US" dirty="0"/>
              <a:t>Memory Hierarchy</a:t>
            </a:r>
          </a:p>
          <a:p>
            <a:pPr marL="285750" indent="-285750" algn="l">
              <a:buFont typeface="Wingdings" pitchFamily="2" charset="2"/>
              <a:buChar char="q"/>
            </a:pPr>
            <a:r>
              <a:rPr lang="en-US" dirty="0" smtClean="0"/>
              <a:t>Main </a:t>
            </a:r>
            <a:r>
              <a:rPr lang="en-US" dirty="0"/>
              <a:t>Memory</a:t>
            </a:r>
          </a:p>
          <a:p>
            <a:pPr marL="285750" indent="-285750" algn="l">
              <a:buFont typeface="Wingdings" pitchFamily="2" charset="2"/>
              <a:buChar char="q"/>
            </a:pPr>
            <a:r>
              <a:rPr lang="en-US" dirty="0" smtClean="0"/>
              <a:t>Associative </a:t>
            </a:r>
            <a:r>
              <a:rPr lang="en-US" dirty="0"/>
              <a:t>Memory</a:t>
            </a:r>
          </a:p>
          <a:p>
            <a:pPr marL="285750" indent="-285750" algn="l">
              <a:buFont typeface="Wingdings" pitchFamily="2" charset="2"/>
              <a:buChar char="q"/>
            </a:pPr>
            <a:r>
              <a:rPr lang="en-US" dirty="0" smtClean="0"/>
              <a:t>Cache </a:t>
            </a:r>
            <a:r>
              <a:rPr lang="en-US" dirty="0"/>
              <a:t>Memory</a:t>
            </a:r>
          </a:p>
          <a:p>
            <a:pPr marL="285750" indent="-285750" algn="l">
              <a:buFont typeface="Wingdings" pitchFamily="2" charset="2"/>
              <a:buChar char="q"/>
            </a:pPr>
            <a:r>
              <a:rPr lang="en-US" dirty="0" smtClean="0"/>
              <a:t>Virtual </a:t>
            </a:r>
            <a:r>
              <a:rPr lang="en-US" dirty="0"/>
              <a:t>Memory</a:t>
            </a:r>
          </a:p>
          <a:p>
            <a:pPr marL="285750" indent="-285750" algn="l">
              <a:buFont typeface="Wingdings" pitchFamily="2" charset="2"/>
              <a:buChar char="q"/>
            </a:pPr>
            <a:r>
              <a:rPr lang="en-US" dirty="0" smtClean="0"/>
              <a:t>Memory </a:t>
            </a:r>
            <a:r>
              <a:rPr lang="en-US" dirty="0"/>
              <a:t>Management </a:t>
            </a:r>
            <a:r>
              <a:rPr lang="en-US" dirty="0" smtClean="0"/>
              <a:t>Hardware</a:t>
            </a:r>
            <a:endParaRPr lang="en-US" dirty="0"/>
          </a:p>
        </p:txBody>
      </p:sp>
      <p:sp>
        <p:nvSpPr>
          <p:cNvPr id="2" name="Title 1"/>
          <p:cNvSpPr>
            <a:spLocks noGrp="1"/>
          </p:cNvSpPr>
          <p:nvPr>
            <p:ph type="ctrTitle"/>
          </p:nvPr>
        </p:nvSpPr>
        <p:spPr/>
        <p:txBody>
          <a:bodyPr/>
          <a:lstStyle/>
          <a:p>
            <a:r>
              <a:rPr lang="en-US" dirty="0" smtClean="0"/>
              <a:t>Memory Organization</a:t>
            </a:r>
            <a:endParaRPr lang="en-US" dirty="0"/>
          </a:p>
        </p:txBody>
      </p:sp>
    </p:spTree>
    <p:extLst>
      <p:ext uri="{BB962C8B-B14F-4D97-AF65-F5344CB8AC3E}">
        <p14:creationId xmlns:p14="http://schemas.microsoft.com/office/powerpoint/2010/main" val="300024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29107" y="1527175"/>
            <a:ext cx="684927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59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a:xfrm>
            <a:off x="301752" y="1527048"/>
            <a:ext cx="8503920" cy="4873752"/>
          </a:xfrm>
        </p:spPr>
        <p:txBody>
          <a:bodyPr>
            <a:normAutofit fontScale="92500" lnSpcReduction="20000"/>
          </a:bodyPr>
          <a:lstStyle/>
          <a:p>
            <a:r>
              <a:rPr lang="en-US" dirty="0" smtClean="0"/>
              <a:t>Read operation</a:t>
            </a:r>
          </a:p>
          <a:p>
            <a:pPr lvl="1"/>
            <a:r>
              <a:rPr lang="en-US" dirty="0" smtClean="0"/>
              <a:t>If more than one word in memory matches the unmasked argument field, all the matched words will have 1’s in the corresponding bit position of the match register. </a:t>
            </a:r>
          </a:p>
          <a:p>
            <a:pPr lvl="1"/>
            <a:r>
              <a:rPr lang="en-US" dirty="0" smtClean="0"/>
              <a:t>All the matched words are read in sequence by applying a read signal to each word line whose corresponding bit in matched register is set.</a:t>
            </a:r>
          </a:p>
          <a:p>
            <a:r>
              <a:rPr lang="en-US" dirty="0" smtClean="0"/>
              <a:t>Write operation</a:t>
            </a:r>
          </a:p>
          <a:p>
            <a:pPr lvl="1"/>
            <a:r>
              <a:rPr lang="en-US" dirty="0" smtClean="0"/>
              <a:t>If the entire memory is loaded with new information at once prior to a search operation then the writing can be done by addressing each location in sequence</a:t>
            </a:r>
          </a:p>
          <a:p>
            <a:pPr lvl="1"/>
            <a:r>
              <a:rPr lang="en-US" dirty="0" smtClean="0"/>
              <a:t>If unwanted words have to be deleted and new-words inserted one at a time, there is a need for a special register called tag registers to distinguish between active and inactive words. Corresponding bit in tag registers is 1 for active and 0 for inactive words. Words are stored in memory by scanning the tag register until the first 0 bit is encountered where a new word is stored and after storing, this tag  bit is set to 1.</a:t>
            </a:r>
            <a:endParaRPr lang="en-US" dirty="0"/>
          </a:p>
        </p:txBody>
      </p:sp>
    </p:spTree>
    <p:extLst>
      <p:ext uri="{BB962C8B-B14F-4D97-AF65-F5344CB8AC3E}">
        <p14:creationId xmlns:p14="http://schemas.microsoft.com/office/powerpoint/2010/main" val="39857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sz="quarter" idx="1"/>
          </p:nvPr>
        </p:nvSpPr>
        <p:spPr>
          <a:xfrm>
            <a:off x="301752" y="1527048"/>
            <a:ext cx="8503920" cy="4797552"/>
          </a:xfrm>
        </p:spPr>
        <p:txBody>
          <a:bodyPr>
            <a:normAutofit fontScale="92500" lnSpcReduction="10000"/>
          </a:bodyPr>
          <a:lstStyle/>
          <a:p>
            <a:pPr lvl="0"/>
            <a:r>
              <a:rPr lang="en-US" dirty="0"/>
              <a:t>The property of </a:t>
            </a:r>
            <a:r>
              <a:rPr lang="en-US" b="1" dirty="0"/>
              <a:t>Locality of Reference</a:t>
            </a:r>
            <a:r>
              <a:rPr lang="en-US" dirty="0"/>
              <a:t> makes the Cache memory systems work. </a:t>
            </a:r>
          </a:p>
          <a:p>
            <a:pPr lvl="0"/>
            <a:r>
              <a:rPr lang="en-US" dirty="0"/>
              <a:t>Cache is a fast small capacity memory that should hold those information which are most likely to be accessed</a:t>
            </a:r>
          </a:p>
          <a:p>
            <a:pPr lvl="0"/>
            <a:r>
              <a:rPr lang="en-US" dirty="0"/>
              <a:t>Basic operation of the cache: </a:t>
            </a:r>
            <a:endParaRPr lang="en-US" dirty="0" smtClean="0"/>
          </a:p>
          <a:p>
            <a:pPr lvl="1"/>
            <a:r>
              <a:rPr lang="en-US" dirty="0" smtClean="0"/>
              <a:t>When </a:t>
            </a:r>
            <a:r>
              <a:rPr lang="en-US" dirty="0"/>
              <a:t>the CPU needs to access memory, the cache is examined first. If the word is found in the cache, it is read from the fast memory else the main memory is accessed to read the word. A block of words containing the one just accessed is then transferred from main memory to cache memory. The block size may vary from one word (the one just accessed) to about 16 words adjacent to the one just accessed. In this manner, some data are transferred to cache so that future references to memory find the required words in the fast cache memory.</a:t>
            </a:r>
          </a:p>
          <a:p>
            <a:endParaRPr lang="en-US" dirty="0"/>
          </a:p>
        </p:txBody>
      </p:sp>
    </p:spTree>
    <p:extLst>
      <p:ext uri="{BB962C8B-B14F-4D97-AF65-F5344CB8AC3E}">
        <p14:creationId xmlns:p14="http://schemas.microsoft.com/office/powerpoint/2010/main" val="6059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fontScale="92500"/>
          </a:bodyPr>
          <a:lstStyle/>
          <a:p>
            <a:pPr lvl="0"/>
            <a:r>
              <a:rPr lang="en-US" dirty="0"/>
              <a:t>The performance of cache memory is measured in terms of a hit ratio quantity called hit ratio. </a:t>
            </a:r>
            <a:endParaRPr lang="en-US" dirty="0" smtClean="0"/>
          </a:p>
          <a:p>
            <a:pPr lvl="0"/>
            <a:r>
              <a:rPr lang="en-US" dirty="0" smtClean="0"/>
              <a:t>When </a:t>
            </a:r>
            <a:r>
              <a:rPr lang="en-US" dirty="0"/>
              <a:t>the CPU refers to memory and finds the word in cache, it is said to produce a </a:t>
            </a:r>
            <a:r>
              <a:rPr lang="en-US" b="1" dirty="0"/>
              <a:t>hit</a:t>
            </a:r>
            <a:r>
              <a:rPr lang="en-US" dirty="0"/>
              <a:t>. If the word is not found in cache, it is in main memory and it counts as a </a:t>
            </a:r>
            <a:r>
              <a:rPr lang="en-US" b="1" dirty="0"/>
              <a:t>miss</a:t>
            </a:r>
            <a:r>
              <a:rPr lang="en-US" dirty="0" smtClean="0"/>
              <a:t>.</a:t>
            </a:r>
          </a:p>
          <a:p>
            <a:pPr lvl="0"/>
            <a:r>
              <a:rPr lang="en-US" dirty="0" smtClean="0"/>
              <a:t> </a:t>
            </a:r>
            <a:r>
              <a:rPr lang="en-US" dirty="0"/>
              <a:t>The ratio of the number of hits divided by the total CPU references to memory (hits plus misses) is the hit ratio.</a:t>
            </a:r>
          </a:p>
          <a:p>
            <a:pPr lvl="0"/>
            <a:r>
              <a:rPr lang="en-US" dirty="0"/>
              <a:t>Main purpose of using cache memory is to improve the average memory access time. (So that the average access time is closer to the access time of the fast cache memory.)</a:t>
            </a:r>
          </a:p>
          <a:p>
            <a:endParaRPr lang="en-US" dirty="0"/>
          </a:p>
        </p:txBody>
      </p:sp>
    </p:spTree>
    <p:extLst>
      <p:ext uri="{BB962C8B-B14F-4D97-AF65-F5344CB8AC3E}">
        <p14:creationId xmlns:p14="http://schemas.microsoft.com/office/powerpoint/2010/main" val="976043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a:t>
            </a:r>
            <a:endParaRPr lang="en-US" dirty="0"/>
          </a:p>
        </p:txBody>
      </p:sp>
      <p:sp>
        <p:nvSpPr>
          <p:cNvPr id="3" name="Content Placeholder 2"/>
          <p:cNvSpPr>
            <a:spLocks noGrp="1"/>
          </p:cNvSpPr>
          <p:nvPr>
            <p:ph sz="quarter" idx="1"/>
          </p:nvPr>
        </p:nvSpPr>
        <p:spPr/>
        <p:txBody>
          <a:bodyPr/>
          <a:lstStyle/>
          <a:p>
            <a:r>
              <a:rPr lang="en-US" dirty="0" smtClean="0"/>
              <a:t>Given that the </a:t>
            </a:r>
            <a:r>
              <a:rPr lang="en-US" dirty="0"/>
              <a:t>cache access time as 10 </a:t>
            </a:r>
            <a:r>
              <a:rPr lang="en-US" dirty="0" smtClean="0"/>
              <a:t>ns, </a:t>
            </a:r>
            <a:r>
              <a:rPr lang="en-US" dirty="0"/>
              <a:t>memory access time as 100 ns and cache hit rate </a:t>
            </a:r>
            <a:r>
              <a:rPr lang="en-US" dirty="0" smtClean="0"/>
              <a:t>as 90</a:t>
            </a:r>
            <a:r>
              <a:rPr lang="en-US" dirty="0"/>
              <a:t>%, calculate the effective memory access </a:t>
            </a:r>
            <a:r>
              <a:rPr lang="en-US" dirty="0" smtClean="0"/>
              <a:t>time</a:t>
            </a:r>
          </a:p>
          <a:p>
            <a:r>
              <a:rPr lang="en-US" dirty="0" smtClean="0"/>
              <a:t>Consider  a computer with cache access time of 100ns, a main memory access time of 1000ns and a hit ratio of 0.9 . Find an average memory access time.</a:t>
            </a:r>
            <a:endParaRPr lang="en-US" dirty="0"/>
          </a:p>
        </p:txBody>
      </p:sp>
    </p:spTree>
    <p:extLst>
      <p:ext uri="{BB962C8B-B14F-4D97-AF65-F5344CB8AC3E}">
        <p14:creationId xmlns:p14="http://schemas.microsoft.com/office/powerpoint/2010/main" val="52878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mapping</a:t>
            </a:r>
            <a:endParaRPr lang="en-US" dirty="0"/>
          </a:p>
        </p:txBody>
      </p:sp>
      <p:sp>
        <p:nvSpPr>
          <p:cNvPr id="3" name="Content Placeholder 2"/>
          <p:cNvSpPr>
            <a:spLocks noGrp="1"/>
          </p:cNvSpPr>
          <p:nvPr>
            <p:ph sz="quarter" idx="1"/>
          </p:nvPr>
        </p:nvSpPr>
        <p:spPr/>
        <p:txBody>
          <a:bodyPr/>
          <a:lstStyle/>
          <a:p>
            <a:r>
              <a:rPr lang="en-US" dirty="0" smtClean="0"/>
              <a:t>The transformation of data from main memory to cache memory is referred to as a cache mapping process</a:t>
            </a:r>
          </a:p>
          <a:p>
            <a:r>
              <a:rPr lang="en-US" dirty="0" smtClean="0"/>
              <a:t>There are three types of cache mapping</a:t>
            </a:r>
          </a:p>
          <a:p>
            <a:pPr lvl="1"/>
            <a:r>
              <a:rPr lang="en-US" dirty="0" smtClean="0"/>
              <a:t>Associative mapping</a:t>
            </a:r>
          </a:p>
          <a:p>
            <a:pPr lvl="1"/>
            <a:r>
              <a:rPr lang="en-US" dirty="0" smtClean="0"/>
              <a:t>Direct mapping</a:t>
            </a:r>
          </a:p>
          <a:p>
            <a:pPr lvl="1"/>
            <a:r>
              <a:rPr lang="en-US" dirty="0" smtClean="0"/>
              <a:t>Set-associative mapping</a:t>
            </a:r>
            <a:endParaRPr lang="en-US" dirty="0"/>
          </a:p>
        </p:txBody>
      </p:sp>
    </p:spTree>
    <p:extLst>
      <p:ext uri="{BB962C8B-B14F-4D97-AF65-F5344CB8AC3E}">
        <p14:creationId xmlns:p14="http://schemas.microsoft.com/office/powerpoint/2010/main" val="91620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mapping</a:t>
            </a:r>
            <a:endParaRPr lang="en-US" dirty="0"/>
          </a:p>
        </p:txBody>
      </p:sp>
      <p:sp>
        <p:nvSpPr>
          <p:cNvPr id="3" name="Content Placeholder 2"/>
          <p:cNvSpPr>
            <a:spLocks noGrp="1"/>
          </p:cNvSpPr>
          <p:nvPr>
            <p:ph sz="quarter" idx="1"/>
          </p:nvPr>
        </p:nvSpPr>
        <p:spPr/>
        <p:txBody>
          <a:bodyPr/>
          <a:lstStyle/>
          <a:p>
            <a:r>
              <a:rPr lang="en-US" dirty="0" smtClean="0"/>
              <a:t>Fastest and most flexible</a:t>
            </a:r>
          </a:p>
          <a:p>
            <a:r>
              <a:rPr lang="en-US" dirty="0" smtClean="0"/>
              <a:t>Associative memory stores both the address and content of the memory word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600200" y="1354026"/>
            <a:ext cx="5075714" cy="512297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mapping</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304800" y="1600200"/>
            <a:ext cx="8561990" cy="4267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381001" y="1524000"/>
            <a:ext cx="8447216" cy="48005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Hierarchy</a:t>
            </a:r>
            <a:endParaRPr lang="en-US" dirty="0"/>
          </a:p>
        </p:txBody>
      </p:sp>
      <p:sp>
        <p:nvSpPr>
          <p:cNvPr id="3" name="Content Placeholder 2"/>
          <p:cNvSpPr>
            <a:spLocks noGrp="1"/>
          </p:cNvSpPr>
          <p:nvPr>
            <p:ph sz="quarter" idx="1"/>
          </p:nvPr>
        </p:nvSpPr>
        <p:spPr/>
        <p:txBody>
          <a:bodyPr/>
          <a:lstStyle/>
          <a:p>
            <a:r>
              <a:rPr lang="en-US" dirty="0" smtClean="0"/>
              <a:t>Memory hierarchy system consists of all storage devices employed in a computer system </a:t>
            </a:r>
          </a:p>
          <a:p>
            <a:pPr lvl="1"/>
            <a:r>
              <a:rPr lang="en-US" dirty="0" smtClean="0"/>
              <a:t>from the slow but high-capacity auxiliary memory to a relatively faster main memory, to an even smaller and faster cache memory</a:t>
            </a:r>
          </a:p>
          <a:p>
            <a:r>
              <a:rPr lang="en-US" dirty="0" smtClean="0"/>
              <a:t>Goal of Memory Hierarchy</a:t>
            </a:r>
            <a:endParaRPr lang="en-US" dirty="0"/>
          </a:p>
          <a:p>
            <a:pPr lvl="1"/>
            <a:r>
              <a:rPr lang="en-US" dirty="0" smtClean="0"/>
              <a:t>To obtain the highest-possible average access speed while minimizing the total cost of the entire system</a:t>
            </a:r>
          </a:p>
          <a:p>
            <a:endParaRPr lang="en-US" dirty="0" smtClean="0"/>
          </a:p>
          <a:p>
            <a:endParaRPr lang="en-US" dirty="0"/>
          </a:p>
          <a:p>
            <a:endParaRPr lang="en-US" dirty="0"/>
          </a:p>
        </p:txBody>
      </p:sp>
    </p:spTree>
    <p:extLst>
      <p:ext uri="{BB962C8B-B14F-4D97-AF65-F5344CB8AC3E}">
        <p14:creationId xmlns:p14="http://schemas.microsoft.com/office/powerpoint/2010/main" val="1988659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Disadvantage</a:t>
            </a:r>
          </a:p>
          <a:p>
            <a:pPr lvl="1"/>
            <a:r>
              <a:rPr lang="en-US" dirty="0" smtClean="0"/>
              <a:t>Hit ratio drop considerably if two or more words whose addresses have the same index but different tags are accessed repeatedly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762000" y="1614804"/>
            <a:ext cx="7239794" cy="461586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associative mapping</a:t>
            </a:r>
            <a:endParaRPr lang="en-US" dirty="0"/>
          </a:p>
        </p:txBody>
      </p:sp>
      <p:sp>
        <p:nvSpPr>
          <p:cNvPr id="3" name="Content Placeholder 2"/>
          <p:cNvSpPr>
            <a:spLocks noGrp="1"/>
          </p:cNvSpPr>
          <p:nvPr>
            <p:ph sz="quarter" idx="1"/>
          </p:nvPr>
        </p:nvSpPr>
        <p:spPr/>
        <p:txBody>
          <a:bodyPr/>
          <a:lstStyle/>
          <a:p>
            <a:r>
              <a:rPr lang="en-US" dirty="0" smtClean="0"/>
              <a:t>Improvement over the direct mapping organization</a:t>
            </a:r>
          </a:p>
          <a:p>
            <a:r>
              <a:rPr lang="en-US" dirty="0" smtClean="0"/>
              <a:t>Can store two or more words of memory under the same index address</a:t>
            </a:r>
          </a:p>
          <a:p>
            <a:r>
              <a:rPr lang="en-US" dirty="0" smtClean="0"/>
              <a:t>Each data word is stored together with its tag and then number of tag-data items in one word of cache is said to form a set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associative mapping</a:t>
            </a:r>
            <a:endParaRPr lang="en-US"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914400" y="1524000"/>
            <a:ext cx="7239000" cy="498641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rabicPeriod"/>
            </a:pPr>
            <a:r>
              <a:rPr lang="en-US" dirty="0"/>
              <a:t>A personal computer has main memory </a:t>
            </a:r>
            <a:r>
              <a:rPr lang="en-US" dirty="0" smtClean="0"/>
              <a:t>of 32k x 8  </a:t>
            </a:r>
            <a:r>
              <a:rPr lang="en-US" dirty="0"/>
              <a:t>bytes and cache memory of 512 </a:t>
            </a:r>
            <a:r>
              <a:rPr lang="en-US" dirty="0" smtClean="0"/>
              <a:t>words</a:t>
            </a:r>
            <a:r>
              <a:rPr lang="en-US" dirty="0"/>
              <a:t>. The cache is directly mapped with block </a:t>
            </a:r>
            <a:r>
              <a:rPr lang="en-US" dirty="0" smtClean="0"/>
              <a:t>size of </a:t>
            </a:r>
            <a:r>
              <a:rPr lang="en-US" dirty="0"/>
              <a:t>4 words. </a:t>
            </a:r>
          </a:p>
          <a:p>
            <a:pPr marL="788670" lvl="1" indent="-514350">
              <a:buFont typeface="+mj-lt"/>
              <a:buAutoNum type="arabicPeriod"/>
            </a:pPr>
            <a:r>
              <a:rPr lang="en-US" dirty="0" smtClean="0"/>
              <a:t>How </a:t>
            </a:r>
            <a:r>
              <a:rPr lang="en-US" dirty="0"/>
              <a:t>many bits are required in tag, index block and  word fields of the address </a:t>
            </a:r>
            <a:r>
              <a:rPr lang="en-US" dirty="0" smtClean="0"/>
              <a:t>format</a:t>
            </a:r>
            <a:r>
              <a:rPr lang="en-US" dirty="0"/>
              <a:t>? </a:t>
            </a:r>
          </a:p>
          <a:p>
            <a:pPr marL="514350" indent="-514350">
              <a:buFont typeface="+mj-lt"/>
              <a:buAutoNum type="arabicPeriod"/>
            </a:pPr>
            <a:r>
              <a:rPr lang="en-US" dirty="0" smtClean="0"/>
              <a:t>A </a:t>
            </a:r>
            <a:r>
              <a:rPr lang="en-US" dirty="0"/>
              <a:t>two-way set associative cache memory uses </a:t>
            </a:r>
            <a:r>
              <a:rPr lang="en-US" dirty="0" smtClean="0"/>
              <a:t>blocks of </a:t>
            </a:r>
            <a:r>
              <a:rPr lang="en-US" dirty="0"/>
              <a:t>four words. The cache can </a:t>
            </a:r>
            <a:r>
              <a:rPr lang="en-US" dirty="0" smtClean="0"/>
              <a:t>accommodate </a:t>
            </a:r>
            <a:r>
              <a:rPr lang="en-US" dirty="0"/>
              <a:t>a total of 2048 words from the main memory. The main memory </a:t>
            </a:r>
            <a:r>
              <a:rPr lang="en-US" dirty="0" smtClean="0"/>
              <a:t>size </a:t>
            </a:r>
            <a:r>
              <a:rPr lang="en-US" dirty="0"/>
              <a:t>is </a:t>
            </a:r>
            <a:r>
              <a:rPr lang="en-US" dirty="0" smtClean="0"/>
              <a:t>128 ×32 K.</a:t>
            </a:r>
          </a:p>
          <a:p>
            <a:pPr marL="788670" lvl="1" indent="-514350">
              <a:buFont typeface="+mj-lt"/>
              <a:buAutoNum type="arabicPeriod"/>
            </a:pPr>
            <a:r>
              <a:rPr lang="en-US" dirty="0" smtClean="0"/>
              <a:t>How </a:t>
            </a:r>
            <a:r>
              <a:rPr lang="en-US" dirty="0"/>
              <a:t>many bits are there in the tag, index block </a:t>
            </a:r>
            <a:r>
              <a:rPr lang="en-US" dirty="0" smtClean="0"/>
              <a:t>and word </a:t>
            </a:r>
            <a:r>
              <a:rPr lang="en-US" dirty="0"/>
              <a:t>fields of the </a:t>
            </a:r>
            <a:r>
              <a:rPr lang="en-US" dirty="0" smtClean="0"/>
              <a:t>address </a:t>
            </a:r>
            <a:r>
              <a:rPr lang="en-US" dirty="0"/>
              <a:t>format? </a:t>
            </a:r>
            <a:endParaRPr lang="en-US" dirty="0" smtClean="0"/>
          </a:p>
          <a:p>
            <a:pPr marL="788670" lvl="1" indent="-514350">
              <a:buFont typeface="+mj-lt"/>
              <a:buAutoNum type="arabicPeriod"/>
            </a:pPr>
            <a:r>
              <a:rPr lang="en-US" dirty="0" smtClean="0"/>
              <a:t>What </a:t>
            </a:r>
            <a:r>
              <a:rPr lang="en-US" dirty="0"/>
              <a:t>is the size of the cache memory?</a:t>
            </a:r>
          </a:p>
        </p:txBody>
      </p:sp>
    </p:spTree>
    <p:extLst>
      <p:ext uri="{BB962C8B-B14F-4D97-AF65-F5344CB8AC3E}">
        <p14:creationId xmlns:p14="http://schemas.microsoft.com/office/powerpoint/2010/main" val="3066441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to cache</a:t>
            </a:r>
            <a:endParaRPr lang="en-US" dirty="0"/>
          </a:p>
        </p:txBody>
      </p:sp>
      <p:sp>
        <p:nvSpPr>
          <p:cNvPr id="3" name="Content Placeholder 2"/>
          <p:cNvSpPr>
            <a:spLocks noGrp="1"/>
          </p:cNvSpPr>
          <p:nvPr>
            <p:ph sz="quarter" idx="1"/>
          </p:nvPr>
        </p:nvSpPr>
        <p:spPr/>
        <p:txBody>
          <a:bodyPr/>
          <a:lstStyle/>
          <a:p>
            <a:r>
              <a:rPr lang="en-US" dirty="0" smtClean="0"/>
              <a:t>Two approach</a:t>
            </a:r>
          </a:p>
          <a:p>
            <a:pPr lvl="1"/>
            <a:r>
              <a:rPr lang="en-US" dirty="0" smtClean="0"/>
              <a:t>Write </a:t>
            </a:r>
            <a:r>
              <a:rPr lang="en-US" smtClean="0"/>
              <a:t>through method</a:t>
            </a:r>
            <a:endParaRPr lang="en-US" dirty="0" smtClean="0"/>
          </a:p>
          <a:p>
            <a:pPr lvl="1"/>
            <a:r>
              <a:rPr lang="en-US" dirty="0" smtClean="0"/>
              <a:t>Write back method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 concept used in some large computer systems that permits the user to construct programs as though a large memory space were available, equal to the totality of auxiliary memory</a:t>
            </a:r>
          </a:p>
          <a:p>
            <a:r>
              <a:rPr lang="en-US" dirty="0" smtClean="0"/>
              <a:t>Due to virtual memory we can run large program with in limited physical memory</a:t>
            </a:r>
          </a:p>
          <a:p>
            <a:r>
              <a:rPr lang="en-US" dirty="0" smtClean="0"/>
              <a:t>Virtual memory gives programmer the illusion that they have large memory and provides mechanism for dynamically translating program-generated addresses into correct main memory locations. </a:t>
            </a:r>
          </a:p>
          <a:p>
            <a:r>
              <a:rPr lang="en-US" dirty="0" smtClean="0"/>
              <a:t>The translation or mapping is handled automatically by the hardware by means of a mapping table</a:t>
            </a:r>
          </a:p>
        </p:txBody>
      </p:sp>
    </p:spTree>
    <p:extLst>
      <p:ext uri="{BB962C8B-B14F-4D97-AF65-F5344CB8AC3E}">
        <p14:creationId xmlns:p14="http://schemas.microsoft.com/office/powerpoint/2010/main" val="3093186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94381" y="1600200"/>
            <a:ext cx="846861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127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a:t>Different terminology used in virtual memory</a:t>
            </a:r>
          </a:p>
          <a:p>
            <a:pPr lvl="1"/>
            <a:r>
              <a:rPr lang="en-US" dirty="0"/>
              <a:t>Virtual address: address used by a programmer</a:t>
            </a:r>
          </a:p>
          <a:p>
            <a:pPr lvl="1"/>
            <a:r>
              <a:rPr lang="en-US" dirty="0"/>
              <a:t>Address space: Set of virtual addresses</a:t>
            </a:r>
          </a:p>
          <a:p>
            <a:pPr lvl="1"/>
            <a:r>
              <a:rPr lang="en-US" dirty="0"/>
              <a:t>Location or Physical address: address in main memory</a:t>
            </a:r>
          </a:p>
          <a:p>
            <a:pPr lvl="1"/>
            <a:r>
              <a:rPr lang="en-US" dirty="0"/>
              <a:t>Memory space: set of physical address</a:t>
            </a:r>
          </a:p>
          <a:p>
            <a:pPr lvl="1"/>
            <a:r>
              <a:rPr lang="en-US" dirty="0"/>
              <a:t>Pages: groups of address space of the same size. Logical concept</a:t>
            </a:r>
          </a:p>
          <a:p>
            <a:pPr lvl="1"/>
            <a:r>
              <a:rPr lang="en-US" dirty="0" smtClean="0"/>
              <a:t>Frames (Blocks): groups </a:t>
            </a:r>
            <a:r>
              <a:rPr lang="en-US" dirty="0"/>
              <a:t>of </a:t>
            </a:r>
            <a:r>
              <a:rPr lang="en-US" dirty="0" smtClean="0"/>
              <a:t>physical address of equal size. </a:t>
            </a:r>
            <a:endParaRPr lang="en-US" dirty="0"/>
          </a:p>
          <a:p>
            <a:endParaRPr lang="en-US" dirty="0"/>
          </a:p>
          <a:p>
            <a:endParaRPr lang="en-US" dirty="0"/>
          </a:p>
        </p:txBody>
      </p:sp>
    </p:spTree>
    <p:extLst>
      <p:ext uri="{BB962C8B-B14F-4D97-AF65-F5344CB8AC3E}">
        <p14:creationId xmlns:p14="http://schemas.microsoft.com/office/powerpoint/2010/main" val="332595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mapping using pages </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95400" y="1527174"/>
            <a:ext cx="6216166" cy="480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33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hierarchy in a computer system</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612383" cy="36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94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Memory page table</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81201" y="1455875"/>
            <a:ext cx="5486399" cy="486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00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Two most common page replacement algorithms</a:t>
            </a:r>
          </a:p>
          <a:p>
            <a:pPr lvl="1"/>
            <a:r>
              <a:rPr lang="en-US" dirty="0" smtClean="0"/>
              <a:t>First in first out (FIFO)</a:t>
            </a:r>
          </a:p>
          <a:p>
            <a:pPr lvl="1"/>
            <a:r>
              <a:rPr lang="en-US" dirty="0" smtClean="0"/>
              <a:t>Least recently used (LRU)</a:t>
            </a:r>
          </a:p>
          <a:p>
            <a:endParaRPr lang="en-US" dirty="0"/>
          </a:p>
          <a:p>
            <a:r>
              <a:rPr lang="en-US" dirty="0" smtClean="0"/>
              <a:t>A virtual memory system has an address space of 8K words, a memory space of 4K words, and page and block sizes of 1K words. The following page reference changes occur during a given time interval. </a:t>
            </a:r>
          </a:p>
          <a:p>
            <a:pPr marL="0" indent="0">
              <a:buNone/>
            </a:pPr>
            <a:r>
              <a:rPr lang="en-US" dirty="0" smtClean="0"/>
              <a:t>	4	2	0	1	2	6	1	4	0	1	0	2	3	5	7	</a:t>
            </a:r>
          </a:p>
          <a:p>
            <a:pPr marL="0" indent="0">
              <a:buNone/>
            </a:pPr>
            <a:r>
              <a:rPr lang="en-US" dirty="0" smtClean="0"/>
              <a:t>Determine the four pages that are resident in main memory after each page reference change if the replacement algorithm used is a) FIFO b) LRU</a:t>
            </a:r>
          </a:p>
          <a:p>
            <a:endParaRPr lang="en-US" dirty="0"/>
          </a:p>
        </p:txBody>
      </p:sp>
    </p:spTree>
    <p:extLst>
      <p:ext uri="{BB962C8B-B14F-4D97-AF65-F5344CB8AC3E}">
        <p14:creationId xmlns:p14="http://schemas.microsoft.com/office/powerpoint/2010/main" val="420545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a:t>A virtual memory system has 6k words of address space and 3k words of memory </a:t>
            </a:r>
            <a:r>
              <a:rPr lang="en-US" dirty="0" smtClean="0"/>
              <a:t>space</a:t>
            </a:r>
            <a:r>
              <a:rPr lang="en-US" dirty="0"/>
              <a:t>. Page references are made by CPU in following sequence: </a:t>
            </a:r>
          </a:p>
          <a:p>
            <a:pPr marL="0" indent="0">
              <a:buNone/>
            </a:pPr>
            <a:r>
              <a:rPr lang="en-US" dirty="0" smtClean="0"/>
              <a:t>		3</a:t>
            </a:r>
            <a:r>
              <a:rPr lang="en-US" dirty="0"/>
              <a:t>, 2, 0, 3, 4, 1, 2, 2, 0 </a:t>
            </a:r>
          </a:p>
          <a:p>
            <a:pPr marL="0" indent="0">
              <a:buNone/>
            </a:pPr>
            <a:r>
              <a:rPr lang="en-US" dirty="0"/>
              <a:t>Find out the pages that are available at the end </a:t>
            </a:r>
            <a:r>
              <a:rPr lang="en-US" dirty="0" smtClean="0"/>
              <a:t>if the </a:t>
            </a:r>
            <a:r>
              <a:rPr lang="en-US" dirty="0"/>
              <a:t>replacement algorithm used is </a:t>
            </a:r>
            <a:r>
              <a:rPr lang="en-US" dirty="0" smtClean="0"/>
              <a:t>(</a:t>
            </a:r>
            <a:r>
              <a:rPr lang="en-US" dirty="0"/>
              <a:t>a) LRU (b) FIFO Assume the page and block size of 1k words.</a:t>
            </a:r>
          </a:p>
        </p:txBody>
      </p:sp>
    </p:spTree>
    <p:extLst>
      <p:ext uri="{BB962C8B-B14F-4D97-AF65-F5344CB8AC3E}">
        <p14:creationId xmlns:p14="http://schemas.microsoft.com/office/powerpoint/2010/main" val="3899749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 Hardware</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r>
              <a:rPr lang="en-US" dirty="0" smtClean="0"/>
              <a:t>In multiprogramming environment, memory management system provides a procedures form managing the various programs residing in memory</a:t>
            </a:r>
          </a:p>
          <a:p>
            <a:r>
              <a:rPr lang="en-US" dirty="0" smtClean="0"/>
              <a:t>Memory management system is a collection of hardware and software (memory management software is part of an overall operating system)</a:t>
            </a:r>
          </a:p>
          <a:p>
            <a:r>
              <a:rPr lang="en-US" dirty="0" smtClean="0"/>
              <a:t>Basic components of memory management unit are:</a:t>
            </a:r>
          </a:p>
          <a:p>
            <a:pPr lvl="1"/>
            <a:r>
              <a:rPr lang="en-US" dirty="0" smtClean="0"/>
              <a:t>Facility for dynamic storage relocation</a:t>
            </a:r>
          </a:p>
          <a:p>
            <a:pPr lvl="1"/>
            <a:r>
              <a:rPr lang="en-US" dirty="0" smtClean="0"/>
              <a:t>Provision for sharing common programs</a:t>
            </a:r>
          </a:p>
          <a:p>
            <a:pPr lvl="1"/>
            <a:r>
              <a:rPr lang="en-US" dirty="0" smtClean="0"/>
              <a:t>Protection of information against unauthorized access</a:t>
            </a:r>
          </a:p>
          <a:p>
            <a:endParaRPr lang="en-US" dirty="0"/>
          </a:p>
        </p:txBody>
      </p:sp>
    </p:spTree>
    <p:extLst>
      <p:ext uri="{BB962C8B-B14F-4D97-AF65-F5344CB8AC3E}">
        <p14:creationId xmlns:p14="http://schemas.microsoft.com/office/powerpoint/2010/main" val="938055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dynamic storage relocation hardware is a mapping process similar to paging system</a:t>
            </a:r>
          </a:p>
          <a:p>
            <a:r>
              <a:rPr lang="en-US" dirty="0" smtClean="0"/>
              <a:t>Segment: </a:t>
            </a:r>
          </a:p>
          <a:p>
            <a:pPr lvl="1"/>
            <a:r>
              <a:rPr lang="en-US" dirty="0" smtClean="0"/>
              <a:t>process of dividing programs and data into logical parts despite of fixed-size pages</a:t>
            </a:r>
          </a:p>
          <a:p>
            <a:pPr lvl="1"/>
            <a:r>
              <a:rPr lang="en-US" dirty="0" smtClean="0"/>
              <a:t>Set f logically related instructions or data elements</a:t>
            </a:r>
          </a:p>
          <a:p>
            <a:pPr lvl="1"/>
            <a:r>
              <a:rPr lang="en-US" dirty="0" smtClean="0"/>
              <a:t>Generated by programs or OS.</a:t>
            </a:r>
          </a:p>
          <a:p>
            <a:pPr lvl="1"/>
            <a:r>
              <a:rPr lang="en-US" dirty="0" err="1" smtClean="0"/>
              <a:t>Eg</a:t>
            </a:r>
            <a:r>
              <a:rPr lang="en-US" dirty="0" smtClean="0"/>
              <a:t>. Array of data, a table of symbols or users program</a:t>
            </a:r>
          </a:p>
          <a:p>
            <a:r>
              <a:rPr lang="en-US" dirty="0" smtClean="0"/>
              <a:t>Logical address</a:t>
            </a:r>
          </a:p>
          <a:p>
            <a:pPr lvl="1"/>
            <a:r>
              <a:rPr lang="en-US" dirty="0" smtClean="0"/>
              <a:t>Address generated by the segmented program </a:t>
            </a:r>
          </a:p>
          <a:p>
            <a:pPr lvl="1"/>
            <a:r>
              <a:rPr lang="en-US" dirty="0" smtClean="0"/>
              <a:t>Similar to virtual address but it is of variable-length</a:t>
            </a:r>
          </a:p>
          <a:p>
            <a:endParaRPr lang="en-US" dirty="0"/>
          </a:p>
          <a:p>
            <a:endParaRPr lang="en-US" dirty="0" smtClean="0"/>
          </a:p>
          <a:p>
            <a:endParaRPr lang="en-US" dirty="0" smtClean="0"/>
          </a:p>
        </p:txBody>
      </p:sp>
    </p:spTree>
    <p:extLst>
      <p:ext uri="{BB962C8B-B14F-4D97-AF65-F5344CB8AC3E}">
        <p14:creationId xmlns:p14="http://schemas.microsoft.com/office/powerpoint/2010/main" val="3178566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Segmented page mapping</a:t>
            </a:r>
            <a:endParaRPr lang="en-US" dirty="0"/>
          </a:p>
        </p:txBody>
      </p:sp>
      <p:sp>
        <p:nvSpPr>
          <p:cNvPr id="3" name="Content Placeholder 2"/>
          <p:cNvSpPr>
            <a:spLocks noGrp="1"/>
          </p:cNvSpPr>
          <p:nvPr>
            <p:ph sz="quarter" idx="1"/>
          </p:nvPr>
        </p:nvSpPr>
        <p:spPr>
          <a:xfrm>
            <a:off x="301752" y="1527048"/>
            <a:ext cx="8503920" cy="4949952"/>
          </a:xfrm>
        </p:spPr>
        <p:txBody>
          <a:bodyPr>
            <a:normAutofit lnSpcReduction="10000"/>
          </a:bodyPr>
          <a:lstStyle/>
          <a:p>
            <a:r>
              <a:rPr lang="en-US" dirty="0" smtClean="0"/>
              <a:t>The length of each segment is allowed to grow and contract according to the needs of the program being executed.</a:t>
            </a:r>
          </a:p>
          <a:p>
            <a:r>
              <a:rPr lang="en-US" dirty="0" smtClean="0"/>
              <a:t>One way of specifying the length of a segment is by associating with it a number of equal-sized pages</a:t>
            </a:r>
          </a:p>
          <a:p>
            <a:r>
              <a:rPr lang="en-US" dirty="0" smtClean="0"/>
              <a:t>Logical address is partitioned into:</a:t>
            </a:r>
          </a:p>
          <a:p>
            <a:pPr lvl="1"/>
            <a:r>
              <a:rPr lang="en-US" dirty="0" smtClean="0"/>
              <a:t>Segment fields</a:t>
            </a:r>
          </a:p>
          <a:p>
            <a:pPr lvl="2"/>
            <a:r>
              <a:rPr lang="en-US" dirty="0" smtClean="0"/>
              <a:t>Specifies segment number</a:t>
            </a:r>
          </a:p>
          <a:p>
            <a:pPr lvl="1"/>
            <a:r>
              <a:rPr lang="en-US" dirty="0" smtClean="0"/>
              <a:t>Page fields</a:t>
            </a:r>
          </a:p>
          <a:p>
            <a:pPr lvl="2"/>
            <a:r>
              <a:rPr lang="en-US" dirty="0" smtClean="0"/>
              <a:t>Specifies page within the segment</a:t>
            </a:r>
          </a:p>
          <a:p>
            <a:pPr lvl="1"/>
            <a:r>
              <a:rPr lang="en-US" dirty="0" smtClean="0"/>
              <a:t>Word fields</a:t>
            </a:r>
          </a:p>
          <a:p>
            <a:pPr lvl="2"/>
            <a:r>
              <a:rPr lang="en-US" dirty="0" smtClean="0"/>
              <a:t>Specifies specific word within the page</a:t>
            </a:r>
            <a:endParaRPr lang="en-US" dirty="0"/>
          </a:p>
        </p:txBody>
      </p:sp>
    </p:spTree>
    <p:extLst>
      <p:ext uri="{BB962C8B-B14F-4D97-AF65-F5344CB8AC3E}">
        <p14:creationId xmlns:p14="http://schemas.microsoft.com/office/powerpoint/2010/main" val="3297255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19200" y="1527174"/>
            <a:ext cx="7162800" cy="4900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747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85144" y="1600200"/>
            <a:ext cx="5987256" cy="4637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950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Example</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911887" cy="470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3621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742065"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32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memory</a:t>
            </a:r>
            <a:endParaRPr lang="en-US" dirty="0"/>
          </a:p>
        </p:txBody>
      </p:sp>
      <p:sp>
        <p:nvSpPr>
          <p:cNvPr id="3" name="Content Placeholder 2"/>
          <p:cNvSpPr>
            <a:spLocks noGrp="1"/>
          </p:cNvSpPr>
          <p:nvPr>
            <p:ph sz="quarter" idx="1"/>
          </p:nvPr>
        </p:nvSpPr>
        <p:spPr/>
        <p:txBody>
          <a:bodyPr>
            <a:normAutofit/>
          </a:bodyPr>
          <a:lstStyle/>
          <a:p>
            <a:r>
              <a:rPr lang="en-US" dirty="0" smtClean="0"/>
              <a:t>Relatively large and fast memory used to store programs and data during computer operation</a:t>
            </a:r>
          </a:p>
          <a:p>
            <a:r>
              <a:rPr lang="en-US" dirty="0" smtClean="0"/>
              <a:t>Available in two possible modes:</a:t>
            </a:r>
          </a:p>
          <a:p>
            <a:pPr lvl="1"/>
            <a:r>
              <a:rPr lang="en-US" dirty="0" smtClean="0"/>
              <a:t>Static</a:t>
            </a:r>
          </a:p>
          <a:p>
            <a:pPr lvl="2"/>
            <a:r>
              <a:rPr lang="en-US" dirty="0" smtClean="0"/>
              <a:t>Use flip-flops to store binary information</a:t>
            </a:r>
          </a:p>
          <a:p>
            <a:pPr lvl="2"/>
            <a:r>
              <a:rPr lang="en-US" dirty="0"/>
              <a:t>Generally used for implementing </a:t>
            </a:r>
            <a:r>
              <a:rPr lang="en-US" dirty="0" smtClean="0"/>
              <a:t>cache memory</a:t>
            </a:r>
          </a:p>
          <a:p>
            <a:pPr lvl="1"/>
            <a:r>
              <a:rPr lang="en-US" dirty="0" smtClean="0"/>
              <a:t>Dynamic</a:t>
            </a:r>
          </a:p>
          <a:p>
            <a:pPr lvl="2"/>
            <a:r>
              <a:rPr lang="en-US" dirty="0" smtClean="0"/>
              <a:t>Capacitors are used to store binary information in the form of electric charges</a:t>
            </a:r>
          </a:p>
          <a:p>
            <a:pPr lvl="2"/>
            <a:r>
              <a:rPr lang="en-US" dirty="0" smtClean="0"/>
              <a:t>Generally used for implementing main memory</a:t>
            </a:r>
          </a:p>
        </p:txBody>
      </p:sp>
    </p:spTree>
    <p:extLst>
      <p:ext uri="{BB962C8B-B14F-4D97-AF65-F5344CB8AC3E}">
        <p14:creationId xmlns:p14="http://schemas.microsoft.com/office/powerpoint/2010/main" val="3396289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527174"/>
            <a:ext cx="6464129" cy="4839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402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03257" y="1905000"/>
            <a:ext cx="5764343" cy="395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621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lnSpcReduction="10000"/>
          </a:bodyPr>
          <a:lstStyle/>
          <a:p>
            <a:r>
              <a:rPr lang="en-US" dirty="0"/>
              <a:t>Main memory: RAM and ROM</a:t>
            </a:r>
          </a:p>
          <a:p>
            <a:r>
              <a:rPr lang="en-US" dirty="0"/>
              <a:t>RAM </a:t>
            </a:r>
            <a:endParaRPr lang="en-US" dirty="0" smtClean="0"/>
          </a:p>
          <a:p>
            <a:pPr lvl="1"/>
            <a:r>
              <a:rPr lang="en-US" dirty="0" smtClean="0"/>
              <a:t>To distinguish from ROM it is aka </a:t>
            </a:r>
            <a:r>
              <a:rPr lang="en-US" dirty="0">
                <a:solidFill>
                  <a:srgbClr val="FF0000"/>
                </a:solidFill>
              </a:rPr>
              <a:t>read write </a:t>
            </a:r>
            <a:r>
              <a:rPr lang="en-US" dirty="0" smtClean="0">
                <a:solidFill>
                  <a:srgbClr val="FF0000"/>
                </a:solidFill>
              </a:rPr>
              <a:t>memory</a:t>
            </a:r>
            <a:r>
              <a:rPr lang="en-US" dirty="0" smtClean="0"/>
              <a:t> because ROM is also </a:t>
            </a:r>
            <a:r>
              <a:rPr lang="en-US" dirty="0" smtClean="0">
                <a:solidFill>
                  <a:srgbClr val="FF0000"/>
                </a:solidFill>
              </a:rPr>
              <a:t>random access memory</a:t>
            </a:r>
            <a:endParaRPr lang="en-US" dirty="0">
              <a:solidFill>
                <a:srgbClr val="FF0000"/>
              </a:solidFill>
            </a:endParaRPr>
          </a:p>
          <a:p>
            <a:pPr lvl="1"/>
            <a:r>
              <a:rPr lang="en-US" dirty="0"/>
              <a:t>Used for storing the bulk of the programs and data that are subject to change</a:t>
            </a:r>
          </a:p>
          <a:p>
            <a:r>
              <a:rPr lang="en-US" dirty="0"/>
              <a:t>ROM </a:t>
            </a:r>
          </a:p>
          <a:p>
            <a:pPr lvl="1"/>
            <a:r>
              <a:rPr lang="en-US" dirty="0"/>
              <a:t>Used for storing programs that are permanently resident in the computer </a:t>
            </a:r>
          </a:p>
          <a:p>
            <a:pPr lvl="1"/>
            <a:r>
              <a:rPr lang="en-US" dirty="0"/>
              <a:t>Needed for storing an initial program called a </a:t>
            </a:r>
            <a:r>
              <a:rPr lang="en-US" dirty="0">
                <a:solidFill>
                  <a:srgbClr val="FF0000"/>
                </a:solidFill>
              </a:rPr>
              <a:t>bootstrap loader</a:t>
            </a:r>
          </a:p>
          <a:p>
            <a:pPr lvl="1"/>
            <a:r>
              <a:rPr lang="en-US" dirty="0"/>
              <a:t>Bootstrap loader is a program whose function is to start the computer software operating when power is turned </a:t>
            </a:r>
            <a:r>
              <a:rPr lang="en-US" dirty="0" smtClean="0"/>
              <a:t>on</a:t>
            </a:r>
            <a:endParaRPr lang="en-US" dirty="0"/>
          </a:p>
          <a:p>
            <a:endParaRPr lang="en-US" dirty="0"/>
          </a:p>
        </p:txBody>
      </p:sp>
    </p:spTree>
    <p:extLst>
      <p:ext uri="{BB962C8B-B14F-4D97-AF65-F5344CB8AC3E}">
        <p14:creationId xmlns:p14="http://schemas.microsoft.com/office/powerpoint/2010/main" val="234947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and ROM chips</a:t>
            </a:r>
            <a:endParaRPr lang="en-US"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1624" y="1593711"/>
            <a:ext cx="8625629" cy="465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7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p:txBody>
          <a:bodyPr/>
          <a:lstStyle/>
          <a:p>
            <a:r>
              <a:rPr lang="en-US" dirty="0"/>
              <a:t>Design a computer system such that it should contain </a:t>
            </a:r>
            <a:r>
              <a:rPr lang="en-US" dirty="0" smtClean="0"/>
              <a:t>512 byte </a:t>
            </a:r>
            <a:r>
              <a:rPr lang="en-US" dirty="0"/>
              <a:t>of </a:t>
            </a:r>
            <a:r>
              <a:rPr lang="en-US" dirty="0" smtClean="0"/>
              <a:t>RAM and</a:t>
            </a:r>
            <a:r>
              <a:rPr lang="en-US" dirty="0"/>
              <a:t> 512 bytes of ROM</a:t>
            </a:r>
            <a:r>
              <a:rPr lang="en-US" dirty="0" smtClean="0"/>
              <a:t> </a:t>
            </a:r>
            <a:r>
              <a:rPr lang="en-US" dirty="0"/>
              <a:t>using </a:t>
            </a:r>
            <a:r>
              <a:rPr lang="en-US" dirty="0" smtClean="0"/>
              <a:t>four 128 byte RAMs </a:t>
            </a:r>
            <a:r>
              <a:rPr lang="en-US" dirty="0"/>
              <a:t>and </a:t>
            </a:r>
            <a:r>
              <a:rPr lang="en-US" dirty="0" smtClean="0"/>
              <a:t>one 512 byte ROM </a:t>
            </a:r>
            <a:r>
              <a:rPr lang="en-US" dirty="0"/>
              <a:t>(assume address line of </a:t>
            </a:r>
            <a:r>
              <a:rPr lang="en-US" dirty="0" smtClean="0"/>
              <a:t>12 </a:t>
            </a:r>
            <a:r>
              <a:rPr lang="en-US" dirty="0"/>
              <a:t>bit)</a:t>
            </a:r>
          </a:p>
          <a:p>
            <a:endParaRPr lang="en-US" dirty="0" smtClean="0"/>
          </a:p>
          <a:p>
            <a:r>
              <a:rPr lang="en-US" dirty="0" smtClean="0"/>
              <a:t>Design </a:t>
            </a:r>
            <a:r>
              <a:rPr lang="en-US" dirty="0"/>
              <a:t>a </a:t>
            </a:r>
            <a:r>
              <a:rPr lang="en-US" dirty="0" smtClean="0"/>
              <a:t>computer </a:t>
            </a:r>
            <a:r>
              <a:rPr lang="en-US" dirty="0"/>
              <a:t>system </a:t>
            </a:r>
            <a:r>
              <a:rPr lang="en-US" dirty="0" smtClean="0"/>
              <a:t>such </a:t>
            </a:r>
            <a:r>
              <a:rPr lang="en-US" dirty="0"/>
              <a:t>that it should contain 16Kbyte of </a:t>
            </a:r>
            <a:r>
              <a:rPr lang="en-US" dirty="0" smtClean="0"/>
              <a:t>ROM </a:t>
            </a:r>
            <a:r>
              <a:rPr lang="en-US" dirty="0"/>
              <a:t>and 4 Kbyte of RAM using two 8 Kbyte </a:t>
            </a:r>
            <a:r>
              <a:rPr lang="en-US" dirty="0" smtClean="0"/>
              <a:t>ROMs </a:t>
            </a:r>
            <a:r>
              <a:rPr lang="en-US" dirty="0"/>
              <a:t>and two 2 Kbyte </a:t>
            </a:r>
            <a:r>
              <a:rPr lang="en-US" dirty="0" smtClean="0"/>
              <a:t>RAMS (assume address line of 16 bit)</a:t>
            </a:r>
            <a:endParaRPr lang="en-US" dirty="0"/>
          </a:p>
        </p:txBody>
      </p:sp>
    </p:spTree>
    <p:extLst>
      <p:ext uri="{BB962C8B-B14F-4D97-AF65-F5344CB8AC3E}">
        <p14:creationId xmlns:p14="http://schemas.microsoft.com/office/powerpoint/2010/main" val="157301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Memory</a:t>
            </a:r>
            <a:endParaRPr lang="en-US" dirty="0"/>
          </a:p>
        </p:txBody>
      </p:sp>
      <p:sp>
        <p:nvSpPr>
          <p:cNvPr id="3" name="Content Placeholder 2"/>
          <p:cNvSpPr>
            <a:spLocks noGrp="1"/>
          </p:cNvSpPr>
          <p:nvPr>
            <p:ph sz="quarter" idx="1"/>
          </p:nvPr>
        </p:nvSpPr>
        <p:spPr>
          <a:xfrm>
            <a:off x="301752" y="1527048"/>
            <a:ext cx="8503920" cy="4873752"/>
          </a:xfrm>
        </p:spPr>
        <p:txBody>
          <a:bodyPr>
            <a:normAutofit fontScale="92500" lnSpcReduction="10000"/>
          </a:bodyPr>
          <a:lstStyle/>
          <a:p>
            <a:r>
              <a:rPr lang="en-US" dirty="0" smtClean="0"/>
              <a:t>A memory unit accessed by content is called an associative memory or content addressable memory (CAM)</a:t>
            </a:r>
          </a:p>
          <a:p>
            <a:r>
              <a:rPr lang="en-US" dirty="0" smtClean="0"/>
              <a:t>Associative memory can be accessed simultaneously and in parallel on the basis of data content rather than by specific address or location</a:t>
            </a:r>
          </a:p>
          <a:p>
            <a:pPr lvl="1"/>
            <a:r>
              <a:rPr lang="en-US" dirty="0" smtClean="0"/>
              <a:t>Hence the time required to find an item stored in memory is very fast</a:t>
            </a:r>
          </a:p>
          <a:p>
            <a:r>
              <a:rPr lang="en-US" dirty="0" smtClean="0"/>
              <a:t>Associative memory is expensive than RAM because each cell must have storage capability as well as logic circuits for matching its content with an external argument</a:t>
            </a:r>
          </a:p>
          <a:p>
            <a:r>
              <a:rPr lang="en-US" dirty="0" smtClean="0"/>
              <a:t>Application: used where search time is very critical and must be very short</a:t>
            </a:r>
            <a:endParaRPr lang="en-US" dirty="0"/>
          </a:p>
        </p:txBody>
      </p:sp>
    </p:spTree>
    <p:extLst>
      <p:ext uri="{BB962C8B-B14F-4D97-AF65-F5344CB8AC3E}">
        <p14:creationId xmlns:p14="http://schemas.microsoft.com/office/powerpoint/2010/main" val="77308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581400" y="1676400"/>
            <a:ext cx="5334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1447800"/>
            <a:ext cx="3200400" cy="487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solidFill>
                  <a:schemeClr val="tx1"/>
                </a:solidFill>
              </a:rPr>
              <a:t>Each word in memory is compared in parallel with the content of the argument register.</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Key register provides mask for choosing a particular field or key in the argument word</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After matching process, those bits in the match register that have been set indicate the fact that their corresponding words have been matched</a:t>
            </a:r>
          </a:p>
        </p:txBody>
      </p:sp>
    </p:spTree>
    <p:extLst>
      <p:ext uri="{BB962C8B-B14F-4D97-AF65-F5344CB8AC3E}">
        <p14:creationId xmlns:p14="http://schemas.microsoft.com/office/powerpoint/2010/main" val="30948750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350</TotalTime>
  <Words>1687</Words>
  <Application>Microsoft Office PowerPoint</Application>
  <PresentationFormat>On-screen Show (4:3)</PresentationFormat>
  <Paragraphs>165</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Civic</vt:lpstr>
      <vt:lpstr>Memory Organization</vt:lpstr>
      <vt:lpstr>Memory Hierarchy</vt:lpstr>
      <vt:lpstr>Memory hierarchy in a computer system</vt:lpstr>
      <vt:lpstr>Main memory</vt:lpstr>
      <vt:lpstr>Contd..</vt:lpstr>
      <vt:lpstr>RAM and ROM chips</vt:lpstr>
      <vt:lpstr>Questions</vt:lpstr>
      <vt:lpstr>Associative Memory</vt:lpstr>
      <vt:lpstr>Contd..</vt:lpstr>
      <vt:lpstr>Contd..</vt:lpstr>
      <vt:lpstr>Contd..</vt:lpstr>
      <vt:lpstr>Cache Memory</vt:lpstr>
      <vt:lpstr>Contd..</vt:lpstr>
      <vt:lpstr>Numerical</vt:lpstr>
      <vt:lpstr>Cache mapping</vt:lpstr>
      <vt:lpstr>Associative mapping</vt:lpstr>
      <vt:lpstr>Contd..</vt:lpstr>
      <vt:lpstr>Direct mapping</vt:lpstr>
      <vt:lpstr>Contd..</vt:lpstr>
      <vt:lpstr>Contd..</vt:lpstr>
      <vt:lpstr>Contd..</vt:lpstr>
      <vt:lpstr>Set associative mapping</vt:lpstr>
      <vt:lpstr>Set associative mapping</vt:lpstr>
      <vt:lpstr>Assignment</vt:lpstr>
      <vt:lpstr>Writing in to cache</vt:lpstr>
      <vt:lpstr>Virtual Memory</vt:lpstr>
      <vt:lpstr>Contd..</vt:lpstr>
      <vt:lpstr>Contd..</vt:lpstr>
      <vt:lpstr>Address mapping using pages </vt:lpstr>
      <vt:lpstr>Associative Memory page table</vt:lpstr>
      <vt:lpstr>Page Replacement </vt:lpstr>
      <vt:lpstr>Contd..</vt:lpstr>
      <vt:lpstr>Memory Management Hardware</vt:lpstr>
      <vt:lpstr>Contd..</vt:lpstr>
      <vt:lpstr>Segmented page mapping</vt:lpstr>
      <vt:lpstr>Contd..</vt:lpstr>
      <vt:lpstr>Contd..</vt:lpstr>
      <vt:lpstr>Numerical Example</vt:lpstr>
      <vt:lpstr>Contd..</vt:lpstr>
      <vt:lpstr>Contd..</vt:lpstr>
      <vt:lpstr>Contd..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Organization</dc:title>
  <dc:creator>CISCO-PC</dc:creator>
  <cp:lastModifiedBy>CISCO-PC</cp:lastModifiedBy>
  <cp:revision>167</cp:revision>
  <dcterms:created xsi:type="dcterms:W3CDTF">2006-08-16T00:00:00Z</dcterms:created>
  <dcterms:modified xsi:type="dcterms:W3CDTF">2017-03-15T17:12:31Z</dcterms:modified>
</cp:coreProperties>
</file>