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6" r:id="rId4"/>
    <p:sldId id="259" r:id="rId5"/>
    <p:sldId id="260" r:id="rId6"/>
    <p:sldId id="261" r:id="rId7"/>
    <p:sldId id="307" r:id="rId8"/>
    <p:sldId id="30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09" r:id="rId28"/>
    <p:sldId id="311" r:id="rId29"/>
    <p:sldId id="312" r:id="rId30"/>
    <p:sldId id="313" r:id="rId31"/>
    <p:sldId id="314" r:id="rId32"/>
    <p:sldId id="315" r:id="rId33"/>
    <p:sldId id="316" r:id="rId34"/>
    <p:sldId id="310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the Basic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1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altLang="ko-KR" dirty="0"/>
              <a:t>Symbolic Address(</a:t>
            </a:r>
            <a:r>
              <a:rPr lang="en-US" altLang="ko-KR" b="1" i="1" dirty="0"/>
              <a:t>Label field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One, two, or three, but not more than three alphanumeric characters</a:t>
            </a:r>
          </a:p>
          <a:p>
            <a:pPr lvl="3"/>
            <a:r>
              <a:rPr lang="en-US" altLang="ko-KR" dirty="0"/>
              <a:t>The first character must be a letter; the next two may be letters or numerals</a:t>
            </a:r>
          </a:p>
          <a:p>
            <a:pPr lvl="3"/>
            <a:r>
              <a:rPr lang="en-US" altLang="ko-KR" dirty="0"/>
              <a:t>A symbolic address is terminated by a comma(</a:t>
            </a:r>
            <a:r>
              <a:rPr lang="en-US" altLang="ko-KR" b="1" i="1" dirty="0"/>
              <a:t>recognized as a label by the assembler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Instruction Field </a:t>
            </a:r>
          </a:p>
          <a:p>
            <a:pPr lvl="3"/>
            <a:r>
              <a:rPr lang="en-US" altLang="ko-KR" dirty="0"/>
              <a:t>1) A memory-reference instruction(</a:t>
            </a:r>
            <a:r>
              <a:rPr lang="en-US" altLang="ko-KR" b="1" i="1" dirty="0"/>
              <a:t>MRI</a:t>
            </a:r>
            <a:r>
              <a:rPr lang="en-US" altLang="ko-KR" dirty="0"/>
              <a:t>) </a:t>
            </a:r>
          </a:p>
          <a:p>
            <a:pPr lvl="4"/>
            <a:r>
              <a:rPr lang="en-US" altLang="ko-KR" dirty="0" smtClean="0"/>
              <a:t>Example: </a:t>
            </a:r>
            <a:r>
              <a:rPr lang="en-US" altLang="ko-KR" b="1" dirty="0"/>
              <a:t>ADD  </a:t>
            </a:r>
            <a:r>
              <a:rPr lang="en-US" altLang="ko-KR" b="1" dirty="0" smtClean="0"/>
              <a:t>OPR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direct </a:t>
            </a:r>
            <a:r>
              <a:rPr lang="en-US" altLang="ko-KR" i="1" dirty="0"/>
              <a:t>address MRI</a:t>
            </a:r>
            <a:r>
              <a:rPr lang="en-US" altLang="ko-KR" dirty="0"/>
              <a:t>), </a:t>
            </a:r>
            <a:r>
              <a:rPr lang="en-US" altLang="ko-KR" b="1" dirty="0"/>
              <a:t>ADD  PTR  I</a:t>
            </a:r>
            <a:r>
              <a:rPr lang="en-US" altLang="ko-KR" dirty="0"/>
              <a:t>(</a:t>
            </a:r>
            <a:r>
              <a:rPr lang="en-US" altLang="ko-KR" i="1" dirty="0"/>
              <a:t>indirect address MRI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2) A register-reference or input-output instruction(</a:t>
            </a:r>
            <a:r>
              <a:rPr lang="en-US" altLang="ko-KR" b="1" i="1" dirty="0"/>
              <a:t>non-MRI</a:t>
            </a:r>
            <a:r>
              <a:rPr lang="en-US" altLang="ko-KR" dirty="0"/>
              <a:t>)</a:t>
            </a:r>
          </a:p>
          <a:p>
            <a:pPr lvl="4"/>
            <a:r>
              <a:rPr lang="en-US" altLang="ko-KR" dirty="0" smtClean="0"/>
              <a:t>Example: </a:t>
            </a:r>
            <a:r>
              <a:rPr lang="en-US" altLang="ko-KR" b="1" dirty="0"/>
              <a:t>CLA</a:t>
            </a:r>
            <a:r>
              <a:rPr lang="en-US" altLang="ko-KR" dirty="0"/>
              <a:t>(</a:t>
            </a:r>
            <a:r>
              <a:rPr lang="en-US" altLang="ko-KR" i="1" dirty="0"/>
              <a:t>register-reference</a:t>
            </a:r>
            <a:r>
              <a:rPr lang="en-US" altLang="ko-KR" dirty="0"/>
              <a:t>), </a:t>
            </a:r>
            <a:r>
              <a:rPr lang="en-US" altLang="ko-KR" b="1" dirty="0"/>
              <a:t>INP</a:t>
            </a:r>
            <a:r>
              <a:rPr lang="en-US" altLang="ko-KR" dirty="0"/>
              <a:t>(</a:t>
            </a:r>
            <a:r>
              <a:rPr lang="en-US" altLang="ko-KR" i="1" dirty="0"/>
              <a:t>input-output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3</a:t>
            </a:r>
            <a:r>
              <a:rPr lang="en-US" altLang="ko-KR" dirty="0" smtClean="0"/>
              <a:t>) A pseudo instruction is not a machine instruction but rather an instruction to the assembler giving information about some phase of the translation </a:t>
            </a:r>
            <a:endParaRPr lang="en-US" altLang="ko-KR" dirty="0"/>
          </a:p>
          <a:p>
            <a:pPr lvl="4"/>
            <a:r>
              <a:rPr lang="en-US" altLang="ko-KR" dirty="0" smtClean="0"/>
              <a:t>Example: ORG, 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9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program to subtract two numbers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086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8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Assembler is a program that accepts a symbolic language and produces its binary machine language equivalent.</a:t>
            </a:r>
          </a:p>
          <a:p>
            <a:r>
              <a:rPr lang="en-US" dirty="0"/>
              <a:t>The input symbolic program :</a:t>
            </a:r>
            <a:r>
              <a:rPr lang="en-US" i="1" dirty="0"/>
              <a:t>Source program.</a:t>
            </a:r>
          </a:p>
          <a:p>
            <a:r>
              <a:rPr lang="en-US" dirty="0"/>
              <a:t>The resulting binary program: Obj</a:t>
            </a:r>
            <a:r>
              <a:rPr lang="en-US" i="1" dirty="0"/>
              <a:t>ect program.</a:t>
            </a:r>
          </a:p>
          <a:p>
            <a:r>
              <a:rPr lang="en-US" dirty="0"/>
              <a:t>Prior to assembly, the program must be stored in the memory.</a:t>
            </a:r>
          </a:p>
          <a:p>
            <a:r>
              <a:rPr lang="en-US" dirty="0"/>
              <a:t>A line of code is stored in consecutive memory locations with two characters in each location. (each character 8 bits)</a:t>
            </a:r>
            <a:r>
              <a:rPr lang="en-US" dirty="0">
                <a:sym typeface="Wingdings" pitchFamily="2" charset="2"/>
              </a:rPr>
              <a:t> memory word 16 bits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0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6580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assembler scans the symbolic program twice.</a:t>
            </a:r>
          </a:p>
          <a:p>
            <a:r>
              <a:rPr lang="en-US" dirty="0"/>
              <a:t>First pass: generates an “Address Symbol Table” that connects all user-defined </a:t>
            </a:r>
            <a:r>
              <a:rPr lang="en-US" dirty="0">
                <a:solidFill>
                  <a:srgbClr val="FF3300"/>
                </a:solidFill>
              </a:rPr>
              <a:t>address symbols</a:t>
            </a:r>
            <a:r>
              <a:rPr lang="en-US" dirty="0"/>
              <a:t> with their </a:t>
            </a:r>
            <a:r>
              <a:rPr lang="en-US" dirty="0">
                <a:solidFill>
                  <a:srgbClr val="FF3300"/>
                </a:solidFill>
              </a:rPr>
              <a:t>binary equivalent value</a:t>
            </a:r>
            <a:r>
              <a:rPr lang="en-US" dirty="0"/>
              <a:t>.</a:t>
            </a:r>
          </a:p>
          <a:p>
            <a:r>
              <a:rPr lang="en-US" dirty="0"/>
              <a:t>Second Pass: Binary </a:t>
            </a:r>
            <a:r>
              <a:rPr lang="en-US" dirty="0" smtClean="0"/>
              <a:t>translation</a:t>
            </a:r>
          </a:p>
          <a:p>
            <a:r>
              <a:rPr lang="en-US" dirty="0"/>
              <a:t>To keep track of instruction locations: the assembler uses a memory word called a </a:t>
            </a:r>
            <a:r>
              <a:rPr lang="en-US" i="1" dirty="0"/>
              <a:t>location counter (LC).</a:t>
            </a:r>
          </a:p>
          <a:p>
            <a:r>
              <a:rPr lang="en-US" dirty="0"/>
              <a:t>LC stores the value of the memory location assigned to the instruction or operand presently being processed.</a:t>
            </a:r>
          </a:p>
          <a:p>
            <a:r>
              <a:rPr lang="en-US" dirty="0"/>
              <a:t>LC is initialized to the first location using the ORG pseudo instruction. If there is no ORG</a:t>
            </a:r>
            <a:r>
              <a:rPr lang="en-US" dirty="0">
                <a:sym typeface="Wingdings" pitchFamily="2" charset="2"/>
              </a:rPr>
              <a:t> LC =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0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First Pass (Contd..)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1"/>
            <a:ext cx="5757862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09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instructions are translated in this pass by means of a </a:t>
            </a:r>
            <a:r>
              <a:rPr lang="en-US" i="1" dirty="0"/>
              <a:t>table lookup </a:t>
            </a:r>
            <a:r>
              <a:rPr lang="en-US" dirty="0"/>
              <a:t>procedure.</a:t>
            </a:r>
          </a:p>
          <a:p>
            <a:endParaRPr lang="en-US" dirty="0"/>
          </a:p>
          <a:p>
            <a:r>
              <a:rPr lang="en-US" dirty="0"/>
              <a:t>A search of table entries is performed to determine whether a specific item matches one of the items stored in the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0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Four tables are used:</a:t>
            </a:r>
          </a:p>
          <a:p>
            <a:pPr lvl="1"/>
            <a:r>
              <a:rPr lang="en-US" sz="2400" dirty="0" err="1"/>
              <a:t>Pseudoinstruction</a:t>
            </a:r>
            <a:r>
              <a:rPr lang="en-US" sz="2400" dirty="0"/>
              <a:t> table. (ORG, DEC, HEX, END)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MRI table. (7 symbols for memory reference and</a:t>
            </a:r>
            <a:br>
              <a:rPr lang="en-US" sz="2400" dirty="0"/>
            </a:br>
            <a:r>
              <a:rPr lang="en-US" sz="2400" dirty="0"/>
              <a:t>                   3-bit </a:t>
            </a:r>
            <a:r>
              <a:rPr lang="en-US" sz="2400" dirty="0" err="1"/>
              <a:t>opcode</a:t>
            </a:r>
            <a:r>
              <a:rPr lang="en-US" sz="2400" dirty="0"/>
              <a:t> equivalent)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Non-MRI table. (18 Reg. &amp; I/O instruction and</a:t>
            </a:r>
            <a:br>
              <a:rPr lang="en-US" sz="2400" dirty="0"/>
            </a:br>
            <a:r>
              <a:rPr lang="en-US" sz="2400" dirty="0"/>
              <a:t>                           16-bit binary code equivalent)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/>
              <a:t>Address symbol table. (Generated during first pass)</a:t>
            </a:r>
          </a:p>
        </p:txBody>
      </p:sp>
    </p:spTree>
    <p:extLst>
      <p:ext uri="{BB962C8B-B14F-4D97-AF65-F5344CB8AC3E}">
        <p14:creationId xmlns:p14="http://schemas.microsoft.com/office/powerpoint/2010/main" val="379895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2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 task of the assembler is to check for possible errors in the symbolic program.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i="1" u="sng" dirty="0"/>
              <a:t>Example:</a:t>
            </a:r>
          </a:p>
          <a:p>
            <a:pPr lvl="1"/>
            <a:r>
              <a:rPr lang="en-US" dirty="0"/>
              <a:t>Invalid machine code symbol.</a:t>
            </a:r>
          </a:p>
          <a:p>
            <a:pPr lvl="1"/>
            <a:r>
              <a:rPr lang="en-US" dirty="0"/>
              <a:t>A symbolic address that did not appear as</a:t>
            </a:r>
            <a:br>
              <a:rPr lang="en-US" dirty="0"/>
            </a:br>
            <a:r>
              <a:rPr lang="en-US" dirty="0"/>
              <a:t>a label.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5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A sequence of instructions that are executed many times, each time with a different set of </a:t>
            </a:r>
            <a:r>
              <a:rPr kumimoji="1" lang="en-US" altLang="ko-KR" dirty="0" smtClean="0">
                <a:ea typeface="굴림" pitchFamily="50" charset="-127"/>
              </a:rPr>
              <a:t>data</a:t>
            </a:r>
            <a:endParaRPr kumimoji="1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92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ea typeface="굴림" pitchFamily="50" charset="-127"/>
              </a:rPr>
              <a:t>Instruction Set of the </a:t>
            </a:r>
            <a:r>
              <a:rPr kumimoji="1" lang="en-US" altLang="ko-KR" i="1" dirty="0">
                <a:ea typeface="굴림" pitchFamily="50" charset="-127"/>
              </a:rPr>
              <a:t>Basic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marL="285750" lvl="1" indent="0" defTabSz="762000" eaLnBrk="0" hangingPunct="0">
              <a:lnSpc>
                <a:spcPct val="88000"/>
              </a:lnSpc>
              <a:buNone/>
            </a:pPr>
            <a:r>
              <a:rPr kumimoji="1" lang="en-US" altLang="ko-KR" sz="2400" b="1" i="1" u="sng" dirty="0">
                <a:ea typeface="굴림" pitchFamily="50" charset="-127"/>
                <a:cs typeface="Arial" charset="0"/>
              </a:rPr>
              <a:t>Symbol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      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     </a:t>
            </a:r>
            <a:r>
              <a:rPr kumimoji="1" lang="en-US" altLang="ko-KR" sz="2400" b="1" i="1" u="sng" dirty="0" smtClean="0">
                <a:ea typeface="굴림" pitchFamily="50" charset="-127"/>
                <a:cs typeface="Arial" charset="0"/>
              </a:rPr>
              <a:t>Hex </a:t>
            </a:r>
            <a:r>
              <a:rPr kumimoji="1" lang="en-US" altLang="ko-KR" sz="2400" b="1" i="1" u="sng" dirty="0">
                <a:ea typeface="굴림" pitchFamily="50" charset="-127"/>
                <a:cs typeface="Arial" charset="0"/>
              </a:rPr>
              <a:t>code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  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      </a:t>
            </a:r>
            <a:r>
              <a:rPr kumimoji="1" lang="en-US" altLang="ko-KR" sz="2400" b="1" i="1" u="sng" dirty="0" smtClean="0">
                <a:ea typeface="굴림" pitchFamily="50" charset="-127"/>
                <a:cs typeface="Arial" charset="0"/>
              </a:rPr>
              <a:t>Description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 </a:t>
            </a:r>
            <a:endParaRPr kumimoji="1" lang="en-US" altLang="ko-KR" sz="2400" b="1" dirty="0">
              <a:ea typeface="굴림" pitchFamily="50" charset="-127"/>
              <a:cs typeface="Arial" charset="0"/>
            </a:endParaRP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AND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0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or 8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AND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M to AC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ADD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1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or 9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Add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M to AC, carry to E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LDA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2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or A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Load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AC from M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STA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3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or 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B	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	Store AC in M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BUN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4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or 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C	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	Branch unconditionally to m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BSA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5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or D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Save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return address in m and branch to m+1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ISZ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6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or E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Increment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M and skip if zero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CLA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7800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Clear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AC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CLE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7400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Clear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E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CMA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7200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Complement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AC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CME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7100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Complement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E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CIR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7080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Circulate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right E and AC</a:t>
            </a:r>
          </a:p>
          <a:p>
            <a:pPr defTabSz="762000" eaLnBrk="0" latinLnBrk="1" hangingPunct="0">
              <a:lnSpc>
                <a:spcPct val="88000"/>
              </a:lnSpc>
            </a:pPr>
            <a:endParaRPr kumimoji="1" lang="en-US" altLang="ko-KR" sz="1200" b="1" dirty="0">
              <a:ea typeface="굴림" pitchFamily="50" charset="-127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41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03" y="152401"/>
            <a:ext cx="6717697" cy="667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90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Arithmetic &amp; Logic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kumimoji="1" lang="en-US" altLang="ko-KR" dirty="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r>
              <a:rPr kumimoji="1" lang="en-US" altLang="ko-KR" dirty="0">
                <a:ea typeface="굴림" pitchFamily="50" charset="-127"/>
              </a:rPr>
              <a:t>Software Implementation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ko-KR" dirty="0">
                <a:ea typeface="굴림" pitchFamily="50" charset="-127"/>
              </a:rPr>
              <a:t>     - Implementation of an operation with  a program using machine instruction set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ko-KR" dirty="0">
                <a:ea typeface="굴림" pitchFamily="50" charset="-127"/>
              </a:rPr>
              <a:t>     - Usually used: when the operation is not included in the</a:t>
            </a:r>
            <a:br>
              <a:rPr kumimoji="1" lang="en-US" altLang="ko-KR" dirty="0">
                <a:ea typeface="굴림" pitchFamily="50" charset="-127"/>
              </a:rPr>
            </a:br>
            <a:r>
              <a:rPr kumimoji="1" lang="en-US" altLang="ko-KR" dirty="0">
                <a:ea typeface="굴림" pitchFamily="50" charset="-127"/>
              </a:rPr>
              <a:t>  instruction set</a:t>
            </a:r>
          </a:p>
          <a:p>
            <a:pPr>
              <a:lnSpc>
                <a:spcPct val="80000"/>
              </a:lnSpc>
              <a:buFontTx/>
              <a:buNone/>
            </a:pPr>
            <a:endParaRPr kumimoji="1" lang="en-US" altLang="ko-KR" dirty="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r>
              <a:rPr kumimoji="1" lang="en-US" altLang="ko-KR" dirty="0">
                <a:ea typeface="굴림" pitchFamily="50" charset="-127"/>
              </a:rPr>
              <a:t>Hardware Implementation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ko-KR" dirty="0">
                <a:ea typeface="굴림" pitchFamily="50" charset="-127"/>
              </a:rPr>
              <a:t>       - Implementation of an operation in a computer with one machine instruction</a:t>
            </a:r>
            <a:endParaRPr kumimoji="1" lang="en-US" dirty="0"/>
          </a:p>
          <a:p>
            <a:pPr eaLnBrk="0" hangingPunct="0">
              <a:lnSpc>
                <a:spcPct val="80000"/>
              </a:lnSpc>
              <a:spcBef>
                <a:spcPct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3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develop a program to multiply two numbers.</a:t>
            </a:r>
          </a:p>
          <a:p>
            <a:r>
              <a:rPr lang="en-US" dirty="0"/>
              <a:t>Assume positive numbers and neglect the sign bit for simplicity.</a:t>
            </a:r>
          </a:p>
          <a:p>
            <a:r>
              <a:rPr kumimoji="1" lang="en-US" altLang="ko-KR" dirty="0">
                <a:ea typeface="굴림" pitchFamily="50" charset="-127"/>
              </a:rPr>
              <a:t>Also, assume that the two numbers have no more than 8 significant bits </a:t>
            </a:r>
            <a:r>
              <a:rPr kumimoji="1" lang="en-US" altLang="ko-KR" dirty="0">
                <a:ea typeface="굴림" pitchFamily="50" charset="-127"/>
                <a:sym typeface="Wingdings" pitchFamily="2" charset="2"/>
              </a:rPr>
              <a:t> 16-bit product.</a:t>
            </a:r>
            <a:endParaRPr kumimoji="1"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03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001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345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76299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611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r>
              <a:rPr lang="en-US" dirty="0" smtClean="0"/>
              <a:t>Double-Precision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When two 16-bit unsigned numbers are multiplied, the result is a 32-bit product that must be stored in two memory words.</a:t>
            </a:r>
          </a:p>
          <a:p>
            <a:pPr>
              <a:lnSpc>
                <a:spcPct val="80000"/>
              </a:lnSpc>
            </a:pPr>
            <a:r>
              <a:rPr lang="en-US" dirty="0"/>
              <a:t>A number stored in two memory words is said to have double precision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When a partial product is computed, it is necessary to add a double-precision number to the shifted multiplicand, which is also double-precision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This provides better </a:t>
            </a:r>
            <a:r>
              <a:rPr lang="en-US" dirty="0" smtClean="0"/>
              <a:t>accuracy</a:t>
            </a:r>
          </a:p>
          <a:p>
            <a:r>
              <a:rPr lang="en-US" dirty="0"/>
              <a:t>One of the double precision numbers is stored in two consecutive memory locations, AL &amp; AH. The other number is placed in BL &amp; BH.</a:t>
            </a:r>
          </a:p>
          <a:p>
            <a:r>
              <a:rPr lang="en-US" dirty="0"/>
              <a:t>The two low-order portions are added and the carry is transferred to E. The AC is cleared and E is circulated into the LSB of AC. </a:t>
            </a:r>
          </a:p>
          <a:p>
            <a:r>
              <a:rPr lang="en-US" dirty="0"/>
              <a:t>The two high-order portions are added and the sum is stored in CL &amp; CH.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39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Double-Precision Addition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629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867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08038"/>
          </a:xfrm>
        </p:spPr>
        <p:txBody>
          <a:bodyPr/>
          <a:lstStyle/>
          <a:p>
            <a:r>
              <a:rPr lang="en-US" dirty="0"/>
              <a:t>Logic Operations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4724400"/>
          </a:xfrm>
        </p:spPr>
        <p:txBody>
          <a:bodyPr/>
          <a:lstStyle/>
          <a:p>
            <a:r>
              <a:rPr lang="en-US" dirty="0"/>
              <a:t>All 16 logic operations (table 4-6) can be implemented using the AND &amp; complement operations.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chemeClr val="accent2"/>
                </a:solidFill>
              </a:rPr>
              <a:t>OR</a:t>
            </a:r>
            <a:r>
              <a:rPr lang="en-US" dirty="0"/>
              <a:t> : x + y = (</a:t>
            </a:r>
            <a:r>
              <a:rPr lang="en-US" dirty="0" err="1"/>
              <a:t>x’.y</a:t>
            </a:r>
            <a:r>
              <a:rPr lang="en-US" dirty="0"/>
              <a:t>’)’      </a:t>
            </a:r>
            <a:r>
              <a:rPr lang="en-US" i="1" dirty="0" smtClean="0"/>
              <a:t>De-</a:t>
            </a:r>
            <a:r>
              <a:rPr lang="en-US" i="1" dirty="0" err="1" smtClean="0"/>
              <a:t>morgan’s</a:t>
            </a:r>
            <a:endParaRPr lang="en-US" i="1" dirty="0"/>
          </a:p>
          <a:p>
            <a:pPr lvl="2">
              <a:buFontTx/>
              <a:buNone/>
            </a:pPr>
            <a:endParaRPr kumimoji="1" lang="en-US" altLang="ko-KR" sz="2000" dirty="0">
              <a:ea typeface="굴림" pitchFamily="50" charset="-127"/>
            </a:endParaRP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3781425" y="3576638"/>
            <a:ext cx="42576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>
                <a:ea typeface="굴림" pitchFamily="50" charset="-127"/>
                <a:cs typeface="Arial" charset="0"/>
              </a:rPr>
              <a:t>/ Load 1st operand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>
                <a:ea typeface="굴림" pitchFamily="50" charset="-127"/>
                <a:cs typeface="Arial" charset="0"/>
              </a:rPr>
              <a:t>/ Complement to get A’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>
                <a:ea typeface="굴림" pitchFamily="50" charset="-127"/>
                <a:cs typeface="Arial" charset="0"/>
              </a:rPr>
              <a:t>/ Store in a temporary location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>
                <a:ea typeface="굴림" pitchFamily="50" charset="-127"/>
                <a:cs typeface="Arial" charset="0"/>
              </a:rPr>
              <a:t>/ Load 2nd operand B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>
                <a:ea typeface="굴림" pitchFamily="50" charset="-127"/>
                <a:cs typeface="Arial" charset="0"/>
              </a:rPr>
              <a:t>/ Complement to get B’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>
                <a:ea typeface="굴림" pitchFamily="50" charset="-127"/>
                <a:cs typeface="Arial" charset="0"/>
              </a:rPr>
              <a:t>/ AND with A’ to get A’ AND B’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>
                <a:ea typeface="굴림" pitchFamily="50" charset="-127"/>
                <a:cs typeface="Arial" charset="0"/>
              </a:rPr>
              <a:t>/ Complement again to get A OR B</a:t>
            </a:r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1857375" y="3581400"/>
            <a:ext cx="14954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 dirty="0">
                <a:ea typeface="굴림" pitchFamily="50" charset="-127"/>
                <a:cs typeface="Arial" charset="0"/>
              </a:rPr>
              <a:t>LDA    A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 dirty="0">
                <a:ea typeface="굴림" pitchFamily="50" charset="-127"/>
                <a:cs typeface="Arial" charset="0"/>
              </a:rPr>
              <a:t>CMA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 dirty="0">
                <a:ea typeface="굴림" pitchFamily="50" charset="-127"/>
                <a:cs typeface="Arial" charset="0"/>
              </a:rPr>
              <a:t>STA    TMP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 dirty="0">
                <a:ea typeface="굴림" pitchFamily="50" charset="-127"/>
                <a:cs typeface="Arial" charset="0"/>
              </a:rPr>
              <a:t>LDA    B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 dirty="0">
                <a:ea typeface="굴림" pitchFamily="50" charset="-127"/>
                <a:cs typeface="Arial" charset="0"/>
              </a:rPr>
              <a:t>CMA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 dirty="0">
                <a:ea typeface="굴림" pitchFamily="50" charset="-127"/>
                <a:cs typeface="Arial" charset="0"/>
              </a:rPr>
              <a:t>AND    TMP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2000" b="1" dirty="0">
                <a:ea typeface="굴림" pitchFamily="50" charset="-127"/>
                <a:cs typeface="Arial" charset="0"/>
              </a:rPr>
              <a:t>CMA</a:t>
            </a:r>
          </a:p>
        </p:txBody>
      </p:sp>
    </p:spTree>
    <p:extLst>
      <p:ext uri="{BB962C8B-B14F-4D97-AF65-F5344CB8AC3E}">
        <p14:creationId xmlns:p14="http://schemas.microsoft.com/office/powerpoint/2010/main" val="4256108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 Operations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circular shift operations are machine instructions in the basic computer.</a:t>
            </a:r>
          </a:p>
          <a:p>
            <a:r>
              <a:rPr lang="en-US"/>
              <a:t>Logical and Arithmetic shifts can be programmed with a small number of instructions. </a:t>
            </a:r>
          </a:p>
        </p:txBody>
      </p:sp>
    </p:spTree>
    <p:extLst>
      <p:ext uri="{BB962C8B-B14F-4D97-AF65-F5344CB8AC3E}">
        <p14:creationId xmlns:p14="http://schemas.microsoft.com/office/powerpoint/2010/main" val="4344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Shift Operations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Logical shift right</a:t>
            </a:r>
          </a:p>
          <a:p>
            <a:pPr>
              <a:buFontTx/>
              <a:buNone/>
            </a:pPr>
            <a:r>
              <a:rPr lang="en-US"/>
              <a:t>		CLE</a:t>
            </a:r>
          </a:p>
          <a:p>
            <a:pPr>
              <a:buFontTx/>
              <a:buNone/>
            </a:pPr>
            <a:r>
              <a:rPr lang="en-US"/>
              <a:t>		CIR</a:t>
            </a:r>
          </a:p>
          <a:p>
            <a:r>
              <a:rPr lang="en-US"/>
              <a:t>Logical shift left</a:t>
            </a:r>
          </a:p>
          <a:p>
            <a:pPr>
              <a:buFontTx/>
              <a:buNone/>
            </a:pPr>
            <a:r>
              <a:rPr lang="en-US"/>
              <a:t>		CLE</a:t>
            </a:r>
          </a:p>
          <a:p>
            <a:pPr>
              <a:buFontTx/>
              <a:buNone/>
            </a:pPr>
            <a:r>
              <a:rPr lang="en-US"/>
              <a:t>		CIL</a:t>
            </a:r>
          </a:p>
          <a:p>
            <a:pPr>
              <a:buFontTx/>
              <a:buNone/>
            </a:pPr>
            <a:r>
              <a:rPr lang="en-US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042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CIL	7040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Circulate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left E and AC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INC	7020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Increment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AC, carry to E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SPA	7010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Skip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if AC is positive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SNA	7008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Skip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if AC is negative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SZA	7004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Skip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if AC is zero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SZE	7002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Skip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if E is zero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HLT	7001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Halt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computer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INP	F800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Input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information and clear flag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OUT	F400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Output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information and clear flag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SKI	F200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Skip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if input flag is on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SKO	F100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Skip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if output flag is on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ION	F080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Turn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interrupt on</a:t>
            </a:r>
          </a:p>
          <a:p>
            <a:pPr marL="571500" lvl="1" defTabSz="762000" eaLnBrk="0" hangingPunct="0">
              <a:lnSpc>
                <a:spcPct val="88000"/>
              </a:lnSpc>
            </a:pP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IOF	F040	</a:t>
            </a:r>
            <a:r>
              <a:rPr kumimoji="1" lang="en-US" altLang="ko-KR" sz="2400" b="1" dirty="0" smtClean="0">
                <a:ea typeface="굴림" pitchFamily="50" charset="-127"/>
                <a:cs typeface="Arial" charset="0"/>
              </a:rPr>
              <a:t>	Turn </a:t>
            </a:r>
            <a:r>
              <a:rPr kumimoji="1" lang="en-US" altLang="ko-KR" sz="2400" b="1" dirty="0">
                <a:ea typeface="굴림" pitchFamily="50" charset="-127"/>
                <a:cs typeface="Arial" charset="0"/>
              </a:rPr>
              <a:t>interrupt 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27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Shift Operations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800"/>
              <a:t>Arithmetic shift right: it is necessary that the sign bit in the leftmost position remain unchanged. But the sign bit itself is shifted into the high-order bit position of the number.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		CLE		/ Clear E to 0</a:t>
            </a:r>
            <a:br>
              <a:rPr lang="en-US" sz="2800"/>
            </a:br>
            <a:r>
              <a:rPr lang="en-US" sz="2800"/>
              <a:t>  	SPA		/ Skip if AC is positive, E remains 0</a:t>
            </a:r>
            <a:br>
              <a:rPr lang="en-US" sz="2800"/>
            </a:br>
            <a:r>
              <a:rPr lang="en-US" sz="2800"/>
              <a:t>	CME		/ AC is negative, set E to 1</a:t>
            </a:r>
            <a:br>
              <a:rPr lang="en-US" sz="2800"/>
            </a:br>
            <a:r>
              <a:rPr lang="en-US" sz="2800"/>
              <a:t>	CIR		/ Circulate E and AC</a:t>
            </a:r>
          </a:p>
        </p:txBody>
      </p:sp>
    </p:spTree>
    <p:extLst>
      <p:ext uri="{BB962C8B-B14F-4D97-AF65-F5344CB8AC3E}">
        <p14:creationId xmlns:p14="http://schemas.microsoft.com/office/powerpoint/2010/main" val="1566048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Shift Operations /cont.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shift left: it is necessary that the added bit in the LSB be 0.</a:t>
            </a:r>
          </a:p>
          <a:p>
            <a:pPr>
              <a:buFontTx/>
              <a:buNone/>
            </a:pPr>
            <a:r>
              <a:rPr lang="en-US" dirty="0"/>
              <a:t>		CLE</a:t>
            </a:r>
            <a:br>
              <a:rPr lang="en-US" dirty="0"/>
            </a:br>
            <a:r>
              <a:rPr lang="en-US" dirty="0"/>
              <a:t>	CIL</a:t>
            </a:r>
          </a:p>
          <a:p>
            <a:r>
              <a:rPr lang="en-US" dirty="0"/>
              <a:t>The sign bit must not change during this shift.</a:t>
            </a:r>
          </a:p>
          <a:p>
            <a:r>
              <a:rPr lang="en-US" dirty="0"/>
              <a:t>With a circulate instruction, the sign bit moves into E.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99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Shift Operations /cont.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sign bit has to be compared with E after the operation to detect overflow.</a:t>
            </a:r>
          </a:p>
          <a:p>
            <a:r>
              <a:rPr lang="en-US"/>
              <a:t>If the two values are equal </a:t>
            </a:r>
            <a:r>
              <a:rPr lang="en-US">
                <a:sym typeface="Wingdings" pitchFamily="2" charset="2"/>
              </a:rPr>
              <a:t> No overflow.</a:t>
            </a:r>
          </a:p>
          <a:p>
            <a:r>
              <a:rPr lang="en-US"/>
              <a:t>If the two values are not equal </a:t>
            </a:r>
            <a:r>
              <a:rPr lang="en-US">
                <a:sym typeface="Wingdings" pitchFamily="2" charset="2"/>
              </a:rPr>
              <a:t> Overflow.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08038"/>
          </a:xfrm>
        </p:spPr>
        <p:txBody>
          <a:bodyPr/>
          <a:lstStyle/>
          <a:p>
            <a:r>
              <a:rPr lang="en-US"/>
              <a:t>Subroutines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686800" cy="5334000"/>
          </a:xfrm>
        </p:spPr>
        <p:txBody>
          <a:bodyPr/>
          <a:lstStyle/>
          <a:p>
            <a:r>
              <a:rPr lang="en-US"/>
              <a:t>The same piece of code might be written again in many different parts of a program.</a:t>
            </a:r>
          </a:p>
          <a:p>
            <a:r>
              <a:rPr lang="en-US"/>
              <a:t>Write the common code only once.</a:t>
            </a:r>
          </a:p>
          <a:p>
            <a:r>
              <a:rPr lang="en-US" b="1" i="1"/>
              <a:t>Subroutines :</a:t>
            </a:r>
            <a:r>
              <a:rPr lang="en-US"/>
              <a:t>A set of common instructions that can be used in a program many times</a:t>
            </a:r>
          </a:p>
          <a:p>
            <a:r>
              <a:rPr lang="en-US"/>
              <a:t>Each time a subroutine is used in the main program, a branch is made to the beginning of the subroutine. The branch can be made from any part of the main program.</a:t>
            </a:r>
          </a:p>
        </p:txBody>
      </p:sp>
    </p:spTree>
    <p:extLst>
      <p:ext uri="{BB962C8B-B14F-4D97-AF65-F5344CB8AC3E}">
        <p14:creationId xmlns:p14="http://schemas.microsoft.com/office/powerpoint/2010/main" val="2473838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/>
          <a:lstStyle/>
          <a:p>
            <a:r>
              <a:rPr lang="en-US"/>
              <a:t>Subroutines /cont.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/>
              <a:t>After executing the subroutine, a branch is made back to the main program.</a:t>
            </a:r>
          </a:p>
          <a:p>
            <a:r>
              <a:rPr lang="en-US"/>
              <a:t>It is necessary to store the return address somewhere in the computer for the subroutine to know where to return.</a:t>
            </a:r>
          </a:p>
          <a:p>
            <a:r>
              <a:rPr lang="en-US"/>
              <a:t>In the basic computer, the link between the main program and a subroutine is the BSA instruction.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6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Subroutines example- (CIL 4 times)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3611563" y="1739900"/>
            <a:ext cx="11049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ORG  100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X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BSA  SH4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X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Y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BSA  SH4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Y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HLT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1234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4321</a:t>
            </a: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0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CIL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CIL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CIL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CIL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AND  MSK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BUN  SH4  I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FFF0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END</a:t>
            </a:r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5105400" y="1739900"/>
            <a:ext cx="2773363" cy="35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Main program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Load X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Branch to subroutine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shifted number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Load Y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Branch to subroutine again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shifted number</a:t>
            </a: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Subroutine to shift left 4 times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return address here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Circulate left once</a:t>
            </a: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Circulate left fourth time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Set AC(13-16) to zero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Return to main program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Mask operand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2800350" y="1739900"/>
            <a:ext cx="1019175" cy="35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X,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Y,</a:t>
            </a: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SH4,</a:t>
            </a: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MSK,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1852613" y="1739900"/>
            <a:ext cx="452437" cy="35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100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101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102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103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104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105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106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107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108</a:t>
            </a:r>
          </a:p>
          <a:p>
            <a:pPr defTabSz="762000" eaLnBrk="0" hangingPunct="0">
              <a:lnSpc>
                <a:spcPct val="8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109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10A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10B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10C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10D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10E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10F</a:t>
            </a:r>
          </a:p>
          <a:p>
            <a:pPr defTabSz="762000" eaLnBrk="0" hangingPunct="0">
              <a:lnSpc>
                <a:spcPct val="8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110</a:t>
            </a:r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1838325" y="1676400"/>
            <a:ext cx="4905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 i="1">
                <a:ea typeface="굴림" pitchFamily="50" charset="-127"/>
                <a:cs typeface="Arial" charset="0"/>
              </a:rPr>
              <a:t>Loc.</a:t>
            </a:r>
          </a:p>
        </p:txBody>
      </p:sp>
    </p:spTree>
    <p:extLst>
      <p:ext uri="{BB962C8B-B14F-4D97-AF65-F5344CB8AC3E}">
        <p14:creationId xmlns:p14="http://schemas.microsoft.com/office/powerpoint/2010/main" val="723512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Subroutines /cont.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525963"/>
          </a:xfrm>
        </p:spPr>
        <p:txBody>
          <a:bodyPr/>
          <a:lstStyle/>
          <a:p>
            <a:r>
              <a:rPr lang="en-US"/>
              <a:t>The first memory location of each subroutine serves as a link between the main program and the subroutine.</a:t>
            </a:r>
          </a:p>
          <a:p>
            <a:r>
              <a:rPr lang="en-US"/>
              <a:t>The procedure for branching to a subroutine and returning to the main program is referred to as a subroutine </a:t>
            </a:r>
            <a:r>
              <a:rPr lang="en-US" i="1"/>
              <a:t>linkage.</a:t>
            </a:r>
          </a:p>
          <a:p>
            <a:r>
              <a:rPr lang="en-US"/>
              <a:t>The BSA instruction performs the </a:t>
            </a:r>
            <a:r>
              <a:rPr lang="en-US" i="1"/>
              <a:t>call.</a:t>
            </a:r>
          </a:p>
          <a:p>
            <a:r>
              <a:rPr lang="en-US"/>
              <a:t>The BUN instruction performs the return.</a:t>
            </a:r>
          </a:p>
        </p:txBody>
      </p:sp>
    </p:spTree>
    <p:extLst>
      <p:ext uri="{BB962C8B-B14F-4D97-AF65-F5344CB8AC3E}">
        <p14:creationId xmlns:p14="http://schemas.microsoft.com/office/powerpoint/2010/main" val="3884390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Subroutine Parameters and Data Linkage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a subroutine is called, the main program must transfer the data it wishes the subroutine to work with.</a:t>
            </a:r>
          </a:p>
          <a:p>
            <a:pPr>
              <a:lnSpc>
                <a:spcPct val="90000"/>
              </a:lnSpc>
            </a:pPr>
            <a:r>
              <a:rPr lang="en-US"/>
              <a:t>It is necessary for the subroutine to have access to data from the calling program and to return results to that program.</a:t>
            </a:r>
          </a:p>
          <a:p>
            <a:pPr>
              <a:lnSpc>
                <a:spcPct val="90000"/>
              </a:lnSpc>
            </a:pPr>
            <a:r>
              <a:rPr lang="en-US"/>
              <a:t>The accumulator can be used for a </a:t>
            </a:r>
            <a:r>
              <a:rPr lang="en-US" i="1"/>
              <a:t>single </a:t>
            </a:r>
            <a:r>
              <a:rPr lang="en-US"/>
              <a:t>input parameter and a </a:t>
            </a:r>
            <a:r>
              <a:rPr lang="en-US" i="1"/>
              <a:t>single </a:t>
            </a:r>
            <a:r>
              <a:rPr lang="en-US"/>
              <a:t>output parameter.</a:t>
            </a:r>
          </a:p>
        </p:txBody>
      </p:sp>
    </p:spTree>
    <p:extLst>
      <p:ext uri="{BB962C8B-B14F-4D97-AF65-F5344CB8AC3E}">
        <p14:creationId xmlns:p14="http://schemas.microsoft.com/office/powerpoint/2010/main" val="4198923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Subroutine Parameters and Data Linkage /cont.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 computers with multiple processor registers, more parameters can be transferred this way.</a:t>
            </a:r>
          </a:p>
          <a:p>
            <a:endParaRPr lang="en-US" sz="2800"/>
          </a:p>
          <a:p>
            <a:r>
              <a:rPr lang="en-US" sz="2800"/>
              <a:t>Another way to transfer data to a subroutine is through the memory.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Data are often placed in memory locations following the call.</a:t>
            </a:r>
          </a:p>
        </p:txBody>
      </p:sp>
    </p:spTree>
    <p:extLst>
      <p:ext uri="{BB962C8B-B14F-4D97-AF65-F5344CB8AC3E}">
        <p14:creationId xmlns:p14="http://schemas.microsoft.com/office/powerpoint/2010/main" val="84718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Linkage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3222625" y="1905000"/>
            <a:ext cx="10255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ORG  200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X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BSA  OR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3AF6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Y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HLT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7B95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0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0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CMA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TMP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OR  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CMA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AND  TMP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CMA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ISZ  OR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BUN  OR  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0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END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4876800" y="1905000"/>
            <a:ext cx="2963863" cy="391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Load 1st operand into AC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Branch to subroutine OR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2nd operand stored here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Subroutine returns here</a:t>
            </a: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1st operand stored here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Result stored here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Subroutine OR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Complement 1st operand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in temporary location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Load 2nd operand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Complement 2nd operand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AND complemented 1st operand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Complement again to get OR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Increment return address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Return to main program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Temporary storage</a:t>
            </a:r>
          </a:p>
          <a:p>
            <a:pPr defTabSz="762000" eaLnBrk="0" latinLnBrk="1" hangingPunct="0">
              <a:lnSpc>
                <a:spcPct val="8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</p:txBody>
      </p:sp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2554288" y="1905000"/>
            <a:ext cx="550862" cy="391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X,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Y,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OR,</a:t>
            </a: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TMP,</a:t>
            </a:r>
          </a:p>
          <a:p>
            <a:pPr defTabSz="762000" eaLnBrk="0" latinLnBrk="1" hangingPunct="0">
              <a:lnSpc>
                <a:spcPct val="86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1781175" y="1905000"/>
            <a:ext cx="452438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200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201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202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203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204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205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206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207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208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209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20A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20B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20C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20D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20E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20F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210</a:t>
            </a:r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1746250" y="1895475"/>
            <a:ext cx="4905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 i="1">
                <a:ea typeface="굴림" pitchFamily="50" charset="-127"/>
                <a:cs typeface="Arial" charset="0"/>
              </a:rPr>
              <a:t>Loc.</a:t>
            </a:r>
          </a:p>
        </p:txBody>
      </p:sp>
    </p:spTree>
    <p:extLst>
      <p:ext uri="{BB962C8B-B14F-4D97-AF65-F5344CB8AC3E}">
        <p14:creationId xmlns:p14="http://schemas.microsoft.com/office/powerpoint/2010/main" val="62808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Machine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257800"/>
          </a:xfrm>
        </p:spPr>
        <p:txBody>
          <a:bodyPr>
            <a:noAutofit/>
          </a:bodyPr>
          <a:lstStyle/>
          <a:p>
            <a:r>
              <a:rPr kumimoji="1" lang="en-US" altLang="ko-KR" sz="2100" dirty="0" smtClean="0">
                <a:ea typeface="굴림" pitchFamily="50" charset="-127"/>
              </a:rPr>
              <a:t>A </a:t>
            </a:r>
            <a:r>
              <a:rPr kumimoji="1" lang="en-US" altLang="ko-KR" sz="2100" dirty="0">
                <a:ea typeface="굴림" pitchFamily="50" charset="-127"/>
              </a:rPr>
              <a:t>list of instructions that direct the computer to perform a data processing </a:t>
            </a:r>
            <a:r>
              <a:rPr kumimoji="1" lang="en-US" altLang="ko-KR" sz="2100" dirty="0" smtClean="0">
                <a:ea typeface="굴림" pitchFamily="50" charset="-127"/>
              </a:rPr>
              <a:t>task is called Program</a:t>
            </a:r>
            <a:endParaRPr kumimoji="1" lang="en-US" altLang="ko-KR" sz="2100" dirty="0">
              <a:ea typeface="굴림" pitchFamily="50" charset="-127"/>
            </a:endParaRPr>
          </a:p>
          <a:p>
            <a:r>
              <a:rPr kumimoji="1" lang="en-US" altLang="ko-KR" sz="2100" dirty="0" smtClean="0">
                <a:ea typeface="굴림" pitchFamily="50" charset="-127"/>
              </a:rPr>
              <a:t>Programs are represented internally in binary form</a:t>
            </a:r>
            <a:endParaRPr kumimoji="1" lang="en-US" altLang="ko-KR" sz="2100" dirty="0">
              <a:ea typeface="굴림" pitchFamily="50" charset="-127"/>
            </a:endParaRPr>
          </a:p>
          <a:p>
            <a:r>
              <a:rPr kumimoji="1" lang="en-US" altLang="ko-KR" sz="2100" dirty="0" smtClean="0">
                <a:ea typeface="굴림" pitchFamily="50" charset="-127"/>
              </a:rPr>
              <a:t>So any program written in any other language (like C, BASIC, </a:t>
            </a:r>
            <a:r>
              <a:rPr kumimoji="1" lang="en-US" altLang="ko-KR" sz="2100" dirty="0" smtClean="0">
                <a:ea typeface="굴림" pitchFamily="50" charset="-127"/>
              </a:rPr>
              <a:t>Java, assembly </a:t>
            </a:r>
            <a:r>
              <a:rPr kumimoji="1" lang="en-US" altLang="ko-KR" sz="2100" dirty="0" smtClean="0">
                <a:ea typeface="굴림" pitchFamily="50" charset="-127"/>
              </a:rPr>
              <a:t>etc.) must be translated to the binary representation of instructions before they can be executed by the computer.</a:t>
            </a:r>
          </a:p>
          <a:p>
            <a:r>
              <a:rPr kumimoji="1" lang="en-US" altLang="ko-KR" sz="2100" dirty="0" smtClean="0">
                <a:ea typeface="굴림" pitchFamily="50" charset="-127"/>
              </a:rPr>
              <a:t>Machine language program is a binary program  that runs on a computer directly with out the need of assembler or compiler.</a:t>
            </a:r>
          </a:p>
          <a:p>
            <a:r>
              <a:rPr kumimoji="1" lang="en-US" altLang="ko-KR" sz="2100" dirty="0" smtClean="0">
                <a:ea typeface="굴림" pitchFamily="50" charset="-127"/>
              </a:rPr>
              <a:t>Machine Language:</a:t>
            </a:r>
          </a:p>
          <a:p>
            <a:pPr lvl="1"/>
            <a:r>
              <a:rPr kumimoji="1" lang="en-US" altLang="ko-KR" sz="2100" dirty="0" smtClean="0">
                <a:ea typeface="굴림" pitchFamily="50" charset="-127"/>
              </a:rPr>
              <a:t>Binary </a:t>
            </a:r>
            <a:r>
              <a:rPr kumimoji="1" lang="en-US" altLang="ko-KR" sz="2100" dirty="0">
                <a:ea typeface="굴림" pitchFamily="50" charset="-127"/>
              </a:rPr>
              <a:t>code:</a:t>
            </a:r>
            <a:r>
              <a:rPr kumimoji="1" lang="en-US" altLang="ko-KR" sz="2100" b="1" dirty="0">
                <a:ea typeface="굴림" pitchFamily="50" charset="-127"/>
              </a:rPr>
              <a:t> </a:t>
            </a:r>
            <a:r>
              <a:rPr kumimoji="1" lang="en-US" altLang="ko-KR" sz="2100" dirty="0">
                <a:ea typeface="굴림" pitchFamily="50" charset="-127"/>
              </a:rPr>
              <a:t> a binary representation of  instructions and operands as they appear in computer memory.</a:t>
            </a:r>
          </a:p>
          <a:p>
            <a:pPr lvl="1"/>
            <a:r>
              <a:rPr kumimoji="1" lang="en-US" altLang="ko-KR" sz="2100" dirty="0">
                <a:ea typeface="굴림" pitchFamily="50" charset="-127"/>
              </a:rPr>
              <a:t>Octal or hexadecimal code: translation of binary code to octal or hexadecimal representation.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583780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Subroutine Parameters and Data Linkage /cont.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possible to have more than one operand following the BSA instruction.</a:t>
            </a:r>
          </a:p>
          <a:p>
            <a:endParaRPr lang="en-US"/>
          </a:p>
          <a:p>
            <a:r>
              <a:rPr lang="en-US"/>
              <a:t>The subroutine must increment the return address stored in its first location for each operand that it extracts from the calling program.</a:t>
            </a:r>
          </a:p>
        </p:txBody>
      </p:sp>
    </p:spTree>
    <p:extLst>
      <p:ext uri="{BB962C8B-B14F-4D97-AF65-F5344CB8AC3E}">
        <p14:creationId xmlns:p14="http://schemas.microsoft.com/office/powerpoint/2010/main" val="2924942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Transfer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there is a large amount of data to be transferred, the data can be placed in a block of storage and the address of the first item in the block is then used as the linking parameter.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2819400" y="4800600"/>
            <a:ext cx="3516313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SUBROUTINE  MVE (SOURCE, DEST, N)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DIMENSION  SOURCE(N), DEST(N)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DO  20  I = 1, N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DEST(I) = SOURCE(I)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RETURN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92559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transfer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3516313" y="1219200"/>
            <a:ext cx="1144587" cy="541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BSA  MVE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100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200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DEC  -16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HLT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HEX  0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MVE  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PT1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ISZ  MVE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MVE  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PT2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ISZ  MVE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MVE  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CTR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ISZ  MVE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PT1  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PT2  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ISZ  PT1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ISZ  PT2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ISZ  CTR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BUN  LOP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BUN  MVE  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--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--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--</a:t>
            </a: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4800600" y="1219200"/>
            <a:ext cx="2830513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Main program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Branch to subroutine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1st address of source data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1st address of destination data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Number of items to move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Subroutine MVE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Bring address of source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in 1st pointer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Increment return address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Bring address of destination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in 2nd pointer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Increment return address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Bring number of items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in counter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Increment return address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Load source item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in destination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Increment source pointer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Increment destination pointer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Increment counter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Repeat 16 times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Return to main program</a:t>
            </a:r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2819400" y="1219200"/>
            <a:ext cx="561975" cy="541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MVE,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LOP,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PT1,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PT2,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CTR,</a:t>
            </a:r>
          </a:p>
        </p:txBody>
      </p:sp>
    </p:spTree>
    <p:extLst>
      <p:ext uri="{BB962C8B-B14F-4D97-AF65-F5344CB8AC3E}">
        <p14:creationId xmlns:p14="http://schemas.microsoft.com/office/powerpoint/2010/main" val="22204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Input-Output Programming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Users of the computer write programs with symbols that are defined by the programming language used.</a:t>
            </a:r>
          </a:p>
          <a:p>
            <a:endParaRPr lang="en-US"/>
          </a:p>
          <a:p>
            <a:r>
              <a:rPr lang="en-US"/>
              <a:t>The symbols are strings of characters and each character is assigned an 8-bit code so that it can be stored in a computer memory.</a:t>
            </a:r>
          </a:p>
        </p:txBody>
      </p:sp>
    </p:spTree>
    <p:extLst>
      <p:ext uri="{BB962C8B-B14F-4D97-AF65-F5344CB8AC3E}">
        <p14:creationId xmlns:p14="http://schemas.microsoft.com/office/powerpoint/2010/main" val="34983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Input-Output Programming /cont.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binary coded character enters the computer when an INP instruction is executed.</a:t>
            </a:r>
          </a:p>
          <a:p>
            <a:endParaRPr lang="en-US"/>
          </a:p>
          <a:p>
            <a:r>
              <a:rPr lang="en-US"/>
              <a:t>A binary coded character is transferred to the output device when an OUT instruction is executed.</a:t>
            </a:r>
          </a:p>
        </p:txBody>
      </p:sp>
    </p:spTree>
    <p:extLst>
      <p:ext uri="{BB962C8B-B14F-4D97-AF65-F5344CB8AC3E}">
        <p14:creationId xmlns:p14="http://schemas.microsoft.com/office/powerpoint/2010/main" val="2122493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Input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1143000" y="2743200"/>
            <a:ext cx="44704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    Program to Input one Character(Byte)</a:t>
            </a:r>
          </a:p>
        </p:txBody>
      </p:sp>
      <p:sp>
        <p:nvSpPr>
          <p:cNvPr id="568325" name="Rectangle 5"/>
          <p:cNvSpPr>
            <a:spLocks noChangeArrowheads="1"/>
          </p:cNvSpPr>
          <p:nvPr/>
        </p:nvSpPr>
        <p:spPr bwMode="auto">
          <a:xfrm>
            <a:off x="2713038" y="3224213"/>
            <a:ext cx="12065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SKI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BUN  CIF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INP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OUT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STA  CHR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HLT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--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4171950" y="3224213"/>
            <a:ext cx="37147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   / Check input flag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   / Flag=0, branch to check again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   / Flag=1, input character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   / Display to ensure correctness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   / Store character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   / Store character here</a:t>
            </a:r>
          </a:p>
        </p:txBody>
      </p:sp>
      <p:sp>
        <p:nvSpPr>
          <p:cNvPr id="568327" name="Rectangle 7"/>
          <p:cNvSpPr>
            <a:spLocks noChangeArrowheads="1"/>
          </p:cNvSpPr>
          <p:nvPr/>
        </p:nvSpPr>
        <p:spPr bwMode="auto">
          <a:xfrm>
            <a:off x="1885950" y="3216275"/>
            <a:ext cx="68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CIF,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CHR,</a:t>
            </a:r>
          </a:p>
        </p:txBody>
      </p:sp>
    </p:spTree>
    <p:extLst>
      <p:ext uri="{BB962C8B-B14F-4D97-AF65-F5344CB8AC3E}">
        <p14:creationId xmlns:p14="http://schemas.microsoft.com/office/powerpoint/2010/main" val="4006743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Output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2625725" y="3352800"/>
            <a:ext cx="12319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LDA  CHR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SKO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BUN  COF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OUT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HLT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HEX  0057</a:t>
            </a:r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4419600" y="3352800"/>
            <a:ext cx="35242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Load character into AC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Check output flag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Flag=0, branch to check again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Flag=1, output character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Character is "W"</a:t>
            </a: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1728788" y="3352800"/>
            <a:ext cx="68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COF,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CHR,</a:t>
            </a:r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 bwMode="auto">
          <a:xfrm>
            <a:off x="1120775" y="2689225"/>
            <a:ext cx="3533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Program to Output a Character</a:t>
            </a:r>
          </a:p>
        </p:txBody>
      </p:sp>
    </p:spTree>
    <p:extLst>
      <p:ext uri="{BB962C8B-B14F-4D97-AF65-F5344CB8AC3E}">
        <p14:creationId xmlns:p14="http://schemas.microsoft.com/office/powerpoint/2010/main" val="16117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Manipulation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/>
              <a:t>The binary coded characters that represent symbols can be manipulated by computer instructions to achieve various data-processing tasks.</a:t>
            </a:r>
          </a:p>
          <a:p>
            <a:r>
              <a:rPr lang="en-US"/>
              <a:t>One such task may be to pack two characters in one word.</a:t>
            </a:r>
          </a:p>
          <a:p>
            <a:r>
              <a:rPr lang="en-US"/>
              <a:t>This is convenient because each character occupies 8 bits and a memory word contains 16 bits.</a:t>
            </a:r>
          </a:p>
        </p:txBody>
      </p:sp>
    </p:spTree>
    <p:extLst>
      <p:ext uri="{BB962C8B-B14F-4D97-AF65-F5344CB8AC3E}">
        <p14:creationId xmlns:p14="http://schemas.microsoft.com/office/powerpoint/2010/main" val="21745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3478213" y="2627313"/>
            <a:ext cx="1295400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--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SKI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BUN  FST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INP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OUT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BSA  SH4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BSA  SH4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SKI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BUN  SCD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INP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OUT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BUN  IN2  I</a:t>
            </a:r>
          </a:p>
        </p:txBody>
      </p:sp>
      <p:sp>
        <p:nvSpPr>
          <p:cNvPr id="572421" name="Rectangle 5"/>
          <p:cNvSpPr>
            <a:spLocks noChangeArrowheads="1"/>
          </p:cNvSpPr>
          <p:nvPr/>
        </p:nvSpPr>
        <p:spPr bwMode="auto">
          <a:xfrm>
            <a:off x="4938713" y="2627313"/>
            <a:ext cx="2692400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Subroutine entry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Input 1st character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Logical Shift left 4 bits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4 more bits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Input 2nd character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Return</a:t>
            </a: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2722563" y="2627313"/>
            <a:ext cx="6731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IN2,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FST,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SCD,</a:t>
            </a:r>
          </a:p>
        </p:txBody>
      </p:sp>
      <p:sp>
        <p:nvSpPr>
          <p:cNvPr id="572423" name="Rectangle 7"/>
          <p:cNvSpPr>
            <a:spLocks noChangeArrowheads="1"/>
          </p:cNvSpPr>
          <p:nvPr/>
        </p:nvSpPr>
        <p:spPr bwMode="auto">
          <a:xfrm>
            <a:off x="1600200" y="1828800"/>
            <a:ext cx="6083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Subroutine to Input 2 Characters and pack into a word </a:t>
            </a:r>
          </a:p>
        </p:txBody>
      </p:sp>
    </p:spTree>
    <p:extLst>
      <p:ext uri="{BB962C8B-B14F-4D97-AF65-F5344CB8AC3E}">
        <p14:creationId xmlns:p14="http://schemas.microsoft.com/office/powerpoint/2010/main" val="1045694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lookup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two pass assembler performs the table lookup in the second pass.</a:t>
            </a:r>
          </a:p>
          <a:p>
            <a:endParaRPr lang="en-US" sz="2800"/>
          </a:p>
          <a:p>
            <a:r>
              <a:rPr lang="en-US" sz="2800"/>
              <a:t>This is an operation that searches a table to find out if it contains a given symbol.</a:t>
            </a:r>
          </a:p>
          <a:p>
            <a:endParaRPr lang="en-US" sz="2800"/>
          </a:p>
          <a:p>
            <a:r>
              <a:rPr lang="en-US" sz="2800"/>
              <a:t>The search may be done by comparing the given symbol with each of the symbols stored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97811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Binary code: </a:t>
            </a:r>
          </a:p>
          <a:p>
            <a:pPr lvl="1"/>
            <a:r>
              <a:rPr lang="en-US" dirty="0" smtClean="0"/>
              <a:t>sequence of instructions and operands in binary that list the exact representation of instructions as they appear in computer memory.</a:t>
            </a:r>
          </a:p>
          <a:p>
            <a:r>
              <a:rPr lang="en-US" dirty="0" smtClean="0"/>
              <a:t>Octal or hexadecimal code: </a:t>
            </a:r>
          </a:p>
          <a:p>
            <a:pPr lvl="1"/>
            <a:r>
              <a:rPr lang="en-US" dirty="0" smtClean="0"/>
              <a:t>an equivalent translation of the binary code to octal or hexadecimal representation</a:t>
            </a:r>
          </a:p>
          <a:p>
            <a:r>
              <a:rPr lang="en-US" dirty="0" smtClean="0"/>
              <a:t>Symbolic code (assembly code): </a:t>
            </a:r>
          </a:p>
          <a:p>
            <a:pPr lvl="1"/>
            <a:r>
              <a:rPr lang="en-US" dirty="0" smtClean="0"/>
              <a:t>User employs symbols (letters, numerals, or special characters) for the operation part, the address part, and other parts of the instruction code. </a:t>
            </a:r>
          </a:p>
          <a:p>
            <a:pPr lvl="1"/>
            <a:r>
              <a:rPr lang="en-US" dirty="0" smtClean="0"/>
              <a:t>Each symbolic instruction can be translated into one binary coded instruction. </a:t>
            </a:r>
          </a:p>
          <a:p>
            <a:pPr lvl="1"/>
            <a:r>
              <a:rPr lang="en-US" dirty="0" smtClean="0"/>
              <a:t>This is done by assembler.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45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lookup /cont.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search terminates when a match occurs or if none of the symbols match.</a:t>
            </a:r>
          </a:p>
          <a:p>
            <a:r>
              <a:rPr lang="en-US"/>
              <a:t>The comparison is done by forming the 2’s complement of a word and arithmetically adding it to the second word.</a:t>
            </a:r>
          </a:p>
          <a:p>
            <a:r>
              <a:rPr lang="en-US"/>
              <a:t>If the result is zero, the two words are equal and a match occurs. Else, the words are not the same.</a:t>
            </a:r>
          </a:p>
        </p:txBody>
      </p:sp>
    </p:spTree>
    <p:extLst>
      <p:ext uri="{BB962C8B-B14F-4D97-AF65-F5344CB8AC3E}">
        <p14:creationId xmlns:p14="http://schemas.microsoft.com/office/powerpoint/2010/main" val="1416197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Lookup / cont.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2473325" y="2895600"/>
            <a:ext cx="119380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LDA WD1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CMA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INC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ADD WD2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SZA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BUN UEQ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BUN EQL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---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---</a:t>
            </a:r>
          </a:p>
        </p:txBody>
      </p:sp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4267200" y="2895600"/>
            <a:ext cx="33274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Load first word</a:t>
            </a: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Form 2’s complement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Add second word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Skip if AC is zero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Branch to “unequal” routine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/ Branch to “equal” routine</a:t>
            </a: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1576388" y="2895600"/>
            <a:ext cx="69850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endParaRPr kumimoji="1" lang="en-US" altLang="ko-KR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WD1,</a:t>
            </a:r>
          </a:p>
          <a:p>
            <a:pPr defTabSz="762000" eaLnBrk="0" hangingPunct="0">
              <a:lnSpc>
                <a:spcPct val="97000"/>
              </a:lnSpc>
            </a:pPr>
            <a:r>
              <a:rPr kumimoji="1" lang="en-US" altLang="ko-KR" b="1">
                <a:ea typeface="굴림" pitchFamily="50" charset="-127"/>
                <a:cs typeface="Arial" charset="0"/>
              </a:rPr>
              <a:t>WD2,</a:t>
            </a:r>
          </a:p>
        </p:txBody>
      </p:sp>
      <p:sp>
        <p:nvSpPr>
          <p:cNvPr id="577543" name="Rectangle 7"/>
          <p:cNvSpPr>
            <a:spLocks noChangeArrowheads="1"/>
          </p:cNvSpPr>
          <p:nvPr/>
        </p:nvSpPr>
        <p:spPr bwMode="auto">
          <a:xfrm>
            <a:off x="3048000" y="2441575"/>
            <a:ext cx="321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Comparing two words:</a:t>
            </a:r>
          </a:p>
        </p:txBody>
      </p:sp>
    </p:spTree>
    <p:extLst>
      <p:ext uri="{BB962C8B-B14F-4D97-AF65-F5344CB8AC3E}">
        <p14:creationId xmlns:p14="http://schemas.microsoft.com/office/powerpoint/2010/main" val="3408334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Interrupt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83163"/>
          </a:xfrm>
        </p:spPr>
        <p:txBody>
          <a:bodyPr/>
          <a:lstStyle/>
          <a:p>
            <a:r>
              <a:rPr lang="en-US"/>
              <a:t>The running time of input and output programs is made up primarily of the time spent by the computer in waiting for the external device to set its flag.</a:t>
            </a:r>
          </a:p>
          <a:p>
            <a:r>
              <a:rPr lang="en-US"/>
              <a:t>The wait loop that checks the flags wastes a large amount of time.</a:t>
            </a:r>
          </a:p>
          <a:p>
            <a:r>
              <a:rPr lang="en-US"/>
              <a:t>Use interrupt facility to notify the computer when a flag is set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eliminates waiting time.</a:t>
            </a:r>
          </a:p>
        </p:txBody>
      </p:sp>
    </p:spTree>
    <p:extLst>
      <p:ext uri="{BB962C8B-B14F-4D97-AF65-F5344CB8AC3E}">
        <p14:creationId xmlns:p14="http://schemas.microsoft.com/office/powerpoint/2010/main" val="4012446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Interrupt /cont.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Data transfer starts upon request from the external device.</a:t>
            </a:r>
          </a:p>
          <a:p>
            <a:pPr>
              <a:lnSpc>
                <a:spcPct val="90000"/>
              </a:lnSpc>
            </a:pPr>
            <a:r>
              <a:rPr lang="en-US"/>
              <a:t>Only one program can be executed at any given time. </a:t>
            </a:r>
          </a:p>
          <a:p>
            <a:pPr>
              <a:lnSpc>
                <a:spcPct val="90000"/>
              </a:lnSpc>
            </a:pPr>
            <a:r>
              <a:rPr lang="en-US"/>
              <a:t>Running program: is the program currently being executed</a:t>
            </a:r>
          </a:p>
          <a:p>
            <a:pPr>
              <a:lnSpc>
                <a:spcPct val="90000"/>
              </a:lnSpc>
            </a:pPr>
            <a:r>
              <a:rPr lang="en-US"/>
              <a:t>The interrupt facility allows the running program to proceed until the input or output device sets its ready flag</a:t>
            </a:r>
          </a:p>
        </p:txBody>
      </p:sp>
    </p:spTree>
    <p:extLst>
      <p:ext uri="{BB962C8B-B14F-4D97-AF65-F5344CB8AC3E}">
        <p14:creationId xmlns:p14="http://schemas.microsoft.com/office/powerpoint/2010/main" val="875954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Interrupt /cont.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a flag is set to 1: the computer completes the execution of the instruction in progress and then acknowledges the interrupt.</a:t>
            </a:r>
          </a:p>
          <a:p>
            <a:pPr>
              <a:lnSpc>
                <a:spcPct val="90000"/>
              </a:lnSpc>
            </a:pPr>
            <a:r>
              <a:rPr lang="en-US"/>
              <a:t>The return address is stored in location 0.</a:t>
            </a:r>
          </a:p>
          <a:p>
            <a:pPr>
              <a:lnSpc>
                <a:spcPct val="90000"/>
              </a:lnSpc>
            </a:pPr>
            <a:r>
              <a:rPr lang="en-US"/>
              <a:t>The instruction in location 1 is performed: this initiates a service routine for the input or output transfer.</a:t>
            </a:r>
          </a:p>
          <a:p>
            <a:pPr>
              <a:lnSpc>
                <a:spcPct val="90000"/>
              </a:lnSpc>
            </a:pPr>
            <a:r>
              <a:rPr lang="en-US"/>
              <a:t>The service routine can be stored anywhere in memory provided a branch to the start of the routine is stored in location 1.</a:t>
            </a:r>
          </a:p>
        </p:txBody>
      </p:sp>
    </p:spTree>
    <p:extLst>
      <p:ext uri="{BB962C8B-B14F-4D97-AF65-F5344CB8AC3E}">
        <p14:creationId xmlns:p14="http://schemas.microsoft.com/office/powerpoint/2010/main" val="2307143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Routine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have instructions to perform:</a:t>
            </a:r>
          </a:p>
          <a:p>
            <a:pPr lvl="1"/>
            <a:r>
              <a:rPr lang="en-US"/>
              <a:t>Save contents of processor registers.</a:t>
            </a:r>
          </a:p>
          <a:p>
            <a:pPr lvl="1"/>
            <a:r>
              <a:rPr lang="en-US"/>
              <a:t>Check which flag is set.</a:t>
            </a:r>
          </a:p>
          <a:p>
            <a:pPr lvl="1"/>
            <a:r>
              <a:rPr lang="en-US"/>
              <a:t>Service the device whose flag is set.</a:t>
            </a:r>
          </a:p>
          <a:p>
            <a:pPr lvl="1"/>
            <a:r>
              <a:rPr lang="en-US"/>
              <a:t>Restore contents of processor registers</a:t>
            </a:r>
          </a:p>
          <a:p>
            <a:pPr lvl="1"/>
            <a:r>
              <a:rPr lang="en-US"/>
              <a:t>Turn the interrupt facility on.</a:t>
            </a:r>
          </a:p>
          <a:p>
            <a:pPr lvl="1"/>
            <a:r>
              <a:rPr lang="en-US"/>
              <a:t>Return to the running program.</a:t>
            </a:r>
          </a:p>
        </p:txBody>
      </p:sp>
    </p:spTree>
    <p:extLst>
      <p:ext uri="{BB962C8B-B14F-4D97-AF65-F5344CB8AC3E}">
        <p14:creationId xmlns:p14="http://schemas.microsoft.com/office/powerpoint/2010/main" val="2573142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Routine /cont.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contents of processor registers before and after the interrupt must be the same.</a:t>
            </a:r>
          </a:p>
          <a:p>
            <a:endParaRPr lang="en-US"/>
          </a:p>
          <a:p>
            <a:r>
              <a:rPr lang="en-US"/>
              <a:t>Since the registers may be used by the service routine, it is necessary to save their contents at the beginning of the routine and restore them at the end.</a:t>
            </a:r>
          </a:p>
        </p:txBody>
      </p:sp>
    </p:spTree>
    <p:extLst>
      <p:ext uri="{BB962C8B-B14F-4D97-AF65-F5344CB8AC3E}">
        <p14:creationId xmlns:p14="http://schemas.microsoft.com/office/powerpoint/2010/main" val="2719080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Routine /cont.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sequence by which flags are checked dictates the priority assigned to each device.</a:t>
            </a:r>
          </a:p>
          <a:p>
            <a:r>
              <a:rPr lang="en-US"/>
              <a:t>The device with higher priority is serviced first.</a:t>
            </a:r>
          </a:p>
          <a:p>
            <a:r>
              <a:rPr lang="en-US"/>
              <a:t>Even though two or more flags may be set at the same time, the devices are serviced on at a time.</a:t>
            </a:r>
          </a:p>
          <a:p>
            <a:pP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7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Routine /cont.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occurrence of an interrupt disables the facility from further interrupts.</a:t>
            </a:r>
          </a:p>
          <a:p>
            <a:endParaRPr lang="en-US" sz="2800"/>
          </a:p>
          <a:p>
            <a:r>
              <a:rPr lang="en-US" sz="2800"/>
              <a:t>The service routine must turn the interrupt on before the return to the running program.</a:t>
            </a:r>
          </a:p>
          <a:p>
            <a:endParaRPr lang="en-US" sz="2800"/>
          </a:p>
          <a:p>
            <a:r>
              <a:rPr lang="en-US" sz="2800"/>
              <a:t>The interrupt facility should not be turned on until after the return address is inserted into the program counter.</a:t>
            </a:r>
          </a:p>
        </p:txBody>
      </p:sp>
    </p:spTree>
    <p:extLst>
      <p:ext uri="{BB962C8B-B14F-4D97-AF65-F5344CB8AC3E}">
        <p14:creationId xmlns:p14="http://schemas.microsoft.com/office/powerpoint/2010/main" val="1671293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7800"/>
            <a:ext cx="8229600" cy="1143000"/>
          </a:xfrm>
        </p:spPr>
        <p:txBody>
          <a:bodyPr/>
          <a:lstStyle/>
          <a:p>
            <a:r>
              <a:rPr lang="en-US"/>
              <a:t>Interrupt Service Program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3306763" y="1041400"/>
            <a:ext cx="1133475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-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BUN  SRV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CLA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ION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X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ADD  Y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Z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   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   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SAC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CIR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SE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SKI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BUN  NXT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INP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OUT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STA  PT1  I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ISZ  PT1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SKO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BUN  EXT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PT2  I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OUT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ISZ  PT2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SE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CIL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LDA  SAC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ION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BUN  ZRO  I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-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-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-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-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4800600" y="1041400"/>
            <a:ext cx="3252788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Return address stored here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Branch to service routine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Portion of running program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Turn on interrupt facility</a:t>
            </a: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Interrupt occurs here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Program returns here after interrupt</a:t>
            </a: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Interrupt service routine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content of AC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Move E into AC(1)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content of E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Check input flag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Flag is off, check next flag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Flag is on, input character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Print character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Store it in input buffer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Increment input pointer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Check output flag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Flag is off, exit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Load character from output buffer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Output character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Increment output pointer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Restore value of AC(1)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Shift it to E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Restore content of AC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Turn interrupt on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Return to running program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AC is stored here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E is stored here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Pointer of input buffer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/ Pointer of output buffer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2497138" y="1041400"/>
            <a:ext cx="552450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ZRO,</a:t>
            </a: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SRV,</a:t>
            </a: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NXT,</a:t>
            </a: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EXT,</a:t>
            </a: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endParaRPr kumimoji="1" lang="en-US" altLang="ko-KR" sz="1400" b="1">
              <a:ea typeface="굴림" pitchFamily="50" charset="-127"/>
              <a:cs typeface="Arial" charset="0"/>
            </a:endParaRP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SAC,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SE,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PT1,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PT2,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1706563" y="1041400"/>
            <a:ext cx="4222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    0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    1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100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101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102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103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104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   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   </a:t>
            </a:r>
          </a:p>
          <a:p>
            <a:pPr defTabSz="762000" eaLnBrk="0" hangingPunct="0">
              <a:lnSpc>
                <a:spcPct val="77000"/>
              </a:lnSpc>
            </a:pPr>
            <a:r>
              <a:rPr kumimoji="1" lang="en-US" altLang="ko-KR" sz="1400" b="1">
                <a:ea typeface="굴림" pitchFamily="50" charset="-127"/>
                <a:cs typeface="Arial" charset="0"/>
              </a:rPr>
              <a:t>200</a:t>
            </a:r>
          </a:p>
        </p:txBody>
      </p:sp>
      <p:sp>
        <p:nvSpPr>
          <p:cNvPr id="587784" name="Rectangle 8"/>
          <p:cNvSpPr>
            <a:spLocks noChangeArrowheads="1"/>
          </p:cNvSpPr>
          <p:nvPr/>
        </p:nvSpPr>
        <p:spPr bwMode="auto">
          <a:xfrm>
            <a:off x="1690688" y="766763"/>
            <a:ext cx="761619" cy="26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kumimoji="1" lang="en-US" altLang="ko-KR" sz="1400" b="1" i="1" dirty="0" smtClean="0">
                <a:ea typeface="굴림" pitchFamily="50" charset="-127"/>
                <a:cs typeface="Arial" charset="0"/>
              </a:rPr>
              <a:t>Location</a:t>
            </a:r>
            <a:endParaRPr kumimoji="1" lang="en-US" altLang="ko-KR" sz="1400" b="1" i="1" dirty="0">
              <a:ea typeface="굴림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0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High-level programming language: </a:t>
            </a:r>
          </a:p>
          <a:p>
            <a:pPr lvl="1"/>
            <a:r>
              <a:rPr lang="en-US" dirty="0" smtClean="0"/>
              <a:t>special language developed to reflect the procedures used in the solution of a problem.</a:t>
            </a:r>
          </a:p>
          <a:p>
            <a:pPr lvl="1"/>
            <a:r>
              <a:rPr lang="en-US" dirty="0" smtClean="0"/>
              <a:t> Example: FORTRAN, C, JAVA. </a:t>
            </a:r>
          </a:p>
          <a:p>
            <a:pPr lvl="1"/>
            <a:r>
              <a:rPr lang="en-US" dirty="0" smtClean="0"/>
              <a:t>The program is written in a sequence of statements in a form that people prefer to think in when solving a program. </a:t>
            </a:r>
          </a:p>
          <a:p>
            <a:pPr lvl="1"/>
            <a:r>
              <a:rPr lang="en-US" dirty="0" smtClean="0"/>
              <a:t>Each statement must be translated into a sequence of binary instructions before the program can be executed in a computer. </a:t>
            </a:r>
          </a:p>
          <a:p>
            <a:pPr lvl="1"/>
            <a:r>
              <a:rPr lang="en-US" dirty="0" smtClean="0"/>
              <a:t>This is done by compiler or interpreter.</a:t>
            </a:r>
          </a:p>
        </p:txBody>
      </p:sp>
    </p:spTree>
    <p:extLst>
      <p:ext uri="{BB962C8B-B14F-4D97-AF65-F5344CB8AC3E}">
        <p14:creationId xmlns:p14="http://schemas.microsoft.com/office/powerpoint/2010/main" val="217153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Binary program to add two number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Hexadecimal program </a:t>
            </a:r>
            <a:r>
              <a:rPr lang="en-US" dirty="0"/>
              <a:t>to add two number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24124"/>
            <a:ext cx="3969327" cy="35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73" y="2514600"/>
            <a:ext cx="396932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Assembly program to add two numbers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Assembly program in which we replace each hexadecimal address by symbolic address and each hexadecimal operand by a decimal operand</a:t>
            </a:r>
            <a:endParaRPr lang="en-US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4200"/>
            <a:ext cx="41148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5150"/>
            <a:ext cx="44958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0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ko-KR" dirty="0"/>
              <a:t>The rules for writing assembly language program</a:t>
            </a:r>
          </a:p>
          <a:p>
            <a:pPr lvl="2"/>
            <a:r>
              <a:rPr lang="en-US" altLang="ko-KR" dirty="0"/>
              <a:t>Documented and published in manuals(from the computer manufacturer)</a:t>
            </a:r>
          </a:p>
          <a:p>
            <a:pPr lvl="1"/>
            <a:r>
              <a:rPr lang="en-US" altLang="ko-KR" dirty="0"/>
              <a:t>Rules of the Assembly Language</a:t>
            </a:r>
          </a:p>
          <a:p>
            <a:pPr lvl="2"/>
            <a:r>
              <a:rPr lang="en-US" altLang="ko-KR" dirty="0"/>
              <a:t>Each line of an assembly language program is arranged in three </a:t>
            </a:r>
            <a:r>
              <a:rPr lang="en-US" altLang="ko-KR" dirty="0" smtClean="0"/>
              <a:t>columns called fields. The fields specify the following information:</a:t>
            </a:r>
            <a:endParaRPr lang="en-US" altLang="ko-KR" dirty="0"/>
          </a:p>
          <a:p>
            <a:pPr lvl="3"/>
            <a:r>
              <a:rPr lang="en-US" altLang="ko-KR" dirty="0"/>
              <a:t>1) Label field : empty or symbolic address</a:t>
            </a:r>
          </a:p>
          <a:p>
            <a:pPr lvl="3"/>
            <a:r>
              <a:rPr lang="en-US" altLang="ko-KR" dirty="0"/>
              <a:t>2) Instruction field : machine instruction or </a:t>
            </a:r>
            <a:r>
              <a:rPr lang="en-US" altLang="ko-KR" dirty="0" smtClean="0"/>
              <a:t>pseudo instruction</a:t>
            </a:r>
            <a:endParaRPr lang="en-US" altLang="ko-KR" dirty="0"/>
          </a:p>
          <a:p>
            <a:pPr lvl="3"/>
            <a:r>
              <a:rPr lang="en-US" altLang="ko-KR" dirty="0"/>
              <a:t>3) Comment field : empty or </a:t>
            </a:r>
            <a:r>
              <a:rPr lang="en-US" altLang="ko-KR" dirty="0" smtClean="0"/>
              <a:t>comment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Example:  </a:t>
            </a:r>
            <a:r>
              <a:rPr lang="en-US" sz="2400" dirty="0" smtClean="0"/>
              <a:t>  </a:t>
            </a:r>
            <a:endParaRPr 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/>
              <a:t>	Lab</a:t>
            </a:r>
            <a:r>
              <a:rPr lang="en-US" sz="2400" dirty="0"/>
              <a:t>,     </a:t>
            </a:r>
            <a:r>
              <a:rPr lang="en-US" sz="2400" dirty="0" smtClean="0"/>
              <a:t>	ADD </a:t>
            </a:r>
            <a:r>
              <a:rPr lang="en-US" sz="2400" dirty="0"/>
              <a:t>op1    </a:t>
            </a:r>
            <a:r>
              <a:rPr lang="en-US" sz="2400" dirty="0" smtClean="0"/>
              <a:t>	/ </a:t>
            </a:r>
            <a:r>
              <a:rPr lang="en-US" sz="2400" dirty="0"/>
              <a:t>this is an add operation.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Label</a:t>
            </a:r>
            <a:r>
              <a:rPr lang="en-US" sz="2400" dirty="0" smtClean="0"/>
              <a:t>   	</a:t>
            </a:r>
            <a:r>
              <a:rPr lang="en-US" sz="2400" b="1" dirty="0" smtClean="0"/>
              <a:t>Instruction</a:t>
            </a:r>
            <a:r>
              <a:rPr lang="en-US" sz="2400" dirty="0" smtClean="0"/>
              <a:t>  	</a:t>
            </a:r>
            <a:r>
              <a:rPr lang="en-US" sz="2400" b="1" dirty="0" smtClean="0"/>
              <a:t>comment</a:t>
            </a:r>
            <a:endParaRPr lang="en-US" sz="2400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**Note </a:t>
            </a:r>
            <a:r>
              <a:rPr lang="en-US" sz="2400" dirty="0">
                <a:solidFill>
                  <a:schemeClr val="accent2"/>
                </a:solidFill>
              </a:rPr>
              <a:t>that </a:t>
            </a:r>
            <a:r>
              <a:rPr lang="en-US" sz="2400" dirty="0" smtClean="0">
                <a:solidFill>
                  <a:schemeClr val="accent2"/>
                </a:solidFill>
              </a:rPr>
              <a:t>Label </a:t>
            </a:r>
            <a:r>
              <a:rPr lang="en-US" sz="2400" dirty="0">
                <a:solidFill>
                  <a:schemeClr val="accent2"/>
                </a:solidFill>
              </a:rPr>
              <a:t>is a symbolic address</a:t>
            </a:r>
            <a:r>
              <a:rPr lang="en-US" sz="2400" dirty="0" smtClean="0">
                <a:solidFill>
                  <a:schemeClr val="accent2"/>
                </a:solidFill>
              </a:rPr>
              <a:t>.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8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3247</Words>
  <Application>Microsoft Office PowerPoint</Application>
  <PresentationFormat>On-screen Show (4:3)</PresentationFormat>
  <Paragraphs>722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Programming the Basic Computer</vt:lpstr>
      <vt:lpstr>Instruction Set of the Basic Computer</vt:lpstr>
      <vt:lpstr>Contd..</vt:lpstr>
      <vt:lpstr>Machine Language</vt:lpstr>
      <vt:lpstr>Program Categories</vt:lpstr>
      <vt:lpstr>Contd..</vt:lpstr>
      <vt:lpstr>Example</vt:lpstr>
      <vt:lpstr>Example</vt:lpstr>
      <vt:lpstr>Assembly language</vt:lpstr>
      <vt:lpstr>Contd..</vt:lpstr>
      <vt:lpstr>Example</vt:lpstr>
      <vt:lpstr>The Assembler</vt:lpstr>
      <vt:lpstr>First Pass</vt:lpstr>
      <vt:lpstr>First Pass (Contd..)</vt:lpstr>
      <vt:lpstr>Second Pass</vt:lpstr>
      <vt:lpstr>Assembler Tables</vt:lpstr>
      <vt:lpstr>PowerPoint Presentation</vt:lpstr>
      <vt:lpstr>Error Diagnostics</vt:lpstr>
      <vt:lpstr>Program Loops</vt:lpstr>
      <vt:lpstr>PowerPoint Presentation</vt:lpstr>
      <vt:lpstr>Programming Arithmetic &amp; Logic Operations</vt:lpstr>
      <vt:lpstr>Multiplication</vt:lpstr>
      <vt:lpstr>PowerPoint Presentation</vt:lpstr>
      <vt:lpstr>PowerPoint Presentation</vt:lpstr>
      <vt:lpstr>Double-Precision Addition</vt:lpstr>
      <vt:lpstr>Double-Precision Addition</vt:lpstr>
      <vt:lpstr>Logic Operations</vt:lpstr>
      <vt:lpstr>Shift Operations</vt:lpstr>
      <vt:lpstr>Logical Shift Operations</vt:lpstr>
      <vt:lpstr>Arithmetic Shift Operations</vt:lpstr>
      <vt:lpstr>Arithmetic Shift Operations /cont.</vt:lpstr>
      <vt:lpstr>Arithmetic Shift Operations /cont.</vt:lpstr>
      <vt:lpstr>Subroutines</vt:lpstr>
      <vt:lpstr>Subroutines /cont.</vt:lpstr>
      <vt:lpstr>Subroutines example- (CIL 4 times)</vt:lpstr>
      <vt:lpstr>Subroutines /cont.</vt:lpstr>
      <vt:lpstr>Subroutine Parameters and Data Linkage</vt:lpstr>
      <vt:lpstr>Subroutine Parameters and Data Linkage /cont.</vt:lpstr>
      <vt:lpstr>Parameter Linkage</vt:lpstr>
      <vt:lpstr>Subroutine Parameters and Data Linkage /cont.</vt:lpstr>
      <vt:lpstr>Data Transfer</vt:lpstr>
      <vt:lpstr>Data transfer</vt:lpstr>
      <vt:lpstr>Input-Output Programming</vt:lpstr>
      <vt:lpstr>Input-Output Programming /cont.</vt:lpstr>
      <vt:lpstr>Character Input</vt:lpstr>
      <vt:lpstr>Character Output</vt:lpstr>
      <vt:lpstr>Character Manipulation</vt:lpstr>
      <vt:lpstr>PowerPoint Presentation</vt:lpstr>
      <vt:lpstr>Table lookup</vt:lpstr>
      <vt:lpstr>Table lookup /cont.</vt:lpstr>
      <vt:lpstr>Table Lookup / cont.</vt:lpstr>
      <vt:lpstr>Program Interrupt</vt:lpstr>
      <vt:lpstr>Program Interrupt /cont.</vt:lpstr>
      <vt:lpstr>Program Interrupt /cont.</vt:lpstr>
      <vt:lpstr>Service Routine</vt:lpstr>
      <vt:lpstr>Service Routine /cont.</vt:lpstr>
      <vt:lpstr>Service Routine /cont.</vt:lpstr>
      <vt:lpstr>Service Routine /cont.</vt:lpstr>
      <vt:lpstr>Interrupt Service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the Basic Computer</dc:title>
  <dc:creator>windows</dc:creator>
  <cp:lastModifiedBy>CISCO-PC</cp:lastModifiedBy>
  <cp:revision>146</cp:revision>
  <dcterms:created xsi:type="dcterms:W3CDTF">2006-08-16T00:00:00Z</dcterms:created>
  <dcterms:modified xsi:type="dcterms:W3CDTF">2017-01-09T16:17:08Z</dcterms:modified>
</cp:coreProperties>
</file>