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56" r:id="rId2"/>
    <p:sldId id="257" r:id="rId3"/>
    <p:sldId id="266" r:id="rId4"/>
    <p:sldId id="258" r:id="rId5"/>
    <p:sldId id="259" r:id="rId6"/>
    <p:sldId id="267" r:id="rId7"/>
    <p:sldId id="268" r:id="rId8"/>
    <p:sldId id="269" r:id="rId9"/>
    <p:sldId id="270" r:id="rId10"/>
    <p:sldId id="307" r:id="rId11"/>
    <p:sldId id="314" r:id="rId12"/>
    <p:sldId id="260" r:id="rId13"/>
    <p:sldId id="271" r:id="rId14"/>
    <p:sldId id="261" r:id="rId15"/>
    <p:sldId id="262" r:id="rId16"/>
    <p:sldId id="265" r:id="rId17"/>
    <p:sldId id="263" r:id="rId18"/>
    <p:sldId id="272" r:id="rId19"/>
    <p:sldId id="264" r:id="rId20"/>
    <p:sldId id="308" r:id="rId21"/>
    <p:sldId id="309" r:id="rId22"/>
    <p:sldId id="310" r:id="rId23"/>
    <p:sldId id="311" r:id="rId24"/>
    <p:sldId id="313" r:id="rId25"/>
    <p:sldId id="324" r:id="rId26"/>
    <p:sldId id="312" r:id="rId27"/>
    <p:sldId id="325" r:id="rId28"/>
    <p:sldId id="321" r:id="rId29"/>
    <p:sldId id="322" r:id="rId30"/>
    <p:sldId id="323" r:id="rId31"/>
    <p:sldId id="273" r:id="rId32"/>
    <p:sldId id="274" r:id="rId33"/>
    <p:sldId id="275" r:id="rId34"/>
    <p:sldId id="276" r:id="rId35"/>
    <p:sldId id="277" r:id="rId36"/>
    <p:sldId id="278" r:id="rId37"/>
    <p:sldId id="279" r:id="rId38"/>
    <p:sldId id="280" r:id="rId39"/>
    <p:sldId id="302" r:id="rId40"/>
    <p:sldId id="303" r:id="rId41"/>
    <p:sldId id="282" r:id="rId42"/>
    <p:sldId id="301" r:id="rId43"/>
    <p:sldId id="304" r:id="rId44"/>
    <p:sldId id="305" r:id="rId45"/>
    <p:sldId id="306" r:id="rId46"/>
    <p:sldId id="285" r:id="rId47"/>
    <p:sldId id="286" r:id="rId48"/>
    <p:sldId id="291" r:id="rId49"/>
    <p:sldId id="292" r:id="rId50"/>
    <p:sldId id="317" r:id="rId51"/>
    <p:sldId id="294" r:id="rId52"/>
    <p:sldId id="318" r:id="rId53"/>
    <p:sldId id="295" r:id="rId54"/>
    <p:sldId id="284" r:id="rId55"/>
    <p:sldId id="315" r:id="rId56"/>
    <p:sldId id="316" r:id="rId57"/>
    <p:sldId id="319" r:id="rId58"/>
    <p:sldId id="320"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01022B-F8B7-4550-A3EE-C555B39187DD}" type="datetimeFigureOut">
              <a:rPr lang="en-US" smtClean="0"/>
              <a:pPr/>
              <a:t>2/12/2017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By: Er. Bednidhi Rijal</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68468-AB16-45A4-82B6-585F42BFF5CB}" type="slidenum">
              <a:rPr lang="en-US" smtClean="0"/>
              <a:pPr/>
              <a:t>‹#›</a:t>
            </a:fld>
            <a:endParaRPr lang="en-US"/>
          </a:p>
        </p:txBody>
      </p:sp>
    </p:spTree>
    <p:extLst>
      <p:ext uri="{BB962C8B-B14F-4D97-AF65-F5344CB8AC3E}">
        <p14:creationId xmlns:p14="http://schemas.microsoft.com/office/powerpoint/2010/main" xmlns="" val="125172002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C2CEEB-3967-4264-A9F0-2E9550564CF7}" type="datetimeFigureOut">
              <a:rPr lang="en-US" smtClean="0"/>
              <a:pPr/>
              <a:t>2/12/2017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By: Er. Bednidhi Rijal</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3F03A5-DA83-4A6A-950C-FA5FD81D8D08}" type="slidenum">
              <a:rPr lang="en-US" smtClean="0"/>
              <a:pPr/>
              <a:t>‹#›</a:t>
            </a:fld>
            <a:endParaRPr lang="en-US"/>
          </a:p>
        </p:txBody>
      </p:sp>
    </p:spTree>
    <p:extLst>
      <p:ext uri="{BB962C8B-B14F-4D97-AF65-F5344CB8AC3E}">
        <p14:creationId xmlns:p14="http://schemas.microsoft.com/office/powerpoint/2010/main" xmlns="" val="216005670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807421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515357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405175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E58681-2694-4F1B-A607-E50C291B2229}" type="datetime1">
              <a:rPr lang="en-US" smtClean="0"/>
              <a:pPr/>
              <a:t>2/12/2017</a:t>
            </a:fld>
            <a:endParaRPr lang="en-US"/>
          </a:p>
        </p:txBody>
      </p:sp>
      <p:sp>
        <p:nvSpPr>
          <p:cNvPr id="5" name="Footer Placeholder 4"/>
          <p:cNvSpPr>
            <a:spLocks noGrp="1"/>
          </p:cNvSpPr>
          <p:nvPr>
            <p:ph type="ftr" sz="quarter" idx="11"/>
          </p:nvPr>
        </p:nvSpPr>
        <p:spPr/>
        <p:txBody>
          <a:bodyPr/>
          <a:lstStyle/>
          <a:p>
            <a:r>
              <a:rPr lang="en-US" smtClean="0"/>
              <a:t>Prepared By: Er. Bednidhi Rijal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471764-46F6-4356-A043-8530F36D4897}" type="datetime1">
              <a:rPr lang="en-US" smtClean="0"/>
              <a:pPr/>
              <a:t>2/12/2017</a:t>
            </a:fld>
            <a:endParaRPr lang="en-US"/>
          </a:p>
        </p:txBody>
      </p:sp>
      <p:sp>
        <p:nvSpPr>
          <p:cNvPr id="5" name="Footer Placeholder 4"/>
          <p:cNvSpPr>
            <a:spLocks noGrp="1"/>
          </p:cNvSpPr>
          <p:nvPr>
            <p:ph type="ftr" sz="quarter" idx="11"/>
          </p:nvPr>
        </p:nvSpPr>
        <p:spPr/>
        <p:txBody>
          <a:bodyPr/>
          <a:lstStyle/>
          <a:p>
            <a:r>
              <a:rPr lang="en-US" smtClean="0"/>
              <a:t>Prepared By: Er. Bednidhi Rijal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DB58AB-5AFE-4FA3-935B-00A115666BB2}" type="datetime1">
              <a:rPr lang="en-US" smtClean="0"/>
              <a:pPr/>
              <a:t>2/12/2017</a:t>
            </a:fld>
            <a:endParaRPr lang="en-US"/>
          </a:p>
        </p:txBody>
      </p:sp>
      <p:sp>
        <p:nvSpPr>
          <p:cNvPr id="5" name="Footer Placeholder 4"/>
          <p:cNvSpPr>
            <a:spLocks noGrp="1"/>
          </p:cNvSpPr>
          <p:nvPr>
            <p:ph type="ftr" sz="quarter" idx="11"/>
          </p:nvPr>
        </p:nvSpPr>
        <p:spPr/>
        <p:txBody>
          <a:bodyPr/>
          <a:lstStyle/>
          <a:p>
            <a:r>
              <a:rPr lang="en-US" smtClean="0"/>
              <a:t>Prepared By: Er. Bednidhi Rijal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C89DED-BE8F-4EB6-A3ED-C4C775E62EF4}" type="datetime1">
              <a:rPr lang="en-US" smtClean="0"/>
              <a:pPr/>
              <a:t>2/12/2017</a:t>
            </a:fld>
            <a:endParaRPr lang="en-US"/>
          </a:p>
        </p:txBody>
      </p:sp>
      <p:sp>
        <p:nvSpPr>
          <p:cNvPr id="5" name="Footer Placeholder 4"/>
          <p:cNvSpPr>
            <a:spLocks noGrp="1"/>
          </p:cNvSpPr>
          <p:nvPr>
            <p:ph type="ftr" sz="quarter" idx="11"/>
          </p:nvPr>
        </p:nvSpPr>
        <p:spPr/>
        <p:txBody>
          <a:bodyPr/>
          <a:lstStyle/>
          <a:p>
            <a:r>
              <a:rPr lang="en-US" smtClean="0"/>
              <a:t>Prepared By: Er. Bednidhi Rijal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5F886F-B033-4304-B151-4CD08AC08A12}" type="datetime1">
              <a:rPr lang="en-US" smtClean="0"/>
              <a:pPr/>
              <a:t>2/12/2017</a:t>
            </a:fld>
            <a:endParaRPr lang="en-US"/>
          </a:p>
        </p:txBody>
      </p:sp>
      <p:sp>
        <p:nvSpPr>
          <p:cNvPr id="5" name="Footer Placeholder 4"/>
          <p:cNvSpPr>
            <a:spLocks noGrp="1"/>
          </p:cNvSpPr>
          <p:nvPr>
            <p:ph type="ftr" sz="quarter" idx="11"/>
          </p:nvPr>
        </p:nvSpPr>
        <p:spPr/>
        <p:txBody>
          <a:bodyPr/>
          <a:lstStyle/>
          <a:p>
            <a:r>
              <a:rPr lang="en-US" smtClean="0"/>
              <a:t>Prepared By: Er. Bednidhi Rijal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0783D4-7554-4CE7-87EF-93C82269ED7B}" type="datetime1">
              <a:rPr lang="en-US" smtClean="0"/>
              <a:pPr/>
              <a:t>2/12/2017</a:t>
            </a:fld>
            <a:endParaRPr lang="en-US"/>
          </a:p>
        </p:txBody>
      </p:sp>
      <p:sp>
        <p:nvSpPr>
          <p:cNvPr id="6" name="Footer Placeholder 5"/>
          <p:cNvSpPr>
            <a:spLocks noGrp="1"/>
          </p:cNvSpPr>
          <p:nvPr>
            <p:ph type="ftr" sz="quarter" idx="11"/>
          </p:nvPr>
        </p:nvSpPr>
        <p:spPr/>
        <p:txBody>
          <a:bodyPr/>
          <a:lstStyle/>
          <a:p>
            <a:r>
              <a:rPr lang="en-US" smtClean="0"/>
              <a:t>Prepared By: Er. Bednidhi Rijal</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9A0299-D572-42A5-B7A8-3B6BD794A8E2}" type="datetime1">
              <a:rPr lang="en-US" smtClean="0"/>
              <a:pPr/>
              <a:t>2/12/2017</a:t>
            </a:fld>
            <a:endParaRPr lang="en-US"/>
          </a:p>
        </p:txBody>
      </p:sp>
      <p:sp>
        <p:nvSpPr>
          <p:cNvPr id="8" name="Footer Placeholder 7"/>
          <p:cNvSpPr>
            <a:spLocks noGrp="1"/>
          </p:cNvSpPr>
          <p:nvPr>
            <p:ph type="ftr" sz="quarter" idx="11"/>
          </p:nvPr>
        </p:nvSpPr>
        <p:spPr/>
        <p:txBody>
          <a:bodyPr/>
          <a:lstStyle/>
          <a:p>
            <a:r>
              <a:rPr lang="en-US" smtClean="0"/>
              <a:t>Prepared By: Er. Bednidhi Rijal</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A4A301-2D2F-4DA4-A5AB-FCD8FEA826E9}" type="datetime1">
              <a:rPr lang="en-US" smtClean="0"/>
              <a:pPr/>
              <a:t>2/12/2017</a:t>
            </a:fld>
            <a:endParaRPr lang="en-US"/>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A4AC3-DB1A-4CEC-A077-6FE857795529}" type="datetime1">
              <a:rPr lang="en-US" smtClean="0"/>
              <a:pPr/>
              <a:t>2/12/2017</a:t>
            </a:fld>
            <a:endParaRPr lang="en-US"/>
          </a:p>
        </p:txBody>
      </p:sp>
      <p:sp>
        <p:nvSpPr>
          <p:cNvPr id="3" name="Footer Placeholder 2"/>
          <p:cNvSpPr>
            <a:spLocks noGrp="1"/>
          </p:cNvSpPr>
          <p:nvPr>
            <p:ph type="ftr" sz="quarter" idx="11"/>
          </p:nvPr>
        </p:nvSpPr>
        <p:spPr/>
        <p:txBody>
          <a:bodyPr/>
          <a:lstStyle/>
          <a:p>
            <a:r>
              <a:rPr lang="en-US" smtClean="0"/>
              <a:t>Prepared By: Er. Bednidhi Rijal</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FC60B5-FD01-4328-BEE3-902DB9A15ECC}" type="datetime1">
              <a:rPr lang="en-US" smtClean="0"/>
              <a:pPr/>
              <a:t>2/12/2017</a:t>
            </a:fld>
            <a:endParaRPr lang="en-US"/>
          </a:p>
        </p:txBody>
      </p:sp>
      <p:sp>
        <p:nvSpPr>
          <p:cNvPr id="6" name="Footer Placeholder 5"/>
          <p:cNvSpPr>
            <a:spLocks noGrp="1"/>
          </p:cNvSpPr>
          <p:nvPr>
            <p:ph type="ftr" sz="quarter" idx="11"/>
          </p:nvPr>
        </p:nvSpPr>
        <p:spPr/>
        <p:txBody>
          <a:bodyPr/>
          <a:lstStyle/>
          <a:p>
            <a:r>
              <a:rPr lang="en-US" smtClean="0"/>
              <a:t>Prepared By: Er. Bednidhi Rijal</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6A3D3F-3AD7-4D2B-BC8F-67686F8C6C38}" type="datetime1">
              <a:rPr lang="en-US" smtClean="0"/>
              <a:pPr/>
              <a:t>2/12/2017</a:t>
            </a:fld>
            <a:endParaRPr lang="en-US"/>
          </a:p>
        </p:txBody>
      </p:sp>
      <p:sp>
        <p:nvSpPr>
          <p:cNvPr id="6" name="Footer Placeholder 5"/>
          <p:cNvSpPr>
            <a:spLocks noGrp="1"/>
          </p:cNvSpPr>
          <p:nvPr>
            <p:ph type="ftr" sz="quarter" idx="11"/>
          </p:nvPr>
        </p:nvSpPr>
        <p:spPr/>
        <p:txBody>
          <a:bodyPr/>
          <a:lstStyle/>
          <a:p>
            <a:r>
              <a:rPr lang="en-US" smtClean="0"/>
              <a:t>Prepared By: Er. Bednidhi Rijal</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9FD80-F63D-46F3-8176-FDF398BEAE90}" type="datetime1">
              <a:rPr lang="en-US" smtClean="0"/>
              <a:pPr/>
              <a:t>2/12/2017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Prepared By: Er. Bednidhi Rijal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Autofit/>
          </a:bodyPr>
          <a:lstStyle/>
          <a:p>
            <a:r>
              <a:rPr lang="en-US" sz="6600" dirty="0" smtClean="0">
                <a:latin typeface="Times New Roman" pitchFamily="18" charset="0"/>
                <a:cs typeface="Times New Roman" pitchFamily="18" charset="0"/>
              </a:rPr>
              <a:t>Pipelining and vector processing</a:t>
            </a:r>
            <a:endParaRPr lang="en-US" sz="6600"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Prepared By: Er. Bednidhi Rijal</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smtClean="0">
                <a:latin typeface="Times New Roman" pitchFamily="18" charset="0"/>
                <a:cs typeface="Times New Roman" pitchFamily="18" charset="0"/>
              </a:rPr>
              <a:t>Contd..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Font typeface="Wingdings" pitchFamily="2" charset="2"/>
              <a:buChar char="§"/>
            </a:pPr>
            <a:r>
              <a:rPr lang="en-US" dirty="0" smtClean="0">
                <a:latin typeface="Times New Roman" pitchFamily="18" charset="0"/>
                <a:cs typeface="Times New Roman" pitchFamily="18" charset="0"/>
              </a:rPr>
              <a:t>Pipelining is one of the type of parallel processing which does not fit under the </a:t>
            </a:r>
            <a:r>
              <a:rPr lang="en-US" dirty="0" err="1" smtClean="0">
                <a:latin typeface="Times New Roman" pitchFamily="18" charset="0"/>
                <a:cs typeface="Times New Roman" pitchFamily="18" charset="0"/>
              </a:rPr>
              <a:t>flynn’s</a:t>
            </a:r>
            <a:r>
              <a:rPr lang="en-US" dirty="0" smtClean="0">
                <a:latin typeface="Times New Roman" pitchFamily="18" charset="0"/>
                <a:cs typeface="Times New Roman" pitchFamily="18" charset="0"/>
              </a:rPr>
              <a:t> classification. </a:t>
            </a:r>
          </a:p>
          <a:p>
            <a:pPr algn="just">
              <a:buFont typeface="Wingdings" pitchFamily="2" charset="2"/>
              <a:buChar char="§"/>
            </a:pPr>
            <a:r>
              <a:rPr lang="en-US" dirty="0" smtClean="0">
                <a:latin typeface="Times New Roman" pitchFamily="18" charset="0"/>
                <a:cs typeface="Times New Roman" pitchFamily="18" charset="0"/>
              </a:rPr>
              <a:t>Only two categories SIMD and MIMD are used.</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xmlns="" val="1449832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Techniques for achieving parallel processing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Pipelining</a:t>
            </a:r>
          </a:p>
          <a:p>
            <a:r>
              <a:rPr lang="en-US" dirty="0" smtClean="0">
                <a:latin typeface="Times New Roman" pitchFamily="18" charset="0"/>
                <a:cs typeface="Times New Roman" pitchFamily="18" charset="0"/>
              </a:rPr>
              <a:t>Replications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xmlns="" val="1310184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Pipelining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lvl="1" algn="just"/>
            <a:r>
              <a:rPr lang="en-US" dirty="0" smtClean="0">
                <a:latin typeface="Times New Roman" pitchFamily="18" charset="0"/>
                <a:cs typeface="Times New Roman" pitchFamily="18" charset="0"/>
              </a:rPr>
              <a:t>It is a technique of decomposing sequential process into sub-operation, with each sub-process is assigned to a dedicated segment that operates concurrently with all other segments.</a:t>
            </a:r>
          </a:p>
          <a:p>
            <a:pPr lvl="1"/>
            <a:r>
              <a:rPr lang="en-US" dirty="0" smtClean="0">
                <a:latin typeface="Times New Roman" pitchFamily="18" charset="0"/>
                <a:cs typeface="Times New Roman" pitchFamily="18" charset="0"/>
              </a:rPr>
              <a:t>Pipeline is a collection of processing segments through which binary information flows</a:t>
            </a:r>
          </a:p>
          <a:p>
            <a:pPr lvl="1"/>
            <a:r>
              <a:rPr lang="en-US" dirty="0" smtClean="0">
                <a:latin typeface="Times New Roman" pitchFamily="18" charset="0"/>
                <a:cs typeface="Times New Roman" pitchFamily="18" charset="0"/>
              </a:rPr>
              <a:t>Each segment performs partial processing according to the subtask that is assigned </a:t>
            </a:r>
          </a:p>
          <a:p>
            <a:pPr lvl="1"/>
            <a:r>
              <a:rPr lang="en-US" dirty="0" smtClean="0">
                <a:latin typeface="Times New Roman" pitchFamily="18" charset="0"/>
                <a:cs typeface="Times New Roman" pitchFamily="18" charset="0"/>
              </a:rPr>
              <a:t>The result of one segment is transferred to another segment</a:t>
            </a:r>
          </a:p>
          <a:p>
            <a:pPr lvl="1"/>
            <a:r>
              <a:rPr lang="en-US" dirty="0" smtClean="0">
                <a:latin typeface="Times New Roman" pitchFamily="18" charset="0"/>
                <a:cs typeface="Times New Roman" pitchFamily="18" charset="0"/>
              </a:rPr>
              <a:t>The final result after all the segments have completed</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Pipelining contd..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1" algn="just"/>
            <a:r>
              <a:rPr lang="en-US" dirty="0" smtClean="0">
                <a:latin typeface="Times New Roman" pitchFamily="18" charset="0"/>
                <a:cs typeface="Times New Roman" pitchFamily="18" charset="0"/>
              </a:rPr>
              <a:t>Several computations are being performed in different segments simultaneously</a:t>
            </a:r>
          </a:p>
          <a:p>
            <a:pPr lvl="1"/>
            <a:r>
              <a:rPr lang="en-US" dirty="0" smtClean="0">
                <a:latin typeface="Times New Roman" pitchFamily="18" charset="0"/>
                <a:cs typeface="Times New Roman" pitchFamily="18" charset="0"/>
              </a:rPr>
              <a:t>Each segments are associated with a register which makes pipelining possible</a:t>
            </a:r>
          </a:p>
          <a:p>
            <a:pPr lvl="1"/>
            <a:r>
              <a:rPr lang="en-US" dirty="0" smtClean="0">
                <a:latin typeface="Times New Roman" pitchFamily="18" charset="0"/>
                <a:cs typeface="Times New Roman" pitchFamily="18" charset="0"/>
              </a:rPr>
              <a:t>Any operation that can be decomposed into a sequence of sub-operations of about the same complexity can be implemented by a pipeline processor.</a:t>
            </a:r>
          </a:p>
          <a:p>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Pipelining example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1" algn="just"/>
            <a:r>
              <a:rPr lang="en-US" dirty="0" smtClean="0">
                <a:latin typeface="Times New Roman" pitchFamily="18" charset="0"/>
                <a:cs typeface="Times New Roman" pitchFamily="18" charset="0"/>
              </a:rPr>
              <a:t>Example: A</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B</a:t>
            </a:r>
            <a:r>
              <a:rPr lang="en-US" baseline="-25000" dirty="0" err="1" smtClean="0">
                <a:latin typeface="Times New Roman" pitchFamily="18" charset="0"/>
                <a:cs typeface="Times New Roman" pitchFamily="18" charset="0"/>
              </a:rPr>
              <a:t>i</a:t>
            </a:r>
            <a:r>
              <a:rPr lang="en-US" dirty="0" err="1" smtClean="0">
                <a:latin typeface="Times New Roman" pitchFamily="18" charset="0"/>
                <a:cs typeface="Times New Roman" pitchFamily="18" charset="0"/>
              </a:rPr>
              <a:t>+C</a:t>
            </a:r>
            <a:r>
              <a:rPr lang="en-US" baseline="-25000" dirty="0" err="1" smtClean="0">
                <a:latin typeface="Times New Roman" pitchFamily="18" charset="0"/>
                <a:cs typeface="Times New Roman" pitchFamily="18" charset="0"/>
              </a:rPr>
              <a:t>i</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for i = 1, 2, 3,……,7</a:t>
            </a:r>
          </a:p>
          <a:p>
            <a:pPr lvl="1" algn="just"/>
            <a:r>
              <a:rPr lang="en-US" dirty="0" smtClean="0">
                <a:latin typeface="Times New Roman" pitchFamily="18" charset="0"/>
                <a:cs typeface="Times New Roman" pitchFamily="18" charset="0"/>
              </a:rPr>
              <a:t>Instructions are pipelined as:</a:t>
            </a:r>
          </a:p>
          <a:p>
            <a:pPr lvl="2" algn="just">
              <a:buFont typeface="Wingdings" pitchFamily="2" charset="2"/>
              <a:buChar char="Ø"/>
            </a:pPr>
            <a:r>
              <a:rPr lang="en-US" dirty="0" smtClean="0">
                <a:latin typeface="Times New Roman" pitchFamily="18" charset="0"/>
                <a:cs typeface="Times New Roman" pitchFamily="18" charset="0"/>
              </a:rPr>
              <a:t>R1&lt;- A</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and R2&lt;-B</a:t>
            </a:r>
            <a:r>
              <a:rPr lang="en-US" baseline="-25000" dirty="0" smtClean="0">
                <a:latin typeface="Times New Roman" pitchFamily="18" charset="0"/>
                <a:cs typeface="Times New Roman" pitchFamily="18" charset="0"/>
              </a:rPr>
              <a:t>i</a:t>
            </a:r>
            <a:endParaRPr lang="en-US" dirty="0" smtClean="0">
              <a:latin typeface="Times New Roman" pitchFamily="18" charset="0"/>
              <a:cs typeface="Times New Roman" pitchFamily="18" charset="0"/>
            </a:endParaRPr>
          </a:p>
          <a:p>
            <a:pPr lvl="2" algn="just">
              <a:buFont typeface="Wingdings" pitchFamily="2" charset="2"/>
              <a:buChar char="Ø"/>
            </a:pPr>
            <a:r>
              <a:rPr lang="en-US" dirty="0" smtClean="0">
                <a:latin typeface="Times New Roman" pitchFamily="18" charset="0"/>
                <a:cs typeface="Times New Roman" pitchFamily="18" charset="0"/>
              </a:rPr>
              <a:t>R3&lt;-R1*R2, R4&lt;-</a:t>
            </a:r>
            <a:r>
              <a:rPr lang="en-US" dirty="0" err="1" smtClean="0">
                <a:latin typeface="Times New Roman" pitchFamily="18" charset="0"/>
                <a:cs typeface="Times New Roman" pitchFamily="18" charset="0"/>
              </a:rPr>
              <a:t>C</a:t>
            </a:r>
            <a:r>
              <a:rPr lang="en-US" baseline="-25000" dirty="0" err="1" smtClean="0">
                <a:latin typeface="Times New Roman" pitchFamily="18" charset="0"/>
                <a:cs typeface="Times New Roman" pitchFamily="18" charset="0"/>
              </a:rPr>
              <a:t>i</a:t>
            </a:r>
            <a:endParaRPr lang="en-US" baseline="-25000" dirty="0" smtClean="0">
              <a:latin typeface="Times New Roman" pitchFamily="18" charset="0"/>
              <a:cs typeface="Times New Roman" pitchFamily="18" charset="0"/>
            </a:endParaRPr>
          </a:p>
          <a:p>
            <a:pPr lvl="2" algn="just">
              <a:buFont typeface="Wingdings" pitchFamily="2" charset="2"/>
              <a:buChar char="Ø"/>
            </a:pPr>
            <a:r>
              <a:rPr lang="en-US" dirty="0" smtClean="0">
                <a:latin typeface="Times New Roman" pitchFamily="18" charset="0"/>
                <a:cs typeface="Times New Roman" pitchFamily="18" charset="0"/>
              </a:rPr>
              <a:t>R5&lt;-R3+R4</a:t>
            </a:r>
          </a:p>
          <a:p>
            <a:pPr marL="865188" lvl="2" indent="-7938" algn="just">
              <a:buNone/>
            </a:pPr>
            <a:r>
              <a:rPr lang="en-US" dirty="0" smtClean="0">
                <a:latin typeface="Times New Roman" pitchFamily="18" charset="0"/>
                <a:cs typeface="Times New Roman" pitchFamily="18" charset="0"/>
              </a:rPr>
              <a:t>		At every clock pulse the registers from R1 to R5 receive new data. Multiplier and adder are combinational circuits which perform multiplication and addition respectively.</a:t>
            </a: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Pipelining</a:t>
            </a:r>
            <a:endParaRPr lang="en-US" dirty="0">
              <a:latin typeface="Times New Roman" pitchFamily="18" charset="0"/>
              <a:cs typeface="Times New Roman" pitchFamily="18" charset="0"/>
            </a:endParaRPr>
          </a:p>
        </p:txBody>
      </p:sp>
      <p:pic>
        <p:nvPicPr>
          <p:cNvPr id="2050" name="Picture 2" descr="C:\Users\BRIHAT\Desktop\Capture.PNG"/>
          <p:cNvPicPr>
            <a:picLocks noGrp="1" noChangeAspect="1" noChangeArrowheads="1"/>
          </p:cNvPicPr>
          <p:nvPr>
            <p:ph idx="1"/>
          </p:nvPr>
        </p:nvPicPr>
        <p:blipFill>
          <a:blip r:embed="rId2" cstate="print"/>
          <a:srcRect/>
          <a:stretch>
            <a:fillRect/>
          </a:stretch>
        </p:blipFill>
        <p:spPr bwMode="auto">
          <a:xfrm>
            <a:off x="1828800" y="1524000"/>
            <a:ext cx="5424604" cy="3733800"/>
          </a:xfrm>
          <a:prstGeom prst="rect">
            <a:avLst/>
          </a:prstGeom>
          <a:noFill/>
        </p:spPr>
      </p:pic>
      <p:sp>
        <p:nvSpPr>
          <p:cNvPr id="5" name="TextBox 4"/>
          <p:cNvSpPr txBox="1"/>
          <p:nvPr/>
        </p:nvSpPr>
        <p:spPr>
          <a:xfrm>
            <a:off x="1524000" y="5334000"/>
            <a:ext cx="67056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Fig:  example of pipelining</a:t>
            </a:r>
            <a:endParaRPr 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Prepared By: Er. Bednidhi Rijal</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Pipelining</a:t>
            </a:r>
            <a:endParaRPr lang="en-US" dirty="0">
              <a:latin typeface="Times New Roman" pitchFamily="18" charset="0"/>
              <a:cs typeface="Times New Roman" pitchFamily="18" charset="0"/>
            </a:endParaRPr>
          </a:p>
        </p:txBody>
      </p:sp>
      <p:pic>
        <p:nvPicPr>
          <p:cNvPr id="1026" name="Picture 2" descr="C:\Users\BRIHAT\Desktop\Capture.PNG"/>
          <p:cNvPicPr>
            <a:picLocks noGrp="1" noChangeAspect="1" noChangeArrowheads="1"/>
          </p:cNvPicPr>
          <p:nvPr>
            <p:ph idx="1"/>
          </p:nvPr>
        </p:nvPicPr>
        <p:blipFill>
          <a:blip r:embed="rId2" cstate="print"/>
          <a:srcRect/>
          <a:stretch>
            <a:fillRect/>
          </a:stretch>
        </p:blipFill>
        <p:spPr bwMode="auto">
          <a:xfrm>
            <a:off x="838199" y="1676400"/>
            <a:ext cx="7534693" cy="4419600"/>
          </a:xfrm>
          <a:prstGeom prst="rect">
            <a:avLst/>
          </a:prstGeom>
          <a:noFill/>
        </p:spPr>
      </p:pic>
      <p:sp>
        <p:nvSpPr>
          <p:cNvPr id="3" name="Footer Placeholder 2"/>
          <p:cNvSpPr>
            <a:spLocks noGrp="1"/>
          </p:cNvSpPr>
          <p:nvPr>
            <p:ph type="ftr" sz="quarter" idx="11"/>
          </p:nvPr>
        </p:nvSpPr>
        <p:spPr/>
        <p:txBody>
          <a:bodyPr/>
          <a:lstStyle/>
          <a:p>
            <a:r>
              <a:rPr lang="en-US" smtClean="0"/>
              <a:t>Prepared By: Er. Bednidhi Rijal</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Basic structure of pipelining</a:t>
            </a:r>
            <a:endParaRPr lang="en-US" dirty="0">
              <a:latin typeface="Times New Roman" pitchFamily="18" charset="0"/>
              <a:cs typeface="Times New Roman" pitchFamily="18" charset="0"/>
            </a:endParaRPr>
          </a:p>
        </p:txBody>
      </p:sp>
      <p:pic>
        <p:nvPicPr>
          <p:cNvPr id="3074" name="Picture 2" descr="C:\Users\BRIHAT\Desktop\Capture.PNG"/>
          <p:cNvPicPr>
            <a:picLocks noGrp="1" noChangeAspect="1" noChangeArrowheads="1"/>
          </p:cNvPicPr>
          <p:nvPr>
            <p:ph idx="1"/>
          </p:nvPr>
        </p:nvPicPr>
        <p:blipFill>
          <a:blip r:embed="rId2" cstate="print"/>
          <a:srcRect/>
          <a:stretch>
            <a:fillRect/>
          </a:stretch>
        </p:blipFill>
        <p:spPr bwMode="auto">
          <a:xfrm>
            <a:off x="457200" y="1752600"/>
            <a:ext cx="8076103" cy="2209800"/>
          </a:xfrm>
          <a:prstGeom prst="rect">
            <a:avLst/>
          </a:prstGeom>
          <a:noFill/>
        </p:spPr>
      </p:pic>
      <p:sp>
        <p:nvSpPr>
          <p:cNvPr id="5" name="TextBox 4"/>
          <p:cNvSpPr txBox="1"/>
          <p:nvPr/>
        </p:nvSpPr>
        <p:spPr>
          <a:xfrm>
            <a:off x="609600" y="4343400"/>
            <a:ext cx="79248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Fig: four segment pipeline </a:t>
            </a:r>
          </a:p>
        </p:txBody>
      </p:sp>
      <p:sp>
        <p:nvSpPr>
          <p:cNvPr id="3" name="Footer Placeholder 2"/>
          <p:cNvSpPr>
            <a:spLocks noGrp="1"/>
          </p:cNvSpPr>
          <p:nvPr>
            <p:ph type="ftr" sz="quarter" idx="11"/>
          </p:nvPr>
        </p:nvSpPr>
        <p:spPr/>
        <p:txBody>
          <a:bodyPr/>
          <a:lstStyle/>
          <a:p>
            <a:r>
              <a:rPr lang="en-US" smtClean="0"/>
              <a:t>Prepared By: Er. Bednidhi Rijal</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067800" cy="1143000"/>
          </a:xfrm>
        </p:spPr>
        <p:txBody>
          <a:bodyPr>
            <a:normAutofit/>
          </a:bodyPr>
          <a:lstStyle/>
          <a:p>
            <a:r>
              <a:rPr lang="en-US" sz="3200" dirty="0">
                <a:latin typeface="Times New Roman" pitchFamily="18" charset="0"/>
                <a:cs typeface="Times New Roman" pitchFamily="18" charset="0"/>
              </a:rPr>
              <a:t>Basic structure of </a:t>
            </a:r>
            <a:r>
              <a:rPr lang="en-US" sz="3200" dirty="0" smtClean="0">
                <a:latin typeface="Times New Roman" pitchFamily="18" charset="0"/>
                <a:cs typeface="Times New Roman" pitchFamily="18" charset="0"/>
              </a:rPr>
              <a:t>pipelining </a:t>
            </a:r>
            <a:r>
              <a:rPr lang="en-US" sz="3200" dirty="0" err="1" smtClean="0">
                <a:latin typeface="Times New Roman" pitchFamily="18" charset="0"/>
                <a:cs typeface="Times New Roman" pitchFamily="18" charset="0"/>
              </a:rPr>
              <a:t>contd</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The operands pass through all the four segments in a fixed sequence</a:t>
            </a:r>
          </a:p>
          <a:p>
            <a:r>
              <a:rPr lang="en-US" dirty="0" smtClean="0">
                <a:latin typeface="Times New Roman" pitchFamily="18" charset="0"/>
                <a:cs typeface="Times New Roman" pitchFamily="18" charset="0"/>
              </a:rPr>
              <a:t>The segments are separated through the registers that hold the intermediate results between the stages</a:t>
            </a: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9220200" cy="1143000"/>
          </a:xfrm>
        </p:spPr>
        <p:txBody>
          <a:bodyPr>
            <a:normAutofit/>
          </a:bodyPr>
          <a:lstStyle/>
          <a:p>
            <a:r>
              <a:rPr lang="en-US" sz="3200" dirty="0">
                <a:latin typeface="Times New Roman" pitchFamily="18" charset="0"/>
                <a:cs typeface="Times New Roman" pitchFamily="18" charset="0"/>
              </a:rPr>
              <a:t>Basic structure of pipelining </a:t>
            </a:r>
            <a:r>
              <a:rPr lang="en-US" sz="3200" dirty="0" err="1">
                <a:latin typeface="Times New Roman" pitchFamily="18" charset="0"/>
                <a:cs typeface="Times New Roman" pitchFamily="18" charset="0"/>
              </a:rPr>
              <a:t>contd</a:t>
            </a:r>
            <a:r>
              <a:rPr lang="en-US" sz="3200" dirty="0">
                <a:latin typeface="Times New Roman" pitchFamily="18" charset="0"/>
                <a:cs typeface="Times New Roman" pitchFamily="18" charset="0"/>
              </a:rPr>
              <a:t>…</a:t>
            </a:r>
          </a:p>
        </p:txBody>
      </p:sp>
      <p:pic>
        <p:nvPicPr>
          <p:cNvPr id="4098" name="Picture 2" descr="C:\Users\BRIHAT\Desktop\Capture.PNG"/>
          <p:cNvPicPr>
            <a:picLocks noGrp="1" noChangeAspect="1" noChangeArrowheads="1"/>
          </p:cNvPicPr>
          <p:nvPr>
            <p:ph idx="1"/>
          </p:nvPr>
        </p:nvPicPr>
        <p:blipFill>
          <a:blip r:embed="rId2" cstate="print"/>
          <a:srcRect/>
          <a:stretch>
            <a:fillRect/>
          </a:stretch>
        </p:blipFill>
        <p:spPr bwMode="auto">
          <a:xfrm>
            <a:off x="762000" y="1752600"/>
            <a:ext cx="7654738" cy="2057400"/>
          </a:xfrm>
          <a:prstGeom prst="rect">
            <a:avLst/>
          </a:prstGeom>
          <a:noFill/>
        </p:spPr>
      </p:pic>
      <p:sp>
        <p:nvSpPr>
          <p:cNvPr id="5" name="TextBox 4"/>
          <p:cNvSpPr txBox="1"/>
          <p:nvPr/>
        </p:nvSpPr>
        <p:spPr>
          <a:xfrm>
            <a:off x="914400" y="4267200"/>
            <a:ext cx="7239000" cy="584775"/>
          </a:xfrm>
          <a:prstGeom prst="rect">
            <a:avLst/>
          </a:prstGeom>
          <a:noFill/>
        </p:spPr>
        <p:txBody>
          <a:bodyPr wrap="square" rtlCol="0">
            <a:spAutoFit/>
          </a:bodyPr>
          <a:lstStyle/>
          <a:p>
            <a:pPr algn="ctr"/>
            <a:r>
              <a:rPr lang="en-US" sz="3200" dirty="0" smtClean="0">
                <a:latin typeface="Times New Roman" pitchFamily="18" charset="0"/>
                <a:cs typeface="Times New Roman" pitchFamily="18" charset="0"/>
              </a:rPr>
              <a:t>Fig: space time diagram </a:t>
            </a:r>
            <a:r>
              <a:rPr lang="en-US" sz="3200" smtClean="0">
                <a:latin typeface="Times New Roman" pitchFamily="18" charset="0"/>
                <a:cs typeface="Times New Roman" pitchFamily="18" charset="0"/>
              </a:rPr>
              <a:t>for pipeline</a:t>
            </a:r>
            <a:endParaRPr lang="en-US" sz="32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Prepared By: Er. Bednidhi Rijal</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Parallel processing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Number of processors  attached in a system that process simultaneously</a:t>
            </a:r>
          </a:p>
          <a:p>
            <a:pPr algn="just"/>
            <a:r>
              <a:rPr lang="en-US" dirty="0" smtClean="0">
                <a:latin typeface="Times New Roman" pitchFamily="18" charset="0"/>
                <a:cs typeface="Times New Roman" pitchFamily="18" charset="0"/>
              </a:rPr>
              <a:t>Increases the throughput of the system</a:t>
            </a:r>
          </a:p>
          <a:p>
            <a:pPr algn="just"/>
            <a:r>
              <a:rPr lang="en-US" dirty="0" smtClean="0">
                <a:latin typeface="Times New Roman" pitchFamily="18" charset="0"/>
                <a:cs typeface="Times New Roman" pitchFamily="18" charset="0"/>
              </a:rPr>
              <a:t>Throughput is the amount of processing that can be completed within a certain time frame</a:t>
            </a:r>
          </a:p>
          <a:p>
            <a:pPr algn="just"/>
            <a:r>
              <a:rPr lang="en-US" dirty="0" smtClean="0">
                <a:latin typeface="Times New Roman" pitchFamily="18" charset="0"/>
                <a:cs typeface="Times New Roman" pitchFamily="18" charset="0"/>
              </a:rPr>
              <a:t>Concurrent processing of data</a:t>
            </a:r>
          </a:p>
          <a:p>
            <a:pPr algn="just"/>
            <a:r>
              <a:rPr lang="en-US" dirty="0" smtClean="0">
                <a:latin typeface="Times New Roman" pitchFamily="18" charset="0"/>
                <a:cs typeface="Times New Roman" pitchFamily="18" charset="0"/>
              </a:rPr>
              <a:t>Expensive technique due to high hardware requirements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normAutofit/>
          </a:bodyPr>
          <a:lstStyle/>
          <a:p>
            <a:pPr algn="l"/>
            <a:r>
              <a:rPr lang="en-US" sz="3200" dirty="0" smtClean="0">
                <a:latin typeface="Times New Roman" pitchFamily="18" charset="0"/>
                <a:cs typeface="Times New Roman" pitchFamily="18" charset="0"/>
              </a:rPr>
              <a:t>Derivation of speed up ratio of pipeline over non pipeline system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dirty="0" smtClean="0">
                <a:latin typeface="Times New Roman" pitchFamily="18" charset="0"/>
                <a:cs typeface="Times New Roman" pitchFamily="18" charset="0"/>
              </a:rPr>
              <a:t>Suppose a k-segment pipeline with a clock cycle time </a:t>
            </a:r>
            <a:r>
              <a:rPr lang="en-US" dirty="0" err="1" smtClean="0">
                <a:latin typeface="Times New Roman" pitchFamily="18" charset="0"/>
                <a:cs typeface="Times New Roman" pitchFamily="18" charset="0"/>
              </a:rPr>
              <a:t>t</a:t>
            </a:r>
            <a:r>
              <a:rPr lang="en-US" baseline="-25000" dirty="0" err="1" smtClean="0">
                <a:latin typeface="Times New Roman" pitchFamily="18" charset="0"/>
                <a:cs typeface="Times New Roman" pitchFamily="18" charset="0"/>
              </a:rPr>
              <a:t>p</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is used to execute n tasks.</a:t>
            </a:r>
          </a:p>
          <a:p>
            <a:pPr lvl="1" algn="just">
              <a:buFont typeface="Wingdings" pitchFamily="2" charset="2"/>
              <a:buChar char="q"/>
            </a:pPr>
            <a:r>
              <a:rPr lang="en-US" sz="3200" dirty="0" smtClean="0">
                <a:latin typeface="Times New Roman" pitchFamily="18" charset="0"/>
                <a:cs typeface="Times New Roman" pitchFamily="18" charset="0"/>
              </a:rPr>
              <a:t> The first task T</a:t>
            </a:r>
            <a:r>
              <a:rPr lang="en-US" sz="3200" baseline="-25000" dirty="0" smtClean="0">
                <a:latin typeface="Times New Roman" pitchFamily="18" charset="0"/>
                <a:cs typeface="Times New Roman" pitchFamily="18" charset="0"/>
              </a:rPr>
              <a:t>1</a:t>
            </a:r>
            <a:r>
              <a:rPr lang="en-US" sz="3200" dirty="0" smtClean="0">
                <a:latin typeface="Times New Roman" pitchFamily="18" charset="0"/>
                <a:cs typeface="Times New Roman" pitchFamily="18" charset="0"/>
              </a:rPr>
              <a:t> requires a time equal to </a:t>
            </a:r>
            <a:r>
              <a:rPr lang="en-US" sz="3200" dirty="0" err="1" smtClean="0">
                <a:solidFill>
                  <a:srgbClr val="FF0000"/>
                </a:solidFill>
                <a:latin typeface="Times New Roman" pitchFamily="18" charset="0"/>
                <a:cs typeface="Times New Roman" pitchFamily="18" charset="0"/>
              </a:rPr>
              <a:t>kt</a:t>
            </a:r>
            <a:r>
              <a:rPr lang="en-US" sz="3200" baseline="-25000" dirty="0" err="1" smtClean="0">
                <a:solidFill>
                  <a:srgbClr val="FF0000"/>
                </a:solidFill>
                <a:latin typeface="Times New Roman" pitchFamily="18" charset="0"/>
                <a:cs typeface="Times New Roman" pitchFamily="18" charset="0"/>
              </a:rPr>
              <a:t>p</a:t>
            </a:r>
            <a:r>
              <a:rPr lang="en-US" sz="3200" dirty="0" smtClean="0">
                <a:latin typeface="Times New Roman" pitchFamily="18" charset="0"/>
                <a:cs typeface="Times New Roman" pitchFamily="18" charset="0"/>
              </a:rPr>
              <a:t> to complete its operation.</a:t>
            </a:r>
            <a:endParaRPr lang="ne-NP" sz="3200" dirty="0" smtClean="0">
              <a:latin typeface="Times New Roman" pitchFamily="18" charset="0"/>
            </a:endParaRPr>
          </a:p>
          <a:p>
            <a:pPr lvl="1" algn="just">
              <a:buFont typeface="Wingdings" pitchFamily="2" charset="2"/>
              <a:buChar char="q"/>
            </a:pPr>
            <a:r>
              <a:rPr lang="en-US" sz="3200" dirty="0" smtClean="0">
                <a:latin typeface="Times New Roman" pitchFamily="18" charset="0"/>
                <a:cs typeface="Times New Roman" pitchFamily="18" charset="0"/>
              </a:rPr>
              <a:t> The remaining n-1 tasks will be completed after a time equal to </a:t>
            </a:r>
            <a:r>
              <a:rPr lang="en-US" sz="3200" dirty="0" smtClean="0">
                <a:solidFill>
                  <a:srgbClr val="FF0000"/>
                </a:solidFill>
                <a:latin typeface="Times New Roman" pitchFamily="18" charset="0"/>
                <a:cs typeface="Times New Roman" pitchFamily="18" charset="0"/>
              </a:rPr>
              <a:t>(n-1)</a:t>
            </a:r>
            <a:r>
              <a:rPr lang="en-US" sz="3200" dirty="0" err="1" smtClean="0">
                <a:solidFill>
                  <a:srgbClr val="FF0000"/>
                </a:solidFill>
                <a:latin typeface="Times New Roman" pitchFamily="18" charset="0"/>
                <a:cs typeface="Times New Roman" pitchFamily="18" charset="0"/>
              </a:rPr>
              <a:t>t</a:t>
            </a:r>
            <a:r>
              <a:rPr lang="en-US" sz="3200" baseline="-25000" dirty="0" err="1" smtClean="0">
                <a:solidFill>
                  <a:srgbClr val="FF0000"/>
                </a:solidFill>
                <a:latin typeface="Times New Roman" pitchFamily="18" charset="0"/>
                <a:cs typeface="Times New Roman" pitchFamily="18" charset="0"/>
              </a:rPr>
              <a:t>p</a:t>
            </a:r>
            <a:r>
              <a:rPr lang="en-US" sz="3200" dirty="0" smtClean="0">
                <a:solidFill>
                  <a:srgbClr val="FF0000"/>
                </a:solidFill>
                <a:latin typeface="Times New Roman" pitchFamily="18" charset="0"/>
                <a:cs typeface="Times New Roman" pitchFamily="18" charset="0"/>
              </a:rPr>
              <a:t> </a:t>
            </a:r>
          </a:p>
          <a:p>
            <a:pPr lvl="1" algn="just">
              <a:buFont typeface="Wingdings" pitchFamily="2" charset="2"/>
              <a:buChar char="q"/>
            </a:pPr>
            <a:r>
              <a:rPr lang="en-US" sz="3200" dirty="0" smtClean="0">
                <a:latin typeface="Times New Roman" pitchFamily="18" charset="0"/>
                <a:cs typeface="Times New Roman" pitchFamily="18" charset="0"/>
              </a:rPr>
              <a:t>Therefore, to complete n tasks using a k-segment pipeline requires </a:t>
            </a:r>
            <a:r>
              <a:rPr lang="en-US" sz="3200" dirty="0" smtClean="0">
                <a:solidFill>
                  <a:srgbClr val="FF0000"/>
                </a:solidFill>
                <a:latin typeface="Times New Roman" pitchFamily="18" charset="0"/>
                <a:cs typeface="Times New Roman" pitchFamily="18" charset="0"/>
              </a:rPr>
              <a:t>k+(n-1) clock cycles</a:t>
            </a:r>
            <a:r>
              <a:rPr lang="en-US" sz="3200" dirty="0" smtClean="0">
                <a:latin typeface="Times New Roman" pitchFamily="18" charset="0"/>
                <a:cs typeface="Times New Roman" pitchFamily="18" charset="0"/>
              </a:rPr>
              <a:t>. 	</a:t>
            </a: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xmlns="" val="7056286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normAutofit/>
          </a:bodyPr>
          <a:lstStyle/>
          <a:p>
            <a:pPr algn="l"/>
            <a:r>
              <a:rPr lang="en-US" dirty="0" smtClean="0">
                <a:latin typeface="Times New Roman" pitchFamily="18" charset="0"/>
                <a:cs typeface="Times New Roman" pitchFamily="18" charset="0"/>
              </a:rPr>
              <a:t>Contd..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Times New Roman" pitchFamily="18" charset="0"/>
                <a:cs typeface="Times New Roman" pitchFamily="18" charset="0"/>
              </a:rPr>
              <a:t>Consider a non pipeline unit that performs the same operation and takes a time equal to </a:t>
            </a:r>
            <a:r>
              <a:rPr lang="en-US" dirty="0" err="1" smtClean="0">
                <a:latin typeface="Times New Roman" pitchFamily="18" charset="0"/>
                <a:cs typeface="Times New Roman" pitchFamily="18" charset="0"/>
              </a:rPr>
              <a:t>t</a:t>
            </a:r>
            <a:r>
              <a:rPr lang="en-US"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 to complete each task. Then total time required for n tasks in </a:t>
            </a:r>
            <a:r>
              <a:rPr lang="en-US" dirty="0" err="1" smtClean="0">
                <a:solidFill>
                  <a:srgbClr val="FF0000"/>
                </a:solidFill>
                <a:latin typeface="Times New Roman" pitchFamily="18" charset="0"/>
                <a:cs typeface="Times New Roman" pitchFamily="18" charset="0"/>
              </a:rPr>
              <a:t>nt</a:t>
            </a:r>
            <a:r>
              <a:rPr lang="en-US" baseline="-25000" dirty="0" err="1" smtClean="0">
                <a:solidFill>
                  <a:srgbClr val="FF0000"/>
                </a:solidFill>
                <a:latin typeface="Times New Roman" pitchFamily="18" charset="0"/>
                <a:cs typeface="Times New Roman" pitchFamily="18" charset="0"/>
              </a:rPr>
              <a:t>n</a:t>
            </a:r>
            <a:r>
              <a:rPr lang="en-US" dirty="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The speedup of a pipeline processing over an equivalent non-pipeline processing is defined by the ratio 	</a:t>
            </a:r>
            <a:r>
              <a:rPr lang="en-US" dirty="0" smtClean="0">
                <a:solidFill>
                  <a:srgbClr val="FF0000"/>
                </a:solidFill>
                <a:latin typeface="Times New Roman" pitchFamily="18" charset="0"/>
                <a:cs typeface="Times New Roman" pitchFamily="18" charset="0"/>
              </a:rPr>
              <a:t>S= </a:t>
            </a:r>
            <a:r>
              <a:rPr lang="en-US" dirty="0" err="1" smtClean="0">
                <a:solidFill>
                  <a:srgbClr val="FF0000"/>
                </a:solidFill>
                <a:latin typeface="Times New Roman" pitchFamily="18" charset="0"/>
                <a:cs typeface="Times New Roman" pitchFamily="18" charset="0"/>
              </a:rPr>
              <a:t>nt</a:t>
            </a:r>
            <a:r>
              <a:rPr lang="en-US" baseline="-25000" dirty="0" err="1" smtClean="0">
                <a:solidFill>
                  <a:srgbClr val="FF0000"/>
                </a:solidFill>
                <a:latin typeface="Times New Roman" pitchFamily="18" charset="0"/>
                <a:cs typeface="Times New Roman" pitchFamily="18" charset="0"/>
              </a:rPr>
              <a:t>n</a:t>
            </a:r>
            <a:r>
              <a:rPr lang="en-US" dirty="0" smtClean="0">
                <a:solidFill>
                  <a:srgbClr val="FF0000"/>
                </a:solidFill>
                <a:latin typeface="Times New Roman" pitchFamily="18" charset="0"/>
                <a:cs typeface="Times New Roman" pitchFamily="18" charset="0"/>
              </a:rPr>
              <a:t> / (k+n-1)</a:t>
            </a:r>
            <a:r>
              <a:rPr lang="en-US" dirty="0" err="1" smtClean="0">
                <a:solidFill>
                  <a:srgbClr val="FF0000"/>
                </a:solidFill>
                <a:latin typeface="Times New Roman" pitchFamily="18" charset="0"/>
                <a:cs typeface="Times New Roman" pitchFamily="18" charset="0"/>
              </a:rPr>
              <a:t>t</a:t>
            </a:r>
            <a:r>
              <a:rPr lang="en-US" baseline="-25000" dirty="0" err="1" smtClean="0">
                <a:solidFill>
                  <a:srgbClr val="FF0000"/>
                </a:solidFill>
                <a:latin typeface="Times New Roman" pitchFamily="18" charset="0"/>
                <a:cs typeface="Times New Roman" pitchFamily="18" charset="0"/>
              </a:rPr>
              <a:t>p</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If n becomes much larger than k-1 </a:t>
            </a:r>
            <a:r>
              <a:rPr lang="en-US" dirty="0" smtClean="0">
                <a:solidFill>
                  <a:schemeClr val="tx2"/>
                </a:solidFill>
                <a:latin typeface="Times New Roman" pitchFamily="18" charset="0"/>
                <a:cs typeface="Times New Roman" pitchFamily="18" charset="0"/>
              </a:rPr>
              <a:t>[(n+k-1) approaches to n if n&gt;&gt; k-1]</a:t>
            </a:r>
            <a:r>
              <a:rPr lang="en-US" dirty="0" smtClean="0">
                <a:latin typeface="Times New Roman" pitchFamily="18" charset="0"/>
                <a:cs typeface="Times New Roman" pitchFamily="18" charset="0"/>
              </a:rPr>
              <a:t>, the speedup becomes </a:t>
            </a:r>
            <a:r>
              <a:rPr lang="en-US" dirty="0" smtClean="0">
                <a:solidFill>
                  <a:srgbClr val="FF0000"/>
                </a:solidFill>
                <a:latin typeface="Times New Roman" pitchFamily="18" charset="0"/>
                <a:cs typeface="Times New Roman" pitchFamily="18" charset="0"/>
              </a:rPr>
              <a:t>S= </a:t>
            </a:r>
            <a:r>
              <a:rPr lang="en-US" dirty="0" err="1" smtClean="0">
                <a:solidFill>
                  <a:srgbClr val="FF0000"/>
                </a:solidFill>
                <a:latin typeface="Times New Roman" pitchFamily="18" charset="0"/>
                <a:cs typeface="Times New Roman" pitchFamily="18" charset="0"/>
              </a:rPr>
              <a:t>nt</a:t>
            </a:r>
            <a:r>
              <a:rPr lang="en-US" baseline="-25000" dirty="0" err="1" smtClean="0">
                <a:solidFill>
                  <a:srgbClr val="FF0000"/>
                </a:solidFill>
                <a:latin typeface="Times New Roman" pitchFamily="18" charset="0"/>
                <a:cs typeface="Times New Roman" pitchFamily="18" charset="0"/>
              </a:rPr>
              <a:t>n</a:t>
            </a:r>
            <a:r>
              <a:rPr lang="en-US" dirty="0">
                <a:solidFill>
                  <a:srgbClr val="FF0000"/>
                </a:solidFill>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nt</a:t>
            </a:r>
            <a:r>
              <a:rPr lang="en-US" baseline="-25000" dirty="0" err="1" smtClean="0">
                <a:solidFill>
                  <a:srgbClr val="FF0000"/>
                </a:solidFill>
                <a:latin typeface="Times New Roman" pitchFamily="18" charset="0"/>
                <a:cs typeface="Times New Roman" pitchFamily="18" charset="0"/>
              </a:rPr>
              <a:t>p</a:t>
            </a:r>
            <a:r>
              <a:rPr lang="en-US" dirty="0" smtClean="0">
                <a:solidFill>
                  <a:srgbClr val="FF0000"/>
                </a:solidFill>
                <a:latin typeface="Times New Roman" pitchFamily="18" charset="0"/>
                <a:cs typeface="Times New Roman" pitchFamily="18" charset="0"/>
              </a:rPr>
              <a:t> = </a:t>
            </a:r>
            <a:r>
              <a:rPr lang="en-US" dirty="0" err="1" smtClean="0">
                <a:solidFill>
                  <a:srgbClr val="FF0000"/>
                </a:solidFill>
                <a:latin typeface="Times New Roman" pitchFamily="18" charset="0"/>
                <a:cs typeface="Times New Roman" pitchFamily="18" charset="0"/>
              </a:rPr>
              <a:t>t</a:t>
            </a:r>
            <a:r>
              <a:rPr lang="en-US" baseline="-25000" dirty="0" err="1" smtClean="0">
                <a:solidFill>
                  <a:srgbClr val="FF0000"/>
                </a:solidFill>
                <a:latin typeface="Times New Roman" pitchFamily="18" charset="0"/>
                <a:cs typeface="Times New Roman" pitchFamily="18" charset="0"/>
              </a:rPr>
              <a:t>n</a:t>
            </a:r>
            <a:r>
              <a:rPr lang="en-US" dirty="0">
                <a:solidFill>
                  <a:srgbClr val="FF0000"/>
                </a:solidFill>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t</a:t>
            </a:r>
            <a:r>
              <a:rPr lang="en-US" baseline="-25000" dirty="0" err="1" smtClean="0">
                <a:solidFill>
                  <a:srgbClr val="FF0000"/>
                </a:solidFill>
                <a:latin typeface="Times New Roman" pitchFamily="18" charset="0"/>
                <a:cs typeface="Times New Roman" pitchFamily="18" charset="0"/>
              </a:rPr>
              <a:t>p</a:t>
            </a:r>
            <a:r>
              <a:rPr lang="en-US" dirty="0" smtClean="0">
                <a:solidFill>
                  <a:srgbClr val="FF0000"/>
                </a:solidFill>
                <a:latin typeface="Times New Roman" pitchFamily="18" charset="0"/>
                <a:cs typeface="Times New Roman" pitchFamily="18" charset="0"/>
              </a:rPr>
              <a:t> </a:t>
            </a:r>
            <a:endParaRPr lang="en-US" dirty="0">
              <a:solidFill>
                <a:srgbClr val="FF000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xmlns="" val="2862007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639762"/>
          </a:xfrm>
        </p:spPr>
        <p:txBody>
          <a:bodyPr>
            <a:normAutofit fontScale="90000"/>
          </a:bodyPr>
          <a:lstStyle/>
          <a:p>
            <a:pPr algn="l"/>
            <a:r>
              <a:rPr lang="en-US" dirty="0" smtClean="0">
                <a:latin typeface="Times New Roman" pitchFamily="18" charset="0"/>
                <a:cs typeface="Times New Roman" pitchFamily="18" charset="0"/>
              </a:rPr>
              <a:t>Contd..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715000"/>
          </a:xfrm>
        </p:spPr>
        <p:txBody>
          <a:bodyPr>
            <a:normAutofit fontScale="92500" lnSpcReduction="20000"/>
          </a:bodyPr>
          <a:lstStyle/>
          <a:p>
            <a:pPr algn="just"/>
            <a:r>
              <a:rPr lang="en-US" dirty="0">
                <a:latin typeface="Times New Roman" pitchFamily="18" charset="0"/>
                <a:cs typeface="Times New Roman" pitchFamily="18" charset="0"/>
              </a:rPr>
              <a:t>If we assume that the </a:t>
            </a:r>
            <a:r>
              <a:rPr lang="en-US" dirty="0">
                <a:solidFill>
                  <a:schemeClr val="accent2">
                    <a:lumMod val="50000"/>
                  </a:schemeClr>
                </a:solidFill>
                <a:latin typeface="Times New Roman" pitchFamily="18" charset="0"/>
                <a:cs typeface="Times New Roman" pitchFamily="18" charset="0"/>
              </a:rPr>
              <a:t>time it takes to process a task is the same in the pipeline and non-pipeline circuits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t</a:t>
            </a:r>
            <a:r>
              <a:rPr lang="en-US" baseline="-25000" dirty="0" err="1">
                <a:solidFill>
                  <a:srgbClr val="FF0000"/>
                </a:solidFill>
                <a:latin typeface="Times New Roman" pitchFamily="18" charset="0"/>
                <a:cs typeface="Times New Roman" pitchFamily="18" charset="0"/>
              </a:rPr>
              <a:t>n</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kt</a:t>
            </a:r>
            <a:r>
              <a:rPr lang="en-US" baseline="-25000" dirty="0" err="1">
                <a:solidFill>
                  <a:srgbClr val="FF0000"/>
                </a:solidFill>
                <a:latin typeface="Times New Roman" pitchFamily="18" charset="0"/>
                <a:cs typeface="Times New Roman" pitchFamily="18" charset="0"/>
              </a:rPr>
              <a:t>p</a:t>
            </a:r>
            <a:r>
              <a:rPr lang="en-US" dirty="0">
                <a:solidFill>
                  <a:srgbClr val="FF0000"/>
                </a:solidFill>
                <a:latin typeface="Times New Roman" pitchFamily="18" charset="0"/>
                <a:cs typeface="Times New Roman" pitchFamily="18" charset="0"/>
              </a:rPr>
              <a:t> </a:t>
            </a:r>
            <a:r>
              <a:rPr lang="en-US" dirty="0">
                <a:latin typeface="Times New Roman" pitchFamily="18" charset="0"/>
                <a:cs typeface="Times New Roman" pitchFamily="18" charset="0"/>
              </a:rPr>
              <a:t>, the </a:t>
            </a:r>
            <a:r>
              <a:rPr lang="en-US" dirty="0" smtClean="0">
                <a:latin typeface="Times New Roman" pitchFamily="18" charset="0"/>
                <a:cs typeface="Times New Roman" pitchFamily="18" charset="0"/>
              </a:rPr>
              <a:t>speedup </a:t>
            </a:r>
            <a:r>
              <a:rPr lang="en-US" dirty="0">
                <a:latin typeface="Times New Roman" pitchFamily="18" charset="0"/>
                <a:cs typeface="Times New Roman" pitchFamily="18" charset="0"/>
              </a:rPr>
              <a:t>reduces to </a:t>
            </a:r>
            <a:r>
              <a:rPr lang="en-US" dirty="0" smtClean="0">
                <a:solidFill>
                  <a:srgbClr val="FF0000"/>
                </a:solidFill>
                <a:latin typeface="Times New Roman" pitchFamily="18" charset="0"/>
                <a:cs typeface="Times New Roman" pitchFamily="18" charset="0"/>
              </a:rPr>
              <a:t>S=</a:t>
            </a:r>
            <a:r>
              <a:rPr lang="en-US" dirty="0" err="1" smtClean="0">
                <a:solidFill>
                  <a:srgbClr val="FF0000"/>
                </a:solidFill>
                <a:latin typeface="Times New Roman" pitchFamily="18" charset="0"/>
                <a:cs typeface="Times New Roman" pitchFamily="18" charset="0"/>
              </a:rPr>
              <a:t>kt</a:t>
            </a:r>
            <a:r>
              <a:rPr lang="en-US" baseline="-25000" dirty="0" err="1" smtClean="0">
                <a:solidFill>
                  <a:srgbClr val="FF0000"/>
                </a:solidFill>
                <a:latin typeface="Times New Roman" pitchFamily="18" charset="0"/>
                <a:cs typeface="Times New Roman" pitchFamily="18" charset="0"/>
              </a:rPr>
              <a:t>p</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t</a:t>
            </a:r>
            <a:r>
              <a:rPr lang="en-US" baseline="-25000" dirty="0" err="1" smtClean="0">
                <a:solidFill>
                  <a:srgbClr val="FF0000"/>
                </a:solidFill>
                <a:latin typeface="Times New Roman" pitchFamily="18" charset="0"/>
                <a:cs typeface="Times New Roman" pitchFamily="18" charset="0"/>
              </a:rPr>
              <a:t>p</a:t>
            </a:r>
            <a:r>
              <a:rPr lang="en-US" dirty="0" smtClean="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k</a:t>
            </a:r>
          </a:p>
          <a:p>
            <a:pPr algn="just"/>
            <a:r>
              <a:rPr lang="en-US" dirty="0" smtClean="0">
                <a:latin typeface="Times New Roman" pitchFamily="18" charset="0"/>
                <a:cs typeface="Times New Roman" pitchFamily="18" charset="0"/>
              </a:rPr>
              <a:t>This shows that the theoretical </a:t>
            </a:r>
            <a:r>
              <a:rPr lang="en-US" dirty="0" smtClean="0">
                <a:solidFill>
                  <a:schemeClr val="tx2"/>
                </a:solidFill>
                <a:latin typeface="Times New Roman" pitchFamily="18" charset="0"/>
                <a:cs typeface="Times New Roman" pitchFamily="18" charset="0"/>
              </a:rPr>
              <a:t>maximum speed up that a pipeline can provide is k,</a:t>
            </a:r>
            <a:r>
              <a:rPr lang="en-US" dirty="0" smtClean="0">
                <a:latin typeface="Times New Roman" pitchFamily="18" charset="0"/>
                <a:cs typeface="Times New Roman" pitchFamily="18" charset="0"/>
              </a:rPr>
              <a:t> where k is the number of segments in the pipeline.</a:t>
            </a:r>
          </a:p>
          <a:p>
            <a:pPr algn="just"/>
            <a:r>
              <a:rPr lang="en-US" dirty="0" smtClean="0">
                <a:latin typeface="Times New Roman" pitchFamily="18" charset="0"/>
                <a:cs typeface="Times New Roman" pitchFamily="18" charset="0"/>
              </a:rPr>
              <a:t>But pipeline cannot operate at its maximum theoretical rate because of the following reason:</a:t>
            </a:r>
          </a:p>
          <a:p>
            <a:pPr lvl="1" algn="just">
              <a:buFont typeface="Wingdings" pitchFamily="2" charset="2"/>
              <a:buChar char="q"/>
            </a:pPr>
            <a:r>
              <a:rPr lang="en-US" dirty="0" smtClean="0">
                <a:latin typeface="Times New Roman" pitchFamily="18" charset="0"/>
                <a:cs typeface="Times New Roman" pitchFamily="18" charset="0"/>
              </a:rPr>
              <a:t> Different segments may take different times to complete their sub operation</a:t>
            </a:r>
          </a:p>
          <a:p>
            <a:pPr lvl="2" algn="just">
              <a:buFont typeface="Wingdings" pitchFamily="2" charset="2"/>
              <a:buChar char="q"/>
            </a:pPr>
            <a:r>
              <a:rPr lang="en-US" dirty="0" smtClean="0">
                <a:latin typeface="Times New Roman" pitchFamily="18" charset="0"/>
                <a:cs typeface="Times New Roman" pitchFamily="18" charset="0"/>
              </a:rPr>
              <a:t>The clock cycle must be chosen to equal the time delay of the segment with the maximum propagation time which cause the other segments to waste time while waiting for the next clock</a:t>
            </a:r>
          </a:p>
          <a:p>
            <a:pPr marL="0" indent="0" algn="just">
              <a:buNone/>
            </a:pPr>
            <a:endParaRPr lang="en-US" dirty="0" smtClean="0">
              <a:latin typeface="Times New Roman" pitchFamily="18" charset="0"/>
              <a:cs typeface="Times New Roman" pitchFamily="18" charset="0"/>
            </a:endParaRPr>
          </a:p>
          <a:p>
            <a:pPr algn="just">
              <a:buFont typeface="Wingdings" pitchFamily="2" charset="2"/>
              <a:buChar char="q"/>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xmlns="" val="13315143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868362"/>
          </a:xfrm>
        </p:spPr>
        <p:txBody>
          <a:bodyPr>
            <a:normAutofit/>
          </a:bodyPr>
          <a:lstStyle/>
          <a:p>
            <a:pPr algn="l"/>
            <a:r>
              <a:rPr lang="en-US" dirty="0" smtClean="0">
                <a:latin typeface="Times New Roman" pitchFamily="18" charset="0"/>
                <a:cs typeface="Times New Roman" pitchFamily="18" charset="0"/>
              </a:rPr>
              <a:t>Numerical example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410200"/>
          </a:xfrm>
        </p:spPr>
        <p:txBody>
          <a:bodyPr>
            <a:normAutofit fontScale="85000" lnSpcReduction="10000"/>
          </a:bodyPr>
          <a:lstStyle/>
          <a:p>
            <a:pPr marL="0" indent="0" algn="just">
              <a:buNone/>
            </a:pPr>
            <a:r>
              <a:rPr lang="en-US" dirty="0" smtClean="0">
                <a:latin typeface="Times New Roman" pitchFamily="18" charset="0"/>
                <a:cs typeface="Times New Roman" pitchFamily="18" charset="0"/>
              </a:rPr>
              <a:t>Let </a:t>
            </a:r>
            <a:r>
              <a:rPr lang="en-US" dirty="0">
                <a:latin typeface="Times New Roman" pitchFamily="18" charset="0"/>
                <a:cs typeface="Times New Roman" pitchFamily="18" charset="0"/>
              </a:rPr>
              <a:t>the time it takes to process a </a:t>
            </a:r>
            <a:r>
              <a:rPr lang="en-US" dirty="0" smtClean="0">
                <a:latin typeface="Times New Roman" pitchFamily="18" charset="0"/>
                <a:cs typeface="Times New Roman" pitchFamily="18" charset="0"/>
              </a:rPr>
              <a:t>sub-operation </a:t>
            </a:r>
            <a:r>
              <a:rPr lang="en-US" dirty="0">
                <a:latin typeface="Times New Roman" pitchFamily="18" charset="0"/>
                <a:cs typeface="Times New Roman" pitchFamily="18" charset="0"/>
              </a:rPr>
              <a:t>in each </a:t>
            </a:r>
            <a:r>
              <a:rPr lang="en-US" dirty="0" smtClean="0">
                <a:latin typeface="Times New Roman" pitchFamily="18" charset="0"/>
                <a:cs typeface="Times New Roman" pitchFamily="18" charset="0"/>
              </a:rPr>
              <a:t>segment </a:t>
            </a:r>
            <a:r>
              <a:rPr lang="en-US" dirty="0">
                <a:latin typeface="Times New Roman" pitchFamily="18" charset="0"/>
                <a:cs typeface="Times New Roman" pitchFamily="18" charset="0"/>
              </a:rPr>
              <a:t>be equal to </a:t>
            </a:r>
            <a:r>
              <a:rPr lang="en-US" dirty="0" err="1">
                <a:latin typeface="Times New Roman" pitchFamily="18" charset="0"/>
                <a:cs typeface="Times New Roman" pitchFamily="18" charset="0"/>
              </a:rPr>
              <a:t>tp</a:t>
            </a:r>
            <a:r>
              <a:rPr lang="en-US" dirty="0">
                <a:latin typeface="Times New Roman" pitchFamily="18" charset="0"/>
                <a:cs typeface="Times New Roman" pitchFamily="18" charset="0"/>
              </a:rPr>
              <a:t> = 20 ns. </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Assume </a:t>
            </a:r>
            <a:r>
              <a:rPr lang="en-US" dirty="0">
                <a:latin typeface="Times New Roman" pitchFamily="18" charset="0"/>
                <a:cs typeface="Times New Roman" pitchFamily="18" charset="0"/>
              </a:rPr>
              <a:t>that the pipeline has k = </a:t>
            </a:r>
            <a:r>
              <a:rPr lang="en-US" dirty="0" smtClean="0">
                <a:latin typeface="Times New Roman" pitchFamily="18" charset="0"/>
                <a:cs typeface="Times New Roman" pitchFamily="18" charset="0"/>
              </a:rPr>
              <a:t>4 segments </a:t>
            </a:r>
            <a:r>
              <a:rPr lang="en-US" dirty="0">
                <a:latin typeface="Times New Roman" pitchFamily="18" charset="0"/>
                <a:cs typeface="Times New Roman" pitchFamily="18" charset="0"/>
              </a:rPr>
              <a:t>and executes n = 100 tasks in sequence. </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pipeline system will take </a:t>
            </a:r>
            <a:r>
              <a:rPr lang="en-US" dirty="0" smtClean="0">
                <a:latin typeface="Times New Roman" pitchFamily="18" charset="0"/>
                <a:cs typeface="Times New Roman" pitchFamily="18" charset="0"/>
              </a:rPr>
              <a:t> </a:t>
            </a:r>
          </a:p>
          <a:p>
            <a:pPr marL="0" indent="0" algn="just">
              <a:buNone/>
            </a:pPr>
            <a:r>
              <a:rPr lang="en-US" dirty="0">
                <a:solidFill>
                  <a:srgbClr val="FF0000"/>
                </a:solidFill>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(k + n - 1)</a:t>
            </a:r>
            <a:r>
              <a:rPr lang="en-US" dirty="0" err="1" smtClean="0">
                <a:solidFill>
                  <a:srgbClr val="FF0000"/>
                </a:solidFill>
                <a:latin typeface="Times New Roman" pitchFamily="18" charset="0"/>
                <a:cs typeface="Times New Roman" pitchFamily="18" charset="0"/>
              </a:rPr>
              <a:t>t</a:t>
            </a:r>
            <a:r>
              <a:rPr lang="en-US" baseline="-25000" dirty="0" err="1" smtClean="0">
                <a:solidFill>
                  <a:srgbClr val="FF0000"/>
                </a:solidFill>
                <a:latin typeface="Times New Roman" pitchFamily="18" charset="0"/>
                <a:cs typeface="Times New Roman" pitchFamily="18" charset="0"/>
              </a:rPr>
              <a:t>p</a:t>
            </a:r>
            <a:r>
              <a:rPr lang="en-US" dirty="0" smtClean="0">
                <a:solidFill>
                  <a:srgbClr val="FF0000"/>
                </a:solidFill>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4+ </a:t>
            </a:r>
            <a:r>
              <a:rPr lang="en-US" dirty="0">
                <a:latin typeface="Times New Roman" pitchFamily="18" charset="0"/>
                <a:cs typeface="Times New Roman" pitchFamily="18" charset="0"/>
              </a:rPr>
              <a:t>99) x 20 = 2060 ns to complete. </a:t>
            </a:r>
          </a:p>
          <a:p>
            <a:pPr marL="0" indent="0" algn="just">
              <a:buNone/>
            </a:pPr>
            <a:r>
              <a:rPr lang="en-US" dirty="0" smtClean="0">
                <a:latin typeface="Times New Roman" pitchFamily="18" charset="0"/>
                <a:cs typeface="Times New Roman" pitchFamily="18" charset="0"/>
              </a:rPr>
              <a:t>Assuming </a:t>
            </a:r>
            <a:r>
              <a:rPr lang="en-US" dirty="0">
                <a:latin typeface="Times New Roman" pitchFamily="18" charset="0"/>
                <a:cs typeface="Times New Roman" pitchFamily="18" charset="0"/>
              </a:rPr>
              <a:t>that </a:t>
            </a:r>
            <a:r>
              <a:rPr lang="en-US" dirty="0" err="1" smtClean="0">
                <a:solidFill>
                  <a:srgbClr val="FF0000"/>
                </a:solidFill>
                <a:latin typeface="Times New Roman" pitchFamily="18" charset="0"/>
                <a:cs typeface="Times New Roman" pitchFamily="18" charset="0"/>
              </a:rPr>
              <a:t>t</a:t>
            </a:r>
            <a:r>
              <a:rPr lang="en-US" baseline="-25000" dirty="0" err="1" smtClean="0">
                <a:solidFill>
                  <a:srgbClr val="FF0000"/>
                </a:solidFill>
                <a:latin typeface="Times New Roman" pitchFamily="18" charset="0"/>
                <a:cs typeface="Times New Roman" pitchFamily="18" charset="0"/>
              </a:rPr>
              <a:t>n</a:t>
            </a:r>
            <a:r>
              <a:rPr lang="en-US" dirty="0" smtClean="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kt</a:t>
            </a:r>
            <a:r>
              <a:rPr lang="en-US" baseline="-25000" dirty="0" err="1" smtClean="0">
                <a:solidFill>
                  <a:srgbClr val="FF0000"/>
                </a:solidFill>
                <a:latin typeface="Times New Roman" pitchFamily="18" charset="0"/>
                <a:cs typeface="Times New Roman" pitchFamily="18" charset="0"/>
              </a:rPr>
              <a:t>p</a:t>
            </a:r>
            <a:r>
              <a:rPr lang="en-US" dirty="0" smtClean="0">
                <a:solidFill>
                  <a:srgbClr val="FF0000"/>
                </a:solidFill>
                <a:latin typeface="Times New Roman" pitchFamily="18" charset="0"/>
                <a:cs typeface="Times New Roman" pitchFamily="18" charset="0"/>
              </a:rPr>
              <a:t> </a:t>
            </a:r>
            <a:r>
              <a:rPr lang="en-US" dirty="0">
                <a:latin typeface="Times New Roman" pitchFamily="18" charset="0"/>
                <a:cs typeface="Times New Roman" pitchFamily="18" charset="0"/>
              </a:rPr>
              <a:t>= 4 x 20 = 80 ns, a </a:t>
            </a:r>
            <a:r>
              <a:rPr lang="en-US" dirty="0" smtClean="0">
                <a:latin typeface="Times New Roman" pitchFamily="18" charset="0"/>
                <a:cs typeface="Times New Roman" pitchFamily="18" charset="0"/>
              </a:rPr>
              <a:t>non pipeline </a:t>
            </a:r>
            <a:r>
              <a:rPr lang="en-US" dirty="0">
                <a:latin typeface="Times New Roman" pitchFamily="18" charset="0"/>
                <a:cs typeface="Times New Roman" pitchFamily="18" charset="0"/>
              </a:rPr>
              <a:t>system requires </a:t>
            </a:r>
            <a:r>
              <a:rPr lang="en-US" dirty="0" err="1">
                <a:solidFill>
                  <a:srgbClr val="FF0000"/>
                </a:solidFill>
                <a:latin typeface="Times New Roman" pitchFamily="18" charset="0"/>
                <a:cs typeface="Times New Roman" pitchFamily="18" charset="0"/>
              </a:rPr>
              <a:t>nkt</a:t>
            </a:r>
            <a:r>
              <a:rPr lang="en-US" baseline="-25000" dirty="0" err="1">
                <a:solidFill>
                  <a:srgbClr val="FF0000"/>
                </a:solidFill>
                <a:latin typeface="Times New Roman" pitchFamily="18" charset="0"/>
                <a:cs typeface="Times New Roman" pitchFamily="18" charset="0"/>
              </a:rPr>
              <a:t>p</a:t>
            </a:r>
            <a:r>
              <a:rPr lang="en-US" dirty="0">
                <a:latin typeface="Times New Roman" pitchFamily="18" charset="0"/>
                <a:cs typeface="Times New Roman" pitchFamily="18" charset="0"/>
              </a:rPr>
              <a:t> = 100 x 80 = 8000 </a:t>
            </a:r>
            <a:r>
              <a:rPr lang="en-US" dirty="0" smtClean="0">
                <a:latin typeface="Times New Roman" pitchFamily="18" charset="0"/>
                <a:cs typeface="Times New Roman" pitchFamily="18" charset="0"/>
              </a:rPr>
              <a:t>ns to </a:t>
            </a:r>
            <a:r>
              <a:rPr lang="en-US" dirty="0">
                <a:latin typeface="Times New Roman" pitchFamily="18" charset="0"/>
                <a:cs typeface="Times New Roman" pitchFamily="18" charset="0"/>
              </a:rPr>
              <a:t>complete the 100 tasks. </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speedup ratio is equal to 8000/2060 = 3.88. </a:t>
            </a:r>
          </a:p>
          <a:p>
            <a:pPr marL="0" indent="0" algn="just">
              <a:buNone/>
            </a:pPr>
            <a:r>
              <a:rPr lang="en-US" dirty="0" smtClean="0">
                <a:solidFill>
                  <a:srgbClr val="FF0000"/>
                </a:solidFill>
                <a:latin typeface="Times New Roman" pitchFamily="18" charset="0"/>
                <a:cs typeface="Times New Roman" pitchFamily="18" charset="0"/>
              </a:rPr>
              <a:t>As the </a:t>
            </a:r>
            <a:r>
              <a:rPr lang="en-US" dirty="0">
                <a:solidFill>
                  <a:srgbClr val="FF0000"/>
                </a:solidFill>
                <a:latin typeface="Times New Roman" pitchFamily="18" charset="0"/>
                <a:cs typeface="Times New Roman" pitchFamily="18" charset="0"/>
              </a:rPr>
              <a:t>number of tasks increases, the speedup will approach 4, which is equal </a:t>
            </a:r>
            <a:r>
              <a:rPr lang="en-US" dirty="0" smtClean="0">
                <a:solidFill>
                  <a:srgbClr val="FF0000"/>
                </a:solidFill>
                <a:latin typeface="Times New Roman" pitchFamily="18" charset="0"/>
                <a:cs typeface="Times New Roman" pitchFamily="18" charset="0"/>
              </a:rPr>
              <a:t>to the </a:t>
            </a:r>
            <a:r>
              <a:rPr lang="en-US" dirty="0">
                <a:solidFill>
                  <a:srgbClr val="FF0000"/>
                </a:solidFill>
                <a:latin typeface="Times New Roman" pitchFamily="18" charset="0"/>
                <a:cs typeface="Times New Roman" pitchFamily="18" charset="0"/>
              </a:rPr>
              <a:t>number of segments in the </a:t>
            </a:r>
            <a:r>
              <a:rPr lang="en-US" dirty="0" smtClean="0">
                <a:solidFill>
                  <a:srgbClr val="FF0000"/>
                </a:solidFill>
                <a:latin typeface="Times New Roman" pitchFamily="18" charset="0"/>
                <a:cs typeface="Times New Roman" pitchFamily="18" charset="0"/>
              </a:rPr>
              <a:t>pipeline</a:t>
            </a:r>
          </a:p>
          <a:p>
            <a:pPr marL="0" indent="0" algn="just">
              <a:buNone/>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xmlns="" val="17284024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contd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smtClean="0">
                <a:latin typeface="Times New Roman" pitchFamily="18" charset="0"/>
                <a:cs typeface="Times New Roman" pitchFamily="18" charset="0"/>
              </a:rPr>
              <a:t>Suppose </a:t>
            </a:r>
            <a:r>
              <a:rPr lang="en-US" dirty="0">
                <a:latin typeface="Times New Roman" pitchFamily="18" charset="0"/>
                <a:cs typeface="Times New Roman" pitchFamily="18" charset="0"/>
              </a:rPr>
              <a:t>that the time delays of the four segments are </a:t>
            </a:r>
            <a:r>
              <a:rPr lang="en-US" dirty="0">
                <a:solidFill>
                  <a:srgbClr val="FF0000"/>
                </a:solidFill>
                <a:latin typeface="Times New Roman" pitchFamily="18" charset="0"/>
                <a:cs typeface="Times New Roman" pitchFamily="18" charset="0"/>
              </a:rPr>
              <a:t>t</a:t>
            </a:r>
            <a:r>
              <a:rPr lang="en-US" baseline="-25000" dirty="0" smtClean="0">
                <a:solidFill>
                  <a:srgbClr val="FF0000"/>
                </a:solidFill>
                <a:latin typeface="Times New Roman" pitchFamily="18" charset="0"/>
                <a:cs typeface="Times New Roman" pitchFamily="18" charset="0"/>
              </a:rPr>
              <a:t>1</a:t>
            </a:r>
            <a:r>
              <a:rPr lang="en-US" dirty="0" smtClean="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60 ns, t</a:t>
            </a:r>
            <a:r>
              <a:rPr lang="en-US" baseline="-25000" dirty="0">
                <a:solidFill>
                  <a:srgbClr val="FF0000"/>
                </a:solidFill>
                <a:latin typeface="Times New Roman" pitchFamily="18" charset="0"/>
                <a:cs typeface="Times New Roman" pitchFamily="18" charset="0"/>
              </a:rPr>
              <a:t>2 </a:t>
            </a:r>
            <a:r>
              <a:rPr lang="en-US" dirty="0">
                <a:solidFill>
                  <a:srgbClr val="FF0000"/>
                </a:solidFill>
                <a:latin typeface="Times New Roman" pitchFamily="18" charset="0"/>
                <a:cs typeface="Times New Roman" pitchFamily="18" charset="0"/>
              </a:rPr>
              <a:t>= 70 ns, t</a:t>
            </a:r>
            <a:r>
              <a:rPr lang="en-US" baseline="-25000" dirty="0">
                <a:solidFill>
                  <a:srgbClr val="FF0000"/>
                </a:solidFill>
                <a:latin typeface="Times New Roman" pitchFamily="18" charset="0"/>
                <a:cs typeface="Times New Roman" pitchFamily="18" charset="0"/>
              </a:rPr>
              <a:t>3 </a:t>
            </a:r>
            <a:r>
              <a:rPr lang="en-US" dirty="0">
                <a:solidFill>
                  <a:srgbClr val="FF0000"/>
                </a:solidFill>
                <a:latin typeface="Times New Roman" pitchFamily="18" charset="0"/>
                <a:cs typeface="Times New Roman" pitchFamily="18" charset="0"/>
              </a:rPr>
              <a:t>= 100 </a:t>
            </a:r>
            <a:r>
              <a:rPr lang="en-US" dirty="0" smtClean="0">
                <a:solidFill>
                  <a:srgbClr val="FF0000"/>
                </a:solidFill>
                <a:latin typeface="Times New Roman" pitchFamily="18" charset="0"/>
                <a:cs typeface="Times New Roman" pitchFamily="18" charset="0"/>
              </a:rPr>
              <a:t>ns</a:t>
            </a:r>
            <a:r>
              <a:rPr lang="en-US" dirty="0">
                <a:solidFill>
                  <a:srgbClr val="FF0000"/>
                </a:solidFill>
                <a:latin typeface="Times New Roman" pitchFamily="18" charset="0"/>
                <a:cs typeface="Times New Roman" pitchFamily="18" charset="0"/>
              </a:rPr>
              <a:t>, t</a:t>
            </a:r>
            <a:r>
              <a:rPr lang="en-US" baseline="-25000" dirty="0">
                <a:solidFill>
                  <a:srgbClr val="FF0000"/>
                </a:solidFill>
                <a:latin typeface="Times New Roman" pitchFamily="18" charset="0"/>
                <a:cs typeface="Times New Roman" pitchFamily="18" charset="0"/>
              </a:rPr>
              <a:t>4 </a:t>
            </a:r>
            <a:r>
              <a:rPr lang="en-US" dirty="0">
                <a:solidFill>
                  <a:srgbClr val="FF0000"/>
                </a:solidFill>
                <a:latin typeface="Times New Roman" pitchFamily="18" charset="0"/>
                <a:cs typeface="Times New Roman" pitchFamily="18" charset="0"/>
              </a:rPr>
              <a:t>= 80 ns</a:t>
            </a:r>
            <a:r>
              <a:rPr lang="en-US" dirty="0">
                <a:latin typeface="Times New Roman" pitchFamily="18" charset="0"/>
                <a:cs typeface="Times New Roman" pitchFamily="18" charset="0"/>
              </a:rPr>
              <a:t>, and the </a:t>
            </a:r>
            <a:r>
              <a:rPr lang="en-US" dirty="0" smtClean="0">
                <a:solidFill>
                  <a:srgbClr val="FF0000"/>
                </a:solidFill>
                <a:latin typeface="Times New Roman" pitchFamily="18" charset="0"/>
                <a:cs typeface="Times New Roman" pitchFamily="18" charset="0"/>
              </a:rPr>
              <a:t>interface registers </a:t>
            </a:r>
            <a:r>
              <a:rPr lang="en-US" dirty="0">
                <a:solidFill>
                  <a:srgbClr val="FF0000"/>
                </a:solidFill>
                <a:latin typeface="Times New Roman" pitchFamily="18" charset="0"/>
                <a:cs typeface="Times New Roman" pitchFamily="18" charset="0"/>
              </a:rPr>
              <a:t>have a delay of </a:t>
            </a:r>
            <a:r>
              <a:rPr lang="en-US" dirty="0" err="1">
                <a:solidFill>
                  <a:srgbClr val="FF0000"/>
                </a:solidFill>
                <a:latin typeface="Times New Roman" pitchFamily="18" charset="0"/>
                <a:cs typeface="Times New Roman" pitchFamily="18" charset="0"/>
              </a:rPr>
              <a:t>t</a:t>
            </a:r>
            <a:r>
              <a:rPr lang="en-US" baseline="-25000" dirty="0" err="1">
                <a:solidFill>
                  <a:srgbClr val="FF0000"/>
                </a:solidFill>
                <a:latin typeface="Times New Roman" pitchFamily="18" charset="0"/>
                <a:cs typeface="Times New Roman" pitchFamily="18" charset="0"/>
              </a:rPr>
              <a:t>r</a:t>
            </a:r>
            <a:r>
              <a:rPr lang="en-US" baseline="-25000" dirty="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 10 ns. </a:t>
            </a:r>
            <a:endParaRPr lang="en-US" dirty="0" smtClean="0">
              <a:solidFill>
                <a:srgbClr val="FF0000"/>
              </a:solidFill>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clock </a:t>
            </a:r>
            <a:r>
              <a:rPr lang="en-US" dirty="0" smtClean="0">
                <a:latin typeface="Times New Roman" pitchFamily="18" charset="0"/>
                <a:cs typeface="Times New Roman" pitchFamily="18" charset="0"/>
              </a:rPr>
              <a:t>cycle </a:t>
            </a:r>
            <a:r>
              <a:rPr lang="en-US" dirty="0">
                <a:latin typeface="Times New Roman" pitchFamily="18" charset="0"/>
                <a:cs typeface="Times New Roman" pitchFamily="18" charset="0"/>
              </a:rPr>
              <a:t>is chosen to be </a:t>
            </a:r>
            <a:r>
              <a:rPr lang="en-US" dirty="0" err="1">
                <a:solidFill>
                  <a:srgbClr val="FF0000"/>
                </a:solidFill>
                <a:latin typeface="Times New Roman" pitchFamily="18" charset="0"/>
                <a:cs typeface="Times New Roman" pitchFamily="18" charset="0"/>
              </a:rPr>
              <a:t>t</a:t>
            </a:r>
            <a:r>
              <a:rPr lang="en-US" baseline="-25000" dirty="0" err="1">
                <a:solidFill>
                  <a:srgbClr val="FF0000"/>
                </a:solidFill>
                <a:latin typeface="Times New Roman" pitchFamily="18" charset="0"/>
                <a:cs typeface="Times New Roman" pitchFamily="18" charset="0"/>
              </a:rPr>
              <a:t>p</a:t>
            </a:r>
            <a:r>
              <a:rPr lang="en-US" baseline="-25000" dirty="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 t</a:t>
            </a:r>
            <a:r>
              <a:rPr lang="en-US" baseline="-25000" dirty="0">
                <a:solidFill>
                  <a:srgbClr val="FF0000"/>
                </a:solidFill>
                <a:latin typeface="Times New Roman" pitchFamily="18" charset="0"/>
                <a:cs typeface="Times New Roman" pitchFamily="18" charset="0"/>
              </a:rPr>
              <a:t>3 </a:t>
            </a:r>
            <a:r>
              <a:rPr lang="en-US" dirty="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t</a:t>
            </a:r>
            <a:r>
              <a:rPr lang="en-US" baseline="-25000" dirty="0" err="1" smtClean="0">
                <a:solidFill>
                  <a:srgbClr val="FF0000"/>
                </a:solidFill>
                <a:latin typeface="Times New Roman" pitchFamily="18" charset="0"/>
                <a:cs typeface="Times New Roman" pitchFamily="18" charset="0"/>
              </a:rPr>
              <a:t>r</a:t>
            </a:r>
            <a:r>
              <a:rPr lang="en-US" dirty="0" smtClean="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110 </a:t>
            </a:r>
            <a:r>
              <a:rPr lang="en-US" dirty="0" smtClean="0">
                <a:solidFill>
                  <a:srgbClr val="FF0000"/>
                </a:solidFill>
                <a:latin typeface="Times New Roman" pitchFamily="18" charset="0"/>
                <a:cs typeface="Times New Roman" pitchFamily="18" charset="0"/>
              </a:rPr>
              <a:t>ns (time req. to execute one sub operation) </a:t>
            </a:r>
            <a:r>
              <a:rPr lang="en-US" dirty="0" smtClean="0">
                <a:latin typeface="Times New Roman" pitchFamily="18" charset="0"/>
                <a:cs typeface="Times New Roman" pitchFamily="18" charset="0"/>
              </a:rPr>
              <a:t>(for pipeline processor). </a:t>
            </a:r>
          </a:p>
          <a:p>
            <a:pPr marL="0" indent="0" algn="just">
              <a:buNone/>
            </a:pPr>
            <a:r>
              <a:rPr lang="en-US" dirty="0" smtClean="0">
                <a:latin typeface="Times New Roman" pitchFamily="18" charset="0"/>
                <a:cs typeface="Times New Roman" pitchFamily="18" charset="0"/>
              </a:rPr>
              <a:t>An </a:t>
            </a:r>
            <a:r>
              <a:rPr lang="en-US" dirty="0">
                <a:latin typeface="Times New Roman" pitchFamily="18" charset="0"/>
                <a:cs typeface="Times New Roman" pitchFamily="18" charset="0"/>
              </a:rPr>
              <a:t>equivalent </a:t>
            </a:r>
            <a:r>
              <a:rPr lang="en-US" dirty="0" smtClean="0">
                <a:latin typeface="Times New Roman" pitchFamily="18" charset="0"/>
                <a:cs typeface="Times New Roman" pitchFamily="18" charset="0"/>
              </a:rPr>
              <a:t>non pipeline Processor </a:t>
            </a:r>
            <a:r>
              <a:rPr lang="en-US" dirty="0">
                <a:latin typeface="Times New Roman" pitchFamily="18" charset="0"/>
                <a:cs typeface="Times New Roman" pitchFamily="18" charset="0"/>
              </a:rPr>
              <a:t>will have a delay time </a:t>
            </a:r>
            <a:r>
              <a:rPr lang="en-US" dirty="0" err="1" smtClean="0">
                <a:solidFill>
                  <a:srgbClr val="FF0000"/>
                </a:solidFill>
                <a:latin typeface="Times New Roman" pitchFamily="18" charset="0"/>
                <a:cs typeface="Times New Roman" pitchFamily="18" charset="0"/>
              </a:rPr>
              <a:t>t</a:t>
            </a:r>
            <a:r>
              <a:rPr lang="en-US" baseline="-25000" dirty="0" err="1" smtClean="0">
                <a:solidFill>
                  <a:srgbClr val="FF0000"/>
                </a:solidFill>
                <a:latin typeface="Times New Roman" pitchFamily="18" charset="0"/>
                <a:cs typeface="Times New Roman" pitchFamily="18" charset="0"/>
              </a:rPr>
              <a:t>n</a:t>
            </a:r>
            <a:r>
              <a:rPr lang="en-US" dirty="0" smtClean="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 t</a:t>
            </a:r>
            <a:r>
              <a:rPr lang="en-US" baseline="-25000" dirty="0" smtClean="0">
                <a:solidFill>
                  <a:srgbClr val="FF0000"/>
                </a:solidFill>
                <a:latin typeface="Times New Roman" pitchFamily="18" charset="0"/>
                <a:cs typeface="Times New Roman" pitchFamily="18" charset="0"/>
              </a:rPr>
              <a:t>1</a:t>
            </a:r>
            <a:r>
              <a:rPr lang="en-US" dirty="0" smtClean="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 t</a:t>
            </a:r>
            <a:r>
              <a:rPr lang="en-US" baseline="-25000" dirty="0">
                <a:solidFill>
                  <a:srgbClr val="FF0000"/>
                </a:solidFill>
                <a:latin typeface="Times New Roman" pitchFamily="18" charset="0"/>
                <a:cs typeface="Times New Roman" pitchFamily="18" charset="0"/>
              </a:rPr>
              <a:t>2 </a:t>
            </a:r>
            <a:r>
              <a:rPr lang="en-US" dirty="0">
                <a:solidFill>
                  <a:srgbClr val="FF0000"/>
                </a:solidFill>
                <a:latin typeface="Times New Roman" pitchFamily="18" charset="0"/>
                <a:cs typeface="Times New Roman" pitchFamily="18" charset="0"/>
              </a:rPr>
              <a:t>+ t</a:t>
            </a:r>
            <a:r>
              <a:rPr lang="en-US" baseline="-25000" dirty="0">
                <a:solidFill>
                  <a:srgbClr val="FF0000"/>
                </a:solidFill>
                <a:latin typeface="Times New Roman" pitchFamily="18" charset="0"/>
                <a:cs typeface="Times New Roman" pitchFamily="18" charset="0"/>
              </a:rPr>
              <a:t>3 </a:t>
            </a:r>
            <a:r>
              <a:rPr lang="en-US" dirty="0">
                <a:solidFill>
                  <a:srgbClr val="FF0000"/>
                </a:solidFill>
                <a:latin typeface="Times New Roman" pitchFamily="18" charset="0"/>
                <a:cs typeface="Times New Roman" pitchFamily="18" charset="0"/>
              </a:rPr>
              <a:t>+ t</a:t>
            </a:r>
            <a:r>
              <a:rPr lang="en-US" baseline="-25000" dirty="0">
                <a:solidFill>
                  <a:srgbClr val="FF0000"/>
                </a:solidFill>
                <a:latin typeface="Times New Roman" pitchFamily="18" charset="0"/>
                <a:cs typeface="Times New Roman" pitchFamily="18" charset="0"/>
              </a:rPr>
              <a:t>4 </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t</a:t>
            </a:r>
            <a:r>
              <a:rPr lang="en-US" baseline="-25000" dirty="0" err="1">
                <a:solidFill>
                  <a:srgbClr val="FF0000"/>
                </a:solidFill>
                <a:latin typeface="Times New Roman" pitchFamily="18" charset="0"/>
                <a:cs typeface="Times New Roman" pitchFamily="18" charset="0"/>
              </a:rPr>
              <a:t>r</a:t>
            </a:r>
            <a:r>
              <a:rPr lang="en-US" baseline="-25000" dirty="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 320 </a:t>
            </a:r>
            <a:r>
              <a:rPr lang="en-US" dirty="0" smtClean="0">
                <a:solidFill>
                  <a:srgbClr val="FF0000"/>
                </a:solidFill>
                <a:latin typeface="Times New Roman" pitchFamily="18" charset="0"/>
                <a:cs typeface="Times New Roman" pitchFamily="18" charset="0"/>
              </a:rPr>
              <a:t> ns. (Time req. to execute one task) </a:t>
            </a:r>
          </a:p>
          <a:p>
            <a:pPr marL="0" indent="0" algn="just">
              <a:buNone/>
            </a:pP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this case the pipelined adder has a speedup of 320/110 = 2.9 over the </a:t>
            </a:r>
            <a:r>
              <a:rPr lang="en-US" dirty="0" smtClean="0">
                <a:latin typeface="Times New Roman" pitchFamily="18" charset="0"/>
                <a:cs typeface="Times New Roman" pitchFamily="18" charset="0"/>
              </a:rPr>
              <a:t>non pipelined </a:t>
            </a:r>
            <a:r>
              <a:rPr lang="en-US" dirty="0">
                <a:latin typeface="Times New Roman" pitchFamily="18" charset="0"/>
                <a:cs typeface="Times New Roman" pitchFamily="18" charset="0"/>
              </a:rPr>
              <a:t>adder. </a:t>
            </a:r>
            <a:r>
              <a:rPr lang="en-US" dirty="0" smtClean="0">
                <a:solidFill>
                  <a:srgbClr val="FF0000"/>
                </a:solidFill>
                <a:latin typeface="Times New Roman" pitchFamily="18" charset="0"/>
                <a:cs typeface="Times New Roman" pitchFamily="18" charset="0"/>
              </a:rPr>
              <a:t>(Assuming n&gt;&gt;k-1)</a:t>
            </a:r>
            <a:endParaRPr lang="en-US" dirty="0">
              <a:solidFill>
                <a:srgbClr val="FF0000"/>
              </a:solidFill>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xmlns="" val="25589064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457200" y="1371600"/>
            <a:ext cx="8229600" cy="5105400"/>
          </a:xfrm>
        </p:spPr>
        <p:txBody>
          <a:bodyPr>
            <a:normAutofit fontScale="55000" lnSpcReduction="20000"/>
          </a:bodyPr>
          <a:lstStyle/>
          <a:p>
            <a:pPr algn="just"/>
            <a:r>
              <a:rPr lang="en-US" dirty="0" smtClean="0"/>
              <a:t>A non-pipelined system takes 200ns to process task. The same task can be processed in a five-segment pipeline with a clock cycle of 40ns. Determine speedup ratio of the pipeline for 200 tasks. What is the maximum speed up that could be achieved with the pipeline unit over the non-pipelined unit?</a:t>
            </a:r>
          </a:p>
          <a:p>
            <a:pPr algn="just"/>
            <a:r>
              <a:rPr lang="en-US" dirty="0"/>
              <a:t>A non-pipelined system takes </a:t>
            </a:r>
            <a:r>
              <a:rPr lang="en-US" dirty="0" smtClean="0"/>
              <a:t>100ns </a:t>
            </a:r>
            <a:r>
              <a:rPr lang="en-US" dirty="0"/>
              <a:t>to process task. The same task can be processed in a </a:t>
            </a:r>
            <a:r>
              <a:rPr lang="en-US" dirty="0" smtClean="0"/>
              <a:t>five-stage </a:t>
            </a:r>
            <a:r>
              <a:rPr lang="en-US" dirty="0"/>
              <a:t>pipeline with a clock cycle of </a:t>
            </a:r>
            <a:r>
              <a:rPr lang="en-US" dirty="0" smtClean="0"/>
              <a:t>20ns</a:t>
            </a:r>
            <a:r>
              <a:rPr lang="en-US" dirty="0"/>
              <a:t>. Determine speedup ratio of the pipeline for </a:t>
            </a:r>
            <a:r>
              <a:rPr lang="en-US" dirty="0" smtClean="0"/>
              <a:t>100 </a:t>
            </a:r>
            <a:r>
              <a:rPr lang="en-US" dirty="0"/>
              <a:t>tasks. What is the </a:t>
            </a:r>
            <a:r>
              <a:rPr lang="en-US" dirty="0" smtClean="0"/>
              <a:t>theoretical </a:t>
            </a:r>
            <a:r>
              <a:rPr lang="en-US" dirty="0"/>
              <a:t>speed up that could be achieved with the pipeline unit over the non-pipelined unit</a:t>
            </a:r>
            <a:r>
              <a:rPr lang="en-US" dirty="0" smtClean="0"/>
              <a:t>?</a:t>
            </a:r>
          </a:p>
          <a:p>
            <a:pPr algn="just"/>
            <a:r>
              <a:rPr lang="en-US" dirty="0"/>
              <a:t>Consider a pipeline system </a:t>
            </a:r>
            <a:r>
              <a:rPr lang="en-US" dirty="0" smtClean="0"/>
              <a:t>with 10 </a:t>
            </a:r>
            <a:r>
              <a:rPr lang="en-US" dirty="0"/>
              <a:t>segment, if each segment requires 10ns to process sub-operation then find the total time requires to completely execute 500 task. Also determine speed up ratio of pipeline system over equivalent non pipeline system.</a:t>
            </a:r>
          </a:p>
          <a:p>
            <a:pPr algn="just"/>
            <a:r>
              <a:rPr lang="en-US" dirty="0">
                <a:latin typeface="+mj-lt"/>
                <a:cs typeface="Times New Roman" pitchFamily="18" charset="0"/>
              </a:rPr>
              <a:t>Suppose that a pipeline system with 6 segment each requires 10ns, 30ns, 40ns, 5ns, 15ns and 50ns respectively to process sub-operation. If the number of task is 100 then find the total time requires to execute all task by pipeline system. </a:t>
            </a:r>
            <a:r>
              <a:rPr lang="en-US" dirty="0">
                <a:latin typeface="+mj-lt"/>
              </a:rPr>
              <a:t>Also determine speed up ratio of pipeline system over equivalent non pipeline system</a:t>
            </a:r>
            <a:r>
              <a:rPr lang="en-US" dirty="0" smtClean="0">
                <a:latin typeface="+mj-lt"/>
              </a:rPr>
              <a:t>.</a:t>
            </a:r>
          </a:p>
          <a:p>
            <a:pPr algn="just"/>
            <a:r>
              <a:rPr lang="en-US" dirty="0" smtClean="0">
                <a:latin typeface="+mj-lt"/>
              </a:rPr>
              <a:t>Time take to complete a task in conventional machine is 45ns. In pipelined machine, one task is divided into 5 segments and </a:t>
            </a:r>
            <a:r>
              <a:rPr lang="en-US" smtClean="0">
                <a:latin typeface="+mj-lt"/>
              </a:rPr>
              <a:t>each sub-operation </a:t>
            </a:r>
            <a:r>
              <a:rPr lang="en-US" dirty="0" smtClean="0">
                <a:latin typeface="+mj-lt"/>
              </a:rPr>
              <a:t>takes 10ns. Calculate pipeline speed up for 50 tasks and infinite task.</a:t>
            </a:r>
            <a:endParaRPr lang="en-US" dirty="0">
              <a:latin typeface="+mj-lt"/>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xmlns="" val="24805365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639762"/>
          </a:xfrm>
        </p:spPr>
        <p:txBody>
          <a:bodyPr>
            <a:normAutofit fontScale="90000"/>
          </a:bodyPr>
          <a:lstStyle/>
          <a:p>
            <a:r>
              <a:rPr lang="en-US" dirty="0" smtClean="0">
                <a:latin typeface="Times New Roman" pitchFamily="18" charset="0"/>
                <a:cs typeface="Times New Roman" pitchFamily="18" charset="0"/>
              </a:rPr>
              <a:t>Types of pipeline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562600"/>
          </a:xfrm>
        </p:spPr>
        <p:txBody>
          <a:bodyPr>
            <a:normAutofit/>
          </a:bodyPr>
          <a:lstStyle/>
          <a:p>
            <a:pPr algn="just"/>
            <a:r>
              <a:rPr lang="en-US" dirty="0" smtClean="0">
                <a:latin typeface="Times New Roman" pitchFamily="18" charset="0"/>
                <a:cs typeface="Times New Roman" pitchFamily="18" charset="0"/>
              </a:rPr>
              <a:t>Pipelines usually divided into two classes:</a:t>
            </a:r>
            <a:endParaRPr lang="en-US" dirty="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Arithmetic pipeline</a:t>
            </a:r>
          </a:p>
          <a:p>
            <a:pPr lvl="2" algn="just"/>
            <a:r>
              <a:rPr lang="en-US" dirty="0">
                <a:latin typeface="Times New Roman" pitchFamily="18" charset="0"/>
                <a:cs typeface="Times New Roman" pitchFamily="18" charset="0"/>
              </a:rPr>
              <a:t>Divides an arithmetic operation into sub operations for execution in the pipeline segments</a:t>
            </a:r>
            <a:r>
              <a:rPr lang="en-US" dirty="0" smtClean="0">
                <a:latin typeface="Times New Roman" pitchFamily="18" charset="0"/>
                <a:cs typeface="Times New Roman" pitchFamily="18" charset="0"/>
              </a:rPr>
              <a:t>.</a:t>
            </a:r>
          </a:p>
          <a:p>
            <a:pPr lvl="1" algn="just"/>
            <a:r>
              <a:rPr lang="en-US" dirty="0" smtClean="0">
                <a:latin typeface="Times New Roman" pitchFamily="18" charset="0"/>
                <a:cs typeface="Times New Roman" pitchFamily="18" charset="0"/>
              </a:rPr>
              <a:t>Instruction pipeline</a:t>
            </a:r>
          </a:p>
          <a:p>
            <a:pPr lvl="2" algn="just"/>
            <a:r>
              <a:rPr lang="en-US" dirty="0">
                <a:latin typeface="Times New Roman" pitchFamily="18" charset="0"/>
                <a:cs typeface="Times New Roman" pitchFamily="18" charset="0"/>
              </a:rPr>
              <a:t>Operates on a stream of instructions by overlapping the fetch, decode, and execute phases of the instructions </a:t>
            </a:r>
            <a:r>
              <a:rPr lang="en-US" dirty="0" smtClean="0">
                <a:latin typeface="Times New Roman" pitchFamily="18" charset="0"/>
                <a:cs typeface="Times New Roman" pitchFamily="18" charset="0"/>
              </a:rPr>
              <a:t>cycle</a:t>
            </a:r>
          </a:p>
        </p:txBody>
      </p:sp>
      <p:sp>
        <p:nvSpPr>
          <p:cNvPr id="4" name="Footer Placeholder 3"/>
          <p:cNvSpPr>
            <a:spLocks noGrp="1"/>
          </p:cNvSpPr>
          <p:nvPr>
            <p:ph type="ftr" sz="quarter" idx="11"/>
          </p:nvPr>
        </p:nvSpPr>
        <p:spPr/>
        <p:txBody>
          <a:bodyPr/>
          <a:lstStyle/>
          <a:p>
            <a:r>
              <a:rPr lang="en-US" smtClean="0"/>
              <a:t>Prepared By: Er. Bednidhi Rijal</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xmlns="" val="37210180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pipeline</a:t>
            </a:r>
            <a:endParaRPr lang="en-US" dirty="0"/>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Divides </a:t>
            </a:r>
            <a:r>
              <a:rPr lang="en-US" dirty="0">
                <a:latin typeface="Times New Roman" pitchFamily="18" charset="0"/>
                <a:cs typeface="Times New Roman" pitchFamily="18" charset="0"/>
              </a:rPr>
              <a:t>an arithmetic operation into sub operations for execution in the pipeline </a:t>
            </a:r>
            <a:r>
              <a:rPr lang="en-US" dirty="0" smtClean="0">
                <a:latin typeface="Times New Roman" pitchFamily="18" charset="0"/>
                <a:cs typeface="Times New Roman" pitchFamily="18" charset="0"/>
              </a:rPr>
              <a:t>segments.</a:t>
            </a:r>
          </a:p>
          <a:p>
            <a:pPr algn="just"/>
            <a:r>
              <a:rPr lang="en-US" dirty="0" smtClean="0">
                <a:latin typeface="Times New Roman" pitchFamily="18" charset="0"/>
                <a:cs typeface="Times New Roman" pitchFamily="18" charset="0"/>
              </a:rPr>
              <a:t>Usually </a:t>
            </a:r>
            <a:r>
              <a:rPr lang="en-US" dirty="0">
                <a:latin typeface="Times New Roman" pitchFamily="18" charset="0"/>
                <a:cs typeface="Times New Roman" pitchFamily="18" charset="0"/>
              </a:rPr>
              <a:t>found in very high speed </a:t>
            </a:r>
            <a:r>
              <a:rPr lang="en-US" dirty="0" smtClean="0">
                <a:latin typeface="Times New Roman" pitchFamily="18" charset="0"/>
                <a:cs typeface="Times New Roman" pitchFamily="18" charset="0"/>
              </a:rPr>
              <a:t>computers.</a:t>
            </a:r>
          </a:p>
          <a:p>
            <a:pPr algn="just"/>
            <a:r>
              <a:rPr lang="en-US" dirty="0" smtClean="0">
                <a:latin typeface="Times New Roman" pitchFamily="18" charset="0"/>
                <a:cs typeface="Times New Roman" pitchFamily="18" charset="0"/>
              </a:rPr>
              <a:t>Used </a:t>
            </a:r>
            <a:r>
              <a:rPr lang="en-US" dirty="0">
                <a:latin typeface="Times New Roman" pitchFamily="18" charset="0"/>
                <a:cs typeface="Times New Roman" pitchFamily="18" charset="0"/>
              </a:rPr>
              <a:t>to implement Floating-point operations, multiplication of fixed –point numbers, and similar computations in scientific problem.</a:t>
            </a:r>
          </a:p>
          <a:p>
            <a:pPr marL="457200" lvl="1" indent="0" algn="just">
              <a:buNone/>
            </a:pPr>
            <a:endParaRPr lang="en-US" dirty="0">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xmlns="" val="1387776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Arithmetic pipeline example (Contd..)</a:t>
            </a:r>
            <a:endParaRPr lang="en-US" dirty="0"/>
          </a:p>
        </p:txBody>
      </p:sp>
      <p:sp>
        <p:nvSpPr>
          <p:cNvPr id="3" name="Content Placeholder 2"/>
          <p:cNvSpPr>
            <a:spLocks noGrp="1"/>
          </p:cNvSpPr>
          <p:nvPr>
            <p:ph idx="1"/>
          </p:nvPr>
        </p:nvSpPr>
        <p:spPr/>
        <p:txBody>
          <a:bodyPr>
            <a:normAutofit lnSpcReduction="10000"/>
          </a:bodyPr>
          <a:lstStyle/>
          <a:p>
            <a:r>
              <a:rPr lang="en-US" dirty="0" smtClean="0"/>
              <a:t>Considering a pipeline unit for floating point addition and subtraction</a:t>
            </a:r>
          </a:p>
          <a:p>
            <a:r>
              <a:rPr lang="en-US" dirty="0" smtClean="0"/>
              <a:t>The inputs to the floating-point adder pipeline are two normalized floating-point binary numbers</a:t>
            </a:r>
          </a:p>
          <a:p>
            <a:endParaRPr lang="en-US" dirty="0"/>
          </a:p>
          <a:p>
            <a:endParaRPr lang="en-US" dirty="0" smtClean="0"/>
          </a:p>
          <a:p>
            <a:pPr marL="457200" lvl="1" indent="0">
              <a:buNone/>
            </a:pPr>
            <a:r>
              <a:rPr lang="en-US" dirty="0" smtClean="0"/>
              <a:t>Where A and B are two fraction that represent the mantissa and a and b are the exponent.</a:t>
            </a:r>
            <a:endParaRPr lang="en-US" dirty="0"/>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4104" y="3733800"/>
            <a:ext cx="2518496" cy="129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76917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Arithmetic </a:t>
            </a:r>
            <a:r>
              <a:rPr lang="en-US" dirty="0" smtClean="0"/>
              <a:t>pipeline example </a:t>
            </a:r>
            <a:r>
              <a:rPr lang="en-US" dirty="0"/>
              <a:t>(Contd..)</a:t>
            </a:r>
          </a:p>
        </p:txBody>
      </p:sp>
      <p:sp>
        <p:nvSpPr>
          <p:cNvPr id="3" name="Content Placeholder 2"/>
          <p:cNvSpPr>
            <a:spLocks noGrp="1"/>
          </p:cNvSpPr>
          <p:nvPr>
            <p:ph idx="1"/>
          </p:nvPr>
        </p:nvSpPr>
        <p:spPr/>
        <p:txBody>
          <a:bodyPr>
            <a:normAutofit fontScale="92500" lnSpcReduction="10000"/>
          </a:bodyPr>
          <a:lstStyle/>
          <a:p>
            <a:r>
              <a:rPr lang="en-US" dirty="0" smtClean="0"/>
              <a:t>The floating-point addition and subtraction can be performed in four segments</a:t>
            </a:r>
          </a:p>
          <a:p>
            <a:r>
              <a:rPr lang="en-US" dirty="0" smtClean="0"/>
              <a:t>The register labeled R are placed between the segments to store intermediate results</a:t>
            </a:r>
          </a:p>
          <a:p>
            <a:r>
              <a:rPr lang="en-US" dirty="0" smtClean="0"/>
              <a:t>The sub-operation that are performed in four segments are:</a:t>
            </a:r>
          </a:p>
          <a:p>
            <a:pPr lvl="1"/>
            <a:r>
              <a:rPr lang="en-US" dirty="0" smtClean="0"/>
              <a:t>Compare the exponents</a:t>
            </a:r>
          </a:p>
          <a:p>
            <a:pPr lvl="1"/>
            <a:r>
              <a:rPr lang="en-US" dirty="0" smtClean="0"/>
              <a:t>Align the mantissas</a:t>
            </a:r>
          </a:p>
          <a:p>
            <a:pPr lvl="1"/>
            <a:r>
              <a:rPr lang="en-US" dirty="0" smtClean="0"/>
              <a:t>Add or subtract the mantissas</a:t>
            </a:r>
          </a:p>
          <a:p>
            <a:pPr lvl="1"/>
            <a:r>
              <a:rPr lang="en-US" dirty="0" smtClean="0"/>
              <a:t>Normalize the result </a:t>
            </a:r>
            <a:endParaRPr lang="en-US" dirty="0"/>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xmlns="" val="171572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Parallel processing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458200" cy="4525963"/>
          </a:xfrm>
        </p:spPr>
        <p:txBody>
          <a:bodyPr/>
          <a:lstStyle/>
          <a:p>
            <a:pPr algn="just"/>
            <a:r>
              <a:rPr lang="en-US" dirty="0" smtClean="0">
                <a:latin typeface="Times New Roman" pitchFamily="18" charset="0"/>
                <a:cs typeface="Times New Roman" pitchFamily="18" charset="0"/>
              </a:rPr>
              <a:t>Example: When the ALU is performing operation on some data, at the same time next instruction can be fetched from the memory</a:t>
            </a:r>
          </a:p>
          <a:p>
            <a:r>
              <a:rPr lang="en-US" dirty="0" smtClean="0"/>
              <a:t>It can be </a:t>
            </a:r>
            <a:r>
              <a:rPr lang="en-US" dirty="0"/>
              <a:t>achieved by having </a:t>
            </a:r>
            <a:r>
              <a:rPr lang="en-US" dirty="0" smtClean="0"/>
              <a:t>multiple functional </a:t>
            </a:r>
            <a:r>
              <a:rPr lang="en-US" dirty="0"/>
              <a:t>units that perform same or different operation simultaneously.</a:t>
            </a:r>
          </a:p>
          <a:p>
            <a:pPr algn="just"/>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Contd..</a:t>
            </a:r>
            <a:endParaRPr lang="en-US" dirty="0"/>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091865" y="533400"/>
            <a:ext cx="7138738" cy="617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45009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latin typeface="Times New Roman" pitchFamily="18" charset="0"/>
                <a:cs typeface="Times New Roman" pitchFamily="18" charset="0"/>
              </a:rPr>
              <a:t>Instruction pipeline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105400"/>
          </a:xfrm>
        </p:spPr>
        <p:txBody>
          <a:bodyPr>
            <a:normAutofit/>
          </a:bodyPr>
          <a:lstStyle/>
          <a:p>
            <a:pPr algn="just"/>
            <a:r>
              <a:rPr lang="en-US" dirty="0" smtClean="0">
                <a:latin typeface="Times New Roman" pitchFamily="18" charset="0"/>
                <a:cs typeface="Times New Roman" pitchFamily="18" charset="0"/>
              </a:rPr>
              <a:t>Reads consecutive instructions from memory while the previous instructions are being executed. This cause the instruction fetch and execute phases to overlap and perform simultaneous operations.</a:t>
            </a:r>
          </a:p>
          <a:p>
            <a:pPr algn="just"/>
            <a:r>
              <a:rPr lang="en-US" b="1" dirty="0" smtClean="0">
                <a:latin typeface="Times New Roman" pitchFamily="18" charset="0"/>
                <a:cs typeface="Times New Roman" pitchFamily="18" charset="0"/>
              </a:rPr>
              <a:t>Drawback:</a:t>
            </a:r>
            <a:r>
              <a:rPr lang="en-US" dirty="0" smtClean="0">
                <a:latin typeface="Times New Roman" pitchFamily="18" charset="0"/>
                <a:cs typeface="Times New Roman" pitchFamily="18" charset="0"/>
              </a:rPr>
              <a:t> </a:t>
            </a:r>
          </a:p>
          <a:p>
            <a:pPr lvl="1" algn="just"/>
            <a:r>
              <a:rPr lang="en-US" dirty="0" smtClean="0">
                <a:latin typeface="Times New Roman" pitchFamily="18" charset="0"/>
                <a:cs typeface="Times New Roman" pitchFamily="18" charset="0"/>
              </a:rPr>
              <a:t>Incase of branch, all the instructions that have been previously loaded must be discarded</a:t>
            </a: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latin typeface="Times New Roman" pitchFamily="18" charset="0"/>
                <a:cs typeface="Times New Roman" pitchFamily="18" charset="0"/>
              </a:rPr>
              <a:t>Instruction pipeline (Contd..)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638800"/>
          </a:xfrm>
        </p:spPr>
        <p:txBody>
          <a:bodyPr>
            <a:normAutofit fontScale="77500" lnSpcReduction="20000"/>
          </a:bodyPr>
          <a:lstStyle/>
          <a:p>
            <a:pPr algn="just"/>
            <a:r>
              <a:rPr lang="en-US" dirty="0" smtClean="0">
                <a:latin typeface="Times New Roman" pitchFamily="18" charset="0"/>
                <a:cs typeface="Times New Roman" pitchFamily="18" charset="0"/>
              </a:rPr>
              <a:t>Instruction cycle consists of 6 phases for complex instructions:</a:t>
            </a:r>
          </a:p>
          <a:p>
            <a:pPr marL="971550" lvl="1" indent="-571500" algn="just">
              <a:buFont typeface="+mj-lt"/>
              <a:buAutoNum type="romanUcPeriod"/>
            </a:pPr>
            <a:r>
              <a:rPr lang="en-US" dirty="0" smtClean="0">
                <a:latin typeface="Times New Roman" pitchFamily="18" charset="0"/>
                <a:cs typeface="Times New Roman" pitchFamily="18" charset="0"/>
              </a:rPr>
              <a:t>Fetch the instruction from the memory</a:t>
            </a:r>
          </a:p>
          <a:p>
            <a:pPr marL="971550" lvl="1" indent="-571500" algn="just">
              <a:buFont typeface="+mj-lt"/>
              <a:buAutoNum type="romanUcPeriod"/>
            </a:pPr>
            <a:r>
              <a:rPr lang="en-US" dirty="0" smtClean="0">
                <a:latin typeface="Times New Roman" pitchFamily="18" charset="0"/>
                <a:cs typeface="Times New Roman" pitchFamily="18" charset="0"/>
              </a:rPr>
              <a:t>Decode the instruction</a:t>
            </a:r>
          </a:p>
          <a:p>
            <a:pPr marL="971550" lvl="1" indent="-571500" algn="just">
              <a:buFont typeface="+mj-lt"/>
              <a:buAutoNum type="romanUcPeriod"/>
            </a:pPr>
            <a:r>
              <a:rPr lang="en-US" dirty="0" smtClean="0">
                <a:latin typeface="Times New Roman" pitchFamily="18" charset="0"/>
                <a:cs typeface="Times New Roman" pitchFamily="18" charset="0"/>
              </a:rPr>
              <a:t>Calculate the effective address</a:t>
            </a:r>
          </a:p>
          <a:p>
            <a:pPr marL="971550" lvl="1" indent="-571500" algn="just">
              <a:buFont typeface="+mj-lt"/>
              <a:buAutoNum type="romanUcPeriod"/>
            </a:pPr>
            <a:r>
              <a:rPr lang="en-US" dirty="0" smtClean="0">
                <a:latin typeface="Times New Roman" pitchFamily="18" charset="0"/>
                <a:cs typeface="Times New Roman" pitchFamily="18" charset="0"/>
              </a:rPr>
              <a:t>Fetch the operands from memory</a:t>
            </a:r>
          </a:p>
          <a:p>
            <a:pPr marL="971550" lvl="1" indent="-571500" algn="just">
              <a:buFont typeface="+mj-lt"/>
              <a:buAutoNum type="romanUcPeriod"/>
            </a:pPr>
            <a:r>
              <a:rPr lang="en-US" dirty="0" smtClean="0">
                <a:latin typeface="Times New Roman" pitchFamily="18" charset="0"/>
                <a:cs typeface="Times New Roman" pitchFamily="18" charset="0"/>
              </a:rPr>
              <a:t>Execute the instruction</a:t>
            </a:r>
          </a:p>
          <a:p>
            <a:pPr marL="971550" lvl="1" indent="-571500" algn="just">
              <a:buFont typeface="+mj-lt"/>
              <a:buAutoNum type="romanUcPeriod"/>
            </a:pPr>
            <a:r>
              <a:rPr lang="en-US" dirty="0" smtClean="0">
                <a:latin typeface="Times New Roman" pitchFamily="18" charset="0"/>
                <a:cs typeface="Times New Roman" pitchFamily="18" charset="0"/>
              </a:rPr>
              <a:t>Store the result in the proper place</a:t>
            </a:r>
          </a:p>
          <a:p>
            <a:pPr marL="0" indent="0" algn="just">
              <a:buNone/>
            </a:pPr>
            <a:r>
              <a:rPr lang="en-US" dirty="0" smtClean="0">
                <a:solidFill>
                  <a:srgbClr val="FF0000"/>
                </a:solidFill>
                <a:latin typeface="Times New Roman" pitchFamily="18" charset="0"/>
                <a:cs typeface="Times New Roman" pitchFamily="18" charset="0"/>
              </a:rPr>
              <a:t>There are certain difficulties that will prevent the instruction pipeline from operating at its maximum rate.</a:t>
            </a:r>
          </a:p>
          <a:p>
            <a:pPr marL="514350" indent="-514350" algn="just">
              <a:buFont typeface="+mj-lt"/>
              <a:buAutoNum type="arabicPeriod"/>
            </a:pPr>
            <a:r>
              <a:rPr lang="en-US" dirty="0" smtClean="0">
                <a:latin typeface="Times New Roman" pitchFamily="18" charset="0"/>
                <a:cs typeface="Times New Roman" pitchFamily="18" charset="0"/>
              </a:rPr>
              <a:t>Different segments may take different times to operate on the incoming information</a:t>
            </a:r>
          </a:p>
          <a:p>
            <a:pPr marL="514350" indent="-514350" algn="just">
              <a:buFont typeface="+mj-lt"/>
              <a:buAutoNum type="arabicPeriod"/>
            </a:pPr>
            <a:r>
              <a:rPr lang="en-US" dirty="0" smtClean="0">
                <a:latin typeface="Times New Roman" pitchFamily="18" charset="0"/>
                <a:cs typeface="Times New Roman" pitchFamily="18" charset="0"/>
              </a:rPr>
              <a:t>Some segments are skipped for certain operations.</a:t>
            </a:r>
          </a:p>
          <a:p>
            <a:pPr marL="514350" indent="-514350" algn="just">
              <a:buFont typeface="+mj-lt"/>
              <a:buAutoNum type="arabicPeriod"/>
            </a:pPr>
            <a:r>
              <a:rPr lang="en-US" dirty="0" smtClean="0">
                <a:latin typeface="Times New Roman" pitchFamily="18" charset="0"/>
                <a:cs typeface="Times New Roman" pitchFamily="18" charset="0"/>
              </a:rPr>
              <a:t>Two or more segments may require memory access at the same time, causing one segment to wait until another is finished with the memory.</a:t>
            </a: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a:bodyPr>
          <a:lstStyle/>
          <a:p>
            <a:r>
              <a:rPr lang="en-US" sz="2400" dirty="0" smtClean="0">
                <a:latin typeface="Times New Roman" pitchFamily="18" charset="0"/>
                <a:cs typeface="Times New Roman" pitchFamily="18" charset="0"/>
              </a:rPr>
              <a:t>Instruction pipeline (E.g. : 4 segment instruction pipeline)</a:t>
            </a:r>
            <a:endParaRPr lang="en-US" sz="2400" dirty="0">
              <a:latin typeface="Times New Roman" pitchFamily="18" charset="0"/>
              <a:cs typeface="Times New Roman" pitchFamily="18" charset="0"/>
            </a:endParaRPr>
          </a:p>
        </p:txBody>
      </p:sp>
      <p:pic>
        <p:nvPicPr>
          <p:cNvPr id="1026" name="Picture 2" descr="C:\Users\BRIHAT\Desktop\Capture.PNG"/>
          <p:cNvPicPr>
            <a:picLocks noGrp="1" noChangeAspect="1" noChangeArrowheads="1"/>
          </p:cNvPicPr>
          <p:nvPr>
            <p:ph idx="1"/>
          </p:nvPr>
        </p:nvPicPr>
        <p:blipFill>
          <a:blip r:embed="rId2" cstate="print"/>
          <a:srcRect/>
          <a:stretch>
            <a:fillRect/>
          </a:stretch>
        </p:blipFill>
        <p:spPr bwMode="auto">
          <a:xfrm>
            <a:off x="1143000" y="609600"/>
            <a:ext cx="7086599" cy="5823466"/>
          </a:xfrm>
          <a:prstGeom prst="rect">
            <a:avLst/>
          </a:prstGeom>
          <a:noFill/>
        </p:spPr>
      </p:pic>
      <p:sp>
        <p:nvSpPr>
          <p:cNvPr id="5" name="TextBox 4"/>
          <p:cNvSpPr txBox="1"/>
          <p:nvPr/>
        </p:nvSpPr>
        <p:spPr>
          <a:xfrm>
            <a:off x="2500745" y="6248400"/>
            <a:ext cx="44958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Fig: four segment instruction pipeline</a:t>
            </a:r>
            <a:endParaRPr 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Prepared By: Er. Bednidhi Rijal</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Instruction pipeline (E.g. :4 segment instruction pipeline)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28800"/>
            <a:ext cx="8229600" cy="4525963"/>
          </a:xfrm>
        </p:spPr>
        <p:txBody>
          <a:bodyPr>
            <a:normAutofit fontScale="85000" lnSpcReduction="20000"/>
          </a:bodyPr>
          <a:lstStyle/>
          <a:p>
            <a:r>
              <a:rPr lang="en-US" dirty="0" smtClean="0">
                <a:latin typeface="Times New Roman" pitchFamily="18" charset="0"/>
                <a:cs typeface="Times New Roman" pitchFamily="18" charset="0"/>
              </a:rPr>
              <a:t>Segment 1:</a:t>
            </a:r>
          </a:p>
          <a:p>
            <a:pPr lvl="1"/>
            <a:r>
              <a:rPr lang="en-US" dirty="0" smtClean="0">
                <a:latin typeface="Times New Roman" pitchFamily="18" charset="0"/>
                <a:cs typeface="Times New Roman" pitchFamily="18" charset="0"/>
              </a:rPr>
              <a:t>FI segment fetches the instructions</a:t>
            </a:r>
          </a:p>
          <a:p>
            <a:r>
              <a:rPr lang="en-US" dirty="0" smtClean="0">
                <a:latin typeface="Times New Roman" pitchFamily="18" charset="0"/>
                <a:cs typeface="Times New Roman" pitchFamily="18" charset="0"/>
              </a:rPr>
              <a:t>Segment 2:</a:t>
            </a:r>
          </a:p>
          <a:p>
            <a:pPr lvl="1"/>
            <a:r>
              <a:rPr lang="en-US" dirty="0" smtClean="0">
                <a:latin typeface="Times New Roman" pitchFamily="18" charset="0"/>
                <a:cs typeface="Times New Roman" pitchFamily="18" charset="0"/>
              </a:rPr>
              <a:t>DA decodes the instruction and calculates the effective address</a:t>
            </a:r>
          </a:p>
          <a:p>
            <a:r>
              <a:rPr lang="en-US" dirty="0" smtClean="0">
                <a:latin typeface="Times New Roman" pitchFamily="18" charset="0"/>
                <a:cs typeface="Times New Roman" pitchFamily="18" charset="0"/>
              </a:rPr>
              <a:t>Segment 3:</a:t>
            </a:r>
          </a:p>
          <a:p>
            <a:pPr lvl="1"/>
            <a:r>
              <a:rPr lang="en-US" dirty="0" smtClean="0">
                <a:latin typeface="Times New Roman" pitchFamily="18" charset="0"/>
                <a:cs typeface="Times New Roman" pitchFamily="18" charset="0"/>
              </a:rPr>
              <a:t>FO fetches the operand</a:t>
            </a:r>
          </a:p>
          <a:p>
            <a:r>
              <a:rPr lang="en-US" dirty="0" smtClean="0">
                <a:latin typeface="Times New Roman" pitchFamily="18" charset="0"/>
                <a:cs typeface="Times New Roman" pitchFamily="18" charset="0"/>
              </a:rPr>
              <a:t>Segment 4:</a:t>
            </a:r>
          </a:p>
          <a:p>
            <a:pPr lvl="1"/>
            <a:r>
              <a:rPr lang="en-US" dirty="0" smtClean="0">
                <a:latin typeface="Times New Roman" pitchFamily="18" charset="0"/>
                <a:cs typeface="Times New Roman" pitchFamily="18" charset="0"/>
              </a:rPr>
              <a:t>EX executes the instruction and store the result.</a:t>
            </a:r>
            <a:endParaRPr lang="en-US" dirty="0">
              <a:latin typeface="Times New Roman" pitchFamily="18" charset="0"/>
              <a:cs typeface="Times New Roman" pitchFamily="18" charset="0"/>
            </a:endParaRPr>
          </a:p>
          <a:p>
            <a:pPr marL="457200" lvl="1" indent="0">
              <a:buNone/>
            </a:pPr>
            <a:r>
              <a:rPr lang="en-US" dirty="0" smtClean="0">
                <a:latin typeface="Times New Roman" pitchFamily="18" charset="0"/>
                <a:cs typeface="Times New Roman" pitchFamily="18" charset="0"/>
              </a:rPr>
              <a:t>[</a:t>
            </a:r>
            <a:r>
              <a:rPr lang="en-US" dirty="0" smtClean="0">
                <a:solidFill>
                  <a:schemeClr val="tx2"/>
                </a:solidFill>
                <a:latin typeface="Times New Roman" pitchFamily="18" charset="0"/>
                <a:cs typeface="Times New Roman" pitchFamily="18" charset="0"/>
              </a:rPr>
              <a:t>NOTE: in this example we assumed that the processor has separate instruction and data memories so that the operation in FI and FO can proceed at the same time.]</a:t>
            </a: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Instruction pipeline (E.g. :4 segment instruction pipeline)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algn="just"/>
            <a:r>
              <a:rPr lang="en-US" dirty="0" smtClean="0">
                <a:latin typeface="Times New Roman" pitchFamily="18" charset="0"/>
                <a:cs typeface="Times New Roman" pitchFamily="18" charset="0"/>
              </a:rPr>
              <a:t>When an instruction is being executed in segment 4, segment 3 is busy fetching the operands for the next execution. Similarly, segment 2 and segment 1 are busy decoding the effective address and fetching instruction respectively</a:t>
            </a:r>
          </a:p>
          <a:p>
            <a:pPr algn="just"/>
            <a:r>
              <a:rPr lang="en-US" dirty="0" smtClean="0">
                <a:latin typeface="Times New Roman" pitchFamily="18" charset="0"/>
                <a:cs typeface="Times New Roman" pitchFamily="18" charset="0"/>
              </a:rPr>
              <a:t>Instruction 1 is being executed in segment 4, instruction 2’s operands are being fetched in segment 3, instruction 3’s effective address being calculated in segment 2 and instruction 4 being fetched from memory in segment 1</a:t>
            </a:r>
          </a:p>
          <a:p>
            <a:pPr algn="just"/>
            <a:r>
              <a:rPr lang="en-US" dirty="0" smtClean="0">
                <a:latin typeface="Times New Roman" pitchFamily="18" charset="0"/>
                <a:cs typeface="Times New Roman" pitchFamily="18" charset="0"/>
              </a:rPr>
              <a:t>If there is branch or interrupt, the all segments have to be emptied</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Instruction pipeline (E.g. :4 segment instruction pipeline)</a:t>
            </a:r>
            <a:endParaRPr lang="en-US" dirty="0">
              <a:latin typeface="Times New Roman" pitchFamily="18" charset="0"/>
              <a:cs typeface="Times New Roman" pitchFamily="18" charset="0"/>
            </a:endParaRPr>
          </a:p>
        </p:txBody>
      </p:sp>
      <p:pic>
        <p:nvPicPr>
          <p:cNvPr id="2050" name="Picture 2" descr="C:\Users\BRIHAT\Desktop\Capture.PNG"/>
          <p:cNvPicPr>
            <a:picLocks noGrp="1" noChangeAspect="1" noChangeArrowheads="1"/>
          </p:cNvPicPr>
          <p:nvPr>
            <p:ph idx="1"/>
          </p:nvPr>
        </p:nvPicPr>
        <p:blipFill>
          <a:blip r:embed="rId2" cstate="print"/>
          <a:srcRect/>
          <a:stretch>
            <a:fillRect/>
          </a:stretch>
        </p:blipFill>
        <p:spPr bwMode="auto">
          <a:xfrm>
            <a:off x="533400" y="1905000"/>
            <a:ext cx="8268070" cy="3352800"/>
          </a:xfrm>
          <a:prstGeom prst="rect">
            <a:avLst/>
          </a:prstGeom>
          <a:noFill/>
        </p:spPr>
      </p:pic>
      <p:sp>
        <p:nvSpPr>
          <p:cNvPr id="5" name="TextBox 4"/>
          <p:cNvSpPr txBox="1"/>
          <p:nvPr/>
        </p:nvSpPr>
        <p:spPr>
          <a:xfrm>
            <a:off x="1066800" y="5638800"/>
            <a:ext cx="7315200" cy="381000"/>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Fig: timing of instruction pipeline</a:t>
            </a:r>
            <a:endParaRPr 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Prepared By: Er. Bednidhi Rijal</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Pipeline hazards and their 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Pipeline hazards:</a:t>
            </a:r>
          </a:p>
          <a:p>
            <a:pPr marL="571500" indent="-571500">
              <a:buFont typeface="+mj-lt"/>
              <a:buAutoNum type="romanLcPeriod"/>
            </a:pPr>
            <a:r>
              <a:rPr lang="en-US" dirty="0" smtClean="0">
                <a:latin typeface="Times New Roman" pitchFamily="18" charset="0"/>
                <a:cs typeface="Times New Roman" pitchFamily="18" charset="0"/>
              </a:rPr>
              <a:t>Resource conflicts:</a:t>
            </a:r>
          </a:p>
          <a:p>
            <a:pPr lvl="1" algn="just"/>
            <a:r>
              <a:rPr lang="en-US" dirty="0" smtClean="0">
                <a:latin typeface="Times New Roman" pitchFamily="18" charset="0"/>
                <a:cs typeface="Times New Roman" pitchFamily="18" charset="0"/>
              </a:rPr>
              <a:t>When two or more segments attempt to access the memory at the same time, a resource conflict occurs.</a:t>
            </a:r>
          </a:p>
          <a:p>
            <a:pPr lvl="1"/>
            <a:r>
              <a:rPr lang="en-US" dirty="0" smtClean="0">
                <a:latin typeface="Times New Roman" pitchFamily="18" charset="0"/>
                <a:cs typeface="Times New Roman" pitchFamily="18" charset="0"/>
              </a:rPr>
              <a:t>It can be resolved by using </a:t>
            </a:r>
            <a:r>
              <a:rPr lang="en-US" b="1" dirty="0" smtClean="0">
                <a:latin typeface="Times New Roman" pitchFamily="18" charset="0"/>
                <a:cs typeface="Times New Roman" pitchFamily="18" charset="0"/>
              </a:rPr>
              <a:t>separate instruction and data memories</a:t>
            </a:r>
          </a:p>
          <a:p>
            <a:pPr lvl="1"/>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Pipeline hazards (Pipeline conflicts) and their 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marL="571500" indent="-571500" algn="just">
              <a:buFont typeface="+mj-lt"/>
              <a:buAutoNum type="romanLcPeriod" startAt="2"/>
            </a:pPr>
            <a:r>
              <a:rPr lang="en-US" dirty="0" smtClean="0">
                <a:latin typeface="Times New Roman" pitchFamily="18" charset="0"/>
                <a:cs typeface="Times New Roman" pitchFamily="18" charset="0"/>
              </a:rPr>
              <a:t>Data dependency:</a:t>
            </a:r>
          </a:p>
          <a:p>
            <a:pPr lvl="1" algn="just"/>
            <a:r>
              <a:rPr lang="en-US" dirty="0" smtClean="0">
                <a:latin typeface="Times New Roman" pitchFamily="18" charset="0"/>
                <a:cs typeface="Times New Roman" pitchFamily="18" charset="0"/>
              </a:rPr>
              <a:t>Data dependency occurs when the instructions depend on the result of the previous instruction but the result is not available</a:t>
            </a:r>
          </a:p>
          <a:p>
            <a:pPr lvl="1" algn="just"/>
            <a:r>
              <a:rPr lang="en-US" dirty="0" smtClean="0">
                <a:latin typeface="Times New Roman" pitchFamily="18" charset="0"/>
                <a:cs typeface="Times New Roman" pitchFamily="18" charset="0"/>
              </a:rPr>
              <a:t>Caused due to collision of data or address</a:t>
            </a:r>
          </a:p>
          <a:p>
            <a:pPr lvl="1" algn="just"/>
            <a:r>
              <a:rPr lang="en-US" dirty="0" smtClean="0">
                <a:latin typeface="Times New Roman" pitchFamily="18" charset="0"/>
                <a:cs typeface="Times New Roman" pitchFamily="18" charset="0"/>
              </a:rPr>
              <a:t>A collision occurs when an instruction cannot complete because the previous instruction did not complete certain operations</a:t>
            </a:r>
          </a:p>
          <a:p>
            <a:pPr algn="just"/>
            <a:r>
              <a:rPr lang="en-US" dirty="0" smtClean="0">
                <a:latin typeface="Times New Roman" pitchFamily="18" charset="0"/>
                <a:cs typeface="Times New Roman" pitchFamily="18" charset="0"/>
              </a:rPr>
              <a:t>Solutions of data dependency:</a:t>
            </a:r>
          </a:p>
          <a:p>
            <a:pPr lvl="1" algn="just"/>
            <a:r>
              <a:rPr lang="en-US" dirty="0" smtClean="0">
                <a:latin typeface="Times New Roman" pitchFamily="18" charset="0"/>
                <a:cs typeface="Times New Roman" pitchFamily="18" charset="0"/>
              </a:rPr>
              <a:t>Hardware interlocks</a:t>
            </a:r>
          </a:p>
          <a:p>
            <a:pPr lvl="1" algn="just"/>
            <a:r>
              <a:rPr lang="en-US" dirty="0" smtClean="0">
                <a:latin typeface="Times New Roman" pitchFamily="18" charset="0"/>
                <a:cs typeface="Times New Roman" pitchFamily="18" charset="0"/>
              </a:rPr>
              <a:t>Operand forwarding</a:t>
            </a:r>
          </a:p>
          <a:p>
            <a:pPr lvl="1" algn="just"/>
            <a:r>
              <a:rPr lang="en-US" dirty="0" smtClean="0">
                <a:latin typeface="Times New Roman" pitchFamily="18" charset="0"/>
                <a:cs typeface="Times New Roman" pitchFamily="18" charset="0"/>
              </a:rPr>
              <a:t>Delayed load</a:t>
            </a: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Pipeline hazards and their 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lgn="just"/>
            <a:r>
              <a:rPr lang="en-US" dirty="0" smtClean="0">
                <a:latin typeface="Times New Roman" pitchFamily="18" charset="0"/>
                <a:cs typeface="Times New Roman" pitchFamily="18" charset="0"/>
              </a:rPr>
              <a:t>Hardware interlocks:</a:t>
            </a:r>
          </a:p>
          <a:p>
            <a:pPr marL="742950" lvl="2" indent="-342900" algn="just">
              <a:buFont typeface="Wingdings" pitchFamily="2" charset="2"/>
              <a:buChar char="Ø"/>
            </a:pPr>
            <a:r>
              <a:rPr lang="en-US" sz="3000" dirty="0" smtClean="0">
                <a:latin typeface="Times New Roman" pitchFamily="18" charset="0"/>
                <a:cs typeface="Times New Roman" pitchFamily="18" charset="0"/>
              </a:rPr>
              <a:t>An interlocks is a circuit that </a:t>
            </a:r>
            <a:r>
              <a:rPr lang="en-US" sz="3000">
                <a:latin typeface="Times New Roman" pitchFamily="18" charset="0"/>
                <a:cs typeface="Times New Roman" pitchFamily="18" charset="0"/>
              </a:rPr>
              <a:t>detects </a:t>
            </a:r>
            <a:r>
              <a:rPr lang="en-US" sz="3000" smtClean="0">
                <a:latin typeface="Times New Roman" pitchFamily="18" charset="0"/>
                <a:cs typeface="Times New Roman" pitchFamily="18" charset="0"/>
              </a:rPr>
              <a:t>instructions whose </a:t>
            </a:r>
            <a:r>
              <a:rPr lang="en-US" sz="3000" dirty="0">
                <a:latin typeface="Times New Roman" pitchFamily="18" charset="0"/>
                <a:cs typeface="Times New Roman" pitchFamily="18" charset="0"/>
              </a:rPr>
              <a:t>source operands are </a:t>
            </a:r>
            <a:r>
              <a:rPr lang="en-US" sz="3000" dirty="0" smtClean="0">
                <a:latin typeface="Times New Roman" pitchFamily="18" charset="0"/>
                <a:cs typeface="Times New Roman" pitchFamily="18" charset="0"/>
              </a:rPr>
              <a:t>destinations </a:t>
            </a:r>
            <a:r>
              <a:rPr lang="en-US" sz="3000" dirty="0">
                <a:latin typeface="Times New Roman" pitchFamily="18" charset="0"/>
                <a:cs typeface="Times New Roman" pitchFamily="18" charset="0"/>
              </a:rPr>
              <a:t>of instructions farther up in the pipeline. Detection of this situation </a:t>
            </a:r>
            <a:r>
              <a:rPr lang="en-US" sz="3000" dirty="0" smtClean="0">
                <a:latin typeface="Times New Roman" pitchFamily="18" charset="0"/>
                <a:cs typeface="Times New Roman" pitchFamily="18" charset="0"/>
              </a:rPr>
              <a:t>causes </a:t>
            </a:r>
            <a:r>
              <a:rPr lang="en-US" sz="3000" dirty="0">
                <a:latin typeface="Times New Roman" pitchFamily="18" charset="0"/>
                <a:cs typeface="Times New Roman" pitchFamily="18" charset="0"/>
              </a:rPr>
              <a:t>the instruction whose source is not available to be delayed by enough </a:t>
            </a:r>
            <a:r>
              <a:rPr lang="en-US" sz="3000" dirty="0" smtClean="0">
                <a:latin typeface="Times New Roman" pitchFamily="18" charset="0"/>
                <a:cs typeface="Times New Roman" pitchFamily="18" charset="0"/>
              </a:rPr>
              <a:t>clock </a:t>
            </a:r>
            <a:r>
              <a:rPr lang="en-US" sz="3000" dirty="0">
                <a:latin typeface="Times New Roman" pitchFamily="18" charset="0"/>
                <a:cs typeface="Times New Roman" pitchFamily="18" charset="0"/>
              </a:rPr>
              <a:t>cycles to resolve the conflict. This approach maintains the program </a:t>
            </a:r>
            <a:r>
              <a:rPr lang="en-US" sz="3000" dirty="0" smtClean="0">
                <a:latin typeface="Times New Roman" pitchFamily="18" charset="0"/>
                <a:cs typeface="Times New Roman" pitchFamily="18" charset="0"/>
              </a:rPr>
              <a:t>sequence </a:t>
            </a:r>
            <a:r>
              <a:rPr lang="en-US" sz="3000" dirty="0">
                <a:latin typeface="Times New Roman" pitchFamily="18" charset="0"/>
                <a:cs typeface="Times New Roman" pitchFamily="18" charset="0"/>
              </a:rPr>
              <a:t>by using hardware to insert the required delays. </a:t>
            </a:r>
            <a:endParaRPr lang="en-US" sz="3000"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Operand forwarding:</a:t>
            </a:r>
          </a:p>
          <a:p>
            <a:pPr lvl="1" algn="just">
              <a:buFont typeface="Wingdings" pitchFamily="2" charset="2"/>
              <a:buChar char="Ø"/>
            </a:pPr>
            <a:r>
              <a:rPr lang="en-US" dirty="0" smtClean="0">
                <a:latin typeface="Times New Roman" pitchFamily="18" charset="0"/>
                <a:cs typeface="Times New Roman" pitchFamily="18" charset="0"/>
              </a:rPr>
              <a:t>Uses special hardware to detect conflict . If there is a conflict, then the data is routed through special path to the destination</a:t>
            </a:r>
          </a:p>
          <a:p>
            <a:pPr lvl="1" algn="just">
              <a:buFont typeface="Wingdings" pitchFamily="2" charset="2"/>
              <a:buChar char="Ø"/>
            </a:pPr>
            <a:r>
              <a:rPr lang="en-US" dirty="0" smtClean="0">
                <a:latin typeface="Times New Roman" pitchFamily="18" charset="0"/>
                <a:cs typeface="Times New Roman" pitchFamily="18" charset="0"/>
              </a:rPr>
              <a:t>This method requires additional hardware paths through multiplexers as well as the circuit that detects the conflict.</a:t>
            </a: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Parallel processing</a:t>
            </a:r>
            <a:endParaRPr lang="en-US" dirty="0">
              <a:latin typeface="Times New Roman" pitchFamily="18" charset="0"/>
              <a:cs typeface="Times New Roman" pitchFamily="18" charset="0"/>
            </a:endParaRPr>
          </a:p>
        </p:txBody>
      </p:sp>
      <p:pic>
        <p:nvPicPr>
          <p:cNvPr id="1026" name="Picture 2" descr="C:\Users\BRIHAT\Desktop\Capture.PNG"/>
          <p:cNvPicPr>
            <a:picLocks noGrp="1" noChangeAspect="1" noChangeArrowheads="1"/>
          </p:cNvPicPr>
          <p:nvPr>
            <p:ph idx="1"/>
          </p:nvPr>
        </p:nvPicPr>
        <p:blipFill>
          <a:blip r:embed="rId2" cstate="print"/>
          <a:srcRect/>
          <a:stretch>
            <a:fillRect/>
          </a:stretch>
        </p:blipFill>
        <p:spPr bwMode="auto">
          <a:xfrm>
            <a:off x="1676400" y="1159154"/>
            <a:ext cx="4800600" cy="4749810"/>
          </a:xfrm>
          <a:prstGeom prst="rect">
            <a:avLst/>
          </a:prstGeom>
          <a:noFill/>
        </p:spPr>
      </p:pic>
      <p:sp>
        <p:nvSpPr>
          <p:cNvPr id="5" name="TextBox 4"/>
          <p:cNvSpPr txBox="1"/>
          <p:nvPr/>
        </p:nvSpPr>
        <p:spPr>
          <a:xfrm>
            <a:off x="1863436" y="5908964"/>
            <a:ext cx="5791200" cy="381000"/>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Fig: processor with multiple functional units</a:t>
            </a:r>
            <a:endParaRPr 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Prepared By: Er. Bednidhi Rijal</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Pipeline hazards and their 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Delayed load:</a:t>
            </a:r>
          </a:p>
          <a:p>
            <a:pPr lvl="1" algn="just">
              <a:buFont typeface="Wingdings" pitchFamily="2" charset="2"/>
              <a:buChar char="Ø"/>
            </a:pPr>
            <a:r>
              <a:rPr lang="en-US" dirty="0" smtClean="0">
                <a:latin typeface="Times New Roman" pitchFamily="18" charset="0"/>
                <a:cs typeface="Times New Roman" pitchFamily="18" charset="0"/>
              </a:rPr>
              <a:t>If a conflict is detected, the instructions causing conflict are rearranged such that the conflicting instruction is delayed</a:t>
            </a:r>
          </a:p>
          <a:p>
            <a:pPr lvl="1">
              <a:buFont typeface="Wingdings" pitchFamily="2" charset="2"/>
              <a:buChar char="Ø"/>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Pipeline hazards and their 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marL="571500" indent="-571500">
              <a:buFont typeface="+mj-lt"/>
              <a:buAutoNum type="romanLcPeriod" startAt="3"/>
            </a:pPr>
            <a:r>
              <a:rPr lang="en-US" dirty="0" smtClean="0">
                <a:latin typeface="Times New Roman" pitchFamily="18" charset="0"/>
                <a:cs typeface="Times New Roman" pitchFamily="18" charset="0"/>
              </a:rPr>
              <a:t>Branch difficulties:</a:t>
            </a:r>
          </a:p>
          <a:p>
            <a:pPr lvl="1" algn="just"/>
            <a:r>
              <a:rPr lang="en-US" dirty="0" smtClean="0">
                <a:latin typeface="Times New Roman" pitchFamily="18" charset="0"/>
                <a:cs typeface="Times New Roman" pitchFamily="18" charset="0"/>
              </a:rPr>
              <a:t>It arises due there is branching of instructions or other instructions that change the value of the Program Counter (PC)</a:t>
            </a:r>
          </a:p>
          <a:p>
            <a:pPr marL="342900" lvl="1" indent="-342900">
              <a:buFont typeface="Arial" pitchFamily="34" charset="0"/>
              <a:buChar char="•"/>
            </a:pPr>
            <a:r>
              <a:rPr lang="en-US" dirty="0" smtClean="0">
                <a:latin typeface="Times New Roman" pitchFamily="18" charset="0"/>
                <a:cs typeface="Times New Roman" pitchFamily="18" charset="0"/>
              </a:rPr>
              <a:t>Solutions for branch instructions:</a:t>
            </a:r>
          </a:p>
          <a:p>
            <a:pPr marL="1200150" lvl="3" indent="-342900"/>
            <a:r>
              <a:rPr lang="en-US" sz="2800" dirty="0" smtClean="0">
                <a:latin typeface="Times New Roman" pitchFamily="18" charset="0"/>
                <a:cs typeface="Times New Roman" pitchFamily="18" charset="0"/>
              </a:rPr>
              <a:t>Pre-fetch target instruction</a:t>
            </a:r>
          </a:p>
          <a:p>
            <a:pPr marL="1200150" lvl="3" indent="-342900"/>
            <a:r>
              <a:rPr lang="en-US" sz="2800" dirty="0" smtClean="0">
                <a:latin typeface="Times New Roman" pitchFamily="18" charset="0"/>
                <a:cs typeface="Times New Roman" pitchFamily="18" charset="0"/>
              </a:rPr>
              <a:t>Branch target instruction</a:t>
            </a:r>
          </a:p>
          <a:p>
            <a:pPr marL="1200150" lvl="3" indent="-342900"/>
            <a:r>
              <a:rPr lang="en-US" sz="2800" dirty="0" smtClean="0">
                <a:latin typeface="Times New Roman" pitchFamily="18" charset="0"/>
                <a:cs typeface="Times New Roman" pitchFamily="18" charset="0"/>
              </a:rPr>
              <a:t>Loop buffer</a:t>
            </a:r>
          </a:p>
          <a:p>
            <a:pPr marL="1200150" lvl="3" indent="-342900"/>
            <a:r>
              <a:rPr lang="en-US" sz="2800" dirty="0" smtClean="0">
                <a:latin typeface="Times New Roman" pitchFamily="18" charset="0"/>
                <a:cs typeface="Times New Roman" pitchFamily="18" charset="0"/>
              </a:rPr>
              <a:t>Branch prediction</a:t>
            </a:r>
          </a:p>
          <a:p>
            <a:pPr marL="1200150" lvl="3" indent="-342900"/>
            <a:r>
              <a:rPr lang="en-US" sz="2800" dirty="0" smtClean="0">
                <a:latin typeface="Times New Roman" pitchFamily="18" charset="0"/>
                <a:cs typeface="Times New Roman" pitchFamily="18" charset="0"/>
              </a:rPr>
              <a:t>Delayed branch</a:t>
            </a:r>
          </a:p>
          <a:p>
            <a:pPr lvl="1">
              <a:buNone/>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Pipeline hazards and their 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Pre-fetch target instruction:</a:t>
            </a:r>
          </a:p>
          <a:p>
            <a:pPr lvl="1" algn="just">
              <a:buFont typeface="Wingdings" pitchFamily="2" charset="2"/>
              <a:buChar char="Ø"/>
            </a:pPr>
            <a:r>
              <a:rPr lang="en-US" dirty="0" smtClean="0">
                <a:latin typeface="Times New Roman" pitchFamily="18" charset="0"/>
                <a:cs typeface="Times New Roman" pitchFamily="18" charset="0"/>
              </a:rPr>
              <a:t>Both the branching instruction and target instruction are determined and saved until branch is executed such that in case of branch instruction, the pipeline continues from branch target instruction</a:t>
            </a: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Pipeline hazards and their 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Branch target buffer:</a:t>
            </a:r>
          </a:p>
          <a:p>
            <a:pPr lvl="1" algn="just">
              <a:buFont typeface="Wingdings" pitchFamily="2" charset="2"/>
              <a:buChar char="Ø"/>
            </a:pPr>
            <a:r>
              <a:rPr lang="en-US" dirty="0" smtClean="0">
                <a:latin typeface="Times New Roman" pitchFamily="18" charset="0"/>
                <a:cs typeface="Times New Roman" pitchFamily="18" charset="0"/>
              </a:rPr>
              <a:t>Also called BTB</a:t>
            </a:r>
          </a:p>
          <a:p>
            <a:pPr lvl="1" algn="just">
              <a:buFont typeface="Wingdings" pitchFamily="2" charset="2"/>
              <a:buChar char="Ø"/>
            </a:pPr>
            <a:r>
              <a:rPr lang="en-US" dirty="0" smtClean="0">
                <a:latin typeface="Times New Roman" pitchFamily="18" charset="0"/>
                <a:cs typeface="Times New Roman" pitchFamily="18" charset="0"/>
              </a:rPr>
              <a:t>It is an associative memory used to store address of previously executed branch instruction, target instruction of that branch and next few instructions after the branch target instruction</a:t>
            </a:r>
          </a:p>
          <a:p>
            <a:pPr lvl="1" algn="just">
              <a:buFont typeface="Wingdings" pitchFamily="2" charset="2"/>
              <a:buChar char="Ø"/>
            </a:pPr>
            <a:r>
              <a:rPr lang="en-US" dirty="0" smtClean="0">
                <a:latin typeface="Times New Roman" pitchFamily="18" charset="0"/>
                <a:cs typeface="Times New Roman" pitchFamily="18" charset="0"/>
              </a:rPr>
              <a:t>When a branch condition is meet, the associative memory is searched such that the branch target can be executed without any interruption</a:t>
            </a:r>
          </a:p>
          <a:p>
            <a:pPr lvl="1"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Pipeline hazards and their 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Loop buffer:</a:t>
            </a:r>
          </a:p>
          <a:p>
            <a:pPr lvl="1" algn="just">
              <a:buFont typeface="Wingdings" pitchFamily="2" charset="2"/>
              <a:buChar char="Ø"/>
            </a:pPr>
            <a:r>
              <a:rPr lang="en-US" dirty="0" smtClean="0">
                <a:latin typeface="Times New Roman" pitchFamily="18" charset="0"/>
                <a:cs typeface="Times New Roman" pitchFamily="18" charset="0"/>
              </a:rPr>
              <a:t>Variation of BTB</a:t>
            </a:r>
          </a:p>
          <a:p>
            <a:pPr lvl="1" algn="just">
              <a:buFont typeface="Wingdings" pitchFamily="2" charset="2"/>
              <a:buChar char="Ø"/>
            </a:pPr>
            <a:r>
              <a:rPr lang="en-US" dirty="0" smtClean="0">
                <a:latin typeface="Times New Roman" pitchFamily="18" charset="0"/>
                <a:cs typeface="Times New Roman" pitchFamily="18" charset="0"/>
              </a:rPr>
              <a:t>When program loop is detected, it is stored in the loop buffer such that the execution can be done without any interruption</a:t>
            </a:r>
          </a:p>
          <a:p>
            <a:pPr algn="just"/>
            <a:r>
              <a:rPr lang="en-US" dirty="0" smtClean="0">
                <a:latin typeface="Times New Roman" pitchFamily="18" charset="0"/>
                <a:cs typeface="Times New Roman" pitchFamily="18" charset="0"/>
              </a:rPr>
              <a:t>Branch prediction:</a:t>
            </a:r>
          </a:p>
          <a:p>
            <a:pPr lvl="1" algn="just">
              <a:buFont typeface="Wingdings" pitchFamily="2" charset="2"/>
              <a:buChar char="Ø"/>
            </a:pPr>
            <a:r>
              <a:rPr lang="en-US" dirty="0" smtClean="0">
                <a:latin typeface="Times New Roman" pitchFamily="18" charset="0"/>
                <a:cs typeface="Times New Roman" pitchFamily="18" charset="0"/>
              </a:rPr>
              <a:t>Here, the outcome of branch condition is predicted before it occurs, then the pipeline begins pre-fetching instructions from the predicted path</a:t>
            </a:r>
          </a:p>
          <a:p>
            <a:pPr lvl="1" algn="just">
              <a:buFont typeface="Wingdings" pitchFamily="2" charset="2"/>
              <a:buChar char="Ø"/>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Pipeline hazards and their 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Delayed branch:</a:t>
            </a:r>
          </a:p>
          <a:p>
            <a:pPr lvl="1" algn="just"/>
            <a:r>
              <a:rPr lang="en-US" dirty="0" smtClean="0">
                <a:latin typeface="Times New Roman" pitchFamily="18" charset="0"/>
                <a:cs typeface="Times New Roman" pitchFamily="18" charset="0"/>
              </a:rPr>
              <a:t>Detection of branch condition and reorganizing the branch causing instructions in such a way that the appear at the end</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latin typeface="Times New Roman" pitchFamily="18" charset="0"/>
                <a:cs typeface="Times New Roman" pitchFamily="18" charset="0"/>
              </a:rPr>
              <a:t>Super computers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486400"/>
          </a:xfrm>
        </p:spPr>
        <p:txBody>
          <a:bodyPr>
            <a:normAutofit fontScale="92500"/>
          </a:bodyPr>
          <a:lstStyle/>
          <a:p>
            <a:r>
              <a:rPr lang="en-US" dirty="0" smtClean="0">
                <a:latin typeface="Times New Roman" pitchFamily="18" charset="0"/>
                <a:cs typeface="Times New Roman" pitchFamily="18" charset="0"/>
              </a:rPr>
              <a:t>A commercial computer with vector instructions and pipelined floating-point arithmetic operations is referred to as a supercomputer.</a:t>
            </a:r>
          </a:p>
          <a:p>
            <a:r>
              <a:rPr lang="en-US" dirty="0" smtClean="0">
                <a:latin typeface="Times New Roman" pitchFamily="18" charset="0"/>
                <a:cs typeface="Times New Roman" pitchFamily="18" charset="0"/>
              </a:rPr>
              <a:t>Fast and special purpose computers</a:t>
            </a:r>
          </a:p>
          <a:p>
            <a:r>
              <a:rPr lang="en-US" dirty="0" smtClean="0">
                <a:latin typeface="Times New Roman" pitchFamily="18" charset="0"/>
                <a:cs typeface="Times New Roman" pitchFamily="18" charset="0"/>
              </a:rPr>
              <a:t>Huge storage capacity</a:t>
            </a:r>
          </a:p>
          <a:p>
            <a:pPr algn="just"/>
            <a:r>
              <a:rPr lang="en-US" dirty="0" smtClean="0">
                <a:latin typeface="Times New Roman" pitchFamily="18" charset="0"/>
                <a:cs typeface="Times New Roman" pitchFamily="18" charset="0"/>
              </a:rPr>
              <a:t>High speed memory</a:t>
            </a:r>
          </a:p>
          <a:p>
            <a:r>
              <a:rPr lang="en-US" dirty="0" smtClean="0">
                <a:latin typeface="Times New Roman" pitchFamily="18" charset="0"/>
                <a:cs typeface="Times New Roman" pitchFamily="18" charset="0"/>
              </a:rPr>
              <a:t>Uses pipeline and vector processor</a:t>
            </a:r>
          </a:p>
          <a:p>
            <a:r>
              <a:rPr lang="en-US" dirty="0" smtClean="0">
                <a:latin typeface="Times New Roman" pitchFamily="18" charset="0"/>
                <a:cs typeface="Times New Roman" pitchFamily="18" charset="0"/>
              </a:rPr>
              <a:t>Components are placed in compact so the speed becomes high</a:t>
            </a:r>
          </a:p>
          <a:p>
            <a:r>
              <a:rPr lang="en-US" dirty="0" smtClean="0">
                <a:latin typeface="Times New Roman" pitchFamily="18" charset="0"/>
                <a:cs typeface="Times New Roman" pitchFamily="18" charset="0"/>
              </a:rPr>
              <a:t>First super computer is Cray-1(1976)</a:t>
            </a: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Super computers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Costly and rarely available in market</a:t>
            </a:r>
          </a:p>
          <a:p>
            <a:pPr algn="just"/>
            <a:r>
              <a:rPr lang="en-US" dirty="0" smtClean="0">
                <a:latin typeface="Times New Roman" pitchFamily="18" charset="0"/>
                <a:cs typeface="Times New Roman" pitchFamily="18" charset="0"/>
              </a:rPr>
              <a:t>Used </a:t>
            </a:r>
            <a:r>
              <a:rPr lang="en-US" dirty="0">
                <a:latin typeface="Times New Roman" pitchFamily="18" charset="0"/>
                <a:cs typeface="Times New Roman" pitchFamily="18" charset="0"/>
              </a:rPr>
              <a:t>mostly in scientific applications, such as numerical weather forecasting, seismic wave analysis and space research etc.</a:t>
            </a:r>
          </a:p>
          <a:p>
            <a:pPr algn="just"/>
            <a:r>
              <a:rPr lang="en-US" dirty="0" smtClean="0">
                <a:latin typeface="Times New Roman" pitchFamily="18" charset="0"/>
                <a:cs typeface="Times New Roman" pitchFamily="18" charset="0"/>
              </a:rPr>
              <a:t>Speed measured in terms of flops (floating point operations per second) and megaflops (millions of flops) or gigaflops (billons of flops)</a:t>
            </a: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Array processor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itchFamily="18" charset="0"/>
                <a:cs typeface="Times New Roman" pitchFamily="18" charset="0"/>
              </a:rPr>
              <a:t>Processor that performs computations on large array of data</a:t>
            </a:r>
          </a:p>
          <a:p>
            <a:r>
              <a:rPr lang="en-US" dirty="0" smtClean="0">
                <a:latin typeface="Times New Roman" pitchFamily="18" charset="0"/>
                <a:cs typeface="Times New Roman" pitchFamily="18" charset="0"/>
              </a:rPr>
              <a:t>Used to perform array and vector processing</a:t>
            </a:r>
          </a:p>
          <a:p>
            <a:pPr algn="just"/>
            <a:r>
              <a:rPr lang="en-US" dirty="0" smtClean="0">
                <a:latin typeface="Times New Roman" pitchFamily="18" charset="0"/>
                <a:cs typeface="Times New Roman" pitchFamily="18" charset="0"/>
              </a:rPr>
              <a:t>For example a processor needs to execute ten instructions each associated with five data items in order to perform a task. Scalar processor executes all the ten instructions with one data item and then moves to the next data while vector processors take the first instruction and execute it for all five data items and then move to next instruction.</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Array processor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latin typeface="Times New Roman" pitchFamily="18" charset="0"/>
                <a:cs typeface="Times New Roman" pitchFamily="18" charset="0"/>
              </a:rPr>
              <a:t>Types:</a:t>
            </a:r>
          </a:p>
          <a:p>
            <a:pPr algn="just"/>
            <a:r>
              <a:rPr lang="en-US" dirty="0" smtClean="0">
                <a:latin typeface="Times New Roman" pitchFamily="18" charset="0"/>
                <a:cs typeface="Times New Roman" pitchFamily="18" charset="0"/>
              </a:rPr>
              <a:t>Attached Array Processor</a:t>
            </a:r>
          </a:p>
          <a:p>
            <a:pPr lvl="1" algn="just">
              <a:buFont typeface="Wingdings" pitchFamily="2" charset="2"/>
              <a:buChar char="ü"/>
            </a:pPr>
            <a:r>
              <a:rPr lang="en-US" dirty="0">
                <a:latin typeface="Times New Roman" pitchFamily="18" charset="0"/>
                <a:cs typeface="Times New Roman" pitchFamily="18" charset="0"/>
              </a:rPr>
              <a:t>An </a:t>
            </a:r>
            <a:r>
              <a:rPr lang="en-US" dirty="0" smtClean="0">
                <a:latin typeface="Times New Roman" pitchFamily="18" charset="0"/>
                <a:cs typeface="Times New Roman" pitchFamily="18" charset="0"/>
              </a:rPr>
              <a:t>attached </a:t>
            </a:r>
            <a:r>
              <a:rPr lang="en-US" dirty="0">
                <a:latin typeface="Times New Roman" pitchFamily="18" charset="0"/>
                <a:cs typeface="Times New Roman" pitchFamily="18" charset="0"/>
              </a:rPr>
              <a:t>array processor is an auxiliary processor attached to a general-purpose </a:t>
            </a:r>
            <a:r>
              <a:rPr lang="en-US" dirty="0" smtClean="0">
                <a:latin typeface="Times New Roman" pitchFamily="18" charset="0"/>
                <a:cs typeface="Times New Roman" pitchFamily="18" charset="0"/>
              </a:rPr>
              <a:t>computer</a:t>
            </a:r>
            <a:r>
              <a:rPr lang="en-US" dirty="0">
                <a:latin typeface="Times New Roman" pitchFamily="18" charset="0"/>
                <a:cs typeface="Times New Roman" pitchFamily="18" charset="0"/>
              </a:rPr>
              <a:t>. It is intended to improve the performance of the host computer in </a:t>
            </a:r>
            <a:r>
              <a:rPr lang="en-US" dirty="0" smtClean="0">
                <a:latin typeface="Times New Roman" pitchFamily="18" charset="0"/>
                <a:cs typeface="Times New Roman" pitchFamily="18" charset="0"/>
              </a:rPr>
              <a:t>specific </a:t>
            </a:r>
            <a:r>
              <a:rPr lang="en-US" dirty="0">
                <a:latin typeface="Times New Roman" pitchFamily="18" charset="0"/>
                <a:cs typeface="Times New Roman" pitchFamily="18" charset="0"/>
              </a:rPr>
              <a:t>numerical computation </a:t>
            </a:r>
            <a:r>
              <a:rPr lang="en-US" dirty="0" smtClean="0">
                <a:latin typeface="Times New Roman" pitchFamily="18" charset="0"/>
                <a:cs typeface="Times New Roman" pitchFamily="18" charset="0"/>
              </a:rPr>
              <a:t>tasks.</a:t>
            </a:r>
          </a:p>
          <a:p>
            <a:r>
              <a:rPr lang="en-US" dirty="0" smtClean="0">
                <a:latin typeface="Times New Roman" pitchFamily="18" charset="0"/>
                <a:cs typeface="Times New Roman" pitchFamily="18" charset="0"/>
              </a:rPr>
              <a:t>SIMD Array processor</a:t>
            </a:r>
            <a:endParaRPr lang="en-US" dirty="0">
              <a:latin typeface="Times New Roman" pitchFamily="18" charset="0"/>
              <a:cs typeface="Times New Roman" pitchFamily="18" charset="0"/>
            </a:endParaRPr>
          </a:p>
          <a:p>
            <a:pPr lvl="1">
              <a:buFont typeface="Wingdings" pitchFamily="2" charset="2"/>
              <a:buChar char="ü"/>
            </a:pPr>
            <a:r>
              <a:rPr lang="en-US" dirty="0">
                <a:latin typeface="Times New Roman" pitchFamily="18" charset="0"/>
                <a:cs typeface="Times New Roman" pitchFamily="18" charset="0"/>
              </a:rPr>
              <a:t> An SIMD array processor is a </a:t>
            </a:r>
            <a:r>
              <a:rPr lang="en-US" dirty="0" smtClean="0">
                <a:latin typeface="Times New Roman" pitchFamily="18" charset="0"/>
                <a:cs typeface="Times New Roman" pitchFamily="18" charset="0"/>
              </a:rPr>
              <a:t>processor that </a:t>
            </a:r>
            <a:r>
              <a:rPr lang="en-US" dirty="0">
                <a:latin typeface="Times New Roman" pitchFamily="18" charset="0"/>
                <a:cs typeface="Times New Roman" pitchFamily="18" charset="0"/>
              </a:rPr>
              <a:t>has a single-instruction multiple-data organization. It </a:t>
            </a:r>
            <a:r>
              <a:rPr lang="en-US" dirty="0" smtClean="0">
                <a:latin typeface="Times New Roman" pitchFamily="18" charset="0"/>
                <a:cs typeface="Times New Roman" pitchFamily="18" charset="0"/>
              </a:rPr>
              <a:t>manipulates vector instructions </a:t>
            </a:r>
            <a:r>
              <a:rPr lang="en-US" dirty="0">
                <a:latin typeface="Times New Roman" pitchFamily="18" charset="0"/>
                <a:cs typeface="Times New Roman" pitchFamily="18" charset="0"/>
              </a:rPr>
              <a:t>by means of multiple functional units responding to a common </a:t>
            </a:r>
            <a:r>
              <a:rPr lang="en-US" dirty="0" smtClean="0">
                <a:latin typeface="Times New Roman" pitchFamily="18" charset="0"/>
                <a:cs typeface="Times New Roman" pitchFamily="18" charset="0"/>
              </a:rPr>
              <a:t>instruction.</a:t>
            </a:r>
            <a:endParaRPr lang="en-US" dirty="0">
              <a:latin typeface="Times New Roman" pitchFamily="18" charset="0"/>
              <a:cs typeface="Times New Roman" pitchFamily="18" charset="0"/>
            </a:endParaRPr>
          </a:p>
          <a:p>
            <a:pPr lvl="1">
              <a:buFont typeface="Wingdings" pitchFamily="2" charset="2"/>
              <a:buChar char="ü"/>
            </a:pP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Flynn’s classification of computers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1" algn="just"/>
            <a:r>
              <a:rPr lang="en-US" dirty="0" smtClean="0">
                <a:latin typeface="Times New Roman" pitchFamily="18" charset="0"/>
                <a:cs typeface="Times New Roman" pitchFamily="18" charset="0"/>
              </a:rPr>
              <a:t>SISD(Single Instruction Single Data)</a:t>
            </a:r>
          </a:p>
          <a:p>
            <a:pPr lvl="2" algn="just"/>
            <a:r>
              <a:rPr lang="en-US" dirty="0" smtClean="0">
                <a:latin typeface="Times New Roman" pitchFamily="18" charset="0"/>
                <a:cs typeface="Times New Roman" pitchFamily="18" charset="0"/>
              </a:rPr>
              <a:t>uniprocessor</a:t>
            </a:r>
          </a:p>
          <a:p>
            <a:pPr lvl="1"/>
            <a:r>
              <a:rPr lang="en-US" dirty="0" smtClean="0">
                <a:latin typeface="Times New Roman" pitchFamily="18" charset="0"/>
                <a:cs typeface="Times New Roman" pitchFamily="18" charset="0"/>
              </a:rPr>
              <a:t>SIMD(Single Instruction Multiple Data)</a:t>
            </a:r>
          </a:p>
          <a:p>
            <a:pPr lvl="2"/>
            <a:r>
              <a:rPr lang="en-US" dirty="0" smtClean="0">
                <a:latin typeface="Times New Roman" pitchFamily="18" charset="0"/>
                <a:cs typeface="Times New Roman" pitchFamily="18" charset="0"/>
              </a:rPr>
              <a:t>Vector processor, array processor</a:t>
            </a:r>
          </a:p>
          <a:p>
            <a:pPr lvl="1"/>
            <a:r>
              <a:rPr lang="en-US" dirty="0" smtClean="0">
                <a:latin typeface="Times New Roman" pitchFamily="18" charset="0"/>
                <a:cs typeface="Times New Roman" pitchFamily="18" charset="0"/>
              </a:rPr>
              <a:t>MISD(Multiple Instruction Single Data)</a:t>
            </a:r>
          </a:p>
          <a:p>
            <a:pPr lvl="1"/>
            <a:r>
              <a:rPr lang="en-US" dirty="0" smtClean="0">
                <a:latin typeface="Times New Roman" pitchFamily="18" charset="0"/>
                <a:cs typeface="Times New Roman" pitchFamily="18" charset="0"/>
              </a:rPr>
              <a:t>MIMD(Multiple Instruction Multiple Data)</a:t>
            </a:r>
          </a:p>
          <a:p>
            <a:pPr lvl="2"/>
            <a:r>
              <a:rPr lang="en-US" dirty="0" smtClean="0">
                <a:latin typeface="Times New Roman" pitchFamily="18" charset="0"/>
                <a:cs typeface="Times New Roman" pitchFamily="18" charset="0"/>
              </a:rPr>
              <a:t>SMP, NUMA, cluster</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Attached array processor</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latin typeface="Times New Roman" pitchFamily="18" charset="0"/>
                <a:cs typeface="Times New Roman" pitchFamily="18" charset="0"/>
              </a:rPr>
              <a:t>Used in conventional host computer (general purpose computer)</a:t>
            </a:r>
          </a:p>
          <a:p>
            <a:pPr algn="just"/>
            <a:r>
              <a:rPr lang="en-US" dirty="0">
                <a:latin typeface="Times New Roman" pitchFamily="18" charset="0"/>
                <a:cs typeface="Times New Roman" pitchFamily="18" charset="0"/>
              </a:rPr>
              <a:t>Enhances performance by the means of vector processing and parallel processing</a:t>
            </a:r>
          </a:p>
          <a:p>
            <a:pPr algn="just"/>
            <a:r>
              <a:rPr lang="en-US" dirty="0">
                <a:latin typeface="Times New Roman" pitchFamily="18" charset="0"/>
                <a:cs typeface="Times New Roman" pitchFamily="18" charset="0"/>
              </a:rPr>
              <a:t>Satisfies the needs for complex arithmetic applications</a:t>
            </a:r>
          </a:p>
          <a:p>
            <a:pPr algn="just"/>
            <a:r>
              <a:rPr lang="en-US" dirty="0">
                <a:latin typeface="Times New Roman" pitchFamily="18" charset="0"/>
                <a:cs typeface="Times New Roman" pitchFamily="18" charset="0"/>
              </a:rPr>
              <a:t>In the figure, array processor is connected to general </a:t>
            </a:r>
            <a:r>
              <a:rPr lang="en-US">
                <a:latin typeface="Times New Roman" pitchFamily="18" charset="0"/>
                <a:cs typeface="Times New Roman" pitchFamily="18" charset="0"/>
              </a:rPr>
              <a:t>purpose </a:t>
            </a:r>
            <a:r>
              <a:rPr lang="en-US" smtClean="0">
                <a:latin typeface="Times New Roman" pitchFamily="18" charset="0"/>
                <a:cs typeface="Times New Roman" pitchFamily="18" charset="0"/>
              </a:rPr>
              <a:t>computer </a:t>
            </a:r>
            <a:r>
              <a:rPr lang="en-US" dirty="0">
                <a:latin typeface="Times New Roman" pitchFamily="18" charset="0"/>
                <a:cs typeface="Times New Roman" pitchFamily="18" charset="0"/>
              </a:rPr>
              <a:t>through an input-output controller. Data for attached array processor are transferred from main memory to local memory </a:t>
            </a:r>
          </a:p>
          <a:p>
            <a:pPr algn="just"/>
            <a:endParaRPr lang="en-US" dirty="0">
              <a:latin typeface="Times New Roman" pitchFamily="18" charset="0"/>
              <a:cs typeface="Times New Roman" pitchFamily="18" charset="0"/>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xmlns="" val="14644270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Attached array processor</a:t>
            </a:r>
            <a:endParaRPr lang="en-US" dirty="0">
              <a:latin typeface="Times New Roman" pitchFamily="18" charset="0"/>
              <a:cs typeface="Times New Roman" pitchFamily="18" charset="0"/>
            </a:endParaRPr>
          </a:p>
        </p:txBody>
      </p:sp>
      <p:pic>
        <p:nvPicPr>
          <p:cNvPr id="2050" name="Picture 2" descr="C:\Users\BRIHAT\Desktop\Capture.PNG"/>
          <p:cNvPicPr>
            <a:picLocks noGrp="1" noChangeAspect="1" noChangeArrowheads="1"/>
          </p:cNvPicPr>
          <p:nvPr>
            <p:ph idx="1"/>
          </p:nvPr>
        </p:nvPicPr>
        <p:blipFill>
          <a:blip r:embed="rId2" cstate="print"/>
          <a:srcRect/>
          <a:stretch>
            <a:fillRect/>
          </a:stretch>
        </p:blipFill>
        <p:spPr bwMode="auto">
          <a:xfrm>
            <a:off x="990600" y="2743200"/>
            <a:ext cx="7343567" cy="2057400"/>
          </a:xfrm>
          <a:prstGeom prst="rect">
            <a:avLst/>
          </a:prstGeom>
          <a:noFill/>
        </p:spPr>
      </p:pic>
      <p:sp>
        <p:nvSpPr>
          <p:cNvPr id="5" name="TextBox 4"/>
          <p:cNvSpPr txBox="1"/>
          <p:nvPr/>
        </p:nvSpPr>
        <p:spPr>
          <a:xfrm>
            <a:off x="914400" y="5334000"/>
            <a:ext cx="73914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Fig: attached array processor with host computer</a:t>
            </a:r>
            <a:endParaRPr 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Prepared By: Er. Bednidhi Rijal</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latin typeface="Times New Roman" pitchFamily="18" charset="0"/>
                <a:cs typeface="Times New Roman" pitchFamily="18" charset="0"/>
              </a:rPr>
              <a:t>SIMD array processor</a:t>
            </a:r>
            <a:endParaRPr lang="en-US" dirty="0"/>
          </a:p>
        </p:txBody>
      </p:sp>
      <p:sp>
        <p:nvSpPr>
          <p:cNvPr id="3" name="Content Placeholder 2"/>
          <p:cNvSpPr>
            <a:spLocks noGrp="1"/>
          </p:cNvSpPr>
          <p:nvPr>
            <p:ph idx="1"/>
          </p:nvPr>
        </p:nvSpPr>
        <p:spPr>
          <a:xfrm>
            <a:off x="457200" y="914400"/>
            <a:ext cx="8229600" cy="5562600"/>
          </a:xfrm>
        </p:spPr>
        <p:txBody>
          <a:bodyPr>
            <a:normAutofit fontScale="85000" lnSpcReduction="20000"/>
          </a:bodyPr>
          <a:lstStyle/>
          <a:p>
            <a:pPr algn="just"/>
            <a:r>
              <a:rPr lang="en-US" dirty="0">
                <a:latin typeface="Times New Roman" pitchFamily="18" charset="0"/>
                <a:cs typeface="Times New Roman" pitchFamily="18" charset="0"/>
              </a:rPr>
              <a:t>Computer with multiple processing units operating in parallel</a:t>
            </a:r>
          </a:p>
          <a:p>
            <a:pPr algn="just"/>
            <a:r>
              <a:rPr lang="en-US" dirty="0">
                <a:latin typeface="Times New Roman" pitchFamily="18" charset="0"/>
                <a:cs typeface="Times New Roman" pitchFamily="18" charset="0"/>
              </a:rPr>
              <a:t>Processors are synchronized to operate under the same control unit</a:t>
            </a:r>
          </a:p>
          <a:p>
            <a:pPr algn="just"/>
            <a:r>
              <a:rPr lang="en-US" dirty="0" smtClean="0">
                <a:latin typeface="Times New Roman" pitchFamily="18" charset="0"/>
                <a:cs typeface="Times New Roman" pitchFamily="18" charset="0"/>
              </a:rPr>
              <a:t>It’s </a:t>
            </a:r>
            <a:r>
              <a:rPr lang="en-US" dirty="0">
                <a:latin typeface="Times New Roman" pitchFamily="18" charset="0"/>
                <a:cs typeface="Times New Roman" pitchFamily="18" charset="0"/>
              </a:rPr>
              <a:t>figure consists of processing elements (PEs), each having a local memory M, master control unit and main memory</a:t>
            </a:r>
          </a:p>
          <a:p>
            <a:pPr algn="just"/>
            <a:r>
              <a:rPr lang="en-US" dirty="0">
                <a:latin typeface="Times New Roman" pitchFamily="18" charset="0"/>
                <a:cs typeface="Times New Roman" pitchFamily="18" charset="0"/>
              </a:rPr>
              <a:t>Each PE consist of ALU, floating-point arithmetic unit and working </a:t>
            </a:r>
            <a:r>
              <a:rPr lang="en-US" dirty="0" smtClean="0">
                <a:latin typeface="Times New Roman" pitchFamily="18" charset="0"/>
                <a:cs typeface="Times New Roman" pitchFamily="18" charset="0"/>
              </a:rPr>
              <a:t>registers</a:t>
            </a:r>
          </a:p>
          <a:p>
            <a:pPr algn="just"/>
            <a:r>
              <a:rPr lang="en-US" dirty="0">
                <a:latin typeface="Times New Roman" pitchFamily="18" charset="0"/>
                <a:cs typeface="Times New Roman" pitchFamily="18" charset="0"/>
              </a:rPr>
              <a:t>Master control unit controls the operation of the PEs. Its function is to decode the instruction and execute it</a:t>
            </a:r>
          </a:p>
          <a:p>
            <a:pPr algn="just"/>
            <a:r>
              <a:rPr lang="en-US" dirty="0">
                <a:latin typeface="Times New Roman" pitchFamily="18" charset="0"/>
                <a:cs typeface="Times New Roman" pitchFamily="18" charset="0"/>
              </a:rPr>
              <a:t>Program control instructions and scalar instructions are handled by the master control unit while, vector instructions are handled by the PEs</a:t>
            </a:r>
          </a:p>
          <a:p>
            <a:pPr algn="just"/>
            <a:r>
              <a:rPr lang="en-US" dirty="0">
                <a:latin typeface="Times New Roman" pitchFamily="18" charset="0"/>
                <a:cs typeface="Times New Roman" pitchFamily="18" charset="0"/>
              </a:rPr>
              <a:t>Main memory is used for storage </a:t>
            </a:r>
            <a:r>
              <a:rPr lang="en-US" dirty="0" smtClean="0">
                <a:latin typeface="Times New Roman" pitchFamily="18" charset="0"/>
                <a:cs typeface="Times New Roman" pitchFamily="18" charset="0"/>
              </a:rPr>
              <a:t>purpose</a:t>
            </a:r>
            <a:endParaRPr lang="en-US" dirty="0">
              <a:latin typeface="Times New Roman" pitchFamily="18" charset="0"/>
              <a:cs typeface="Times New Roman" pitchFamily="18" charset="0"/>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xmlns="" val="36699508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SIMD array processor</a:t>
            </a:r>
            <a:endParaRPr lang="en-US" dirty="0">
              <a:latin typeface="Times New Roman" pitchFamily="18" charset="0"/>
              <a:cs typeface="Times New Roman" pitchFamily="18" charset="0"/>
            </a:endParaRPr>
          </a:p>
        </p:txBody>
      </p:sp>
      <p:pic>
        <p:nvPicPr>
          <p:cNvPr id="3074" name="Picture 2" descr="C:\Users\BRIHAT\Desktop\Capture.PNG"/>
          <p:cNvPicPr>
            <a:picLocks noGrp="1" noChangeAspect="1" noChangeArrowheads="1"/>
          </p:cNvPicPr>
          <p:nvPr>
            <p:ph idx="1"/>
          </p:nvPr>
        </p:nvPicPr>
        <p:blipFill>
          <a:blip r:embed="rId2" cstate="print"/>
          <a:srcRect/>
          <a:stretch>
            <a:fillRect/>
          </a:stretch>
        </p:blipFill>
        <p:spPr bwMode="auto">
          <a:xfrm>
            <a:off x="1295400" y="1752600"/>
            <a:ext cx="6559341" cy="3810000"/>
          </a:xfrm>
          <a:prstGeom prst="rect">
            <a:avLst/>
          </a:prstGeom>
          <a:noFill/>
        </p:spPr>
      </p:pic>
      <p:sp>
        <p:nvSpPr>
          <p:cNvPr id="5" name="TextBox 4"/>
          <p:cNvSpPr txBox="1"/>
          <p:nvPr/>
        </p:nvSpPr>
        <p:spPr>
          <a:xfrm>
            <a:off x="1371600" y="5943600"/>
            <a:ext cx="63246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Fig: SIMD array processor organization</a:t>
            </a:r>
            <a:endParaRPr 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Prepared By: Er. Bednidhi Rijal</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Vector processing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latin typeface="Times New Roman" pitchFamily="18" charset="0"/>
                <a:cs typeface="Times New Roman" pitchFamily="18" charset="0"/>
              </a:rPr>
              <a:t>Capability of CPUs (computers) that can solve problems that are formulated in terms of vectors and matrices</a:t>
            </a:r>
          </a:p>
          <a:p>
            <a:pPr algn="just"/>
            <a:r>
              <a:rPr lang="en-US" dirty="0" smtClean="0">
                <a:latin typeface="Times New Roman" pitchFamily="18" charset="0"/>
                <a:cs typeface="Times New Roman" pitchFamily="18" charset="0"/>
              </a:rPr>
              <a:t>Applications:</a:t>
            </a:r>
          </a:p>
          <a:p>
            <a:pPr lvl="1" algn="just">
              <a:buFont typeface="Wingdings" pitchFamily="2" charset="2"/>
              <a:buChar char="Ø"/>
            </a:pPr>
            <a:r>
              <a:rPr lang="en-US" dirty="0" smtClean="0">
                <a:latin typeface="Times New Roman" pitchFamily="18" charset="0"/>
                <a:cs typeface="Times New Roman" pitchFamily="18" charset="0"/>
              </a:rPr>
              <a:t>Weather forecasting</a:t>
            </a:r>
          </a:p>
          <a:p>
            <a:pPr lvl="1" algn="just">
              <a:buFont typeface="Wingdings" pitchFamily="2" charset="2"/>
              <a:buChar char="Ø"/>
            </a:pPr>
            <a:r>
              <a:rPr lang="en-US" dirty="0" smtClean="0">
                <a:latin typeface="Times New Roman" pitchFamily="18" charset="0"/>
                <a:cs typeface="Times New Roman" pitchFamily="18" charset="0"/>
              </a:rPr>
              <a:t>Seismic data analysis</a:t>
            </a:r>
          </a:p>
          <a:p>
            <a:pPr lvl="1" algn="just">
              <a:buFont typeface="Wingdings" pitchFamily="2" charset="2"/>
              <a:buChar char="Ø"/>
            </a:pPr>
            <a:r>
              <a:rPr lang="en-US" dirty="0" smtClean="0">
                <a:latin typeface="Times New Roman" pitchFamily="18" charset="0"/>
                <a:cs typeface="Times New Roman" pitchFamily="18" charset="0"/>
              </a:rPr>
              <a:t>Medical diagnosis</a:t>
            </a:r>
          </a:p>
          <a:p>
            <a:pPr lvl="1" algn="just">
              <a:buFont typeface="Wingdings" pitchFamily="2" charset="2"/>
              <a:buChar char="Ø"/>
            </a:pPr>
            <a:r>
              <a:rPr lang="en-US" dirty="0" smtClean="0">
                <a:latin typeface="Times New Roman" pitchFamily="18" charset="0"/>
                <a:cs typeface="Times New Roman" pitchFamily="18" charset="0"/>
              </a:rPr>
              <a:t>Aerodynamics and flight simulation</a:t>
            </a:r>
          </a:p>
          <a:p>
            <a:pPr lvl="1" algn="just">
              <a:buFont typeface="Wingdings" pitchFamily="2" charset="2"/>
              <a:buChar char="Ø"/>
            </a:pPr>
            <a:r>
              <a:rPr lang="en-US" dirty="0" smtClean="0">
                <a:latin typeface="Times New Roman" pitchFamily="18" charset="0"/>
                <a:cs typeface="Times New Roman" pitchFamily="18" charset="0"/>
              </a:rPr>
              <a:t>Long-range weather forecasting</a:t>
            </a:r>
          </a:p>
          <a:p>
            <a:pPr lvl="1" algn="just">
              <a:buFont typeface="Wingdings" pitchFamily="2" charset="2"/>
              <a:buChar char="Ø"/>
            </a:pPr>
            <a:r>
              <a:rPr lang="en-US" dirty="0" smtClean="0">
                <a:latin typeface="Times New Roman" pitchFamily="18" charset="0"/>
                <a:cs typeface="Times New Roman" pitchFamily="18" charset="0"/>
              </a:rPr>
              <a:t>Seismic data analysis</a:t>
            </a:r>
          </a:p>
          <a:p>
            <a:pPr lvl="1" algn="just">
              <a:buFont typeface="Wingdings" pitchFamily="2" charset="2"/>
              <a:buChar char="Ø"/>
            </a:pPr>
            <a:r>
              <a:rPr lang="en-US" dirty="0" smtClean="0">
                <a:latin typeface="Times New Roman" pitchFamily="18" charset="0"/>
                <a:cs typeface="Times New Roman" pitchFamily="18" charset="0"/>
              </a:rPr>
              <a:t>Artificial intelligence and expert systems</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Prepared By: Er. Bednidhi Rijal</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54</a:t>
            </a:fld>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Contd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To achieve the required level of high performance it is necessary to utilize the fastest and most reliable hardware and apply innovative procedures from vector and parallel processing techniques.</a:t>
            </a:r>
          </a:p>
          <a:p>
            <a:pPr marL="0" indent="0">
              <a:buNone/>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Prepared By: Er. Bednidhi Rijal</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55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xmlns="" val="11292517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latin typeface="Times New Roman" pitchFamily="18" charset="0"/>
                <a:cs typeface="Times New Roman" pitchFamily="18" charset="0"/>
              </a:rPr>
              <a:t>Vector Operations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458200" cy="5334000"/>
          </a:xfrm>
        </p:spPr>
        <p:txBody>
          <a:bodyPr>
            <a:normAutofit fontScale="85000" lnSpcReduction="20000"/>
          </a:bodyPr>
          <a:lstStyle/>
          <a:p>
            <a:r>
              <a:rPr lang="en-US" dirty="0">
                <a:latin typeface="Times New Roman" pitchFamily="18" charset="0"/>
                <a:cs typeface="Times New Roman" pitchFamily="18" charset="0"/>
              </a:rPr>
              <a:t>Many scientific problems require arithmetic operations on large arrays of </a:t>
            </a:r>
            <a:r>
              <a:rPr lang="en-US" dirty="0" smtClean="0">
                <a:latin typeface="Times New Roman" pitchFamily="18" charset="0"/>
                <a:cs typeface="Times New Roman" pitchFamily="18" charset="0"/>
              </a:rPr>
              <a:t>numbers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A vector is an ordered set of a </a:t>
            </a:r>
            <a:r>
              <a:rPr lang="en-US" dirty="0" smtClean="0">
                <a:latin typeface="Times New Roman" pitchFamily="18" charset="0"/>
                <a:cs typeface="Times New Roman" pitchFamily="18" charset="0"/>
              </a:rPr>
              <a:t>one-dimensional </a:t>
            </a:r>
            <a:r>
              <a:rPr lang="en-US" dirty="0">
                <a:latin typeface="Times New Roman" pitchFamily="18" charset="0"/>
                <a:cs typeface="Times New Roman" pitchFamily="18" charset="0"/>
              </a:rPr>
              <a:t>array </a:t>
            </a:r>
            <a:r>
              <a:rPr lang="en-US" dirty="0" smtClean="0">
                <a:latin typeface="Times New Roman" pitchFamily="18" charset="0"/>
                <a:cs typeface="Times New Roman" pitchFamily="18" charset="0"/>
              </a:rPr>
              <a:t>of </a:t>
            </a:r>
            <a:r>
              <a:rPr lang="en-US" dirty="0">
                <a:latin typeface="Times New Roman" pitchFamily="18" charset="0"/>
                <a:cs typeface="Times New Roman" pitchFamily="18" charset="0"/>
              </a:rPr>
              <a:t>data items.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A vector V of length n is represented as a row vector by </a:t>
            </a:r>
            <a:r>
              <a:rPr lang="en-US" dirty="0" smtClean="0">
                <a:latin typeface="Times New Roman" pitchFamily="18" charset="0"/>
                <a:cs typeface="Times New Roman" pitchFamily="18" charset="0"/>
              </a:rPr>
              <a:t>V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,V</a:t>
            </a:r>
            <a:r>
              <a:rPr lang="en-US" baseline="-25000" dirty="0" smtClean="0">
                <a:latin typeface="Times New Roman" pitchFamily="18" charset="0"/>
                <a:cs typeface="Times New Roman" pitchFamily="18" charset="0"/>
              </a:rPr>
              <a:t>2 </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To examine the difference </a:t>
            </a:r>
            <a:r>
              <a:rPr lang="en-US" dirty="0" smtClean="0">
                <a:latin typeface="Times New Roman" pitchFamily="18" charset="0"/>
                <a:cs typeface="Times New Roman" pitchFamily="18" charset="0"/>
              </a:rPr>
              <a:t>between </a:t>
            </a:r>
            <a:r>
              <a:rPr lang="en-US" dirty="0">
                <a:latin typeface="Times New Roman" pitchFamily="18" charset="0"/>
                <a:cs typeface="Times New Roman" pitchFamily="18" charset="0"/>
              </a:rPr>
              <a:t>a conventional scalar processor and a vector processor, consider </a:t>
            </a:r>
            <a:r>
              <a:rPr lang="en-US" dirty="0" smtClean="0">
                <a:latin typeface="Times New Roman" pitchFamily="18" charset="0"/>
                <a:cs typeface="Times New Roman" pitchFamily="18" charset="0"/>
              </a:rPr>
              <a:t>the following </a:t>
            </a:r>
            <a:r>
              <a:rPr lang="en-US" dirty="0">
                <a:latin typeface="Times New Roman" pitchFamily="18" charset="0"/>
                <a:cs typeface="Times New Roman" pitchFamily="18" charset="0"/>
              </a:rPr>
              <a:t>Fortran DO loop: </a:t>
            </a:r>
          </a:p>
          <a:p>
            <a:pPr marL="914400" lvl="2" indent="0">
              <a:buNone/>
            </a:pPr>
            <a:r>
              <a:rPr lang="en-US" dirty="0">
                <a:latin typeface="Times New Roman" pitchFamily="18" charset="0"/>
                <a:cs typeface="Times New Roman" pitchFamily="18" charset="0"/>
              </a:rPr>
              <a:t>DO </a:t>
            </a:r>
            <a:r>
              <a:rPr lang="en-US" dirty="0" smtClean="0">
                <a:latin typeface="Times New Roman" pitchFamily="18" charset="0"/>
                <a:cs typeface="Times New Roman" pitchFamily="18" charset="0"/>
              </a:rPr>
              <a:t>20 </a:t>
            </a:r>
            <a:r>
              <a:rPr lang="en-US" dirty="0">
                <a:latin typeface="Times New Roman" pitchFamily="18" charset="0"/>
                <a:cs typeface="Times New Roman" pitchFamily="18" charset="0"/>
              </a:rPr>
              <a:t>I = 1, </a:t>
            </a:r>
            <a:r>
              <a:rPr lang="en-US" dirty="0" smtClean="0">
                <a:latin typeface="Times New Roman" pitchFamily="18" charset="0"/>
                <a:cs typeface="Times New Roman" pitchFamily="18" charset="0"/>
              </a:rPr>
              <a:t>100 </a:t>
            </a:r>
            <a:endParaRPr lang="en-US" dirty="0">
              <a:latin typeface="Times New Roman" pitchFamily="18" charset="0"/>
              <a:cs typeface="Times New Roman" pitchFamily="18" charset="0"/>
            </a:endParaRPr>
          </a:p>
          <a:p>
            <a:pPr marL="914400" lvl="2" indent="0">
              <a:buNone/>
            </a:pPr>
            <a:r>
              <a:rPr lang="en-US" dirty="0" smtClean="0">
                <a:latin typeface="Times New Roman" pitchFamily="18" charset="0"/>
                <a:cs typeface="Times New Roman" pitchFamily="18" charset="0"/>
              </a:rPr>
              <a:t>20 </a:t>
            </a:r>
            <a:r>
              <a:rPr lang="en-US" dirty="0">
                <a:latin typeface="Times New Roman" pitchFamily="18" charset="0"/>
                <a:cs typeface="Times New Roman" pitchFamily="18" charset="0"/>
              </a:rPr>
              <a:t>C(I) = B(I) + A(I) </a:t>
            </a:r>
          </a:p>
          <a:p>
            <a:r>
              <a:rPr lang="en-US" dirty="0">
                <a:latin typeface="Times New Roman" pitchFamily="18" charset="0"/>
                <a:cs typeface="Times New Roman" pitchFamily="18" charset="0"/>
              </a:rPr>
              <a:t> A computer capable of vector processing eliminates the overhead  </a:t>
            </a:r>
            <a:r>
              <a:rPr lang="en-US" dirty="0" smtClean="0">
                <a:latin typeface="Times New Roman" pitchFamily="18" charset="0"/>
                <a:cs typeface="Times New Roman" pitchFamily="18" charset="0"/>
              </a:rPr>
              <a:t>associated </a:t>
            </a:r>
            <a:r>
              <a:rPr lang="en-US" dirty="0">
                <a:latin typeface="Times New Roman" pitchFamily="18" charset="0"/>
                <a:cs typeface="Times New Roman" pitchFamily="18" charset="0"/>
              </a:rPr>
              <a:t>with the time it takes to fetch and execute the instructions in the program </a:t>
            </a:r>
            <a:r>
              <a:rPr lang="en-US" dirty="0" smtClean="0">
                <a:latin typeface="Times New Roman" pitchFamily="18" charset="0"/>
                <a:cs typeface="Times New Roman" pitchFamily="18" charset="0"/>
              </a:rPr>
              <a:t> loop</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1371600" lvl="3" indent="0">
              <a:buNone/>
            </a:pPr>
            <a:r>
              <a:rPr lang="en-US" dirty="0" smtClean="0">
                <a:latin typeface="Times New Roman" pitchFamily="18" charset="0"/>
                <a:cs typeface="Times New Roman" pitchFamily="18" charset="0"/>
              </a:rPr>
              <a:t>C(1: </a:t>
            </a:r>
            <a:r>
              <a:rPr lang="en-US" dirty="0">
                <a:latin typeface="Times New Roman" pitchFamily="18" charset="0"/>
                <a:cs typeface="Times New Roman" pitchFamily="18" charset="0"/>
              </a:rPr>
              <a:t>100) = </a:t>
            </a:r>
            <a:r>
              <a:rPr lang="en-US" dirty="0" smtClean="0">
                <a:latin typeface="Times New Roman" pitchFamily="18" charset="0"/>
                <a:cs typeface="Times New Roman" pitchFamily="18" charset="0"/>
              </a:rPr>
              <a:t>A(1: </a:t>
            </a:r>
            <a:r>
              <a:rPr lang="en-US" dirty="0">
                <a:latin typeface="Times New Roman" pitchFamily="18" charset="0"/>
                <a:cs typeface="Times New Roman" pitchFamily="18" charset="0"/>
              </a:rPr>
              <a:t>100) + </a:t>
            </a:r>
            <a:r>
              <a:rPr lang="en-US" dirty="0" smtClean="0">
                <a:latin typeface="Times New Roman" pitchFamily="18" charset="0"/>
                <a:cs typeface="Times New Roman" pitchFamily="18" charset="0"/>
              </a:rPr>
              <a:t>B(1: </a:t>
            </a:r>
            <a:r>
              <a:rPr lang="en-US" dirty="0">
                <a:latin typeface="Times New Roman" pitchFamily="18" charset="0"/>
                <a:cs typeface="Times New Roman" pitchFamily="18" charset="0"/>
              </a:rPr>
              <a:t>100) </a:t>
            </a:r>
          </a:p>
          <a:p>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Prepared By: Er. Bednidhi Rijal</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56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xmlns="" val="42498286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latin typeface="Times New Roman" pitchFamily="18" charset="0"/>
                <a:cs typeface="Times New Roman" pitchFamily="18" charset="0"/>
              </a:rPr>
              <a:t>Memory interleaving</a:t>
            </a:r>
            <a:endParaRPr lang="en-US" dirty="0"/>
          </a:p>
        </p:txBody>
      </p:sp>
      <p:sp>
        <p:nvSpPr>
          <p:cNvPr id="3" name="Content Placeholder 2"/>
          <p:cNvSpPr>
            <a:spLocks noGrp="1"/>
          </p:cNvSpPr>
          <p:nvPr>
            <p:ph idx="1"/>
          </p:nvPr>
        </p:nvSpPr>
        <p:spPr>
          <a:xfrm>
            <a:off x="457200" y="838200"/>
            <a:ext cx="8229600" cy="5486400"/>
          </a:xfrm>
        </p:spPr>
        <p:txBody>
          <a:bodyPr>
            <a:normAutofit fontScale="85000" lnSpcReduction="10000"/>
          </a:bodyPr>
          <a:lstStyle/>
          <a:p>
            <a:pPr algn="just"/>
            <a:r>
              <a:rPr lang="en-US" dirty="0">
                <a:latin typeface="Times New Roman" pitchFamily="18" charset="0"/>
                <a:cs typeface="Times New Roman" pitchFamily="18" charset="0"/>
              </a:rPr>
              <a:t>Instruction pipeline may require fetching the instruction and operand the same time. Similarly, arithmetic pipeline generally requires two or more operands to enter the pipeline simultaneously.</a:t>
            </a:r>
          </a:p>
          <a:p>
            <a:pPr algn="just"/>
            <a:r>
              <a:rPr lang="en-US" dirty="0">
                <a:latin typeface="Times New Roman" pitchFamily="18" charset="0"/>
                <a:cs typeface="Times New Roman" pitchFamily="18" charset="0"/>
              </a:rPr>
              <a:t>In such cases, instead of using multiple memory buses, we partition the memory into a number of modules connected to common address bus and data bus</a:t>
            </a:r>
            <a:r>
              <a:rPr lang="en-US"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A memory module is a memory array which has its own address and data register for each memory array</a:t>
            </a:r>
          </a:p>
          <a:p>
            <a:pPr algn="just"/>
            <a:r>
              <a:rPr lang="en-US" dirty="0">
                <a:latin typeface="Times New Roman" pitchFamily="18" charset="0"/>
                <a:cs typeface="Times New Roman" pitchFamily="18" charset="0"/>
              </a:rPr>
              <a:t>AR receives  information from a common address bus whereas DR communicates with bi-directional data bus</a:t>
            </a:r>
          </a:p>
          <a:p>
            <a:pPr algn="just"/>
            <a:r>
              <a:rPr lang="en-US" dirty="0">
                <a:latin typeface="Times New Roman" pitchFamily="18" charset="0"/>
                <a:cs typeface="Times New Roman" pitchFamily="18" charset="0"/>
              </a:rPr>
              <a:t>2 LSBs of address distinguish between the four modules</a:t>
            </a:r>
          </a:p>
          <a:p>
            <a:pPr algn="just"/>
            <a:endParaRPr lang="en-US" dirty="0">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xmlns="" val="12413724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smtClean="0"/>
              <a:t>..</a:t>
            </a:r>
            <a:r>
              <a:rPr lang="en-US" dirty="0" err="1" smtClean="0"/>
              <a:t>Contd</a:t>
            </a:r>
            <a:r>
              <a:rPr lang="en-US" dirty="0" smtClean="0"/>
              <a:t> Memory interleaving</a:t>
            </a:r>
            <a:endParaRPr lang="en-US" dirty="0"/>
          </a:p>
        </p:txBody>
      </p:sp>
      <p:sp>
        <p:nvSpPr>
          <p:cNvPr id="3" name="Content Placeholder 2"/>
          <p:cNvSpPr>
            <a:spLocks noGrp="1"/>
          </p:cNvSpPr>
          <p:nvPr>
            <p:ph idx="1"/>
          </p:nvPr>
        </p:nvSpPr>
        <p:spPr>
          <a:xfrm>
            <a:off x="457200" y="762000"/>
            <a:ext cx="8229600" cy="5364163"/>
          </a:xfrm>
        </p:spPr>
        <p:txBody>
          <a:bodyPr/>
          <a:lstStyle/>
          <a:p>
            <a:pPr algn="just"/>
            <a:r>
              <a:rPr lang="en-US" dirty="0">
                <a:latin typeface="Times New Roman" pitchFamily="18" charset="0"/>
                <a:cs typeface="Times New Roman" pitchFamily="18" charset="0"/>
              </a:rPr>
              <a:t>The system permits one module to initiate access whereas other modules can process reading and writing of word</a:t>
            </a:r>
          </a:p>
          <a:p>
            <a:pPr algn="just"/>
            <a:r>
              <a:rPr lang="en-US" dirty="0">
                <a:latin typeface="Times New Roman" pitchFamily="18" charset="0"/>
                <a:cs typeface="Times New Roman" pitchFamily="18" charset="0"/>
              </a:rPr>
              <a:t>Each module can honor a memory request independent of the state of other modules</a:t>
            </a:r>
          </a:p>
          <a:p>
            <a:endParaRPr lang="en-US" dirty="0"/>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pic>
        <p:nvPicPr>
          <p:cNvPr id="6" name="Picture 2" descr="C:\Users\BRIHAT\Desktop\Capture.PNG"/>
          <p:cNvPicPr>
            <a:picLocks noChangeAspect="1" noChangeArrowheads="1"/>
          </p:cNvPicPr>
          <p:nvPr/>
        </p:nvPicPr>
        <p:blipFill>
          <a:blip r:embed="rId2" cstate="print"/>
          <a:srcRect/>
          <a:stretch>
            <a:fillRect/>
          </a:stretch>
        </p:blipFill>
        <p:spPr bwMode="auto">
          <a:xfrm>
            <a:off x="609600" y="3352800"/>
            <a:ext cx="8077200" cy="3124200"/>
          </a:xfrm>
          <a:prstGeom prst="rect">
            <a:avLst/>
          </a:prstGeom>
          <a:noFill/>
        </p:spPr>
      </p:pic>
    </p:spTree>
    <p:extLst>
      <p:ext uri="{BB962C8B-B14F-4D97-AF65-F5344CB8AC3E}">
        <p14:creationId xmlns:p14="http://schemas.microsoft.com/office/powerpoint/2010/main" xmlns="" val="3366380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SISD(Single Instruction Single Data)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1" algn="just"/>
            <a:r>
              <a:rPr lang="en-US" dirty="0" smtClean="0">
                <a:latin typeface="Times New Roman" pitchFamily="18" charset="0"/>
                <a:cs typeface="Times New Roman" pitchFamily="18" charset="0"/>
              </a:rPr>
              <a:t>Computers having single processing unit, control unit and memory unit</a:t>
            </a:r>
          </a:p>
          <a:p>
            <a:pPr lvl="1" algn="just"/>
            <a:r>
              <a:rPr lang="en-US" dirty="0" smtClean="0">
                <a:latin typeface="Times New Roman" pitchFamily="18" charset="0"/>
                <a:cs typeface="Times New Roman" pitchFamily="18" charset="0"/>
              </a:rPr>
              <a:t>Instructions are executed sequentially</a:t>
            </a:r>
          </a:p>
          <a:p>
            <a:pPr lvl="1" algn="just"/>
            <a:r>
              <a:rPr lang="en-US" dirty="0" smtClean="0">
                <a:latin typeface="Times New Roman" pitchFamily="18" charset="0"/>
                <a:cs typeface="Times New Roman" pitchFamily="18" charset="0"/>
              </a:rPr>
              <a:t>Only way of achieving parallel processing through pipeline processing</a:t>
            </a:r>
          </a:p>
          <a:p>
            <a:pPr marL="457200" lvl="1" indent="0" algn="just">
              <a:buNone/>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43000" y="4191000"/>
            <a:ext cx="6961909"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067800" cy="1143000"/>
          </a:xfrm>
        </p:spPr>
        <p:txBody>
          <a:bodyPr>
            <a:normAutofit fontScale="90000"/>
          </a:bodyPr>
          <a:lstStyle/>
          <a:p>
            <a:r>
              <a:rPr lang="en-US" dirty="0" smtClean="0">
                <a:latin typeface="Times New Roman" pitchFamily="18" charset="0"/>
                <a:cs typeface="Times New Roman" pitchFamily="18" charset="0"/>
              </a:rPr>
              <a:t>SIMD(Single Instruction Multiple Data)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525963"/>
          </a:xfrm>
        </p:spPr>
        <p:txBody>
          <a:bodyPr/>
          <a:lstStyle/>
          <a:p>
            <a:pPr lvl="1" algn="just"/>
            <a:r>
              <a:rPr lang="en-US" dirty="0" smtClean="0">
                <a:latin typeface="Times New Roman" pitchFamily="18" charset="0"/>
                <a:cs typeface="Times New Roman" pitchFamily="18" charset="0"/>
              </a:rPr>
              <a:t>Consists of many processing unit under the control of same control unit</a:t>
            </a:r>
          </a:p>
          <a:p>
            <a:pPr lvl="1" algn="just"/>
            <a:r>
              <a:rPr lang="en-US" dirty="0" smtClean="0">
                <a:latin typeface="Times New Roman" pitchFamily="18" charset="0"/>
                <a:cs typeface="Times New Roman" pitchFamily="18" charset="0"/>
              </a:rPr>
              <a:t>All the processors receive the same instruction but the data they operate upon is different</a:t>
            </a:r>
          </a:p>
          <a:p>
            <a:pPr lvl="1" algn="just"/>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81200" y="3200400"/>
            <a:ext cx="5257800" cy="29289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latin typeface="Times New Roman" pitchFamily="18" charset="0"/>
                <a:cs typeface="Times New Roman" pitchFamily="18" charset="0"/>
              </a:rPr>
              <a:t>MISD(Multiple Instruction Single Data)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1" algn="just"/>
            <a:r>
              <a:rPr lang="en-US" dirty="0" smtClean="0">
                <a:latin typeface="Times New Roman" pitchFamily="18" charset="0"/>
                <a:cs typeface="Times New Roman" pitchFamily="18" charset="0"/>
              </a:rPr>
              <a:t>Multiple instructions operate on the same data</a:t>
            </a:r>
          </a:p>
          <a:p>
            <a:pPr lvl="1"/>
            <a:r>
              <a:rPr lang="en-US" dirty="0" smtClean="0">
                <a:latin typeface="Times New Roman" pitchFamily="18" charset="0"/>
                <a:cs typeface="Times New Roman" pitchFamily="18" charset="0"/>
              </a:rPr>
              <a:t>Limited only to the theoretical aspect </a:t>
            </a:r>
          </a:p>
          <a:p>
            <a:pPr lvl="1"/>
            <a:r>
              <a:rPr lang="en-US" dirty="0" smtClean="0">
                <a:latin typeface="Times New Roman" pitchFamily="18" charset="0"/>
                <a:cs typeface="Times New Roman" pitchFamily="18" charset="0"/>
              </a:rPr>
              <a:t>Has no practical implication </a:t>
            </a:r>
          </a:p>
          <a:p>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latin typeface="Times New Roman" pitchFamily="18" charset="0"/>
                <a:cs typeface="Times New Roman" pitchFamily="18" charset="0"/>
              </a:rPr>
              <a:t>MIMD(Multiple Instruction Multiple Data)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1295400"/>
            <a:ext cx="8686800" cy="4525963"/>
          </a:xfrm>
        </p:spPr>
        <p:txBody>
          <a:bodyPr/>
          <a:lstStyle/>
          <a:p>
            <a:pPr lvl="1" algn="just"/>
            <a:r>
              <a:rPr lang="en-US" dirty="0" smtClean="0">
                <a:latin typeface="Times New Roman" pitchFamily="18" charset="0"/>
                <a:cs typeface="Times New Roman" pitchFamily="18" charset="0"/>
              </a:rPr>
              <a:t>Computer system that has the capability of performing several programs simultaneously</a:t>
            </a:r>
          </a:p>
          <a:p>
            <a:pPr lvl="1" algn="just"/>
            <a:r>
              <a:rPr lang="en-US" dirty="0" err="1" smtClean="0">
                <a:latin typeface="Times New Roman" pitchFamily="18" charset="0"/>
                <a:cs typeface="Times New Roman" pitchFamily="18" charset="0"/>
              </a:rPr>
              <a:t>Eg</a:t>
            </a:r>
            <a:r>
              <a:rPr lang="en-US" dirty="0" smtClean="0">
                <a:latin typeface="Times New Roman" pitchFamily="18" charset="0"/>
                <a:cs typeface="Times New Roman" pitchFamily="18" charset="0"/>
              </a:rPr>
              <a:t>: computers having multiple processors</a:t>
            </a:r>
          </a:p>
          <a:p>
            <a:pPr algn="just">
              <a:buNone/>
            </a:pPr>
            <a:r>
              <a:rPr lang="en-US" dirty="0" smtClean="0">
                <a:latin typeface="Times New Roman" pitchFamily="18" charset="0"/>
                <a:cs typeface="Times New Roman" pitchFamily="18" charset="0"/>
              </a:rPr>
              <a:t> </a:t>
            </a: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199" y="2895600"/>
            <a:ext cx="3813123" cy="281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256406" y="2916382"/>
            <a:ext cx="4396162" cy="27986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913</TotalTime>
  <Words>3457</Words>
  <Application>Microsoft Office PowerPoint</Application>
  <PresentationFormat>On-screen Show (4:3)</PresentationFormat>
  <Paragraphs>395</Paragraphs>
  <Slides>58</Slides>
  <Notes>3</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Pipelining and vector processing</vt:lpstr>
      <vt:lpstr>Parallel processing</vt:lpstr>
      <vt:lpstr>Parallel processing</vt:lpstr>
      <vt:lpstr>Parallel processing</vt:lpstr>
      <vt:lpstr>Flynn’s classification of computers</vt:lpstr>
      <vt:lpstr>SISD(Single Instruction Single Data)</vt:lpstr>
      <vt:lpstr>SIMD(Single Instruction Multiple Data)</vt:lpstr>
      <vt:lpstr>MISD(Multiple Instruction Single Data)</vt:lpstr>
      <vt:lpstr>MIMD(Multiple Instruction Multiple Data)</vt:lpstr>
      <vt:lpstr>Contd..</vt:lpstr>
      <vt:lpstr>Techniques for achieving parallel processing</vt:lpstr>
      <vt:lpstr>Pipelining</vt:lpstr>
      <vt:lpstr>Pipelining contd..</vt:lpstr>
      <vt:lpstr>Pipelining example</vt:lpstr>
      <vt:lpstr>Pipelining</vt:lpstr>
      <vt:lpstr>Pipelining</vt:lpstr>
      <vt:lpstr>Basic structure of pipelining</vt:lpstr>
      <vt:lpstr>Basic structure of pipelining contd…</vt:lpstr>
      <vt:lpstr>Basic structure of pipelining contd…</vt:lpstr>
      <vt:lpstr>Derivation of speed up ratio of pipeline over non pipeline system</vt:lpstr>
      <vt:lpstr>Contd..</vt:lpstr>
      <vt:lpstr>Contd..</vt:lpstr>
      <vt:lpstr>Numerical example</vt:lpstr>
      <vt:lpstr>..contd</vt:lpstr>
      <vt:lpstr>Questions</vt:lpstr>
      <vt:lpstr>Types of pipeline </vt:lpstr>
      <vt:lpstr>Arithmetic pipeline</vt:lpstr>
      <vt:lpstr>Arithmetic pipeline example (Contd..)</vt:lpstr>
      <vt:lpstr>Arithmetic pipeline example (Contd..)</vt:lpstr>
      <vt:lpstr>Contd..</vt:lpstr>
      <vt:lpstr>Instruction pipeline</vt:lpstr>
      <vt:lpstr>Instruction pipeline (Contd..)</vt:lpstr>
      <vt:lpstr>Instruction pipeline (E.g. : 4 segment instruction pipeline)</vt:lpstr>
      <vt:lpstr>Instruction pipeline (E.g. :4 segment instruction pipeline)</vt:lpstr>
      <vt:lpstr>Instruction pipeline (E.g. :4 segment instruction pipeline)</vt:lpstr>
      <vt:lpstr>Instruction pipeline (E.g. :4 segment instruction pipeline)</vt:lpstr>
      <vt:lpstr>Pipeline hazards and their solution</vt:lpstr>
      <vt:lpstr>Pipeline hazards (Pipeline conflicts) and their solution</vt:lpstr>
      <vt:lpstr>Pipeline hazards and their solution</vt:lpstr>
      <vt:lpstr>Pipeline hazards and their solution</vt:lpstr>
      <vt:lpstr>Pipeline hazards and their solution</vt:lpstr>
      <vt:lpstr>Pipeline hazards and their solution</vt:lpstr>
      <vt:lpstr>Pipeline hazards and their solution</vt:lpstr>
      <vt:lpstr>Pipeline hazards and their solution</vt:lpstr>
      <vt:lpstr>Pipeline hazards and their solution</vt:lpstr>
      <vt:lpstr>Super computers</vt:lpstr>
      <vt:lpstr>Super computers</vt:lpstr>
      <vt:lpstr>Array processor</vt:lpstr>
      <vt:lpstr>Array processor</vt:lpstr>
      <vt:lpstr>Attached array processor</vt:lpstr>
      <vt:lpstr>Attached array processor</vt:lpstr>
      <vt:lpstr>SIMD array processor</vt:lpstr>
      <vt:lpstr>SIMD array processor</vt:lpstr>
      <vt:lpstr>Vector processing</vt:lpstr>
      <vt:lpstr>..Contd</vt:lpstr>
      <vt:lpstr>Vector Operations</vt:lpstr>
      <vt:lpstr>Memory interleaving</vt:lpstr>
      <vt:lpstr>..Contd Memory interleaving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Pipelining and vector processing</dc:title>
  <dc:creator>BRIHAT</dc:creator>
  <cp:lastModifiedBy>ishan</cp:lastModifiedBy>
  <cp:revision>267</cp:revision>
  <dcterms:created xsi:type="dcterms:W3CDTF">2006-08-16T00:00:00Z</dcterms:created>
  <dcterms:modified xsi:type="dcterms:W3CDTF">2017-02-12T08:48:13Z</dcterms:modified>
</cp:coreProperties>
</file>