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5" name="Heidi Dempsey"/>
  <p:cmAuthor clrIdx="1" id="1" initials="" lastIdx="2" name="Michael Daitzman"/>
  <p:cmAuthor clrIdx="2" id="2" initials="" lastIdx="1" name="Vivek Shaky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20-04-13T18:01:14.455">
    <p:pos x="6000" y="0"/>
    <p:text>Define terms on the slide before you explain the dataflow that's illustrated</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1" dt="2020-04-17T15:28:13.186">
    <p:pos x="6000" y="0"/>
    <p:text>Template assumes first line (top) is bolded headline as in slide 2 and 3.  Looks 'off' here and page 7 to dive right in to text</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20-04-13T18:02:02.414">
    <p:pos x="6000" y="0"/>
    <p:text>MOC environment changes can impact this too--out of your control, but need to recognize it can happen and say how you deal with it (rollback)</p:text>
  </p:cm>
  <p:cm authorId="0" idx="3" dt="2020-04-13T18:07:25.638">
    <p:pos x="821" y="1253"/>
    <p:text>wow---it is set to an hour by default!  Not sure we have big enough projects for that to timeout in the MOC.</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2" dt="2020-04-17T18:27:24.753">
    <p:pos x="6000" y="0"/>
    <p:text>any caveats?  EG, if move chosen instead of copy will roll back work?</p:text>
  </p:cm>
  <p:cm authorId="2" idx="1" dt="2020-04-17T18:27:24.753">
    <p:pos x="6000" y="0"/>
    <p:text>No issues with rollback with either of the methods , because with move it creates a volume and unmount it and move to the target via repository. The original data still remains on the source. Only difference is speed and whether the cloud provider supports it or not.</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20-04-13T18:03:35.781">
    <p:pos x="6000" y="0"/>
    <p:text>say you are exploring whether simple user tools you could write would help with pre-migration steps too (like looking for old Python version use)</p:text>
  </p:cm>
  <p:cm authorId="0" idx="5" dt="2020-04-13T18:06:09.290">
    <p:pos x="6000" y="100"/>
    <p:text>Consider another slide to say how you would work with the cluster owner to make sure the migration was successful after it is done (e.g. walk through their ap with them?).  The first and last step should always be checking with the human about what you plan/have done to make sure it is OK.</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734a283a76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734a283a76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734a283a76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734a283a76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73c44fd6f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73c44fd6f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734a283a76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734a283a76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734a283a76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734a283a76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34a283a76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34a283a76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734a283a76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34a283a76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34a283a76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34a283a76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734a283a76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34a283a76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734a283a76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34a283a76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734a283a7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34a283a7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734a283a7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34a283a7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734a283a7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734a283a7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cloud.redhat.com/openshift/install/openstack/installer-provisioned" TargetMode="External"/><Relationship Id="rId4" Type="http://schemas.openxmlformats.org/officeDocument/2006/relationships/hyperlink" Target="https://osticket.massopen.cloud/kb/faq.php?id=1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Create an Image Registry and a Knowledge Base of OpenShift Migration Issues for MOC Users</a:t>
            </a:r>
            <a:endParaRPr sz="30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Vivek Shakya, MOC ,Co-op Spring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Roll Back migration</a:t>
            </a:r>
            <a:endParaRPr/>
          </a:p>
        </p:txBody>
      </p:sp>
      <p:sp>
        <p:nvSpPr>
          <p:cNvPr id="338" name="Google Shape;338;p22"/>
          <p:cNvSpPr txBox="1"/>
          <p:nvPr>
            <p:ph idx="1" type="body"/>
          </p:nvPr>
        </p:nvSpPr>
        <p:spPr>
          <a:xfrm>
            <a:off x="1303800" y="1387575"/>
            <a:ext cx="7030500" cy="31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for manually rolling back the migration could arise </a:t>
            </a:r>
            <a:r>
              <a:rPr lang="en" sz="1200">
                <a:solidFill>
                  <a:srgbClr val="252525"/>
                </a:solidFill>
                <a:highlight>
                  <a:srgbClr val="FFFFFF"/>
                </a:highlight>
                <a:latin typeface="Arial"/>
                <a:ea typeface="Arial"/>
                <a:cs typeface="Arial"/>
                <a:sym typeface="Arial"/>
              </a:rPr>
              <a:t>if a migration fails, the migration plan does not retain custom PV settings for quiesced pods</a:t>
            </a:r>
            <a:endParaRPr sz="1200">
              <a:solidFill>
                <a:srgbClr val="252525"/>
              </a:solidFill>
              <a:highlight>
                <a:srgbClr val="FFFFFF"/>
              </a:highlight>
              <a:latin typeface="Arial"/>
              <a:ea typeface="Arial"/>
              <a:cs typeface="Arial"/>
              <a:sym typeface="Arial"/>
            </a:endParaRPr>
          </a:p>
          <a:p>
            <a:pPr indent="0" lvl="0" marL="0" rtl="0" algn="l">
              <a:spcBef>
                <a:spcPts val="1600"/>
              </a:spcBef>
              <a:spcAft>
                <a:spcPts val="0"/>
              </a:spcAft>
              <a:buNone/>
            </a:pPr>
            <a:r>
              <a:rPr b="1" lang="en" sz="1800">
                <a:solidFill>
                  <a:srgbClr val="252525"/>
                </a:solidFill>
                <a:highlight>
                  <a:srgbClr val="FFFFFF"/>
                </a:highlight>
                <a:latin typeface="Arial"/>
                <a:ea typeface="Arial"/>
                <a:cs typeface="Arial"/>
                <a:sym typeface="Arial"/>
              </a:rPr>
              <a:t>Procedure to rollback</a:t>
            </a:r>
            <a:endParaRPr b="1" sz="1800">
              <a:solidFill>
                <a:srgbClr val="252525"/>
              </a:solidFill>
              <a:highlight>
                <a:srgbClr val="FFFFFF"/>
              </a:highlight>
              <a:latin typeface="Arial"/>
              <a:ea typeface="Arial"/>
              <a:cs typeface="Arial"/>
              <a:sym typeface="Arial"/>
            </a:endParaRPr>
          </a:p>
          <a:p>
            <a:pPr indent="0" lvl="0" marL="0" rtl="0" algn="l">
              <a:spcBef>
                <a:spcPts val="1600"/>
              </a:spcBef>
              <a:spcAft>
                <a:spcPts val="0"/>
              </a:spcAft>
              <a:buNone/>
            </a:pPr>
            <a:r>
              <a:rPr lang="en" sz="1200">
                <a:solidFill>
                  <a:srgbClr val="252525"/>
                </a:solidFill>
                <a:highlight>
                  <a:srgbClr val="FFFFFF"/>
                </a:highlight>
                <a:latin typeface="Arial"/>
                <a:ea typeface="Arial"/>
                <a:cs typeface="Arial"/>
                <a:sym typeface="Arial"/>
              </a:rPr>
              <a:t>On target cluster delete the deployed resources and update the PV’s reclaim policy</a:t>
            </a:r>
            <a:endParaRPr sz="1200">
              <a:solidFill>
                <a:srgbClr val="252525"/>
              </a:solidFill>
              <a:highlight>
                <a:srgbClr val="FFFFFF"/>
              </a:highlight>
              <a:latin typeface="Arial"/>
              <a:ea typeface="Arial"/>
              <a:cs typeface="Arial"/>
              <a:sym typeface="Arial"/>
            </a:endParaRPr>
          </a:p>
          <a:p>
            <a:pPr indent="0" lvl="0" marL="0" rtl="0" algn="l">
              <a:spcBef>
                <a:spcPts val="1600"/>
              </a:spcBef>
              <a:spcAft>
                <a:spcPts val="1600"/>
              </a:spcAft>
              <a:buNone/>
            </a:pPr>
            <a:r>
              <a:rPr lang="en" sz="1200">
                <a:solidFill>
                  <a:srgbClr val="252525"/>
                </a:solidFill>
                <a:highlight>
                  <a:srgbClr val="FFFFFF"/>
                </a:highlight>
                <a:latin typeface="Arial"/>
                <a:ea typeface="Arial"/>
                <a:cs typeface="Arial"/>
                <a:sym typeface="Arial"/>
              </a:rPr>
              <a:t>Update the nodeslector in the yaml to delete the daemonset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23"/>
          <p:cNvSpPr txBox="1"/>
          <p:nvPr>
            <p:ph type="title"/>
          </p:nvPr>
        </p:nvSpPr>
        <p:spPr>
          <a:xfrm>
            <a:off x="1303800" y="598575"/>
            <a:ext cx="7030500" cy="7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a:t>
            </a:r>
            <a:r>
              <a:rPr lang="en"/>
              <a:t>knowledge base</a:t>
            </a:r>
            <a:endParaRPr/>
          </a:p>
        </p:txBody>
      </p:sp>
      <p:sp>
        <p:nvSpPr>
          <p:cNvPr id="344" name="Google Shape;344;p23"/>
          <p:cNvSpPr txBox="1"/>
          <p:nvPr>
            <p:ph idx="1" type="body"/>
          </p:nvPr>
        </p:nvSpPr>
        <p:spPr>
          <a:xfrm>
            <a:off x="1303800" y="1750825"/>
            <a:ext cx="7030500" cy="27810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Document the Installation issues and ways to mitigate them</a:t>
            </a:r>
            <a:endParaRPr/>
          </a:p>
          <a:p>
            <a:pPr indent="-311150" lvl="0" marL="457200" rtl="0" algn="l">
              <a:lnSpc>
                <a:spcPct val="200000"/>
              </a:lnSpc>
              <a:spcBef>
                <a:spcPts val="0"/>
              </a:spcBef>
              <a:spcAft>
                <a:spcPts val="0"/>
              </a:spcAft>
              <a:buSzPts val="1300"/>
              <a:buChar char="●"/>
            </a:pPr>
            <a:r>
              <a:rPr lang="en"/>
              <a:t>Document the Migration process and issues encountered</a:t>
            </a:r>
            <a:endParaRPr/>
          </a:p>
          <a:p>
            <a:pPr indent="-311150" lvl="0" marL="457200" rtl="0" algn="l">
              <a:lnSpc>
                <a:spcPct val="200000"/>
              </a:lnSpc>
              <a:spcBef>
                <a:spcPts val="0"/>
              </a:spcBef>
              <a:spcAft>
                <a:spcPts val="0"/>
              </a:spcAft>
              <a:buSzPts val="1300"/>
              <a:buChar char="●"/>
            </a:pPr>
            <a:r>
              <a:rPr lang="en"/>
              <a:t>Document the process to mitigate the migration issues</a:t>
            </a:r>
            <a:endParaRPr/>
          </a:p>
          <a:p>
            <a:pPr indent="-311150" lvl="0" marL="457200" rtl="0" algn="l">
              <a:lnSpc>
                <a:spcPct val="200000"/>
              </a:lnSpc>
              <a:spcBef>
                <a:spcPts val="0"/>
              </a:spcBef>
              <a:spcAft>
                <a:spcPts val="0"/>
              </a:spcAft>
              <a:buSzPts val="1300"/>
              <a:buChar char="●"/>
            </a:pPr>
            <a:r>
              <a:rPr lang="en"/>
              <a:t>Look for tools to investigate which projects are using images that are not supported on OCP 4.3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24"/>
          <p:cNvSpPr txBox="1"/>
          <p:nvPr>
            <p:ph type="ctrTitle"/>
          </p:nvPr>
        </p:nvSpPr>
        <p:spPr>
          <a:xfrm>
            <a:off x="1855600" y="1664663"/>
            <a:ext cx="4255500" cy="1872900"/>
          </a:xfrm>
          <a:prstGeom prst="rect">
            <a:avLst/>
          </a:prstGeom>
        </p:spPr>
        <p:txBody>
          <a:bodyPr anchorCtr="0" anchor="ctr" bIns="91425" lIns="91425" spcFirstLastPara="1" rIns="91425" wrap="square" tIns="91425">
            <a:noAutofit/>
          </a:bodyPr>
          <a:lstStyle/>
          <a:p>
            <a:pPr indent="457200" lvl="0" marL="457200" rtl="0" algn="l">
              <a:spcBef>
                <a:spcPts val="0"/>
              </a:spcBef>
              <a:spcAft>
                <a:spcPts val="0"/>
              </a:spcAft>
              <a:buNone/>
            </a:pPr>
            <a:r>
              <a:rPr lang="en"/>
              <a:t>Thank You</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528850" y="7001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What  is required for migration ?</a:t>
            </a:r>
            <a:endParaRPr sz="2400"/>
          </a:p>
        </p:txBody>
      </p:sp>
      <p:sp>
        <p:nvSpPr>
          <p:cNvPr id="284" name="Google Shape;284;p14"/>
          <p:cNvSpPr txBox="1"/>
          <p:nvPr>
            <p:ph idx="1" type="body"/>
          </p:nvPr>
        </p:nvSpPr>
        <p:spPr>
          <a:xfrm>
            <a:off x="1456200" y="2142450"/>
            <a:ext cx="7030500" cy="25416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Setup OpenShift Container Platform 4.3 cluster on RedHat Openstack Platform</a:t>
            </a:r>
            <a:endParaRPr/>
          </a:p>
          <a:p>
            <a:pPr indent="-311150" lvl="0" marL="457200" rtl="0" algn="l">
              <a:lnSpc>
                <a:spcPct val="200000"/>
              </a:lnSpc>
              <a:spcBef>
                <a:spcPts val="0"/>
              </a:spcBef>
              <a:spcAft>
                <a:spcPts val="0"/>
              </a:spcAft>
              <a:buSzPts val="1300"/>
              <a:buChar char="●"/>
            </a:pPr>
            <a:r>
              <a:rPr lang="en"/>
              <a:t>Install Cluster Application Migration(CAM) tool on both the clusters(3.11 and 4.3)</a:t>
            </a:r>
            <a:endParaRPr/>
          </a:p>
          <a:p>
            <a:pPr indent="-311150" lvl="0" marL="457200" rtl="0" algn="l">
              <a:lnSpc>
                <a:spcPct val="200000"/>
              </a:lnSpc>
              <a:spcBef>
                <a:spcPts val="0"/>
              </a:spcBef>
              <a:spcAft>
                <a:spcPts val="0"/>
              </a:spcAft>
              <a:buSzPts val="1300"/>
              <a:buChar char="●"/>
            </a:pPr>
            <a:r>
              <a:rPr lang="en"/>
              <a:t>Backup Object Storage (AWS S3, GCP ,Azure, Generic S3)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7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Setup OpenShift 4.3 Cluster on Openstack</a:t>
            </a:r>
            <a:endParaRPr sz="2400"/>
          </a:p>
        </p:txBody>
      </p:sp>
      <p:sp>
        <p:nvSpPr>
          <p:cNvPr id="290" name="Google Shape;290;p15"/>
          <p:cNvSpPr txBox="1"/>
          <p:nvPr>
            <p:ph idx="1" type="body"/>
          </p:nvPr>
        </p:nvSpPr>
        <p:spPr>
          <a:xfrm>
            <a:off x="1303800" y="1587825"/>
            <a:ext cx="7030500" cy="29439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Obtain the installation program from </a:t>
            </a:r>
            <a:r>
              <a:rPr lang="en" u="sng">
                <a:solidFill>
                  <a:schemeClr val="hlink"/>
                </a:solidFill>
                <a:hlinkClick r:id="rId3"/>
              </a:rPr>
              <a:t>here</a:t>
            </a:r>
            <a:r>
              <a:rPr lang="en"/>
              <a:t> </a:t>
            </a:r>
            <a:endParaRPr/>
          </a:p>
          <a:p>
            <a:pPr indent="-311150" lvl="0" marL="457200" rtl="0" algn="l">
              <a:lnSpc>
                <a:spcPct val="200000"/>
              </a:lnSpc>
              <a:spcBef>
                <a:spcPts val="0"/>
              </a:spcBef>
              <a:spcAft>
                <a:spcPts val="0"/>
              </a:spcAft>
              <a:buSzPts val="1300"/>
              <a:buChar char="●"/>
            </a:pPr>
            <a:r>
              <a:rPr lang="en"/>
              <a:t>Generate the clouds.yaml file which is used by installation program to access the openstack platform to create resources ( refer this </a:t>
            </a:r>
            <a:r>
              <a:rPr lang="en" u="sng">
                <a:solidFill>
                  <a:schemeClr val="hlink"/>
                </a:solidFill>
                <a:hlinkClick r:id="rId4"/>
              </a:rPr>
              <a:t>link</a:t>
            </a:r>
            <a:r>
              <a:rPr lang="en"/>
              <a:t>)</a:t>
            </a:r>
            <a:endParaRPr/>
          </a:p>
          <a:p>
            <a:pPr indent="-311150" lvl="0" marL="457200" rtl="0" algn="l">
              <a:lnSpc>
                <a:spcPct val="200000"/>
              </a:lnSpc>
              <a:spcBef>
                <a:spcPts val="0"/>
              </a:spcBef>
              <a:spcAft>
                <a:spcPts val="0"/>
              </a:spcAft>
              <a:buSzPts val="1300"/>
              <a:buChar char="●"/>
            </a:pPr>
            <a:r>
              <a:rPr lang="en"/>
              <a:t>Generate the Install-config file based on our openstack environment</a:t>
            </a:r>
            <a:endParaRPr/>
          </a:p>
          <a:p>
            <a:pPr indent="-311150" lvl="0" marL="457200" rtl="0" algn="l">
              <a:lnSpc>
                <a:spcPct val="200000"/>
              </a:lnSpc>
              <a:spcBef>
                <a:spcPts val="0"/>
              </a:spcBef>
              <a:spcAft>
                <a:spcPts val="0"/>
              </a:spcAft>
              <a:buSzPts val="1300"/>
              <a:buChar char="●"/>
            </a:pPr>
            <a:r>
              <a:rPr lang="en"/>
              <a:t>Create the cluster based on the install-config file</a:t>
            </a:r>
            <a:endParaRPr/>
          </a:p>
          <a:p>
            <a:pPr indent="-311150" lvl="0" marL="457200" rtl="0" algn="l">
              <a:lnSpc>
                <a:spcPct val="200000"/>
              </a:lnSpc>
              <a:spcBef>
                <a:spcPts val="0"/>
              </a:spcBef>
              <a:spcAft>
                <a:spcPts val="0"/>
              </a:spcAft>
              <a:buSzPts val="1300"/>
              <a:buChar char="●"/>
            </a:pPr>
            <a:r>
              <a:rPr lang="en"/>
              <a:t>Configure the identity providers for user access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480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2400">
                <a:latin typeface="Arial"/>
                <a:ea typeface="Arial"/>
                <a:cs typeface="Arial"/>
                <a:sym typeface="Arial"/>
              </a:rPr>
              <a:t>Overview of Migration using CAM tool</a:t>
            </a:r>
            <a:endParaRPr sz="2400">
              <a:latin typeface="Arial"/>
              <a:ea typeface="Arial"/>
              <a:cs typeface="Arial"/>
              <a:sym typeface="Arial"/>
            </a:endParaRPr>
          </a:p>
        </p:txBody>
      </p:sp>
      <p:sp>
        <p:nvSpPr>
          <p:cNvPr id="296" name="Google Shape;296;p16"/>
          <p:cNvSpPr txBox="1"/>
          <p:nvPr>
            <p:ph idx="1" type="body"/>
          </p:nvPr>
        </p:nvSpPr>
        <p:spPr>
          <a:xfrm>
            <a:off x="1303800" y="1078725"/>
            <a:ext cx="7030500" cy="345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7" name="Google Shape;297;p16"/>
          <p:cNvPicPr preferRelativeResize="0"/>
          <p:nvPr/>
        </p:nvPicPr>
        <p:blipFill>
          <a:blip r:embed="rId4">
            <a:alphaModFix/>
          </a:blip>
          <a:stretch>
            <a:fillRect/>
          </a:stretch>
        </p:blipFill>
        <p:spPr>
          <a:xfrm>
            <a:off x="1260225" y="1093613"/>
            <a:ext cx="6982075" cy="3423225"/>
          </a:xfrm>
          <a:prstGeom prst="rect">
            <a:avLst/>
          </a:prstGeom>
          <a:noFill/>
          <a:ln>
            <a:noFill/>
          </a:ln>
        </p:spPr>
      </p:pic>
      <p:sp>
        <p:nvSpPr>
          <p:cNvPr id="298" name="Google Shape;298;p16"/>
          <p:cNvSpPr txBox="1"/>
          <p:nvPr/>
        </p:nvSpPr>
        <p:spPr>
          <a:xfrm>
            <a:off x="1467500" y="4248525"/>
            <a:ext cx="1554600" cy="2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Nunito"/>
                <a:ea typeface="Nunito"/>
                <a:cs typeface="Nunito"/>
                <a:sym typeface="Nunito"/>
              </a:rPr>
              <a:t>Openshift 3.11 cluster</a:t>
            </a:r>
            <a:endParaRPr sz="1000">
              <a:latin typeface="Nunito"/>
              <a:ea typeface="Nunito"/>
              <a:cs typeface="Nunito"/>
              <a:sym typeface="Nunito"/>
            </a:endParaRPr>
          </a:p>
        </p:txBody>
      </p:sp>
      <p:sp>
        <p:nvSpPr>
          <p:cNvPr id="299" name="Google Shape;299;p16"/>
          <p:cNvSpPr txBox="1"/>
          <p:nvPr/>
        </p:nvSpPr>
        <p:spPr>
          <a:xfrm>
            <a:off x="5390350" y="4184400"/>
            <a:ext cx="1554600" cy="2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Nunito"/>
                <a:ea typeface="Nunito"/>
                <a:cs typeface="Nunito"/>
                <a:sym typeface="Nunito"/>
              </a:rPr>
              <a:t>Openshift 4.3 cluster</a:t>
            </a:r>
            <a:endParaRPr sz="1000">
              <a:latin typeface="Nunito"/>
              <a:ea typeface="Nunito"/>
              <a:cs typeface="Nunito"/>
              <a:sym typeface="Nunito"/>
            </a:endParaRPr>
          </a:p>
        </p:txBody>
      </p:sp>
      <p:sp>
        <p:nvSpPr>
          <p:cNvPr id="300" name="Google Shape;300;p16"/>
          <p:cNvSpPr txBox="1"/>
          <p:nvPr/>
        </p:nvSpPr>
        <p:spPr>
          <a:xfrm>
            <a:off x="1467500" y="1489300"/>
            <a:ext cx="2135700" cy="4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t>Velero</a:t>
            </a:r>
            <a:r>
              <a:rPr lang="en" sz="800">
                <a:latin typeface="Nunito"/>
                <a:ea typeface="Nunito"/>
                <a:cs typeface="Nunito"/>
                <a:sym typeface="Nunito"/>
              </a:rPr>
              <a:t>- </a:t>
            </a:r>
            <a:r>
              <a:rPr lang="en" sz="800">
                <a:solidFill>
                  <a:srgbClr val="3F3E3E"/>
                </a:solidFill>
                <a:highlight>
                  <a:srgbClr val="FFFFFF"/>
                </a:highlight>
              </a:rPr>
              <a:t>backup and restore your Kubernetes cluster resources and persistent volumes</a:t>
            </a:r>
            <a:endParaRPr sz="800">
              <a:solidFill>
                <a:srgbClr val="3F3E3E"/>
              </a:solidFill>
              <a:highlight>
                <a:srgbClr val="FFFFFF"/>
              </a:highlight>
            </a:endParaRPr>
          </a:p>
          <a:p>
            <a:pPr indent="0" lvl="0" marL="0" rtl="0" algn="l">
              <a:spcBef>
                <a:spcPts val="0"/>
              </a:spcBef>
              <a:spcAft>
                <a:spcPts val="0"/>
              </a:spcAft>
              <a:buNone/>
            </a:pPr>
            <a:r>
              <a:t/>
            </a:r>
            <a:endParaRPr>
              <a:latin typeface="Nunito"/>
              <a:ea typeface="Nunito"/>
              <a:cs typeface="Nunito"/>
              <a:sym typeface="Nunito"/>
            </a:endParaRPr>
          </a:p>
        </p:txBody>
      </p:sp>
      <p:sp>
        <p:nvSpPr>
          <p:cNvPr id="301" name="Google Shape;301;p16"/>
          <p:cNvSpPr txBox="1"/>
          <p:nvPr/>
        </p:nvSpPr>
        <p:spPr>
          <a:xfrm>
            <a:off x="6102450" y="1202800"/>
            <a:ext cx="2179500" cy="741000"/>
          </a:xfrm>
          <a:prstGeom prst="rect">
            <a:avLst/>
          </a:prstGeom>
          <a:noFill/>
          <a:ln>
            <a:noFill/>
          </a:ln>
        </p:spPr>
        <p:txBody>
          <a:bodyPr anchorCtr="0" anchor="t" bIns="91425" lIns="91425" spcFirstLastPara="1" rIns="91425" wrap="square" tIns="91425">
            <a:noAutofit/>
          </a:bodyPr>
          <a:lstStyle/>
          <a:p>
            <a:pPr indent="-279400" lvl="0" marL="457200" rtl="0" algn="l">
              <a:lnSpc>
                <a:spcPct val="100000"/>
              </a:lnSpc>
              <a:spcBef>
                <a:spcPts val="0"/>
              </a:spcBef>
              <a:spcAft>
                <a:spcPts val="0"/>
              </a:spcAft>
              <a:buClr>
                <a:schemeClr val="dk2"/>
              </a:buClr>
              <a:buSzPts val="800"/>
              <a:buFont typeface="Arial"/>
              <a:buChar char="●"/>
            </a:pPr>
            <a:r>
              <a:rPr b="1" lang="en" sz="800">
                <a:solidFill>
                  <a:srgbClr val="3F3E3E"/>
                </a:solidFill>
                <a:highlight>
                  <a:srgbClr val="FFFFFF"/>
                </a:highlight>
              </a:rPr>
              <a:t>PV </a:t>
            </a:r>
            <a:r>
              <a:rPr lang="en" sz="800">
                <a:solidFill>
                  <a:srgbClr val="3F3E3E"/>
                </a:solidFill>
                <a:highlight>
                  <a:srgbClr val="FFFFFF"/>
                </a:highlight>
              </a:rPr>
              <a:t>- Persistent Volume </a:t>
            </a:r>
            <a:r>
              <a:rPr lang="en" sz="800">
                <a:solidFill>
                  <a:srgbClr val="404040"/>
                </a:solidFill>
                <a:highlight>
                  <a:srgbClr val="FFFFFF"/>
                </a:highlight>
              </a:rPr>
              <a:t>is a cluster-wide resource that you can use to store data in a way that it persists beyond the lifetime of a pod</a:t>
            </a:r>
            <a:endParaRPr sz="800">
              <a:solidFill>
                <a:srgbClr val="404040"/>
              </a:solidFill>
              <a:highlight>
                <a:srgbClr val="FFFFFF"/>
              </a:highlight>
            </a:endParaRPr>
          </a:p>
          <a:p>
            <a:pPr indent="0" lvl="0" marL="0" rtl="0" algn="l">
              <a:spcBef>
                <a:spcPts val="1600"/>
              </a:spcBef>
              <a:spcAft>
                <a:spcPts val="0"/>
              </a:spcAft>
              <a:buNone/>
            </a:pPr>
            <a:r>
              <a:t/>
            </a:r>
            <a:endParaRPr>
              <a:latin typeface="Nunito"/>
              <a:ea typeface="Nunito"/>
              <a:cs typeface="Nunito"/>
              <a:sym typeface="Nunito"/>
            </a:endParaRPr>
          </a:p>
        </p:txBody>
      </p:sp>
      <p:sp>
        <p:nvSpPr>
          <p:cNvPr id="302" name="Google Shape;302;p16"/>
          <p:cNvSpPr txBox="1"/>
          <p:nvPr/>
        </p:nvSpPr>
        <p:spPr>
          <a:xfrm>
            <a:off x="4831100" y="1249575"/>
            <a:ext cx="7992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S3 object storage</a:t>
            </a:r>
            <a:endParaRPr sz="8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7"/>
          <p:cNvSpPr txBox="1"/>
          <p:nvPr>
            <p:ph idx="1" type="body"/>
          </p:nvPr>
        </p:nvSpPr>
        <p:spPr>
          <a:xfrm>
            <a:off x="1303800" y="1083800"/>
            <a:ext cx="7030500" cy="3156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52525"/>
              </a:buClr>
              <a:buSzPts val="1200"/>
              <a:buFont typeface="Arial"/>
              <a:buChar char="●"/>
            </a:pPr>
            <a:r>
              <a:rPr lang="en" sz="1200">
                <a:solidFill>
                  <a:srgbClr val="252525"/>
                </a:solidFill>
                <a:highlight>
                  <a:srgbClr val="FFFFFF"/>
                </a:highlight>
                <a:latin typeface="Arial"/>
                <a:ea typeface="Arial"/>
                <a:cs typeface="Arial"/>
                <a:sym typeface="Arial"/>
              </a:rPr>
              <a:t>Install the Cluster Application Migration Operator on all clusters.</a:t>
            </a:r>
            <a:endParaRPr sz="1200">
              <a:solidFill>
                <a:srgbClr val="252525"/>
              </a:solidFill>
              <a:highlight>
                <a:srgbClr val="FFFFFF"/>
              </a:highlight>
              <a:latin typeface="Arial"/>
              <a:ea typeface="Arial"/>
              <a:cs typeface="Arial"/>
              <a:sym typeface="Arial"/>
            </a:endParaRPr>
          </a:p>
          <a:p>
            <a:pPr indent="-304800" lvl="0" marL="457200" rtl="0" algn="l">
              <a:spcBef>
                <a:spcPts val="0"/>
              </a:spcBef>
              <a:spcAft>
                <a:spcPts val="0"/>
              </a:spcAft>
              <a:buClr>
                <a:srgbClr val="252525"/>
              </a:buClr>
              <a:buSzPts val="1200"/>
              <a:buFont typeface="Arial"/>
              <a:buChar char="●"/>
            </a:pPr>
            <a:r>
              <a:rPr lang="en" sz="1200">
                <a:solidFill>
                  <a:srgbClr val="252525"/>
                </a:solidFill>
                <a:highlight>
                  <a:srgbClr val="FFFFFF"/>
                </a:highlight>
                <a:latin typeface="Arial"/>
                <a:ea typeface="Arial"/>
                <a:cs typeface="Arial"/>
                <a:sym typeface="Arial"/>
              </a:rPr>
              <a:t>Configure the replication repository, an intermediate object storage that the CAM tool uses to migrate data.</a:t>
            </a:r>
            <a:endParaRPr sz="1200">
              <a:solidFill>
                <a:srgbClr val="252525"/>
              </a:solidFill>
              <a:highlight>
                <a:srgbClr val="FFFFFF"/>
              </a:highlight>
              <a:latin typeface="Arial"/>
              <a:ea typeface="Arial"/>
              <a:cs typeface="Arial"/>
              <a:sym typeface="Arial"/>
            </a:endParaRPr>
          </a:p>
          <a:p>
            <a:pPr indent="-304800" lvl="0" marL="457200" rtl="0" algn="l">
              <a:spcBef>
                <a:spcPts val="0"/>
              </a:spcBef>
              <a:spcAft>
                <a:spcPts val="0"/>
              </a:spcAft>
              <a:buClr>
                <a:srgbClr val="252525"/>
              </a:buClr>
              <a:buSzPts val="1200"/>
              <a:buFont typeface="Arial"/>
              <a:buChar char="●"/>
            </a:pPr>
            <a:r>
              <a:rPr lang="en" sz="1200">
                <a:solidFill>
                  <a:srgbClr val="252525"/>
                </a:solidFill>
                <a:highlight>
                  <a:srgbClr val="FFFFFF"/>
                </a:highlight>
                <a:latin typeface="Arial"/>
                <a:ea typeface="Arial"/>
                <a:cs typeface="Arial"/>
                <a:sym typeface="Arial"/>
              </a:rPr>
              <a:t>Add the source cluster to the CAM web console.</a:t>
            </a:r>
            <a:endParaRPr sz="1200">
              <a:solidFill>
                <a:srgbClr val="252525"/>
              </a:solidFill>
              <a:highlight>
                <a:srgbClr val="FFFFFF"/>
              </a:highlight>
              <a:latin typeface="Arial"/>
              <a:ea typeface="Arial"/>
              <a:cs typeface="Arial"/>
              <a:sym typeface="Arial"/>
            </a:endParaRPr>
          </a:p>
          <a:p>
            <a:pPr indent="-304800" lvl="0" marL="457200" rtl="0" algn="l">
              <a:spcBef>
                <a:spcPts val="0"/>
              </a:spcBef>
              <a:spcAft>
                <a:spcPts val="0"/>
              </a:spcAft>
              <a:buClr>
                <a:srgbClr val="252525"/>
              </a:buClr>
              <a:buSzPts val="1200"/>
              <a:buFont typeface="Arial"/>
              <a:buChar char="●"/>
            </a:pPr>
            <a:r>
              <a:rPr lang="en" sz="1200">
                <a:solidFill>
                  <a:srgbClr val="252525"/>
                </a:solidFill>
                <a:highlight>
                  <a:srgbClr val="FFFFFF"/>
                </a:highlight>
                <a:latin typeface="Arial"/>
                <a:ea typeface="Arial"/>
                <a:cs typeface="Arial"/>
                <a:sym typeface="Arial"/>
              </a:rPr>
              <a:t>Add the replication repository to the CAM web console.</a:t>
            </a:r>
            <a:endParaRPr sz="1200">
              <a:solidFill>
                <a:srgbClr val="252525"/>
              </a:solidFill>
              <a:highlight>
                <a:srgbClr val="FFFFFF"/>
              </a:highlight>
              <a:latin typeface="Arial"/>
              <a:ea typeface="Arial"/>
              <a:cs typeface="Arial"/>
              <a:sym typeface="Arial"/>
            </a:endParaRPr>
          </a:p>
          <a:p>
            <a:pPr indent="-304800" lvl="0" marL="457200" rtl="0" algn="l">
              <a:spcBef>
                <a:spcPts val="0"/>
              </a:spcBef>
              <a:spcAft>
                <a:spcPts val="0"/>
              </a:spcAft>
              <a:buClr>
                <a:srgbClr val="252525"/>
              </a:buClr>
              <a:buSzPts val="1200"/>
              <a:buFont typeface="Arial"/>
              <a:buChar char="●"/>
            </a:pPr>
            <a:r>
              <a:rPr lang="en" sz="1200">
                <a:solidFill>
                  <a:srgbClr val="252525"/>
                </a:solidFill>
                <a:highlight>
                  <a:srgbClr val="FFFFFF"/>
                </a:highlight>
                <a:latin typeface="Arial"/>
                <a:ea typeface="Arial"/>
                <a:cs typeface="Arial"/>
                <a:sym typeface="Arial"/>
              </a:rPr>
              <a:t>Create a migration plan, with one of the following data migration options:</a:t>
            </a:r>
            <a:endParaRPr sz="1200">
              <a:solidFill>
                <a:srgbClr val="252525"/>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200">
              <a:solidFill>
                <a:srgbClr val="252525"/>
              </a:solidFill>
              <a:highlight>
                <a:srgbClr val="FFFFFF"/>
              </a:highlight>
              <a:latin typeface="Arial"/>
              <a:ea typeface="Arial"/>
              <a:cs typeface="Arial"/>
              <a:sym typeface="Arial"/>
            </a:endParaRPr>
          </a:p>
          <a:p>
            <a:pPr indent="-304800" lvl="1" marL="914400" rtl="0" algn="l">
              <a:spcBef>
                <a:spcPts val="0"/>
              </a:spcBef>
              <a:spcAft>
                <a:spcPts val="0"/>
              </a:spcAft>
              <a:buClr>
                <a:srgbClr val="252525"/>
              </a:buClr>
              <a:buSzPts val="1200"/>
              <a:buFont typeface="Arial"/>
              <a:buChar char="○"/>
            </a:pPr>
            <a:r>
              <a:rPr b="1" lang="en" sz="1200">
                <a:solidFill>
                  <a:srgbClr val="252525"/>
                </a:solidFill>
                <a:highlight>
                  <a:srgbClr val="FFFFFF"/>
                </a:highlight>
                <a:latin typeface="Arial"/>
                <a:ea typeface="Arial"/>
                <a:cs typeface="Arial"/>
                <a:sym typeface="Arial"/>
              </a:rPr>
              <a:t>Copy</a:t>
            </a:r>
            <a:r>
              <a:rPr lang="en" sz="1200">
                <a:solidFill>
                  <a:srgbClr val="252525"/>
                </a:solidFill>
                <a:highlight>
                  <a:srgbClr val="FFFFFF"/>
                </a:highlight>
                <a:latin typeface="Arial"/>
                <a:ea typeface="Arial"/>
                <a:cs typeface="Arial"/>
                <a:sym typeface="Arial"/>
              </a:rPr>
              <a:t>: The CAM tool copies the data from the source cluster to the replication repository, and from the replication repository to the target cluster.</a:t>
            </a:r>
            <a:endParaRPr sz="1200">
              <a:solidFill>
                <a:srgbClr val="252525"/>
              </a:solidFill>
              <a:highlight>
                <a:srgbClr val="FFFFFF"/>
              </a:highlight>
              <a:latin typeface="Arial"/>
              <a:ea typeface="Arial"/>
              <a:cs typeface="Arial"/>
              <a:sym typeface="Arial"/>
            </a:endParaRPr>
          </a:p>
          <a:p>
            <a:pPr indent="-304800" lvl="1" marL="914400" rtl="0" algn="l">
              <a:spcBef>
                <a:spcPts val="0"/>
              </a:spcBef>
              <a:spcAft>
                <a:spcPts val="0"/>
              </a:spcAft>
              <a:buClr>
                <a:srgbClr val="252525"/>
              </a:buClr>
              <a:buSzPts val="1200"/>
              <a:buFont typeface="Arial"/>
              <a:buChar char="○"/>
            </a:pPr>
            <a:r>
              <a:rPr b="1" lang="en" sz="1200">
                <a:solidFill>
                  <a:srgbClr val="252525"/>
                </a:solidFill>
                <a:highlight>
                  <a:srgbClr val="FFFFFF"/>
                </a:highlight>
                <a:latin typeface="Arial"/>
                <a:ea typeface="Arial"/>
                <a:cs typeface="Arial"/>
                <a:sym typeface="Arial"/>
              </a:rPr>
              <a:t>Move</a:t>
            </a:r>
            <a:r>
              <a:rPr lang="en" sz="1200">
                <a:solidFill>
                  <a:srgbClr val="252525"/>
                </a:solidFill>
                <a:highlight>
                  <a:srgbClr val="FFFFFF"/>
                </a:highlight>
                <a:latin typeface="Arial"/>
                <a:ea typeface="Arial"/>
                <a:cs typeface="Arial"/>
                <a:sym typeface="Arial"/>
              </a:rPr>
              <a:t>: The CAM tool unmounts a remote volume (for example, NFS) from the source cluster, creates a PV resource on the target cluster pointing to the remote volume, and then mounts the remote volume on the target cluster. Applications running on the target cluster use the same remote volume that the source cluster was using. The remote volume must be accessible to the source and target clusters.</a:t>
            </a:r>
            <a:endParaRPr sz="1200">
              <a:solidFill>
                <a:srgbClr val="252525"/>
              </a:solidFill>
              <a:highlight>
                <a:srgbClr val="FFFFFF"/>
              </a:highlight>
              <a:latin typeface="Arial"/>
              <a:ea typeface="Arial"/>
              <a:cs typeface="Arial"/>
              <a:sym typeface="Arial"/>
            </a:endParaRPr>
          </a:p>
        </p:txBody>
      </p:sp>
      <p:sp>
        <p:nvSpPr>
          <p:cNvPr id="308" name="Google Shape;308;p17"/>
          <p:cNvSpPr txBox="1"/>
          <p:nvPr/>
        </p:nvSpPr>
        <p:spPr>
          <a:xfrm>
            <a:off x="1520975" y="510050"/>
            <a:ext cx="6584700" cy="6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Overview of migration continued</a:t>
            </a:r>
            <a:r>
              <a:rPr lang="en" sz="2400"/>
              <a:t>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8"/>
          <p:cNvSpPr txBox="1"/>
          <p:nvPr>
            <p:ph idx="1" type="body"/>
          </p:nvPr>
        </p:nvSpPr>
        <p:spPr>
          <a:xfrm>
            <a:off x="1303800" y="1442525"/>
            <a:ext cx="7030500" cy="30891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252525"/>
              </a:buClr>
              <a:buSzPts val="1200"/>
              <a:buFont typeface="Arial"/>
              <a:buChar char="●"/>
            </a:pPr>
            <a:r>
              <a:rPr lang="en" sz="1200">
                <a:solidFill>
                  <a:srgbClr val="252525"/>
                </a:solidFill>
                <a:highlight>
                  <a:srgbClr val="FFFFFF"/>
                </a:highlight>
                <a:latin typeface="Arial"/>
                <a:ea typeface="Arial"/>
                <a:cs typeface="Arial"/>
                <a:sym typeface="Arial"/>
              </a:rPr>
              <a:t>Run the migration plan, with one of the following options:</a:t>
            </a:r>
            <a:endParaRPr sz="1200">
              <a:solidFill>
                <a:srgbClr val="252525"/>
              </a:solidFill>
              <a:highlight>
                <a:srgbClr val="FFFFFF"/>
              </a:highlight>
              <a:latin typeface="Arial"/>
              <a:ea typeface="Arial"/>
              <a:cs typeface="Arial"/>
              <a:sym typeface="Arial"/>
            </a:endParaRPr>
          </a:p>
          <a:p>
            <a:pPr indent="-304800" lvl="1" marL="914400" rtl="0" algn="l">
              <a:lnSpc>
                <a:spcPct val="115000"/>
              </a:lnSpc>
              <a:spcBef>
                <a:spcPts val="2300"/>
              </a:spcBef>
              <a:spcAft>
                <a:spcPts val="0"/>
              </a:spcAft>
              <a:buClr>
                <a:srgbClr val="252525"/>
              </a:buClr>
              <a:buSzPts val="1200"/>
              <a:buFont typeface="Arial"/>
              <a:buChar char="○"/>
            </a:pPr>
            <a:r>
              <a:rPr b="1" lang="en" sz="1200">
                <a:solidFill>
                  <a:srgbClr val="252525"/>
                </a:solidFill>
                <a:highlight>
                  <a:srgbClr val="FFFFFF"/>
                </a:highlight>
                <a:latin typeface="Arial"/>
                <a:ea typeface="Arial"/>
                <a:cs typeface="Arial"/>
                <a:sym typeface="Arial"/>
              </a:rPr>
              <a:t>Stage</a:t>
            </a:r>
            <a:r>
              <a:rPr lang="en" sz="1200">
                <a:solidFill>
                  <a:srgbClr val="252525"/>
                </a:solidFill>
                <a:highlight>
                  <a:srgbClr val="FFFFFF"/>
                </a:highlight>
                <a:latin typeface="Arial"/>
                <a:ea typeface="Arial"/>
                <a:cs typeface="Arial"/>
                <a:sym typeface="Arial"/>
              </a:rPr>
              <a:t> (optional) copies data to the target cluster without stopping the application.</a:t>
            </a:r>
            <a:br>
              <a:rPr lang="en" sz="1200">
                <a:solidFill>
                  <a:srgbClr val="252525"/>
                </a:solidFill>
                <a:highlight>
                  <a:srgbClr val="FFFFFF"/>
                </a:highlight>
                <a:latin typeface="Arial"/>
                <a:ea typeface="Arial"/>
                <a:cs typeface="Arial"/>
                <a:sym typeface="Arial"/>
              </a:rPr>
            </a:br>
            <a:r>
              <a:rPr lang="en" sz="1200">
                <a:solidFill>
                  <a:srgbClr val="252525"/>
                </a:solidFill>
                <a:highlight>
                  <a:srgbClr val="FFFFFF"/>
                </a:highlight>
                <a:latin typeface="Arial"/>
                <a:ea typeface="Arial"/>
                <a:cs typeface="Arial"/>
                <a:sym typeface="Arial"/>
              </a:rPr>
              <a:t>Staging can be run multiple times so that most of the data is copied to the target before migration. This minimizes the actual migration time and application downtime.</a:t>
            </a:r>
            <a:endParaRPr sz="1200">
              <a:solidFill>
                <a:srgbClr val="252525"/>
              </a:solidFill>
              <a:highlight>
                <a:srgbClr val="FFFFFF"/>
              </a:highlight>
              <a:latin typeface="Arial"/>
              <a:ea typeface="Arial"/>
              <a:cs typeface="Arial"/>
              <a:sym typeface="Arial"/>
            </a:endParaRPr>
          </a:p>
          <a:p>
            <a:pPr indent="-304800" lvl="1" marL="914400" rtl="0" algn="l">
              <a:lnSpc>
                <a:spcPct val="115000"/>
              </a:lnSpc>
              <a:spcBef>
                <a:spcPts val="2300"/>
              </a:spcBef>
              <a:spcAft>
                <a:spcPts val="0"/>
              </a:spcAft>
              <a:buClr>
                <a:srgbClr val="252525"/>
              </a:buClr>
              <a:buSzPts val="1200"/>
              <a:buFont typeface="Arial"/>
              <a:buChar char="○"/>
            </a:pPr>
            <a:r>
              <a:rPr b="1" lang="en" sz="1200">
                <a:solidFill>
                  <a:srgbClr val="252525"/>
                </a:solidFill>
                <a:highlight>
                  <a:srgbClr val="FFFFFF"/>
                </a:highlight>
                <a:latin typeface="Arial"/>
                <a:ea typeface="Arial"/>
                <a:cs typeface="Arial"/>
                <a:sym typeface="Arial"/>
              </a:rPr>
              <a:t>Migrate</a:t>
            </a:r>
            <a:r>
              <a:rPr lang="en" sz="1200">
                <a:solidFill>
                  <a:srgbClr val="252525"/>
                </a:solidFill>
                <a:highlight>
                  <a:srgbClr val="FFFFFF"/>
                </a:highlight>
                <a:latin typeface="Arial"/>
                <a:ea typeface="Arial"/>
                <a:cs typeface="Arial"/>
                <a:sym typeface="Arial"/>
              </a:rPr>
              <a:t> stops the application on the source cluster and recreates its resources on the target cluster. Optionally, you can migrate the workload without stopping the application.</a:t>
            </a:r>
            <a:endParaRPr sz="1200">
              <a:solidFill>
                <a:srgbClr val="252525"/>
              </a:solidFill>
              <a:highlight>
                <a:srgbClr val="FFFFFF"/>
              </a:highlight>
              <a:latin typeface="Arial"/>
              <a:ea typeface="Arial"/>
              <a:cs typeface="Arial"/>
              <a:sym typeface="Arial"/>
            </a:endParaRPr>
          </a:p>
          <a:p>
            <a:pPr indent="0" lvl="0" marL="0" rtl="0" algn="l">
              <a:spcBef>
                <a:spcPts val="1000"/>
              </a:spcBef>
              <a:spcAft>
                <a:spcPts val="1600"/>
              </a:spcAft>
              <a:buNone/>
            </a:pPr>
            <a:r>
              <a:t/>
            </a:r>
            <a:endParaRPr/>
          </a:p>
        </p:txBody>
      </p:sp>
      <p:sp>
        <p:nvSpPr>
          <p:cNvPr id="314" name="Google Shape;314;p18"/>
          <p:cNvSpPr txBox="1"/>
          <p:nvPr/>
        </p:nvSpPr>
        <p:spPr>
          <a:xfrm>
            <a:off x="1433800" y="669875"/>
            <a:ext cx="6584700" cy="6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Overview of migration continued</a:t>
            </a:r>
            <a:r>
              <a:rPr lang="en" sz="2400"/>
              <a:t>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could impact the applications during/after migration ?</a:t>
            </a:r>
            <a:endParaRPr/>
          </a:p>
          <a:p>
            <a:pPr indent="0" lvl="0" marL="0" rtl="0" algn="l">
              <a:spcBef>
                <a:spcPts val="0"/>
              </a:spcBef>
              <a:spcAft>
                <a:spcPts val="0"/>
              </a:spcAft>
              <a:buNone/>
            </a:pPr>
            <a:r>
              <a:t/>
            </a:r>
            <a:endParaRPr/>
          </a:p>
        </p:txBody>
      </p:sp>
      <p:sp>
        <p:nvSpPr>
          <p:cNvPr id="320" name="Google Shape;320;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Images used for the applications not supported on OCP 4.3</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Applications may stop during migration, resulting in failed migration</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Migration may fail due to </a:t>
            </a:r>
            <a:r>
              <a:rPr lang="en" sz="1200">
                <a:solidFill>
                  <a:srgbClr val="000000"/>
                </a:solidFill>
                <a:latin typeface="Arial"/>
                <a:ea typeface="Arial"/>
                <a:cs typeface="Arial"/>
                <a:sym typeface="Arial"/>
              </a:rPr>
              <a:t>restic timeout</a:t>
            </a:r>
            <a:r>
              <a:rPr lang="en" sz="1200">
                <a:solidFill>
                  <a:srgbClr val="000000"/>
                </a:solidFill>
                <a:latin typeface="Arial"/>
                <a:ea typeface="Arial"/>
                <a:cs typeface="Arial"/>
                <a:sym typeface="Arial"/>
              </a:rPr>
              <a:t> issues</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Most cluster-scoped resources are not yet handled by the CAM tool. If applications require cluster-scoped resources, you may have to create them manually on the target cluster</a:t>
            </a:r>
            <a:endParaRPr sz="1200">
              <a:solidFill>
                <a:srgbClr val="000000"/>
              </a:solidFill>
              <a:latin typeface="Arial"/>
              <a:ea typeface="Arial"/>
              <a:cs typeface="Arial"/>
              <a:sym typeface="Arial"/>
            </a:endParaRPr>
          </a:p>
          <a:p>
            <a:pPr indent="0" lvl="0" marL="0" rtl="0" algn="l">
              <a:spcBef>
                <a:spcPts val="1600"/>
              </a:spcBef>
              <a:spcAft>
                <a:spcPts val="1600"/>
              </a:spcAft>
              <a:buNone/>
            </a:pPr>
            <a:r>
              <a:t/>
            </a:r>
            <a:endParaRPr>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303800" y="598575"/>
            <a:ext cx="7030500" cy="6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tags removed from OCP 4.3</a:t>
            </a:r>
            <a:endParaRPr/>
          </a:p>
        </p:txBody>
      </p:sp>
      <p:sp>
        <p:nvSpPr>
          <p:cNvPr id="326" name="Google Shape;326;p20"/>
          <p:cNvSpPr txBox="1"/>
          <p:nvPr>
            <p:ph idx="1" type="body"/>
          </p:nvPr>
        </p:nvSpPr>
        <p:spPr>
          <a:xfrm>
            <a:off x="1303800" y="1319025"/>
            <a:ext cx="7030500" cy="321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252525"/>
                </a:solidFill>
                <a:highlight>
                  <a:srgbClr val="FFFFFF"/>
                </a:highlight>
                <a:latin typeface="Arial"/>
                <a:ea typeface="Arial"/>
                <a:cs typeface="Arial"/>
                <a:sym typeface="Arial"/>
              </a:rPr>
              <a:t>If your application uses images from the </a:t>
            </a:r>
            <a:r>
              <a:rPr lang="en" sz="1100">
                <a:solidFill>
                  <a:srgbClr val="252525"/>
                </a:solidFill>
                <a:highlight>
                  <a:srgbClr val="F5F5F5"/>
                </a:highlight>
                <a:latin typeface="Courier New"/>
                <a:ea typeface="Courier New"/>
                <a:cs typeface="Courier New"/>
                <a:sym typeface="Courier New"/>
              </a:rPr>
              <a:t>openshift</a:t>
            </a:r>
            <a:r>
              <a:rPr lang="en" sz="1200">
                <a:solidFill>
                  <a:srgbClr val="252525"/>
                </a:solidFill>
                <a:highlight>
                  <a:srgbClr val="FFFFFF"/>
                </a:highlight>
                <a:latin typeface="Arial"/>
                <a:ea typeface="Arial"/>
                <a:cs typeface="Arial"/>
                <a:sym typeface="Arial"/>
              </a:rPr>
              <a:t> namespace, the required versions of the images must be present on the target cluster.</a:t>
            </a:r>
            <a:endParaRPr sz="1200">
              <a:solidFill>
                <a:srgbClr val="252525"/>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252525"/>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200">
                <a:solidFill>
                  <a:srgbClr val="252525"/>
                </a:solidFill>
                <a:highlight>
                  <a:srgbClr val="FFFFFF"/>
                </a:highlight>
                <a:latin typeface="Arial"/>
                <a:ea typeface="Arial"/>
                <a:cs typeface="Arial"/>
                <a:sym typeface="Arial"/>
              </a:rPr>
              <a:t>The following </a:t>
            </a:r>
            <a:r>
              <a:rPr lang="en" sz="1100">
                <a:solidFill>
                  <a:srgbClr val="252525"/>
                </a:solidFill>
                <a:highlight>
                  <a:srgbClr val="F5F5F5"/>
                </a:highlight>
                <a:latin typeface="Courier New"/>
                <a:ea typeface="Courier New"/>
                <a:cs typeface="Courier New"/>
                <a:sym typeface="Courier New"/>
              </a:rPr>
              <a:t>imagestreamtags</a:t>
            </a:r>
            <a:r>
              <a:rPr lang="en" sz="1200">
                <a:solidFill>
                  <a:srgbClr val="252525"/>
                </a:solidFill>
                <a:highlight>
                  <a:srgbClr val="FFFFFF"/>
                </a:highlight>
                <a:latin typeface="Arial"/>
                <a:ea typeface="Arial"/>
                <a:cs typeface="Arial"/>
                <a:sym typeface="Arial"/>
              </a:rPr>
              <a:t> have been </a:t>
            </a:r>
            <a:r>
              <a:rPr i="1" lang="en" sz="1200">
                <a:solidFill>
                  <a:srgbClr val="252525"/>
                </a:solidFill>
                <a:highlight>
                  <a:srgbClr val="FFFFFF"/>
                </a:highlight>
                <a:latin typeface="Arial"/>
                <a:ea typeface="Arial"/>
                <a:cs typeface="Arial"/>
                <a:sym typeface="Arial"/>
              </a:rPr>
              <a:t>removed</a:t>
            </a:r>
            <a:r>
              <a:rPr lang="en" sz="1200">
                <a:solidFill>
                  <a:srgbClr val="252525"/>
                </a:solidFill>
                <a:highlight>
                  <a:srgbClr val="FFFFFF"/>
                </a:highlight>
                <a:latin typeface="Arial"/>
                <a:ea typeface="Arial"/>
                <a:cs typeface="Arial"/>
                <a:sym typeface="Arial"/>
              </a:rPr>
              <a:t> from OpenShift Container Platform 4.3:</a:t>
            </a:r>
            <a:endParaRPr sz="1200">
              <a:solidFill>
                <a:srgbClr val="252525"/>
              </a:solidFill>
              <a:highlight>
                <a:srgbClr val="FFFFFF"/>
              </a:highlight>
              <a:latin typeface="Arial"/>
              <a:ea typeface="Arial"/>
              <a:cs typeface="Arial"/>
              <a:sym typeface="Arial"/>
            </a:endParaRPr>
          </a:p>
          <a:p>
            <a:pPr indent="-304800" lvl="0" marL="457200" rtl="0" algn="l">
              <a:lnSpc>
                <a:spcPct val="100000"/>
              </a:lnSpc>
              <a:spcBef>
                <a:spcPts val="2300"/>
              </a:spcBef>
              <a:spcAft>
                <a:spcPts val="0"/>
              </a:spcAft>
              <a:buClr>
                <a:srgbClr val="252525"/>
              </a:buClr>
              <a:buSzPts val="1200"/>
              <a:buFont typeface="Arial"/>
              <a:buChar char="●"/>
            </a:pPr>
            <a:r>
              <a:rPr lang="en" sz="1100">
                <a:solidFill>
                  <a:srgbClr val="252525"/>
                </a:solidFill>
                <a:highlight>
                  <a:srgbClr val="F5F5F5"/>
                </a:highlight>
                <a:latin typeface="Courier New"/>
                <a:ea typeface="Courier New"/>
                <a:cs typeface="Courier New"/>
                <a:sym typeface="Courier New"/>
              </a:rPr>
              <a:t>dotnet:1.0</a:t>
            </a:r>
            <a:r>
              <a:rPr lang="en" sz="1200">
                <a:solidFill>
                  <a:srgbClr val="252525"/>
                </a:solidFill>
                <a:highlight>
                  <a:srgbClr val="FFFFFF"/>
                </a:highlight>
                <a:latin typeface="Arial"/>
                <a:ea typeface="Arial"/>
                <a:cs typeface="Arial"/>
                <a:sym typeface="Arial"/>
              </a:rPr>
              <a:t>, </a:t>
            </a:r>
            <a:r>
              <a:rPr lang="en" sz="1100">
                <a:solidFill>
                  <a:srgbClr val="252525"/>
                </a:solidFill>
                <a:highlight>
                  <a:srgbClr val="F5F5F5"/>
                </a:highlight>
                <a:latin typeface="Courier New"/>
                <a:ea typeface="Courier New"/>
                <a:cs typeface="Courier New"/>
                <a:sym typeface="Courier New"/>
              </a:rPr>
              <a:t>dotnet:1.1</a:t>
            </a:r>
            <a:r>
              <a:rPr lang="en" sz="1200">
                <a:solidFill>
                  <a:srgbClr val="252525"/>
                </a:solidFill>
                <a:highlight>
                  <a:srgbClr val="FFFFFF"/>
                </a:highlight>
                <a:latin typeface="Arial"/>
                <a:ea typeface="Arial"/>
                <a:cs typeface="Arial"/>
                <a:sym typeface="Arial"/>
              </a:rPr>
              <a:t>, </a:t>
            </a:r>
            <a:r>
              <a:rPr lang="en" sz="1100">
                <a:solidFill>
                  <a:srgbClr val="252525"/>
                </a:solidFill>
                <a:highlight>
                  <a:srgbClr val="F5F5F5"/>
                </a:highlight>
                <a:latin typeface="Courier New"/>
                <a:ea typeface="Courier New"/>
                <a:cs typeface="Courier New"/>
                <a:sym typeface="Courier New"/>
              </a:rPr>
              <a:t>dotnet:2.0    </a:t>
            </a:r>
            <a:endParaRPr sz="1100">
              <a:solidFill>
                <a:srgbClr val="252525"/>
              </a:solidFill>
              <a:highlight>
                <a:srgbClr val="F5F5F5"/>
              </a:highlight>
              <a:latin typeface="Courier New"/>
              <a:ea typeface="Courier New"/>
              <a:cs typeface="Courier New"/>
              <a:sym typeface="Courier New"/>
            </a:endParaRPr>
          </a:p>
          <a:p>
            <a:pPr indent="-304800" lvl="0" marL="457200" rtl="0" algn="l">
              <a:lnSpc>
                <a:spcPct val="100000"/>
              </a:lnSpc>
              <a:spcBef>
                <a:spcPts val="0"/>
              </a:spcBef>
              <a:spcAft>
                <a:spcPts val="0"/>
              </a:spcAft>
              <a:buClr>
                <a:srgbClr val="252525"/>
              </a:buClr>
              <a:buSzPts val="1200"/>
              <a:buFont typeface="Arial"/>
              <a:buChar char="●"/>
            </a:pPr>
            <a:r>
              <a:rPr lang="en" sz="1100">
                <a:solidFill>
                  <a:srgbClr val="252525"/>
                </a:solidFill>
                <a:highlight>
                  <a:srgbClr val="F5F5F5"/>
                </a:highlight>
                <a:latin typeface="Courier New"/>
                <a:ea typeface="Courier New"/>
                <a:cs typeface="Courier New"/>
                <a:sym typeface="Courier New"/>
              </a:rPr>
              <a:t>dotnet-runtime:2.0</a:t>
            </a:r>
            <a:endParaRPr sz="1100">
              <a:solidFill>
                <a:srgbClr val="252525"/>
              </a:solidFill>
              <a:highlight>
                <a:srgbClr val="F5F5F5"/>
              </a:highlight>
              <a:latin typeface="Courier New"/>
              <a:ea typeface="Courier New"/>
              <a:cs typeface="Courier New"/>
              <a:sym typeface="Courier New"/>
            </a:endParaRPr>
          </a:p>
          <a:p>
            <a:pPr indent="-304800" lvl="0" marL="457200" rtl="0" algn="l">
              <a:lnSpc>
                <a:spcPct val="100000"/>
              </a:lnSpc>
              <a:spcBef>
                <a:spcPts val="0"/>
              </a:spcBef>
              <a:spcAft>
                <a:spcPts val="0"/>
              </a:spcAft>
              <a:buClr>
                <a:srgbClr val="252525"/>
              </a:buClr>
              <a:buSzPts val="1200"/>
              <a:buFont typeface="Arial"/>
              <a:buChar char="●"/>
            </a:pPr>
            <a:r>
              <a:rPr lang="en" sz="1100">
                <a:solidFill>
                  <a:srgbClr val="252525"/>
                </a:solidFill>
                <a:highlight>
                  <a:srgbClr val="F5F5F5"/>
                </a:highlight>
                <a:latin typeface="Courier New"/>
                <a:ea typeface="Courier New"/>
                <a:cs typeface="Courier New"/>
                <a:sym typeface="Courier New"/>
              </a:rPr>
              <a:t>mariadb:10.1</a:t>
            </a:r>
            <a:endParaRPr sz="1100">
              <a:solidFill>
                <a:srgbClr val="252525"/>
              </a:solidFill>
              <a:highlight>
                <a:srgbClr val="F5F5F5"/>
              </a:highlight>
              <a:latin typeface="Courier New"/>
              <a:ea typeface="Courier New"/>
              <a:cs typeface="Courier New"/>
              <a:sym typeface="Courier New"/>
            </a:endParaRPr>
          </a:p>
          <a:p>
            <a:pPr indent="-304800" lvl="0" marL="457200" rtl="0" algn="l">
              <a:lnSpc>
                <a:spcPct val="100000"/>
              </a:lnSpc>
              <a:spcBef>
                <a:spcPts val="0"/>
              </a:spcBef>
              <a:spcAft>
                <a:spcPts val="0"/>
              </a:spcAft>
              <a:buClr>
                <a:srgbClr val="252525"/>
              </a:buClr>
              <a:buSzPts val="1200"/>
              <a:buFont typeface="Arial"/>
              <a:buChar char="●"/>
            </a:pPr>
            <a:r>
              <a:rPr lang="en" sz="1100">
                <a:solidFill>
                  <a:srgbClr val="252525"/>
                </a:solidFill>
                <a:highlight>
                  <a:srgbClr val="F5F5F5"/>
                </a:highlight>
                <a:latin typeface="Courier New"/>
                <a:ea typeface="Courier New"/>
                <a:cs typeface="Courier New"/>
                <a:sym typeface="Courier New"/>
              </a:rPr>
              <a:t>mongodb:2.4</a:t>
            </a:r>
            <a:r>
              <a:rPr lang="en" sz="1200">
                <a:solidFill>
                  <a:srgbClr val="252525"/>
                </a:solidFill>
                <a:highlight>
                  <a:srgbClr val="FFFFFF"/>
                </a:highlight>
                <a:latin typeface="Arial"/>
                <a:ea typeface="Arial"/>
                <a:cs typeface="Arial"/>
                <a:sym typeface="Arial"/>
              </a:rPr>
              <a:t>, </a:t>
            </a:r>
            <a:r>
              <a:rPr lang="en" sz="1100">
                <a:solidFill>
                  <a:srgbClr val="252525"/>
                </a:solidFill>
                <a:highlight>
                  <a:srgbClr val="F5F5F5"/>
                </a:highlight>
                <a:latin typeface="Courier New"/>
                <a:ea typeface="Courier New"/>
                <a:cs typeface="Courier New"/>
                <a:sym typeface="Courier New"/>
              </a:rPr>
              <a:t>mongodb:2.6</a:t>
            </a:r>
            <a:endParaRPr sz="1100">
              <a:solidFill>
                <a:srgbClr val="252525"/>
              </a:solidFill>
              <a:highlight>
                <a:srgbClr val="F5F5F5"/>
              </a:highlight>
              <a:latin typeface="Courier New"/>
              <a:ea typeface="Courier New"/>
              <a:cs typeface="Courier New"/>
              <a:sym typeface="Courier New"/>
            </a:endParaRPr>
          </a:p>
          <a:p>
            <a:pPr indent="-304800" lvl="0" marL="457200" rtl="0" algn="l">
              <a:lnSpc>
                <a:spcPct val="100000"/>
              </a:lnSpc>
              <a:spcBef>
                <a:spcPts val="0"/>
              </a:spcBef>
              <a:spcAft>
                <a:spcPts val="0"/>
              </a:spcAft>
              <a:buClr>
                <a:srgbClr val="252525"/>
              </a:buClr>
              <a:buSzPts val="1200"/>
              <a:buFont typeface="Arial"/>
              <a:buChar char="●"/>
            </a:pPr>
            <a:r>
              <a:rPr lang="en" sz="1100">
                <a:solidFill>
                  <a:srgbClr val="252525"/>
                </a:solidFill>
                <a:highlight>
                  <a:srgbClr val="F5F5F5"/>
                </a:highlight>
                <a:latin typeface="Courier New"/>
                <a:ea typeface="Courier New"/>
                <a:cs typeface="Courier New"/>
                <a:sym typeface="Courier New"/>
              </a:rPr>
              <a:t>mysql:5.5</a:t>
            </a:r>
            <a:r>
              <a:rPr lang="en" sz="1200">
                <a:solidFill>
                  <a:srgbClr val="252525"/>
                </a:solidFill>
                <a:highlight>
                  <a:srgbClr val="FFFFFF"/>
                </a:highlight>
                <a:latin typeface="Arial"/>
                <a:ea typeface="Arial"/>
                <a:cs typeface="Arial"/>
                <a:sym typeface="Arial"/>
              </a:rPr>
              <a:t>, </a:t>
            </a:r>
            <a:r>
              <a:rPr lang="en" sz="1100">
                <a:solidFill>
                  <a:srgbClr val="252525"/>
                </a:solidFill>
                <a:highlight>
                  <a:srgbClr val="F5F5F5"/>
                </a:highlight>
                <a:latin typeface="Courier New"/>
                <a:ea typeface="Courier New"/>
                <a:cs typeface="Courier New"/>
                <a:sym typeface="Courier New"/>
              </a:rPr>
              <a:t>mysql:5.6</a:t>
            </a:r>
            <a:endParaRPr sz="1100">
              <a:solidFill>
                <a:srgbClr val="252525"/>
              </a:solidFill>
              <a:highlight>
                <a:srgbClr val="F5F5F5"/>
              </a:highlight>
              <a:latin typeface="Courier New"/>
              <a:ea typeface="Courier New"/>
              <a:cs typeface="Courier New"/>
              <a:sym typeface="Courier New"/>
            </a:endParaRPr>
          </a:p>
          <a:p>
            <a:pPr indent="-304800" lvl="0" marL="457200" rtl="0" algn="l">
              <a:lnSpc>
                <a:spcPct val="100000"/>
              </a:lnSpc>
              <a:spcBef>
                <a:spcPts val="0"/>
              </a:spcBef>
              <a:spcAft>
                <a:spcPts val="0"/>
              </a:spcAft>
              <a:buClr>
                <a:srgbClr val="252525"/>
              </a:buClr>
              <a:buSzPts val="1200"/>
              <a:buFont typeface="Arial"/>
              <a:buChar char="●"/>
            </a:pPr>
            <a:r>
              <a:rPr lang="en" sz="1100">
                <a:solidFill>
                  <a:srgbClr val="252525"/>
                </a:solidFill>
                <a:highlight>
                  <a:srgbClr val="F5F5F5"/>
                </a:highlight>
                <a:latin typeface="Courier New"/>
                <a:ea typeface="Courier New"/>
                <a:cs typeface="Courier New"/>
                <a:sym typeface="Courier New"/>
              </a:rPr>
              <a:t>nginx:1.8</a:t>
            </a:r>
            <a:endParaRPr sz="1100">
              <a:solidFill>
                <a:srgbClr val="252525"/>
              </a:solidFill>
              <a:highlight>
                <a:srgbClr val="F5F5F5"/>
              </a:highlight>
              <a:latin typeface="Courier New"/>
              <a:ea typeface="Courier New"/>
              <a:cs typeface="Courier New"/>
              <a:sym typeface="Courier New"/>
            </a:endParaRPr>
          </a:p>
          <a:p>
            <a:pPr indent="-304800" lvl="0" marL="457200" rtl="0" algn="l">
              <a:lnSpc>
                <a:spcPct val="100000"/>
              </a:lnSpc>
              <a:spcBef>
                <a:spcPts val="0"/>
              </a:spcBef>
              <a:spcAft>
                <a:spcPts val="0"/>
              </a:spcAft>
              <a:buClr>
                <a:srgbClr val="252525"/>
              </a:buClr>
              <a:buSzPts val="1200"/>
              <a:buFont typeface="Arial"/>
              <a:buChar char="●"/>
            </a:pPr>
            <a:r>
              <a:rPr lang="en" sz="1100">
                <a:solidFill>
                  <a:srgbClr val="252525"/>
                </a:solidFill>
                <a:highlight>
                  <a:srgbClr val="F5F5F5"/>
                </a:highlight>
                <a:latin typeface="Courier New"/>
                <a:ea typeface="Courier New"/>
                <a:cs typeface="Courier New"/>
                <a:sym typeface="Courier New"/>
              </a:rPr>
              <a:t>nodejs:0.10</a:t>
            </a:r>
            <a:r>
              <a:rPr lang="en" sz="1200">
                <a:solidFill>
                  <a:srgbClr val="252525"/>
                </a:solidFill>
                <a:highlight>
                  <a:srgbClr val="FFFFFF"/>
                </a:highlight>
                <a:latin typeface="Arial"/>
                <a:ea typeface="Arial"/>
                <a:cs typeface="Arial"/>
                <a:sym typeface="Arial"/>
              </a:rPr>
              <a:t>, </a:t>
            </a:r>
            <a:r>
              <a:rPr lang="en" sz="1100">
                <a:solidFill>
                  <a:srgbClr val="252525"/>
                </a:solidFill>
                <a:highlight>
                  <a:srgbClr val="F5F5F5"/>
                </a:highlight>
                <a:latin typeface="Courier New"/>
                <a:ea typeface="Courier New"/>
                <a:cs typeface="Courier New"/>
                <a:sym typeface="Courier New"/>
              </a:rPr>
              <a:t>nodejs:4</a:t>
            </a:r>
            <a:r>
              <a:rPr lang="en" sz="1200">
                <a:solidFill>
                  <a:srgbClr val="252525"/>
                </a:solidFill>
                <a:highlight>
                  <a:srgbClr val="FFFFFF"/>
                </a:highlight>
                <a:latin typeface="Arial"/>
                <a:ea typeface="Arial"/>
                <a:cs typeface="Arial"/>
                <a:sym typeface="Arial"/>
              </a:rPr>
              <a:t>, </a:t>
            </a:r>
            <a:r>
              <a:rPr lang="en" sz="1100">
                <a:solidFill>
                  <a:srgbClr val="252525"/>
                </a:solidFill>
                <a:highlight>
                  <a:srgbClr val="F5F5F5"/>
                </a:highlight>
                <a:latin typeface="Courier New"/>
                <a:ea typeface="Courier New"/>
                <a:cs typeface="Courier New"/>
                <a:sym typeface="Courier New"/>
              </a:rPr>
              <a:t>nodejs:6</a:t>
            </a:r>
            <a:endParaRPr sz="1100">
              <a:solidFill>
                <a:srgbClr val="252525"/>
              </a:solidFill>
              <a:highlight>
                <a:srgbClr val="F5F5F5"/>
              </a:highlight>
              <a:latin typeface="Courier New"/>
              <a:ea typeface="Courier New"/>
              <a:cs typeface="Courier New"/>
              <a:sym typeface="Courier New"/>
            </a:endParaRPr>
          </a:p>
          <a:p>
            <a:pPr indent="-304800" lvl="0" marL="457200" rtl="0" algn="l">
              <a:lnSpc>
                <a:spcPct val="100000"/>
              </a:lnSpc>
              <a:spcBef>
                <a:spcPts val="0"/>
              </a:spcBef>
              <a:spcAft>
                <a:spcPts val="0"/>
              </a:spcAft>
              <a:buClr>
                <a:srgbClr val="252525"/>
              </a:buClr>
              <a:buSzPts val="1200"/>
              <a:buFont typeface="Arial"/>
              <a:buChar char="●"/>
            </a:pPr>
            <a:r>
              <a:rPr lang="en" sz="1100">
                <a:solidFill>
                  <a:srgbClr val="252525"/>
                </a:solidFill>
                <a:highlight>
                  <a:srgbClr val="F5F5F5"/>
                </a:highlight>
                <a:latin typeface="Courier New"/>
                <a:ea typeface="Courier New"/>
                <a:cs typeface="Courier New"/>
                <a:sym typeface="Courier New"/>
              </a:rPr>
              <a:t>perl:5.16</a:t>
            </a:r>
            <a:r>
              <a:rPr lang="en" sz="1200">
                <a:solidFill>
                  <a:srgbClr val="252525"/>
                </a:solidFill>
                <a:highlight>
                  <a:srgbClr val="FFFFFF"/>
                </a:highlight>
                <a:latin typeface="Arial"/>
                <a:ea typeface="Arial"/>
                <a:cs typeface="Arial"/>
                <a:sym typeface="Arial"/>
              </a:rPr>
              <a:t>, </a:t>
            </a:r>
            <a:r>
              <a:rPr lang="en" sz="1100">
                <a:solidFill>
                  <a:srgbClr val="252525"/>
                </a:solidFill>
                <a:highlight>
                  <a:srgbClr val="F5F5F5"/>
                </a:highlight>
                <a:latin typeface="Courier New"/>
                <a:ea typeface="Courier New"/>
                <a:cs typeface="Courier New"/>
                <a:sym typeface="Courier New"/>
              </a:rPr>
              <a:t>perl:5.20</a:t>
            </a:r>
            <a:endParaRPr sz="1100">
              <a:solidFill>
                <a:srgbClr val="252525"/>
              </a:solidFill>
              <a:highlight>
                <a:srgbClr val="F5F5F5"/>
              </a:highlight>
              <a:latin typeface="Courier New"/>
              <a:ea typeface="Courier New"/>
              <a:cs typeface="Courier New"/>
              <a:sym typeface="Courier New"/>
            </a:endParaRPr>
          </a:p>
          <a:p>
            <a:pPr indent="-304800" lvl="0" marL="457200" rtl="0" algn="l">
              <a:lnSpc>
                <a:spcPct val="100000"/>
              </a:lnSpc>
              <a:spcBef>
                <a:spcPts val="0"/>
              </a:spcBef>
              <a:spcAft>
                <a:spcPts val="0"/>
              </a:spcAft>
              <a:buClr>
                <a:srgbClr val="252525"/>
              </a:buClr>
              <a:buSzPts val="1200"/>
              <a:buFont typeface="Arial"/>
              <a:buChar char="●"/>
            </a:pPr>
            <a:r>
              <a:rPr lang="en" sz="1100">
                <a:solidFill>
                  <a:srgbClr val="252525"/>
                </a:solidFill>
                <a:highlight>
                  <a:srgbClr val="F5F5F5"/>
                </a:highlight>
                <a:latin typeface="Courier New"/>
                <a:ea typeface="Courier New"/>
                <a:cs typeface="Courier New"/>
                <a:sym typeface="Courier New"/>
              </a:rPr>
              <a:t>php:5.5</a:t>
            </a:r>
            <a:r>
              <a:rPr lang="en" sz="1200">
                <a:solidFill>
                  <a:srgbClr val="252525"/>
                </a:solidFill>
                <a:highlight>
                  <a:srgbClr val="FFFFFF"/>
                </a:highlight>
                <a:latin typeface="Arial"/>
                <a:ea typeface="Arial"/>
                <a:cs typeface="Arial"/>
                <a:sym typeface="Arial"/>
              </a:rPr>
              <a:t>, </a:t>
            </a:r>
            <a:r>
              <a:rPr lang="en" sz="1100">
                <a:solidFill>
                  <a:srgbClr val="252525"/>
                </a:solidFill>
                <a:highlight>
                  <a:srgbClr val="F5F5F5"/>
                </a:highlight>
                <a:latin typeface="Courier New"/>
                <a:ea typeface="Courier New"/>
                <a:cs typeface="Courier New"/>
                <a:sym typeface="Courier New"/>
              </a:rPr>
              <a:t>php:5.6</a:t>
            </a:r>
            <a:endParaRPr sz="1100">
              <a:solidFill>
                <a:srgbClr val="252525"/>
              </a:solidFill>
              <a:highlight>
                <a:srgbClr val="F5F5F5"/>
              </a:highlight>
              <a:latin typeface="Courier New"/>
              <a:ea typeface="Courier New"/>
              <a:cs typeface="Courier New"/>
              <a:sym typeface="Courier New"/>
            </a:endParaRPr>
          </a:p>
          <a:p>
            <a:pPr indent="-298450" lvl="0" marL="457200" rtl="0" algn="l">
              <a:lnSpc>
                <a:spcPct val="100000"/>
              </a:lnSpc>
              <a:spcBef>
                <a:spcPts val="0"/>
              </a:spcBef>
              <a:spcAft>
                <a:spcPts val="0"/>
              </a:spcAft>
              <a:buClr>
                <a:srgbClr val="252525"/>
              </a:buClr>
              <a:buSzPts val="1100"/>
              <a:buFont typeface="Courier New"/>
              <a:buChar char="●"/>
            </a:pPr>
            <a:r>
              <a:rPr lang="en" sz="1100">
                <a:solidFill>
                  <a:srgbClr val="252525"/>
                </a:solidFill>
                <a:highlight>
                  <a:srgbClr val="F5F5F5"/>
                </a:highlight>
                <a:latin typeface="Courier New"/>
                <a:ea typeface="Courier New"/>
                <a:cs typeface="Courier New"/>
                <a:sym typeface="Courier New"/>
              </a:rPr>
              <a:t>postgresql:9.2</a:t>
            </a:r>
            <a:r>
              <a:rPr lang="en" sz="1200">
                <a:solidFill>
                  <a:srgbClr val="252525"/>
                </a:solidFill>
                <a:highlight>
                  <a:srgbClr val="FFFFFF"/>
                </a:highlight>
                <a:latin typeface="Arial"/>
                <a:ea typeface="Arial"/>
                <a:cs typeface="Arial"/>
                <a:sym typeface="Arial"/>
              </a:rPr>
              <a:t>, </a:t>
            </a:r>
            <a:r>
              <a:rPr lang="en" sz="1100">
                <a:solidFill>
                  <a:srgbClr val="252525"/>
                </a:solidFill>
                <a:highlight>
                  <a:srgbClr val="F5F5F5"/>
                </a:highlight>
                <a:latin typeface="Courier New"/>
                <a:ea typeface="Courier New"/>
                <a:cs typeface="Courier New"/>
                <a:sym typeface="Courier New"/>
              </a:rPr>
              <a:t>postgresql:9.4</a:t>
            </a:r>
            <a:r>
              <a:rPr lang="en" sz="1200">
                <a:solidFill>
                  <a:srgbClr val="252525"/>
                </a:solidFill>
                <a:highlight>
                  <a:srgbClr val="FFFFFF"/>
                </a:highlight>
                <a:latin typeface="Arial"/>
                <a:ea typeface="Arial"/>
                <a:cs typeface="Arial"/>
                <a:sym typeface="Arial"/>
              </a:rPr>
              <a:t>, </a:t>
            </a:r>
            <a:r>
              <a:rPr lang="en" sz="1100">
                <a:solidFill>
                  <a:srgbClr val="252525"/>
                </a:solidFill>
                <a:highlight>
                  <a:srgbClr val="F5F5F5"/>
                </a:highlight>
                <a:latin typeface="Courier New"/>
                <a:ea typeface="Courier New"/>
                <a:cs typeface="Courier New"/>
                <a:sym typeface="Courier New"/>
              </a:rPr>
              <a:t>postgresql:9.5</a:t>
            </a:r>
            <a:endParaRPr sz="1100">
              <a:solidFill>
                <a:srgbClr val="252525"/>
              </a:solidFill>
              <a:highlight>
                <a:srgbClr val="F5F5F5"/>
              </a:highlight>
              <a:latin typeface="Courier New"/>
              <a:ea typeface="Courier New"/>
              <a:cs typeface="Courier New"/>
              <a:sym typeface="Courier New"/>
            </a:endParaRPr>
          </a:p>
          <a:p>
            <a:pPr indent="-298450" lvl="0" marL="457200" rtl="0" algn="l">
              <a:lnSpc>
                <a:spcPct val="100000"/>
              </a:lnSpc>
              <a:spcBef>
                <a:spcPts val="0"/>
              </a:spcBef>
              <a:spcAft>
                <a:spcPts val="0"/>
              </a:spcAft>
              <a:buClr>
                <a:srgbClr val="252525"/>
              </a:buClr>
              <a:buSzPts val="1100"/>
              <a:buFont typeface="Courier New"/>
              <a:buChar char="●"/>
            </a:pPr>
            <a:r>
              <a:rPr lang="en" sz="1100">
                <a:solidFill>
                  <a:srgbClr val="252525"/>
                </a:solidFill>
                <a:highlight>
                  <a:srgbClr val="F5F5F5"/>
                </a:highlight>
                <a:latin typeface="Courier New"/>
                <a:ea typeface="Courier New"/>
                <a:cs typeface="Courier New"/>
                <a:sym typeface="Courier New"/>
              </a:rPr>
              <a:t>python:3.3</a:t>
            </a:r>
            <a:r>
              <a:rPr lang="en" sz="1200">
                <a:solidFill>
                  <a:srgbClr val="252525"/>
                </a:solidFill>
                <a:highlight>
                  <a:srgbClr val="FFFFFF"/>
                </a:highlight>
                <a:latin typeface="Arial"/>
                <a:ea typeface="Arial"/>
                <a:cs typeface="Arial"/>
                <a:sym typeface="Arial"/>
              </a:rPr>
              <a:t>, </a:t>
            </a:r>
            <a:r>
              <a:rPr lang="en" sz="1100">
                <a:solidFill>
                  <a:srgbClr val="252525"/>
                </a:solidFill>
                <a:highlight>
                  <a:srgbClr val="F5F5F5"/>
                </a:highlight>
                <a:latin typeface="Courier New"/>
                <a:ea typeface="Courier New"/>
                <a:cs typeface="Courier New"/>
                <a:sym typeface="Courier New"/>
              </a:rPr>
              <a:t>python:3.4</a:t>
            </a:r>
            <a:endParaRPr sz="1100">
              <a:solidFill>
                <a:srgbClr val="252525"/>
              </a:solidFill>
              <a:highlight>
                <a:srgbClr val="F5F5F5"/>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Manage imagestream</a:t>
            </a:r>
            <a:endParaRPr/>
          </a:p>
        </p:txBody>
      </p:sp>
      <p:sp>
        <p:nvSpPr>
          <p:cNvPr id="332" name="Google Shape;332;p21"/>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Clr>
                <a:srgbClr val="252525"/>
              </a:buClr>
              <a:buSzPts val="1300"/>
              <a:buChar char="●"/>
            </a:pPr>
            <a:r>
              <a:rPr lang="en" sz="1200">
                <a:solidFill>
                  <a:srgbClr val="252525"/>
                </a:solidFill>
                <a:highlight>
                  <a:srgbClr val="FFFFFF"/>
                </a:highlight>
                <a:latin typeface="Arial"/>
                <a:ea typeface="Arial"/>
                <a:cs typeface="Arial"/>
                <a:sym typeface="Arial"/>
              </a:rPr>
              <a:t>If the required images are not present, update the </a:t>
            </a:r>
            <a:r>
              <a:rPr lang="en" sz="1100">
                <a:solidFill>
                  <a:srgbClr val="252525"/>
                </a:solidFill>
                <a:highlight>
                  <a:srgbClr val="F5F5F5"/>
                </a:highlight>
                <a:latin typeface="Courier New"/>
                <a:ea typeface="Courier New"/>
                <a:cs typeface="Courier New"/>
                <a:sym typeface="Courier New"/>
              </a:rPr>
              <a:t>imagestreamtags</a:t>
            </a:r>
            <a:r>
              <a:rPr lang="en" sz="1200">
                <a:solidFill>
                  <a:srgbClr val="252525"/>
                </a:solidFill>
                <a:highlight>
                  <a:srgbClr val="FFFFFF"/>
                </a:highlight>
                <a:latin typeface="Arial"/>
                <a:ea typeface="Arial"/>
                <a:cs typeface="Arial"/>
                <a:sym typeface="Arial"/>
              </a:rPr>
              <a:t> references to use an available version that is compatible with the application</a:t>
            </a:r>
            <a:endParaRPr sz="1200">
              <a:solidFill>
                <a:srgbClr val="252525"/>
              </a:solidFill>
              <a:highlight>
                <a:srgbClr val="FFFFFF"/>
              </a:highlight>
              <a:latin typeface="Arial"/>
              <a:ea typeface="Arial"/>
              <a:cs typeface="Arial"/>
              <a:sym typeface="Arial"/>
            </a:endParaRPr>
          </a:p>
          <a:p>
            <a:pPr indent="-311150" lvl="0" marL="457200" rtl="0" algn="l">
              <a:lnSpc>
                <a:spcPct val="200000"/>
              </a:lnSpc>
              <a:spcBef>
                <a:spcPts val="0"/>
              </a:spcBef>
              <a:spcAft>
                <a:spcPts val="0"/>
              </a:spcAft>
              <a:buClr>
                <a:srgbClr val="252525"/>
              </a:buClr>
              <a:buSzPts val="1300"/>
              <a:buChar char="●"/>
            </a:pPr>
            <a:r>
              <a:rPr lang="en" sz="1200">
                <a:solidFill>
                  <a:srgbClr val="252525"/>
                </a:solidFill>
                <a:highlight>
                  <a:srgbClr val="FFFFFF"/>
                </a:highlight>
                <a:latin typeface="Arial"/>
                <a:ea typeface="Arial"/>
                <a:cs typeface="Arial"/>
                <a:sym typeface="Arial"/>
              </a:rPr>
              <a:t>If the </a:t>
            </a:r>
            <a:r>
              <a:rPr lang="en" sz="1100">
                <a:solidFill>
                  <a:srgbClr val="252525"/>
                </a:solidFill>
                <a:highlight>
                  <a:srgbClr val="F5F5F5"/>
                </a:highlight>
                <a:latin typeface="Courier New"/>
                <a:ea typeface="Courier New"/>
                <a:cs typeface="Courier New"/>
                <a:sym typeface="Courier New"/>
              </a:rPr>
              <a:t>imagestreamtags</a:t>
            </a:r>
            <a:r>
              <a:rPr lang="en" sz="1200">
                <a:solidFill>
                  <a:srgbClr val="252525"/>
                </a:solidFill>
                <a:highlight>
                  <a:srgbClr val="FFFFFF"/>
                </a:highlight>
                <a:latin typeface="Arial"/>
                <a:ea typeface="Arial"/>
                <a:cs typeface="Arial"/>
                <a:sym typeface="Arial"/>
              </a:rPr>
              <a:t> cannot be updated, manually upload equivalent images to the application namespaces and update the applications to reference them.</a:t>
            </a:r>
            <a:endParaRPr sz="1200">
              <a:solidFill>
                <a:srgbClr val="252525"/>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200">
              <a:solidFill>
                <a:srgbClr val="252525"/>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