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41E53A-F4C0-4845-BBD8-162982971A6C}" type="doc">
      <dgm:prSet loTypeId="urn:microsoft.com/office/officeart/2005/8/layout/process1" loCatId="process" qsTypeId="urn:microsoft.com/office/officeart/2005/8/quickstyle/simple1" qsCatId="simple" csTypeId="urn:microsoft.com/office/officeart/2005/8/colors/accent1_2" csCatId="accent1" phldr="1"/>
      <dgm:spPr/>
    </dgm:pt>
    <dgm:pt modelId="{C02B20D7-3454-4EA6-B504-DB2DFF066BD9}">
      <dgm:prSet phldrT="[Text]" custT="1"/>
      <dgm:spPr/>
      <dgm:t>
        <a:bodyPr/>
        <a:lstStyle/>
        <a:p>
          <a:r>
            <a:rPr lang="en-US" sz="1800" dirty="0">
              <a:latin typeface="Times New Roman" panose="02020603050405020304" pitchFamily="18" charset="0"/>
              <a:cs typeface="Times New Roman" panose="02020603050405020304" pitchFamily="18" charset="0"/>
            </a:rPr>
            <a:t>Introduced to the two types of models that for used to reimburse hospitals in the US.(FFS and P4P)</a:t>
          </a:r>
        </a:p>
      </dgm:t>
    </dgm:pt>
    <dgm:pt modelId="{1F5DBA02-5291-42B7-A56B-28808054E4DA}" type="parTrans" cxnId="{F02D5346-1AE8-4A77-B221-C2F547406E77}">
      <dgm:prSet/>
      <dgm:spPr/>
      <dgm:t>
        <a:bodyPr/>
        <a:lstStyle/>
        <a:p>
          <a:endParaRPr lang="en-US" sz="2000">
            <a:latin typeface="Times New Roman" panose="02020603050405020304" pitchFamily="18" charset="0"/>
            <a:cs typeface="Times New Roman" panose="02020603050405020304" pitchFamily="18" charset="0"/>
          </a:endParaRPr>
        </a:p>
      </dgm:t>
    </dgm:pt>
    <dgm:pt modelId="{08BAE22B-50A0-405E-A400-670A5DDFF50A}" type="sibTrans" cxnId="{F02D5346-1AE8-4A77-B221-C2F547406E77}">
      <dgm:prSet custT="1"/>
      <dgm:spPr/>
      <dgm:t>
        <a:bodyPr/>
        <a:lstStyle/>
        <a:p>
          <a:endParaRPr lang="en-US" sz="1800">
            <a:latin typeface="Times New Roman" panose="02020603050405020304" pitchFamily="18" charset="0"/>
            <a:cs typeface="Times New Roman" panose="02020603050405020304" pitchFamily="18" charset="0"/>
          </a:endParaRPr>
        </a:p>
      </dgm:t>
    </dgm:pt>
    <dgm:pt modelId="{B4FB7E1C-CAA2-4E99-87DB-6E866A5E90BE}">
      <dgm:prSet phldrT="[Text]" custT="1"/>
      <dgm:spPr/>
      <dgm:t>
        <a:bodyPr/>
        <a:lstStyle/>
        <a:p>
          <a:r>
            <a:rPr lang="en-US" sz="1800">
              <a:latin typeface="Times New Roman" panose="02020603050405020304" pitchFamily="18" charset="0"/>
              <a:cs typeface="Times New Roman" panose="02020603050405020304" pitchFamily="18" charset="0"/>
            </a:rPr>
            <a:t>Comparitive year wise analysis on the two models.</a:t>
          </a:r>
        </a:p>
      </dgm:t>
    </dgm:pt>
    <dgm:pt modelId="{749DC52E-4199-446E-8D46-0475CA011385}" type="parTrans" cxnId="{51E96E20-B149-40DD-AABB-CAECF3F1D122}">
      <dgm:prSet/>
      <dgm:spPr/>
      <dgm:t>
        <a:bodyPr/>
        <a:lstStyle/>
        <a:p>
          <a:endParaRPr lang="en-US" sz="2000">
            <a:latin typeface="Times New Roman" panose="02020603050405020304" pitchFamily="18" charset="0"/>
            <a:cs typeface="Times New Roman" panose="02020603050405020304" pitchFamily="18" charset="0"/>
          </a:endParaRPr>
        </a:p>
      </dgm:t>
    </dgm:pt>
    <dgm:pt modelId="{C292DEFB-89CF-46CE-ABE6-C9ECA10D6929}" type="sibTrans" cxnId="{51E96E20-B149-40DD-AABB-CAECF3F1D122}">
      <dgm:prSet custT="1"/>
      <dgm:spPr/>
      <dgm:t>
        <a:bodyPr/>
        <a:lstStyle/>
        <a:p>
          <a:endParaRPr lang="en-US" sz="1800">
            <a:latin typeface="Times New Roman" panose="02020603050405020304" pitchFamily="18" charset="0"/>
            <a:cs typeface="Times New Roman" panose="02020603050405020304" pitchFamily="18" charset="0"/>
          </a:endParaRPr>
        </a:p>
      </dgm:t>
    </dgm:pt>
    <dgm:pt modelId="{4007AC59-806B-449A-AF69-5A9A9956CF6C}">
      <dgm:prSet phldrT="[Text]" custT="1"/>
      <dgm:spPr/>
      <dgm:t>
        <a:bodyPr/>
        <a:lstStyle/>
        <a:p>
          <a:r>
            <a:rPr lang="en-US" sz="1800">
              <a:latin typeface="Times New Roman" panose="02020603050405020304" pitchFamily="18" charset="0"/>
              <a:cs typeface="Times New Roman" panose="02020603050405020304" pitchFamily="18" charset="0"/>
            </a:rPr>
            <a:t>Problem statement revision</a:t>
          </a:r>
        </a:p>
      </dgm:t>
    </dgm:pt>
    <dgm:pt modelId="{92AA6385-635E-4654-B4C0-F03ADBFBE64C}" type="parTrans" cxnId="{A1EF978F-0CC5-41BD-8A50-EBFFFCEE2F54}">
      <dgm:prSet/>
      <dgm:spPr/>
      <dgm:t>
        <a:bodyPr/>
        <a:lstStyle/>
        <a:p>
          <a:endParaRPr lang="en-US" sz="2000">
            <a:latin typeface="Times New Roman" panose="02020603050405020304" pitchFamily="18" charset="0"/>
            <a:cs typeface="Times New Roman" panose="02020603050405020304" pitchFamily="18" charset="0"/>
          </a:endParaRPr>
        </a:p>
      </dgm:t>
    </dgm:pt>
    <dgm:pt modelId="{4C28C4EC-9C77-47BE-BCCE-67CD97BB9BAD}" type="sibTrans" cxnId="{A1EF978F-0CC5-41BD-8A50-EBFFFCEE2F54}">
      <dgm:prSet custT="1"/>
      <dgm:spPr/>
      <dgm:t>
        <a:bodyPr/>
        <a:lstStyle/>
        <a:p>
          <a:endParaRPr lang="en-US" sz="1800">
            <a:latin typeface="Times New Roman" panose="02020603050405020304" pitchFamily="18" charset="0"/>
            <a:cs typeface="Times New Roman" panose="02020603050405020304" pitchFamily="18" charset="0"/>
          </a:endParaRPr>
        </a:p>
      </dgm:t>
    </dgm:pt>
    <dgm:pt modelId="{E7A83926-4FBD-4466-92D7-73E22A3C680C}">
      <dgm:prSet phldrT="[Text]" custT="1"/>
      <dgm:spPr/>
      <dgm:t>
        <a:bodyPr/>
        <a:lstStyle/>
        <a:p>
          <a:r>
            <a:rPr lang="en-US" sz="1800">
              <a:latin typeface="Times New Roman" panose="02020603050405020304" pitchFamily="18" charset="0"/>
              <a:cs typeface="Times New Roman" panose="02020603050405020304" pitchFamily="18" charset="0"/>
            </a:rPr>
            <a:t>Year wise study of the model transistioning from 2013-2015.</a:t>
          </a:r>
        </a:p>
      </dgm:t>
    </dgm:pt>
    <dgm:pt modelId="{2CA80923-29E8-4464-AF2A-B1E33FCB3037}" type="parTrans" cxnId="{043DE042-F5BB-440F-B469-C95D2F3E3D0E}">
      <dgm:prSet/>
      <dgm:spPr/>
      <dgm:t>
        <a:bodyPr/>
        <a:lstStyle/>
        <a:p>
          <a:endParaRPr lang="en-US" sz="2000">
            <a:latin typeface="Times New Roman" panose="02020603050405020304" pitchFamily="18" charset="0"/>
            <a:cs typeface="Times New Roman" panose="02020603050405020304" pitchFamily="18" charset="0"/>
          </a:endParaRPr>
        </a:p>
      </dgm:t>
    </dgm:pt>
    <dgm:pt modelId="{B2BD166D-7A34-4C0F-825A-74E892CCC99F}" type="sibTrans" cxnId="{043DE042-F5BB-440F-B469-C95D2F3E3D0E}">
      <dgm:prSet custT="1"/>
      <dgm:spPr/>
      <dgm:t>
        <a:bodyPr/>
        <a:lstStyle/>
        <a:p>
          <a:endParaRPr lang="en-US" sz="1800">
            <a:latin typeface="Times New Roman" panose="02020603050405020304" pitchFamily="18" charset="0"/>
            <a:cs typeface="Times New Roman" panose="02020603050405020304" pitchFamily="18" charset="0"/>
          </a:endParaRPr>
        </a:p>
      </dgm:t>
    </dgm:pt>
    <dgm:pt modelId="{4E79F1ED-2CA2-4424-8E0D-BEE065C42E89}">
      <dgm:prSet phldrT="[Text]" custT="1"/>
      <dgm:spPr/>
      <dgm:t>
        <a:bodyPr/>
        <a:lstStyle/>
        <a:p>
          <a:r>
            <a:rPr lang="en-US" sz="1800">
              <a:latin typeface="Times New Roman" panose="02020603050405020304" pitchFamily="18" charset="0"/>
              <a:cs typeface="Times New Roman" panose="02020603050405020304" pitchFamily="18" charset="0"/>
            </a:rPr>
            <a:t>HRRP programs was analysed over three years</a:t>
          </a:r>
        </a:p>
      </dgm:t>
    </dgm:pt>
    <dgm:pt modelId="{9C67D980-DC14-41CC-9F3B-7A4CC39F3D32}" type="parTrans" cxnId="{768C0E6C-14C9-416B-921B-C8CE4C742D14}">
      <dgm:prSet/>
      <dgm:spPr/>
      <dgm:t>
        <a:bodyPr/>
        <a:lstStyle/>
        <a:p>
          <a:endParaRPr lang="en-US" sz="2000">
            <a:latin typeface="Times New Roman" panose="02020603050405020304" pitchFamily="18" charset="0"/>
            <a:cs typeface="Times New Roman" panose="02020603050405020304" pitchFamily="18" charset="0"/>
          </a:endParaRPr>
        </a:p>
      </dgm:t>
    </dgm:pt>
    <dgm:pt modelId="{31186F4E-9B43-4BA8-9879-F13B9441D691}" type="sibTrans" cxnId="{768C0E6C-14C9-416B-921B-C8CE4C742D14}">
      <dgm:prSet/>
      <dgm:spPr/>
      <dgm:t>
        <a:bodyPr/>
        <a:lstStyle/>
        <a:p>
          <a:endParaRPr lang="en-US" sz="2000">
            <a:latin typeface="Times New Roman" panose="02020603050405020304" pitchFamily="18" charset="0"/>
            <a:cs typeface="Times New Roman" panose="02020603050405020304" pitchFamily="18" charset="0"/>
          </a:endParaRPr>
        </a:p>
      </dgm:t>
    </dgm:pt>
    <dgm:pt modelId="{AB655E13-2BB0-4900-9E20-FE5D71D1056C}" type="pres">
      <dgm:prSet presAssocID="{8241E53A-F4C0-4845-BBD8-162982971A6C}" presName="Name0" presStyleCnt="0">
        <dgm:presLayoutVars>
          <dgm:dir/>
          <dgm:resizeHandles val="exact"/>
        </dgm:presLayoutVars>
      </dgm:prSet>
      <dgm:spPr/>
    </dgm:pt>
    <dgm:pt modelId="{3A62D4D2-E700-48B7-9047-D30D6A044E59}" type="pres">
      <dgm:prSet presAssocID="{C02B20D7-3454-4EA6-B504-DB2DFF066BD9}" presName="node" presStyleLbl="node1" presStyleIdx="0" presStyleCnt="5" custLinFactNeighborX="-4957">
        <dgm:presLayoutVars>
          <dgm:bulletEnabled val="1"/>
        </dgm:presLayoutVars>
      </dgm:prSet>
      <dgm:spPr/>
      <dgm:t>
        <a:bodyPr/>
        <a:lstStyle/>
        <a:p>
          <a:endParaRPr lang="en-US"/>
        </a:p>
      </dgm:t>
    </dgm:pt>
    <dgm:pt modelId="{C11D3EA5-3D46-4E05-8D6D-EC5340A833C7}" type="pres">
      <dgm:prSet presAssocID="{08BAE22B-50A0-405E-A400-670A5DDFF50A}" presName="sibTrans" presStyleLbl="sibTrans2D1" presStyleIdx="0" presStyleCnt="4"/>
      <dgm:spPr/>
      <dgm:t>
        <a:bodyPr/>
        <a:lstStyle/>
        <a:p>
          <a:endParaRPr lang="en-US"/>
        </a:p>
      </dgm:t>
    </dgm:pt>
    <dgm:pt modelId="{39C72638-CFD0-4641-A670-215FFC79EFF2}" type="pres">
      <dgm:prSet presAssocID="{08BAE22B-50A0-405E-A400-670A5DDFF50A}" presName="connectorText" presStyleLbl="sibTrans2D1" presStyleIdx="0" presStyleCnt="4"/>
      <dgm:spPr/>
      <dgm:t>
        <a:bodyPr/>
        <a:lstStyle/>
        <a:p>
          <a:endParaRPr lang="en-US"/>
        </a:p>
      </dgm:t>
    </dgm:pt>
    <dgm:pt modelId="{CEA5265C-6962-421E-8C65-C873969E4C8B}" type="pres">
      <dgm:prSet presAssocID="{B4FB7E1C-CAA2-4E99-87DB-6E866A5E90BE}" presName="node" presStyleLbl="node1" presStyleIdx="1" presStyleCnt="5">
        <dgm:presLayoutVars>
          <dgm:bulletEnabled val="1"/>
        </dgm:presLayoutVars>
      </dgm:prSet>
      <dgm:spPr/>
      <dgm:t>
        <a:bodyPr/>
        <a:lstStyle/>
        <a:p>
          <a:endParaRPr lang="en-US"/>
        </a:p>
      </dgm:t>
    </dgm:pt>
    <dgm:pt modelId="{7095B61C-B983-49D3-B893-B2CE680B5C4B}" type="pres">
      <dgm:prSet presAssocID="{C292DEFB-89CF-46CE-ABE6-C9ECA10D6929}" presName="sibTrans" presStyleLbl="sibTrans2D1" presStyleIdx="1" presStyleCnt="4"/>
      <dgm:spPr/>
      <dgm:t>
        <a:bodyPr/>
        <a:lstStyle/>
        <a:p>
          <a:endParaRPr lang="en-US"/>
        </a:p>
      </dgm:t>
    </dgm:pt>
    <dgm:pt modelId="{944CC595-C279-4684-8FC4-7B2A4BB78170}" type="pres">
      <dgm:prSet presAssocID="{C292DEFB-89CF-46CE-ABE6-C9ECA10D6929}" presName="connectorText" presStyleLbl="sibTrans2D1" presStyleIdx="1" presStyleCnt="4"/>
      <dgm:spPr/>
      <dgm:t>
        <a:bodyPr/>
        <a:lstStyle/>
        <a:p>
          <a:endParaRPr lang="en-US"/>
        </a:p>
      </dgm:t>
    </dgm:pt>
    <dgm:pt modelId="{E606C0CA-A607-472E-9BAE-2163D2B814BA}" type="pres">
      <dgm:prSet presAssocID="{4007AC59-806B-449A-AF69-5A9A9956CF6C}" presName="node" presStyleLbl="node1" presStyleIdx="2" presStyleCnt="5">
        <dgm:presLayoutVars>
          <dgm:bulletEnabled val="1"/>
        </dgm:presLayoutVars>
      </dgm:prSet>
      <dgm:spPr/>
      <dgm:t>
        <a:bodyPr/>
        <a:lstStyle/>
        <a:p>
          <a:endParaRPr lang="en-US"/>
        </a:p>
      </dgm:t>
    </dgm:pt>
    <dgm:pt modelId="{9215D193-0E3B-422B-8326-07FB67D8D9E4}" type="pres">
      <dgm:prSet presAssocID="{4C28C4EC-9C77-47BE-BCCE-67CD97BB9BAD}" presName="sibTrans" presStyleLbl="sibTrans2D1" presStyleIdx="2" presStyleCnt="4"/>
      <dgm:spPr/>
      <dgm:t>
        <a:bodyPr/>
        <a:lstStyle/>
        <a:p>
          <a:endParaRPr lang="en-US"/>
        </a:p>
      </dgm:t>
    </dgm:pt>
    <dgm:pt modelId="{9C621CD0-8418-48FE-A9F5-E1C22B9876F8}" type="pres">
      <dgm:prSet presAssocID="{4C28C4EC-9C77-47BE-BCCE-67CD97BB9BAD}" presName="connectorText" presStyleLbl="sibTrans2D1" presStyleIdx="2" presStyleCnt="4"/>
      <dgm:spPr/>
      <dgm:t>
        <a:bodyPr/>
        <a:lstStyle/>
        <a:p>
          <a:endParaRPr lang="en-US"/>
        </a:p>
      </dgm:t>
    </dgm:pt>
    <dgm:pt modelId="{62EA0FDB-FC90-41A8-B65B-D39361FECBDD}" type="pres">
      <dgm:prSet presAssocID="{E7A83926-4FBD-4466-92D7-73E22A3C680C}" presName="node" presStyleLbl="node1" presStyleIdx="3" presStyleCnt="5">
        <dgm:presLayoutVars>
          <dgm:bulletEnabled val="1"/>
        </dgm:presLayoutVars>
      </dgm:prSet>
      <dgm:spPr/>
      <dgm:t>
        <a:bodyPr/>
        <a:lstStyle/>
        <a:p>
          <a:endParaRPr lang="en-US"/>
        </a:p>
      </dgm:t>
    </dgm:pt>
    <dgm:pt modelId="{CF253A7F-FEF5-4E19-AA93-8894B66EA3AE}" type="pres">
      <dgm:prSet presAssocID="{B2BD166D-7A34-4C0F-825A-74E892CCC99F}" presName="sibTrans" presStyleLbl="sibTrans2D1" presStyleIdx="3" presStyleCnt="4"/>
      <dgm:spPr/>
      <dgm:t>
        <a:bodyPr/>
        <a:lstStyle/>
        <a:p>
          <a:endParaRPr lang="en-US"/>
        </a:p>
      </dgm:t>
    </dgm:pt>
    <dgm:pt modelId="{226A5EFD-16EE-431E-B94C-3C68122021A7}" type="pres">
      <dgm:prSet presAssocID="{B2BD166D-7A34-4C0F-825A-74E892CCC99F}" presName="connectorText" presStyleLbl="sibTrans2D1" presStyleIdx="3" presStyleCnt="4"/>
      <dgm:spPr/>
      <dgm:t>
        <a:bodyPr/>
        <a:lstStyle/>
        <a:p>
          <a:endParaRPr lang="en-US"/>
        </a:p>
      </dgm:t>
    </dgm:pt>
    <dgm:pt modelId="{64643FE9-4AC3-409F-A557-95271462E510}" type="pres">
      <dgm:prSet presAssocID="{4E79F1ED-2CA2-4424-8E0D-BEE065C42E89}" presName="node" presStyleLbl="node1" presStyleIdx="4" presStyleCnt="5">
        <dgm:presLayoutVars>
          <dgm:bulletEnabled val="1"/>
        </dgm:presLayoutVars>
      </dgm:prSet>
      <dgm:spPr/>
      <dgm:t>
        <a:bodyPr/>
        <a:lstStyle/>
        <a:p>
          <a:endParaRPr lang="en-US"/>
        </a:p>
      </dgm:t>
    </dgm:pt>
  </dgm:ptLst>
  <dgm:cxnLst>
    <dgm:cxn modelId="{CD7910F3-8662-4D7F-AE7E-4B8E1E503EBB}" type="presOf" srcId="{4C28C4EC-9C77-47BE-BCCE-67CD97BB9BAD}" destId="{9215D193-0E3B-422B-8326-07FB67D8D9E4}" srcOrd="0" destOrd="0" presId="urn:microsoft.com/office/officeart/2005/8/layout/process1"/>
    <dgm:cxn modelId="{F2D870DE-DD35-4510-8F2C-C6F4570E5206}" type="presOf" srcId="{4E79F1ED-2CA2-4424-8E0D-BEE065C42E89}" destId="{64643FE9-4AC3-409F-A557-95271462E510}" srcOrd="0" destOrd="0" presId="urn:microsoft.com/office/officeart/2005/8/layout/process1"/>
    <dgm:cxn modelId="{043DE042-F5BB-440F-B469-C95D2F3E3D0E}" srcId="{8241E53A-F4C0-4845-BBD8-162982971A6C}" destId="{E7A83926-4FBD-4466-92D7-73E22A3C680C}" srcOrd="3" destOrd="0" parTransId="{2CA80923-29E8-4464-AF2A-B1E33FCB3037}" sibTransId="{B2BD166D-7A34-4C0F-825A-74E892CCC99F}"/>
    <dgm:cxn modelId="{4AED539E-00E6-4FA1-AF58-E3D591CF4080}" type="presOf" srcId="{C02B20D7-3454-4EA6-B504-DB2DFF066BD9}" destId="{3A62D4D2-E700-48B7-9047-D30D6A044E59}" srcOrd="0" destOrd="0" presId="urn:microsoft.com/office/officeart/2005/8/layout/process1"/>
    <dgm:cxn modelId="{2F820C65-6E18-4B94-8517-528CCE69208E}" type="presOf" srcId="{C292DEFB-89CF-46CE-ABE6-C9ECA10D6929}" destId="{7095B61C-B983-49D3-B893-B2CE680B5C4B}" srcOrd="0" destOrd="0" presId="urn:microsoft.com/office/officeart/2005/8/layout/process1"/>
    <dgm:cxn modelId="{C28DECDC-9E77-4D4C-BE83-4BC3C11EAC11}" type="presOf" srcId="{4C28C4EC-9C77-47BE-BCCE-67CD97BB9BAD}" destId="{9C621CD0-8418-48FE-A9F5-E1C22B9876F8}" srcOrd="1" destOrd="0" presId="urn:microsoft.com/office/officeart/2005/8/layout/process1"/>
    <dgm:cxn modelId="{E2695B74-5A1D-47FA-BAED-AC84C0BCA30D}" type="presOf" srcId="{B4FB7E1C-CAA2-4E99-87DB-6E866A5E90BE}" destId="{CEA5265C-6962-421E-8C65-C873969E4C8B}" srcOrd="0" destOrd="0" presId="urn:microsoft.com/office/officeart/2005/8/layout/process1"/>
    <dgm:cxn modelId="{285F6A20-947E-4CFA-AE07-83F30E9F5F42}" type="presOf" srcId="{4007AC59-806B-449A-AF69-5A9A9956CF6C}" destId="{E606C0CA-A607-472E-9BAE-2163D2B814BA}" srcOrd="0" destOrd="0" presId="urn:microsoft.com/office/officeart/2005/8/layout/process1"/>
    <dgm:cxn modelId="{51E96E20-B149-40DD-AABB-CAECF3F1D122}" srcId="{8241E53A-F4C0-4845-BBD8-162982971A6C}" destId="{B4FB7E1C-CAA2-4E99-87DB-6E866A5E90BE}" srcOrd="1" destOrd="0" parTransId="{749DC52E-4199-446E-8D46-0475CA011385}" sibTransId="{C292DEFB-89CF-46CE-ABE6-C9ECA10D6929}"/>
    <dgm:cxn modelId="{6B730E05-BA74-4CBC-B4CE-50098F41192E}" type="presOf" srcId="{08BAE22B-50A0-405E-A400-670A5DDFF50A}" destId="{39C72638-CFD0-4641-A670-215FFC79EFF2}" srcOrd="1" destOrd="0" presId="urn:microsoft.com/office/officeart/2005/8/layout/process1"/>
    <dgm:cxn modelId="{F02D5346-1AE8-4A77-B221-C2F547406E77}" srcId="{8241E53A-F4C0-4845-BBD8-162982971A6C}" destId="{C02B20D7-3454-4EA6-B504-DB2DFF066BD9}" srcOrd="0" destOrd="0" parTransId="{1F5DBA02-5291-42B7-A56B-28808054E4DA}" sibTransId="{08BAE22B-50A0-405E-A400-670A5DDFF50A}"/>
    <dgm:cxn modelId="{A6FF3F68-4F71-4AB4-85A3-147293D57A10}" type="presOf" srcId="{B2BD166D-7A34-4C0F-825A-74E892CCC99F}" destId="{226A5EFD-16EE-431E-B94C-3C68122021A7}" srcOrd="1" destOrd="0" presId="urn:microsoft.com/office/officeart/2005/8/layout/process1"/>
    <dgm:cxn modelId="{EA4BB2E0-C3CF-4FAB-B6E9-15002FAE6116}" type="presOf" srcId="{C292DEFB-89CF-46CE-ABE6-C9ECA10D6929}" destId="{944CC595-C279-4684-8FC4-7B2A4BB78170}" srcOrd="1" destOrd="0" presId="urn:microsoft.com/office/officeart/2005/8/layout/process1"/>
    <dgm:cxn modelId="{A1EF978F-0CC5-41BD-8A50-EBFFFCEE2F54}" srcId="{8241E53A-F4C0-4845-BBD8-162982971A6C}" destId="{4007AC59-806B-449A-AF69-5A9A9956CF6C}" srcOrd="2" destOrd="0" parTransId="{92AA6385-635E-4654-B4C0-F03ADBFBE64C}" sibTransId="{4C28C4EC-9C77-47BE-BCCE-67CD97BB9BAD}"/>
    <dgm:cxn modelId="{296E5329-5C16-4219-BDA3-FAA52AEA306B}" type="presOf" srcId="{08BAE22B-50A0-405E-A400-670A5DDFF50A}" destId="{C11D3EA5-3D46-4E05-8D6D-EC5340A833C7}" srcOrd="0" destOrd="0" presId="urn:microsoft.com/office/officeart/2005/8/layout/process1"/>
    <dgm:cxn modelId="{632A0F29-BF92-47EA-90F1-59898DEAE90B}" type="presOf" srcId="{8241E53A-F4C0-4845-BBD8-162982971A6C}" destId="{AB655E13-2BB0-4900-9E20-FE5D71D1056C}" srcOrd="0" destOrd="0" presId="urn:microsoft.com/office/officeart/2005/8/layout/process1"/>
    <dgm:cxn modelId="{FD2A8407-CA26-45B9-AFA6-24294A50A6E7}" type="presOf" srcId="{B2BD166D-7A34-4C0F-825A-74E892CCC99F}" destId="{CF253A7F-FEF5-4E19-AA93-8894B66EA3AE}" srcOrd="0" destOrd="0" presId="urn:microsoft.com/office/officeart/2005/8/layout/process1"/>
    <dgm:cxn modelId="{768C0E6C-14C9-416B-921B-C8CE4C742D14}" srcId="{8241E53A-F4C0-4845-BBD8-162982971A6C}" destId="{4E79F1ED-2CA2-4424-8E0D-BEE065C42E89}" srcOrd="4" destOrd="0" parTransId="{9C67D980-DC14-41CC-9F3B-7A4CC39F3D32}" sibTransId="{31186F4E-9B43-4BA8-9879-F13B9441D691}"/>
    <dgm:cxn modelId="{0F8A6342-F7FF-403D-8E90-64FBEB97E52A}" type="presOf" srcId="{E7A83926-4FBD-4466-92D7-73E22A3C680C}" destId="{62EA0FDB-FC90-41A8-B65B-D39361FECBDD}" srcOrd="0" destOrd="0" presId="urn:microsoft.com/office/officeart/2005/8/layout/process1"/>
    <dgm:cxn modelId="{A37477E6-B245-4B1D-8A1E-2AF348566405}" type="presParOf" srcId="{AB655E13-2BB0-4900-9E20-FE5D71D1056C}" destId="{3A62D4D2-E700-48B7-9047-D30D6A044E59}" srcOrd="0" destOrd="0" presId="urn:microsoft.com/office/officeart/2005/8/layout/process1"/>
    <dgm:cxn modelId="{BEC8FF22-383F-4D09-AEAB-2BB683170ABE}" type="presParOf" srcId="{AB655E13-2BB0-4900-9E20-FE5D71D1056C}" destId="{C11D3EA5-3D46-4E05-8D6D-EC5340A833C7}" srcOrd="1" destOrd="0" presId="urn:microsoft.com/office/officeart/2005/8/layout/process1"/>
    <dgm:cxn modelId="{839B7B5C-FA34-41A7-A13C-7DB1454F2912}" type="presParOf" srcId="{C11D3EA5-3D46-4E05-8D6D-EC5340A833C7}" destId="{39C72638-CFD0-4641-A670-215FFC79EFF2}" srcOrd="0" destOrd="0" presId="urn:microsoft.com/office/officeart/2005/8/layout/process1"/>
    <dgm:cxn modelId="{4E603AB7-DDD3-4135-88F3-AABA6341F0ED}" type="presParOf" srcId="{AB655E13-2BB0-4900-9E20-FE5D71D1056C}" destId="{CEA5265C-6962-421E-8C65-C873969E4C8B}" srcOrd="2" destOrd="0" presId="urn:microsoft.com/office/officeart/2005/8/layout/process1"/>
    <dgm:cxn modelId="{F40E1C3D-DE13-4DDF-96A6-1C3361D03743}" type="presParOf" srcId="{AB655E13-2BB0-4900-9E20-FE5D71D1056C}" destId="{7095B61C-B983-49D3-B893-B2CE680B5C4B}" srcOrd="3" destOrd="0" presId="urn:microsoft.com/office/officeart/2005/8/layout/process1"/>
    <dgm:cxn modelId="{54B8B463-AE9E-4D82-99A0-2FEE2FAEC2D3}" type="presParOf" srcId="{7095B61C-B983-49D3-B893-B2CE680B5C4B}" destId="{944CC595-C279-4684-8FC4-7B2A4BB78170}" srcOrd="0" destOrd="0" presId="urn:microsoft.com/office/officeart/2005/8/layout/process1"/>
    <dgm:cxn modelId="{5DEEC590-C44F-4054-9A72-B2AEE5150F49}" type="presParOf" srcId="{AB655E13-2BB0-4900-9E20-FE5D71D1056C}" destId="{E606C0CA-A607-472E-9BAE-2163D2B814BA}" srcOrd="4" destOrd="0" presId="urn:microsoft.com/office/officeart/2005/8/layout/process1"/>
    <dgm:cxn modelId="{2FFB1A1D-0441-4A75-A9E0-DEC88B54160F}" type="presParOf" srcId="{AB655E13-2BB0-4900-9E20-FE5D71D1056C}" destId="{9215D193-0E3B-422B-8326-07FB67D8D9E4}" srcOrd="5" destOrd="0" presId="urn:microsoft.com/office/officeart/2005/8/layout/process1"/>
    <dgm:cxn modelId="{AD2ABEBF-CE72-4387-B117-836AFB7F2925}" type="presParOf" srcId="{9215D193-0E3B-422B-8326-07FB67D8D9E4}" destId="{9C621CD0-8418-48FE-A9F5-E1C22B9876F8}" srcOrd="0" destOrd="0" presId="urn:microsoft.com/office/officeart/2005/8/layout/process1"/>
    <dgm:cxn modelId="{5BC12751-E57E-4F0B-9D15-EECC70D41E79}" type="presParOf" srcId="{AB655E13-2BB0-4900-9E20-FE5D71D1056C}" destId="{62EA0FDB-FC90-41A8-B65B-D39361FECBDD}" srcOrd="6" destOrd="0" presId="urn:microsoft.com/office/officeart/2005/8/layout/process1"/>
    <dgm:cxn modelId="{48D796F2-D885-4039-8DF5-1DBDC3CF5F3D}" type="presParOf" srcId="{AB655E13-2BB0-4900-9E20-FE5D71D1056C}" destId="{CF253A7F-FEF5-4E19-AA93-8894B66EA3AE}" srcOrd="7" destOrd="0" presId="urn:microsoft.com/office/officeart/2005/8/layout/process1"/>
    <dgm:cxn modelId="{021D7ECD-77BC-43B6-9B3F-0372CD9FF3EE}" type="presParOf" srcId="{CF253A7F-FEF5-4E19-AA93-8894B66EA3AE}" destId="{226A5EFD-16EE-431E-B94C-3C68122021A7}" srcOrd="0" destOrd="0" presId="urn:microsoft.com/office/officeart/2005/8/layout/process1"/>
    <dgm:cxn modelId="{5922E423-F355-4F82-B96D-9AE8DFEAC310}" type="presParOf" srcId="{AB655E13-2BB0-4900-9E20-FE5D71D1056C}" destId="{64643FE9-4AC3-409F-A557-95271462E510}"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48EBAB-450F-4328-887A-E30971C713DF}" type="doc">
      <dgm:prSet loTypeId="urn:microsoft.com/office/officeart/2005/8/layout/process1" loCatId="process" qsTypeId="urn:microsoft.com/office/officeart/2005/8/quickstyle/simple1" qsCatId="simple" csTypeId="urn:microsoft.com/office/officeart/2005/8/colors/accent1_2" csCatId="accent1" phldr="1"/>
      <dgm:spPr/>
    </dgm:pt>
    <dgm:pt modelId="{136D2A3B-41FE-45A4-ABD7-3C544DF87A22}">
      <dgm:prSet phldrT="[Text]" custT="1"/>
      <dgm:spPr/>
      <dgm:t>
        <a:bodyPr/>
        <a:lstStyle/>
        <a:p>
          <a:r>
            <a:rPr lang="en-US" sz="1800" dirty="0">
              <a:latin typeface="Times New Roman" panose="02020603050405020304" pitchFamily="18" charset="0"/>
              <a:cs typeface="Times New Roman" panose="02020603050405020304" pitchFamily="18" charset="0"/>
            </a:rPr>
            <a:t>Readmission with respect to </a:t>
          </a:r>
          <a:r>
            <a:rPr lang="en-US" sz="1800" dirty="0" smtClean="0">
              <a:latin typeface="Times New Roman" panose="02020603050405020304" pitchFamily="18" charset="0"/>
              <a:cs typeface="Times New Roman" panose="02020603050405020304" pitchFamily="18" charset="0"/>
            </a:rPr>
            <a:t>pneumonia, </a:t>
          </a:r>
          <a:r>
            <a:rPr lang="en-US" sz="1800" dirty="0">
              <a:latin typeface="Times New Roman" panose="02020603050405020304" pitchFamily="18" charset="0"/>
              <a:cs typeface="Times New Roman" panose="02020603050405020304" pitchFamily="18" charset="0"/>
            </a:rPr>
            <a:t>heart failure and AMI was plotted year wise</a:t>
          </a:r>
        </a:p>
      </dgm:t>
    </dgm:pt>
    <dgm:pt modelId="{B7A94896-BC72-4D0A-9879-219328E4F361}" type="parTrans" cxnId="{7465A860-886A-4DDC-9B62-BF07782538A0}">
      <dgm:prSet/>
      <dgm:spPr/>
      <dgm:t>
        <a:bodyPr/>
        <a:lstStyle/>
        <a:p>
          <a:endParaRPr lang="en-US"/>
        </a:p>
      </dgm:t>
    </dgm:pt>
    <dgm:pt modelId="{36E488E5-493C-4745-BFFD-6BD40CB00400}" type="sibTrans" cxnId="{7465A860-886A-4DDC-9B62-BF07782538A0}">
      <dgm:prSet custT="1"/>
      <dgm:spPr/>
      <dgm:t>
        <a:bodyPr/>
        <a:lstStyle/>
        <a:p>
          <a:endParaRPr lang="en-US" sz="1800">
            <a:latin typeface="Times New Roman" panose="02020603050405020304" pitchFamily="18" charset="0"/>
            <a:cs typeface="Times New Roman" panose="02020603050405020304" pitchFamily="18" charset="0"/>
          </a:endParaRPr>
        </a:p>
      </dgm:t>
    </dgm:pt>
    <dgm:pt modelId="{60F2214C-C0B1-4DAD-9A04-2BF11FD7E0B1}">
      <dgm:prSet phldrT="[Text]" custT="1"/>
      <dgm:spPr/>
      <dgm:t>
        <a:bodyPr/>
        <a:lstStyle/>
        <a:p>
          <a:r>
            <a:rPr lang="en-US" sz="1800">
              <a:latin typeface="Times New Roman" panose="02020603050405020304" pitchFamily="18" charset="0"/>
              <a:cs typeface="Times New Roman" panose="02020603050405020304" pitchFamily="18" charset="0"/>
            </a:rPr>
            <a:t>Readmissions ratios were analysed with respect to staffed beds</a:t>
          </a:r>
        </a:p>
      </dgm:t>
    </dgm:pt>
    <dgm:pt modelId="{470FC25B-EA09-47BF-AAA6-E9FB7BAFE9F6}" type="parTrans" cxnId="{EE138F96-28E0-43F3-B37B-EE076920750C}">
      <dgm:prSet/>
      <dgm:spPr/>
      <dgm:t>
        <a:bodyPr/>
        <a:lstStyle/>
        <a:p>
          <a:endParaRPr lang="en-US"/>
        </a:p>
      </dgm:t>
    </dgm:pt>
    <dgm:pt modelId="{83AD5F71-C776-40B3-A2BE-1A4BA8187AE8}" type="sibTrans" cxnId="{EE138F96-28E0-43F3-B37B-EE076920750C}">
      <dgm:prSet custT="1"/>
      <dgm:spPr/>
      <dgm:t>
        <a:bodyPr/>
        <a:lstStyle/>
        <a:p>
          <a:endParaRPr lang="en-US" sz="1800">
            <a:latin typeface="Times New Roman" panose="02020603050405020304" pitchFamily="18" charset="0"/>
            <a:cs typeface="Times New Roman" panose="02020603050405020304" pitchFamily="18" charset="0"/>
          </a:endParaRPr>
        </a:p>
      </dgm:t>
    </dgm:pt>
    <dgm:pt modelId="{A4CC62B1-3C3C-4C30-AFA2-FF343C39EA95}">
      <dgm:prSet phldrT="[Text]" custT="1"/>
      <dgm:spPr/>
      <dgm:t>
        <a:bodyPr/>
        <a:lstStyle/>
        <a:p>
          <a:r>
            <a:rPr lang="en-US" sz="1800">
              <a:latin typeface="Times New Roman" panose="02020603050405020304" pitchFamily="18" charset="0"/>
              <a:cs typeface="Times New Roman" panose="02020603050405020304" pitchFamily="18" charset="0"/>
            </a:rPr>
            <a:t>Problem statement improvisation</a:t>
          </a:r>
        </a:p>
      </dgm:t>
    </dgm:pt>
    <dgm:pt modelId="{B2AD715A-B653-4748-8902-F825EC1A34B2}" type="parTrans" cxnId="{E4BFC70B-6959-4A3F-8126-1EE0BCF34ECE}">
      <dgm:prSet/>
      <dgm:spPr/>
      <dgm:t>
        <a:bodyPr/>
        <a:lstStyle/>
        <a:p>
          <a:endParaRPr lang="en-US"/>
        </a:p>
      </dgm:t>
    </dgm:pt>
    <dgm:pt modelId="{2FCF7CFD-112C-40EA-8F92-446465656370}" type="sibTrans" cxnId="{E4BFC70B-6959-4A3F-8126-1EE0BCF34ECE}">
      <dgm:prSet custT="1"/>
      <dgm:spPr/>
      <dgm:t>
        <a:bodyPr/>
        <a:lstStyle/>
        <a:p>
          <a:endParaRPr lang="en-US" sz="1800">
            <a:latin typeface="Times New Roman" panose="02020603050405020304" pitchFamily="18" charset="0"/>
            <a:cs typeface="Times New Roman" panose="02020603050405020304" pitchFamily="18" charset="0"/>
          </a:endParaRPr>
        </a:p>
      </dgm:t>
    </dgm:pt>
    <dgm:pt modelId="{61C8C52C-D075-48EA-B8AA-497FB53E83A9}">
      <dgm:prSet custT="1"/>
      <dgm:spPr/>
      <dgm:t>
        <a:bodyPr/>
        <a:lstStyle/>
        <a:p>
          <a:r>
            <a:rPr lang="en-US" sz="1800">
              <a:latin typeface="Times New Roman" panose="02020603050405020304" pitchFamily="18" charset="0"/>
              <a:cs typeface="Times New Roman" panose="02020603050405020304" pitchFamily="18" charset="0"/>
            </a:rPr>
            <a:t>Socio economic factors were gathered</a:t>
          </a:r>
        </a:p>
      </dgm:t>
    </dgm:pt>
    <dgm:pt modelId="{BC32E6EE-3838-4850-8C7F-C68CA3C8E368}" type="parTrans" cxnId="{7128A0E8-08FA-4F54-8E17-61AA292E221D}">
      <dgm:prSet/>
      <dgm:spPr/>
      <dgm:t>
        <a:bodyPr/>
        <a:lstStyle/>
        <a:p>
          <a:endParaRPr lang="en-US"/>
        </a:p>
      </dgm:t>
    </dgm:pt>
    <dgm:pt modelId="{4353F3F4-28BA-4473-AC36-7253D515AD80}" type="sibTrans" cxnId="{7128A0E8-08FA-4F54-8E17-61AA292E221D}">
      <dgm:prSet custT="1"/>
      <dgm:spPr/>
      <dgm:t>
        <a:bodyPr/>
        <a:lstStyle/>
        <a:p>
          <a:endParaRPr lang="en-US" sz="1800">
            <a:latin typeface="Times New Roman" panose="02020603050405020304" pitchFamily="18" charset="0"/>
            <a:cs typeface="Times New Roman" panose="02020603050405020304" pitchFamily="18" charset="0"/>
          </a:endParaRPr>
        </a:p>
      </dgm:t>
    </dgm:pt>
    <dgm:pt modelId="{4323C4C4-2C15-4C5E-8717-45AC917A3964}">
      <dgm:prSet custT="1"/>
      <dgm:spPr/>
      <dgm:t>
        <a:bodyPr/>
        <a:lstStyle/>
        <a:p>
          <a:r>
            <a:rPr lang="en-US" sz="1800">
              <a:latin typeface="Times New Roman" panose="02020603050405020304" pitchFamily="18" charset="0"/>
              <a:cs typeface="Times New Roman" panose="02020603050405020304" pitchFamily="18" charset="0"/>
            </a:rPr>
            <a:t>Analyse the effect of the socio economic status on readmission ratios</a:t>
          </a:r>
        </a:p>
      </dgm:t>
    </dgm:pt>
    <dgm:pt modelId="{363E0E68-ABCB-42CC-8EF1-892EF1E57C01}" type="parTrans" cxnId="{FF7320FA-A067-444C-AC6F-A238184AA649}">
      <dgm:prSet/>
      <dgm:spPr/>
      <dgm:t>
        <a:bodyPr/>
        <a:lstStyle/>
        <a:p>
          <a:endParaRPr lang="en-US"/>
        </a:p>
      </dgm:t>
    </dgm:pt>
    <dgm:pt modelId="{87561567-7B62-4A59-A2D4-9B5086E75C93}" type="sibTrans" cxnId="{FF7320FA-A067-444C-AC6F-A238184AA649}">
      <dgm:prSet/>
      <dgm:spPr/>
      <dgm:t>
        <a:bodyPr/>
        <a:lstStyle/>
        <a:p>
          <a:endParaRPr lang="en-US"/>
        </a:p>
      </dgm:t>
    </dgm:pt>
    <dgm:pt modelId="{8103C7BE-5BE2-4090-BB91-44094E017F63}" type="pres">
      <dgm:prSet presAssocID="{AD48EBAB-450F-4328-887A-E30971C713DF}" presName="Name0" presStyleCnt="0">
        <dgm:presLayoutVars>
          <dgm:dir/>
          <dgm:resizeHandles val="exact"/>
        </dgm:presLayoutVars>
      </dgm:prSet>
      <dgm:spPr/>
    </dgm:pt>
    <dgm:pt modelId="{BACA929E-1928-47D3-B83B-C786E462624C}" type="pres">
      <dgm:prSet presAssocID="{136D2A3B-41FE-45A4-ABD7-3C544DF87A22}" presName="node" presStyleLbl="node1" presStyleIdx="0" presStyleCnt="5">
        <dgm:presLayoutVars>
          <dgm:bulletEnabled val="1"/>
        </dgm:presLayoutVars>
      </dgm:prSet>
      <dgm:spPr/>
      <dgm:t>
        <a:bodyPr/>
        <a:lstStyle/>
        <a:p>
          <a:endParaRPr lang="en-US"/>
        </a:p>
      </dgm:t>
    </dgm:pt>
    <dgm:pt modelId="{E7344D78-4CA8-42C0-B55D-3AF009A505A9}" type="pres">
      <dgm:prSet presAssocID="{36E488E5-493C-4745-BFFD-6BD40CB00400}" presName="sibTrans" presStyleLbl="sibTrans2D1" presStyleIdx="0" presStyleCnt="4"/>
      <dgm:spPr/>
      <dgm:t>
        <a:bodyPr/>
        <a:lstStyle/>
        <a:p>
          <a:endParaRPr lang="en-US"/>
        </a:p>
      </dgm:t>
    </dgm:pt>
    <dgm:pt modelId="{37DDA2D2-1F99-458C-9A2B-175C51ECEF18}" type="pres">
      <dgm:prSet presAssocID="{36E488E5-493C-4745-BFFD-6BD40CB00400}" presName="connectorText" presStyleLbl="sibTrans2D1" presStyleIdx="0" presStyleCnt="4"/>
      <dgm:spPr/>
      <dgm:t>
        <a:bodyPr/>
        <a:lstStyle/>
        <a:p>
          <a:endParaRPr lang="en-US"/>
        </a:p>
      </dgm:t>
    </dgm:pt>
    <dgm:pt modelId="{2C0C206F-F0B3-49D8-99D5-1239596C21A9}" type="pres">
      <dgm:prSet presAssocID="{60F2214C-C0B1-4DAD-9A04-2BF11FD7E0B1}" presName="node" presStyleLbl="node1" presStyleIdx="1" presStyleCnt="5">
        <dgm:presLayoutVars>
          <dgm:bulletEnabled val="1"/>
        </dgm:presLayoutVars>
      </dgm:prSet>
      <dgm:spPr/>
      <dgm:t>
        <a:bodyPr/>
        <a:lstStyle/>
        <a:p>
          <a:endParaRPr lang="en-US"/>
        </a:p>
      </dgm:t>
    </dgm:pt>
    <dgm:pt modelId="{A5FBA1A1-DC93-4EE4-B4A8-7B1DF8974A8F}" type="pres">
      <dgm:prSet presAssocID="{83AD5F71-C776-40B3-A2BE-1A4BA8187AE8}" presName="sibTrans" presStyleLbl="sibTrans2D1" presStyleIdx="1" presStyleCnt="4"/>
      <dgm:spPr/>
      <dgm:t>
        <a:bodyPr/>
        <a:lstStyle/>
        <a:p>
          <a:endParaRPr lang="en-US"/>
        </a:p>
      </dgm:t>
    </dgm:pt>
    <dgm:pt modelId="{41B38AFF-E104-4C3F-B17E-93CF65B62485}" type="pres">
      <dgm:prSet presAssocID="{83AD5F71-C776-40B3-A2BE-1A4BA8187AE8}" presName="connectorText" presStyleLbl="sibTrans2D1" presStyleIdx="1" presStyleCnt="4"/>
      <dgm:spPr/>
      <dgm:t>
        <a:bodyPr/>
        <a:lstStyle/>
        <a:p>
          <a:endParaRPr lang="en-US"/>
        </a:p>
      </dgm:t>
    </dgm:pt>
    <dgm:pt modelId="{A57B1586-BFC8-4158-85BF-D01083624A52}" type="pres">
      <dgm:prSet presAssocID="{A4CC62B1-3C3C-4C30-AFA2-FF343C39EA95}" presName="node" presStyleLbl="node1" presStyleIdx="2" presStyleCnt="5">
        <dgm:presLayoutVars>
          <dgm:bulletEnabled val="1"/>
        </dgm:presLayoutVars>
      </dgm:prSet>
      <dgm:spPr/>
      <dgm:t>
        <a:bodyPr/>
        <a:lstStyle/>
        <a:p>
          <a:endParaRPr lang="en-US"/>
        </a:p>
      </dgm:t>
    </dgm:pt>
    <dgm:pt modelId="{910104FA-D352-4BC3-AB8B-1A22AB93B9F4}" type="pres">
      <dgm:prSet presAssocID="{2FCF7CFD-112C-40EA-8F92-446465656370}" presName="sibTrans" presStyleLbl="sibTrans2D1" presStyleIdx="2" presStyleCnt="4"/>
      <dgm:spPr/>
      <dgm:t>
        <a:bodyPr/>
        <a:lstStyle/>
        <a:p>
          <a:endParaRPr lang="en-US"/>
        </a:p>
      </dgm:t>
    </dgm:pt>
    <dgm:pt modelId="{46CDAB94-E934-4042-9264-D50D3E49D763}" type="pres">
      <dgm:prSet presAssocID="{2FCF7CFD-112C-40EA-8F92-446465656370}" presName="connectorText" presStyleLbl="sibTrans2D1" presStyleIdx="2" presStyleCnt="4"/>
      <dgm:spPr/>
      <dgm:t>
        <a:bodyPr/>
        <a:lstStyle/>
        <a:p>
          <a:endParaRPr lang="en-US"/>
        </a:p>
      </dgm:t>
    </dgm:pt>
    <dgm:pt modelId="{C17CE49E-52A0-4EB9-A825-2EBC72DF188F}" type="pres">
      <dgm:prSet presAssocID="{61C8C52C-D075-48EA-B8AA-497FB53E83A9}" presName="node" presStyleLbl="node1" presStyleIdx="3" presStyleCnt="5">
        <dgm:presLayoutVars>
          <dgm:bulletEnabled val="1"/>
        </dgm:presLayoutVars>
      </dgm:prSet>
      <dgm:spPr/>
      <dgm:t>
        <a:bodyPr/>
        <a:lstStyle/>
        <a:p>
          <a:endParaRPr lang="en-US"/>
        </a:p>
      </dgm:t>
    </dgm:pt>
    <dgm:pt modelId="{57F134F3-6151-4825-92EA-D16BFFFCE566}" type="pres">
      <dgm:prSet presAssocID="{4353F3F4-28BA-4473-AC36-7253D515AD80}" presName="sibTrans" presStyleLbl="sibTrans2D1" presStyleIdx="3" presStyleCnt="4"/>
      <dgm:spPr/>
      <dgm:t>
        <a:bodyPr/>
        <a:lstStyle/>
        <a:p>
          <a:endParaRPr lang="en-US"/>
        </a:p>
      </dgm:t>
    </dgm:pt>
    <dgm:pt modelId="{39A50922-D55D-4010-87CD-ABFBA9DF7C99}" type="pres">
      <dgm:prSet presAssocID="{4353F3F4-28BA-4473-AC36-7253D515AD80}" presName="connectorText" presStyleLbl="sibTrans2D1" presStyleIdx="3" presStyleCnt="4"/>
      <dgm:spPr/>
      <dgm:t>
        <a:bodyPr/>
        <a:lstStyle/>
        <a:p>
          <a:endParaRPr lang="en-US"/>
        </a:p>
      </dgm:t>
    </dgm:pt>
    <dgm:pt modelId="{1993CD0C-07AB-43B2-9C92-A12A843C1449}" type="pres">
      <dgm:prSet presAssocID="{4323C4C4-2C15-4C5E-8717-45AC917A3964}" presName="node" presStyleLbl="node1" presStyleIdx="4" presStyleCnt="5">
        <dgm:presLayoutVars>
          <dgm:bulletEnabled val="1"/>
        </dgm:presLayoutVars>
      </dgm:prSet>
      <dgm:spPr/>
      <dgm:t>
        <a:bodyPr/>
        <a:lstStyle/>
        <a:p>
          <a:endParaRPr lang="en-US"/>
        </a:p>
      </dgm:t>
    </dgm:pt>
  </dgm:ptLst>
  <dgm:cxnLst>
    <dgm:cxn modelId="{6D86ED7B-7C75-437F-A5C8-9FDB488734C4}" type="presOf" srcId="{AD48EBAB-450F-4328-887A-E30971C713DF}" destId="{8103C7BE-5BE2-4090-BB91-44094E017F63}" srcOrd="0" destOrd="0" presId="urn:microsoft.com/office/officeart/2005/8/layout/process1"/>
    <dgm:cxn modelId="{3E6E2687-966F-40F8-B5D6-36F89A3C870A}" type="presOf" srcId="{60F2214C-C0B1-4DAD-9A04-2BF11FD7E0B1}" destId="{2C0C206F-F0B3-49D8-99D5-1239596C21A9}" srcOrd="0" destOrd="0" presId="urn:microsoft.com/office/officeart/2005/8/layout/process1"/>
    <dgm:cxn modelId="{D6A0D883-61BD-4601-AF1F-A283FFE22800}" type="presOf" srcId="{4353F3F4-28BA-4473-AC36-7253D515AD80}" destId="{39A50922-D55D-4010-87CD-ABFBA9DF7C99}" srcOrd="1" destOrd="0" presId="urn:microsoft.com/office/officeart/2005/8/layout/process1"/>
    <dgm:cxn modelId="{B1E0DC3F-DC89-4F1B-9B61-D942D51138B5}" type="presOf" srcId="{36E488E5-493C-4745-BFFD-6BD40CB00400}" destId="{E7344D78-4CA8-42C0-B55D-3AF009A505A9}" srcOrd="0" destOrd="0" presId="urn:microsoft.com/office/officeart/2005/8/layout/process1"/>
    <dgm:cxn modelId="{3C397D7C-C38A-451E-B90A-DB3876C05F87}" type="presOf" srcId="{4323C4C4-2C15-4C5E-8717-45AC917A3964}" destId="{1993CD0C-07AB-43B2-9C92-A12A843C1449}" srcOrd="0" destOrd="0" presId="urn:microsoft.com/office/officeart/2005/8/layout/process1"/>
    <dgm:cxn modelId="{7465A860-886A-4DDC-9B62-BF07782538A0}" srcId="{AD48EBAB-450F-4328-887A-E30971C713DF}" destId="{136D2A3B-41FE-45A4-ABD7-3C544DF87A22}" srcOrd="0" destOrd="0" parTransId="{B7A94896-BC72-4D0A-9879-219328E4F361}" sibTransId="{36E488E5-493C-4745-BFFD-6BD40CB00400}"/>
    <dgm:cxn modelId="{EE138F96-28E0-43F3-B37B-EE076920750C}" srcId="{AD48EBAB-450F-4328-887A-E30971C713DF}" destId="{60F2214C-C0B1-4DAD-9A04-2BF11FD7E0B1}" srcOrd="1" destOrd="0" parTransId="{470FC25B-EA09-47BF-AAA6-E9FB7BAFE9F6}" sibTransId="{83AD5F71-C776-40B3-A2BE-1A4BA8187AE8}"/>
    <dgm:cxn modelId="{E4BFC70B-6959-4A3F-8126-1EE0BCF34ECE}" srcId="{AD48EBAB-450F-4328-887A-E30971C713DF}" destId="{A4CC62B1-3C3C-4C30-AFA2-FF343C39EA95}" srcOrd="2" destOrd="0" parTransId="{B2AD715A-B653-4748-8902-F825EC1A34B2}" sibTransId="{2FCF7CFD-112C-40EA-8F92-446465656370}"/>
    <dgm:cxn modelId="{98A717DF-833B-4863-963B-DF47FF1A959D}" type="presOf" srcId="{2FCF7CFD-112C-40EA-8F92-446465656370}" destId="{46CDAB94-E934-4042-9264-D50D3E49D763}" srcOrd="1" destOrd="0" presId="urn:microsoft.com/office/officeart/2005/8/layout/process1"/>
    <dgm:cxn modelId="{BD5269A8-F050-402C-9BD5-F4C2B8908366}" type="presOf" srcId="{83AD5F71-C776-40B3-A2BE-1A4BA8187AE8}" destId="{41B38AFF-E104-4C3F-B17E-93CF65B62485}" srcOrd="1" destOrd="0" presId="urn:microsoft.com/office/officeart/2005/8/layout/process1"/>
    <dgm:cxn modelId="{6D00D39D-7BA0-438D-A19F-A1A9A76AF2EC}" type="presOf" srcId="{36E488E5-493C-4745-BFFD-6BD40CB00400}" destId="{37DDA2D2-1F99-458C-9A2B-175C51ECEF18}" srcOrd="1" destOrd="0" presId="urn:microsoft.com/office/officeart/2005/8/layout/process1"/>
    <dgm:cxn modelId="{FF7320FA-A067-444C-AC6F-A238184AA649}" srcId="{AD48EBAB-450F-4328-887A-E30971C713DF}" destId="{4323C4C4-2C15-4C5E-8717-45AC917A3964}" srcOrd="4" destOrd="0" parTransId="{363E0E68-ABCB-42CC-8EF1-892EF1E57C01}" sibTransId="{87561567-7B62-4A59-A2D4-9B5086E75C93}"/>
    <dgm:cxn modelId="{7128A0E8-08FA-4F54-8E17-61AA292E221D}" srcId="{AD48EBAB-450F-4328-887A-E30971C713DF}" destId="{61C8C52C-D075-48EA-B8AA-497FB53E83A9}" srcOrd="3" destOrd="0" parTransId="{BC32E6EE-3838-4850-8C7F-C68CA3C8E368}" sibTransId="{4353F3F4-28BA-4473-AC36-7253D515AD80}"/>
    <dgm:cxn modelId="{37FF282E-E4A4-4F07-8C8E-083D9DDF5450}" type="presOf" srcId="{136D2A3B-41FE-45A4-ABD7-3C544DF87A22}" destId="{BACA929E-1928-47D3-B83B-C786E462624C}" srcOrd="0" destOrd="0" presId="urn:microsoft.com/office/officeart/2005/8/layout/process1"/>
    <dgm:cxn modelId="{3414B4A8-3AF9-4AFC-A4E0-1A313B86A142}" type="presOf" srcId="{61C8C52C-D075-48EA-B8AA-497FB53E83A9}" destId="{C17CE49E-52A0-4EB9-A825-2EBC72DF188F}" srcOrd="0" destOrd="0" presId="urn:microsoft.com/office/officeart/2005/8/layout/process1"/>
    <dgm:cxn modelId="{3B0DF2F8-76CF-4693-A4BB-C09AB38EDF3E}" type="presOf" srcId="{4353F3F4-28BA-4473-AC36-7253D515AD80}" destId="{57F134F3-6151-4825-92EA-D16BFFFCE566}" srcOrd="0" destOrd="0" presId="urn:microsoft.com/office/officeart/2005/8/layout/process1"/>
    <dgm:cxn modelId="{127B513E-38D0-4ABE-8852-06E6AA0FCC69}" type="presOf" srcId="{2FCF7CFD-112C-40EA-8F92-446465656370}" destId="{910104FA-D352-4BC3-AB8B-1A22AB93B9F4}" srcOrd="0" destOrd="0" presId="urn:microsoft.com/office/officeart/2005/8/layout/process1"/>
    <dgm:cxn modelId="{D769C25D-CD50-41D0-B088-68BF8AC0F401}" type="presOf" srcId="{83AD5F71-C776-40B3-A2BE-1A4BA8187AE8}" destId="{A5FBA1A1-DC93-4EE4-B4A8-7B1DF8974A8F}" srcOrd="0" destOrd="0" presId="urn:microsoft.com/office/officeart/2005/8/layout/process1"/>
    <dgm:cxn modelId="{15284B45-5B3E-49C0-9FD8-4F1413C08BCD}" type="presOf" srcId="{A4CC62B1-3C3C-4C30-AFA2-FF343C39EA95}" destId="{A57B1586-BFC8-4158-85BF-D01083624A52}" srcOrd="0" destOrd="0" presId="urn:microsoft.com/office/officeart/2005/8/layout/process1"/>
    <dgm:cxn modelId="{AD5632F6-826B-4785-AC40-957BFC9AABD5}" type="presParOf" srcId="{8103C7BE-5BE2-4090-BB91-44094E017F63}" destId="{BACA929E-1928-47D3-B83B-C786E462624C}" srcOrd="0" destOrd="0" presId="urn:microsoft.com/office/officeart/2005/8/layout/process1"/>
    <dgm:cxn modelId="{86E63F0D-2A05-48BF-880D-0B5B11C475CD}" type="presParOf" srcId="{8103C7BE-5BE2-4090-BB91-44094E017F63}" destId="{E7344D78-4CA8-42C0-B55D-3AF009A505A9}" srcOrd="1" destOrd="0" presId="urn:microsoft.com/office/officeart/2005/8/layout/process1"/>
    <dgm:cxn modelId="{54FB898C-3DB0-43A0-9FBA-84D419888746}" type="presParOf" srcId="{E7344D78-4CA8-42C0-B55D-3AF009A505A9}" destId="{37DDA2D2-1F99-458C-9A2B-175C51ECEF18}" srcOrd="0" destOrd="0" presId="urn:microsoft.com/office/officeart/2005/8/layout/process1"/>
    <dgm:cxn modelId="{53A59F0F-A603-405B-B25B-6AEED50997B6}" type="presParOf" srcId="{8103C7BE-5BE2-4090-BB91-44094E017F63}" destId="{2C0C206F-F0B3-49D8-99D5-1239596C21A9}" srcOrd="2" destOrd="0" presId="urn:microsoft.com/office/officeart/2005/8/layout/process1"/>
    <dgm:cxn modelId="{15007626-6891-4AA5-9498-1B1298B0709E}" type="presParOf" srcId="{8103C7BE-5BE2-4090-BB91-44094E017F63}" destId="{A5FBA1A1-DC93-4EE4-B4A8-7B1DF8974A8F}" srcOrd="3" destOrd="0" presId="urn:microsoft.com/office/officeart/2005/8/layout/process1"/>
    <dgm:cxn modelId="{36CD7BE7-EB73-434D-B503-BD2D20CA2516}" type="presParOf" srcId="{A5FBA1A1-DC93-4EE4-B4A8-7B1DF8974A8F}" destId="{41B38AFF-E104-4C3F-B17E-93CF65B62485}" srcOrd="0" destOrd="0" presId="urn:microsoft.com/office/officeart/2005/8/layout/process1"/>
    <dgm:cxn modelId="{FB04A0CD-4292-4BD1-A2BE-1849027290F8}" type="presParOf" srcId="{8103C7BE-5BE2-4090-BB91-44094E017F63}" destId="{A57B1586-BFC8-4158-85BF-D01083624A52}" srcOrd="4" destOrd="0" presId="urn:microsoft.com/office/officeart/2005/8/layout/process1"/>
    <dgm:cxn modelId="{01DBAA44-9438-47AE-A094-11194201450C}" type="presParOf" srcId="{8103C7BE-5BE2-4090-BB91-44094E017F63}" destId="{910104FA-D352-4BC3-AB8B-1A22AB93B9F4}" srcOrd="5" destOrd="0" presId="urn:microsoft.com/office/officeart/2005/8/layout/process1"/>
    <dgm:cxn modelId="{B6A6E85D-EF8D-4996-83C3-4D2E5441B677}" type="presParOf" srcId="{910104FA-D352-4BC3-AB8B-1A22AB93B9F4}" destId="{46CDAB94-E934-4042-9264-D50D3E49D763}" srcOrd="0" destOrd="0" presId="urn:microsoft.com/office/officeart/2005/8/layout/process1"/>
    <dgm:cxn modelId="{6A750EDA-BFCA-486C-9BA5-0A2ED70D0583}" type="presParOf" srcId="{8103C7BE-5BE2-4090-BB91-44094E017F63}" destId="{C17CE49E-52A0-4EB9-A825-2EBC72DF188F}" srcOrd="6" destOrd="0" presId="urn:microsoft.com/office/officeart/2005/8/layout/process1"/>
    <dgm:cxn modelId="{B0FF3931-5CB7-49CB-8E82-0970910F5726}" type="presParOf" srcId="{8103C7BE-5BE2-4090-BB91-44094E017F63}" destId="{57F134F3-6151-4825-92EA-D16BFFFCE566}" srcOrd="7" destOrd="0" presId="urn:microsoft.com/office/officeart/2005/8/layout/process1"/>
    <dgm:cxn modelId="{57234400-732C-48D9-8664-CBED81580F78}" type="presParOf" srcId="{57F134F3-6151-4825-92EA-D16BFFFCE566}" destId="{39A50922-D55D-4010-87CD-ABFBA9DF7C99}" srcOrd="0" destOrd="0" presId="urn:microsoft.com/office/officeart/2005/8/layout/process1"/>
    <dgm:cxn modelId="{D108C460-98DB-4353-8D77-79EA26AD03DC}" type="presParOf" srcId="{8103C7BE-5BE2-4090-BB91-44094E017F63}" destId="{1993CD0C-07AB-43B2-9C92-A12A843C144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3E2FE2-88ED-4C27-BA77-D80DC07B0959}"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135793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E2FE2-88ED-4C27-BA77-D80DC07B0959}"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39329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E2FE2-88ED-4C27-BA77-D80DC07B0959}"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0E4EB-CAA0-4A6E-A508-7256D8C226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8420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E2FE2-88ED-4C27-BA77-D80DC07B0959}"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3346428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E2FE2-88ED-4C27-BA77-D80DC07B0959}"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0E4EB-CAA0-4A6E-A508-7256D8C226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6469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E2FE2-88ED-4C27-BA77-D80DC07B0959}"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4176825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3E2FE2-88ED-4C27-BA77-D80DC07B0959}"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3890275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3E2FE2-88ED-4C27-BA77-D80DC07B0959}"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368480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3E2FE2-88ED-4C27-BA77-D80DC07B0959}"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298935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E2FE2-88ED-4C27-BA77-D80DC07B0959}"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62274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3E2FE2-88ED-4C27-BA77-D80DC07B0959}"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121829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3E2FE2-88ED-4C27-BA77-D80DC07B0959}" type="datetimeFigureOut">
              <a:rPr lang="en-US" smtClean="0"/>
              <a:t>8/15/2016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64569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3E2FE2-88ED-4C27-BA77-D80DC07B0959}" type="datetimeFigureOut">
              <a:rPr lang="en-US" smtClean="0"/>
              <a:t>8/15/2016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177917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E2FE2-88ED-4C27-BA77-D80DC07B0959}" type="datetimeFigureOut">
              <a:rPr lang="en-US" smtClean="0"/>
              <a:t>8/15/2016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301705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E2FE2-88ED-4C27-BA77-D80DC07B0959}"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145537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E2FE2-88ED-4C27-BA77-D80DC07B0959}"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0E4EB-CAA0-4A6E-A508-7256D8C2266B}" type="slidenum">
              <a:rPr lang="en-US" smtClean="0"/>
              <a:t>‹#›</a:t>
            </a:fld>
            <a:endParaRPr lang="en-US"/>
          </a:p>
        </p:txBody>
      </p:sp>
    </p:spTree>
    <p:extLst>
      <p:ext uri="{BB962C8B-B14F-4D97-AF65-F5344CB8AC3E}">
        <p14:creationId xmlns:p14="http://schemas.microsoft.com/office/powerpoint/2010/main" val="382255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3E2FE2-88ED-4C27-BA77-D80DC07B0959}" type="datetimeFigureOut">
              <a:rPr lang="en-US" smtClean="0"/>
              <a:t>8/15/2016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50E4EB-CAA0-4A6E-A508-7256D8C2266B}" type="slidenum">
              <a:rPr lang="en-US" smtClean="0"/>
              <a:t>‹#›</a:t>
            </a:fld>
            <a:endParaRPr lang="en-US"/>
          </a:p>
        </p:txBody>
      </p:sp>
    </p:spTree>
    <p:extLst>
      <p:ext uri="{BB962C8B-B14F-4D97-AF65-F5344CB8AC3E}">
        <p14:creationId xmlns:p14="http://schemas.microsoft.com/office/powerpoint/2010/main" val="309174156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Times New Roman" panose="02020603050405020304" pitchFamily="18" charset="0"/>
                <a:cs typeface="Times New Roman" panose="02020603050405020304" pitchFamily="18" charset="0"/>
              </a:rPr>
              <a:t>PAY FOR PERFORMANCE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(Final presentation)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pPr algn="l"/>
            <a:r>
              <a:rPr lang="en-US" sz="2000" dirty="0" smtClean="0">
                <a:latin typeface="Times New Roman" panose="02020603050405020304" pitchFamily="18" charset="0"/>
                <a:cs typeface="Times New Roman" panose="02020603050405020304" pitchFamily="18" charset="0"/>
              </a:rPr>
              <a:t>By </a:t>
            </a:r>
          </a:p>
          <a:p>
            <a:pPr algn="l"/>
            <a:r>
              <a:rPr lang="en-US" sz="2000" dirty="0" smtClean="0">
                <a:latin typeface="Times New Roman" panose="02020603050405020304" pitchFamily="18" charset="0"/>
                <a:cs typeface="Times New Roman" panose="02020603050405020304" pitchFamily="18" charset="0"/>
              </a:rPr>
              <a:t>Arya Venkatagiri, Mrugank Salunke, Shalabh Singh, Abhishek Kakalis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808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ENVIRONMENT SET UP</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Excel</a:t>
            </a:r>
          </a:p>
          <a:p>
            <a:pPr algn="just"/>
            <a:r>
              <a:rPr lang="en-US" sz="2400" dirty="0" smtClean="0">
                <a:latin typeface="Times New Roman" panose="02020603050405020304" pitchFamily="18" charset="0"/>
                <a:cs typeface="Times New Roman" panose="02020603050405020304" pitchFamily="18" charset="0"/>
              </a:rPr>
              <a:t>MySQL</a:t>
            </a:r>
          </a:p>
          <a:p>
            <a:pPr algn="just"/>
            <a:r>
              <a:rPr lang="en-US" sz="2400" dirty="0" smtClean="0">
                <a:latin typeface="Times New Roman" panose="02020603050405020304" pitchFamily="18" charset="0"/>
                <a:cs typeface="Times New Roman" panose="02020603050405020304" pitchFamily="18" charset="0"/>
              </a:rPr>
              <a:t>Python</a:t>
            </a:r>
          </a:p>
          <a:p>
            <a:pPr algn="just"/>
            <a:r>
              <a:rPr lang="en-US" sz="2400" dirty="0" smtClean="0">
                <a:latin typeface="Times New Roman" panose="02020603050405020304" pitchFamily="18" charset="0"/>
                <a:cs typeface="Times New Roman" panose="02020603050405020304" pitchFamily="18" charset="0"/>
              </a:rPr>
              <a:t>Rattle</a:t>
            </a:r>
          </a:p>
          <a:p>
            <a:pPr algn="just"/>
            <a:r>
              <a:rPr lang="en-US" sz="2400" dirty="0" smtClean="0">
                <a:latin typeface="Times New Roman" panose="02020603050405020304" pitchFamily="18" charset="0"/>
                <a:cs typeface="Times New Roman" panose="02020603050405020304" pitchFamily="18" charset="0"/>
              </a:rPr>
              <a:t>Tableau</a:t>
            </a:r>
          </a:p>
          <a:p>
            <a:pPr algn="just"/>
            <a:r>
              <a:rPr lang="en-US" sz="2400" dirty="0" smtClean="0">
                <a:latin typeface="Times New Roman" panose="02020603050405020304" pitchFamily="18" charset="0"/>
                <a:cs typeface="Times New Roman" panose="02020603050405020304" pitchFamily="18" charset="0"/>
              </a:rPr>
              <a:t>Share Insights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85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lstStyle/>
          <a:p>
            <a:r>
              <a:rPr lang="en-US" dirty="0" err="1" smtClean="0"/>
              <a:t>MySql</a:t>
            </a:r>
            <a:r>
              <a:rPr lang="en-US" dirty="0" smtClean="0"/>
              <a:t> was majorly used for all types merging and Joins. </a:t>
            </a:r>
          </a:p>
          <a:p>
            <a:r>
              <a:rPr lang="en-US" dirty="0" smtClean="0"/>
              <a:t>All ‘not available’ and missing data was either removed or replaced by average/median</a:t>
            </a:r>
          </a:p>
          <a:p>
            <a:r>
              <a:rPr lang="en-US" dirty="0" smtClean="0"/>
              <a:t>All data sets were merged with Primary key as Provider ID, county or State.</a:t>
            </a:r>
          </a:p>
          <a:p>
            <a:r>
              <a:rPr lang="en-US" dirty="0" smtClean="0"/>
              <a:t>Excel was used for basic cleaning and manipulation.  </a:t>
            </a:r>
            <a:endParaRPr lang="en-US" dirty="0"/>
          </a:p>
        </p:txBody>
      </p:sp>
    </p:spTree>
    <p:extLst>
      <p:ext uri="{BB962C8B-B14F-4D97-AF65-F5344CB8AC3E}">
        <p14:creationId xmlns:p14="http://schemas.microsoft.com/office/powerpoint/2010/main" val="85430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EXPLORATORY ANALYSIS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lvl="0"/>
            <a:r>
              <a:rPr lang="en-US" sz="2600" dirty="0">
                <a:latin typeface="Times New Roman" panose="02020603050405020304" pitchFamily="18" charset="0"/>
                <a:cs typeface="Times New Roman" panose="02020603050405020304" pitchFamily="18" charset="0"/>
              </a:rPr>
              <a:t>The correlation between each race and different socio economic factors are low in magnitude. Blacks, Native American and Hispanic indicate a positive correlation with respect to unemployment rate, poverty and low education levels. Whites and Asian indicate positive correlation towards higher levels of education and display a negative correlation between unemployment rate, poverty and education levels.</a:t>
            </a:r>
          </a:p>
          <a:p>
            <a:pPr marL="0" indent="0">
              <a:buNone/>
            </a:pPr>
            <a:endParaRPr lang="en-US" sz="2600" dirty="0">
              <a:latin typeface="Times New Roman" panose="02020603050405020304" pitchFamily="18" charset="0"/>
              <a:cs typeface="Times New Roman" panose="02020603050405020304" pitchFamily="18" charset="0"/>
            </a:endParaRPr>
          </a:p>
          <a:p>
            <a:pPr lvl="0"/>
            <a:r>
              <a:rPr lang="en-US" sz="2600" dirty="0">
                <a:latin typeface="Times New Roman" panose="02020603050405020304" pitchFamily="18" charset="0"/>
                <a:cs typeface="Times New Roman" panose="02020603050405020304" pitchFamily="18" charset="0"/>
              </a:rPr>
              <a:t>Heart failure depicts a positive correlation with respect to acute myocardial infraction and Pneumonia. In most cases, the no of cases for a particular condition and its readmission ratio, show an extremely small negative correlation except for pneumonia that shows a very small positive correlation with the readmission ratio.</a:t>
            </a:r>
          </a:p>
          <a:p>
            <a:endParaRPr lang="en-US"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930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576" y="1349220"/>
            <a:ext cx="8596668" cy="3880773"/>
          </a:xfrm>
        </p:spPr>
        <p:txBody>
          <a:bodyPr/>
          <a:lstStyle/>
          <a:p>
            <a:pPr lvl="0"/>
            <a:r>
              <a:rPr lang="en-US" sz="2400" dirty="0">
                <a:latin typeface="Times New Roman" panose="02020603050405020304" pitchFamily="18" charset="0"/>
                <a:cs typeface="Times New Roman" panose="02020603050405020304" pitchFamily="18" charset="0"/>
              </a:rPr>
              <a:t>Blacks and Asians show a slight positive correlation with respect to the number of cases of pneumonia, heart failure and acute myocardial infraction, while the other races depict negative correlation.</a:t>
            </a:r>
          </a:p>
          <a:p>
            <a:endParaRPr lang="en-US" dirty="0"/>
          </a:p>
        </p:txBody>
      </p:sp>
    </p:spTree>
    <p:extLst>
      <p:ext uri="{BB962C8B-B14F-4D97-AF65-F5344CB8AC3E}">
        <p14:creationId xmlns:p14="http://schemas.microsoft.com/office/powerpoint/2010/main" val="284166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77334" y="1262130"/>
            <a:ext cx="9651522" cy="5409125"/>
          </a:xfrm>
        </p:spPr>
        <p:txBody>
          <a:bodyPr>
            <a:normAutofit fontScale="77500" lnSpcReduction="20000"/>
          </a:bodyPr>
          <a:lstStyle/>
          <a:p>
            <a:r>
              <a:rPr lang="en-US" dirty="0" smtClean="0"/>
              <a:t>Texas: </a:t>
            </a:r>
          </a:p>
          <a:p>
            <a:pPr marL="0" indent="0">
              <a:buNone/>
            </a:pPr>
            <a:r>
              <a:rPr lang="en-US" b="1" dirty="0"/>
              <a:t>Expected</a:t>
            </a:r>
            <a:r>
              <a:rPr lang="en-US" dirty="0"/>
              <a:t>- </a:t>
            </a:r>
          </a:p>
          <a:p>
            <a:r>
              <a:rPr lang="en-US" dirty="0" smtClean="0"/>
              <a:t>Readmission </a:t>
            </a:r>
            <a:r>
              <a:rPr lang="en-US" dirty="0"/>
              <a:t>ratios would increase for poor socio economic environments. </a:t>
            </a:r>
          </a:p>
          <a:p>
            <a:r>
              <a:rPr lang="en-US" dirty="0" smtClean="0"/>
              <a:t>The </a:t>
            </a:r>
            <a:r>
              <a:rPr lang="en-US" dirty="0"/>
              <a:t>size of the hospital to affect the readmission ratios. Smaller hospitals would react faster to the change in the reforms as they cannot afford the penalty or reduced reimbursement. </a:t>
            </a:r>
          </a:p>
          <a:p>
            <a:r>
              <a:rPr lang="en-US" dirty="0" smtClean="0"/>
              <a:t>Race </a:t>
            </a:r>
            <a:r>
              <a:rPr lang="en-US" dirty="0"/>
              <a:t>was expected to affect the readmissions ratio.</a:t>
            </a:r>
          </a:p>
          <a:p>
            <a:r>
              <a:rPr lang="en-US" dirty="0" smtClean="0"/>
              <a:t>Decrease </a:t>
            </a:r>
            <a:r>
              <a:rPr lang="en-US" dirty="0"/>
              <a:t>in unemployment rate would show a decrease in the readmission ratios.</a:t>
            </a:r>
          </a:p>
          <a:p>
            <a:r>
              <a:rPr lang="en-US" dirty="0" smtClean="0"/>
              <a:t>As </a:t>
            </a:r>
            <a:r>
              <a:rPr lang="en-US" dirty="0"/>
              <a:t>readmission ratios increase we notice that the number of hospitals being penalized also increases.</a:t>
            </a:r>
          </a:p>
          <a:p>
            <a:pPr marL="0" indent="0">
              <a:buNone/>
            </a:pPr>
            <a:r>
              <a:rPr lang="en-US" b="1" dirty="0"/>
              <a:t>Observed-</a:t>
            </a:r>
          </a:p>
          <a:p>
            <a:r>
              <a:rPr lang="en-US" dirty="0" smtClean="0"/>
              <a:t>Readmission </a:t>
            </a:r>
            <a:r>
              <a:rPr lang="en-US" dirty="0"/>
              <a:t>ratios increased.</a:t>
            </a:r>
          </a:p>
          <a:p>
            <a:r>
              <a:rPr lang="en-US" dirty="0" smtClean="0"/>
              <a:t>Unemployment </a:t>
            </a:r>
            <a:r>
              <a:rPr lang="en-US" dirty="0"/>
              <a:t>rate has decreased over the period</a:t>
            </a:r>
          </a:p>
          <a:p>
            <a:r>
              <a:rPr lang="en-US" dirty="0" smtClean="0"/>
              <a:t>Education </a:t>
            </a:r>
            <a:r>
              <a:rPr lang="en-US" dirty="0"/>
              <a:t>levels are high.</a:t>
            </a:r>
          </a:p>
          <a:p>
            <a:r>
              <a:rPr lang="en-US" dirty="0" smtClean="0"/>
              <a:t>Predominately </a:t>
            </a:r>
            <a:r>
              <a:rPr lang="en-US" dirty="0"/>
              <a:t>white. Hispanics are the second highest.</a:t>
            </a:r>
          </a:p>
          <a:p>
            <a:r>
              <a:rPr lang="en-US" dirty="0" err="1" smtClean="0"/>
              <a:t>No.of</a:t>
            </a:r>
            <a:r>
              <a:rPr lang="en-US" dirty="0" smtClean="0"/>
              <a:t> </a:t>
            </a:r>
            <a:r>
              <a:rPr lang="en-US" dirty="0"/>
              <a:t>hospitals penalized increased</a:t>
            </a:r>
          </a:p>
          <a:p>
            <a:pPr marL="0" indent="0">
              <a:buNone/>
            </a:pPr>
            <a:r>
              <a:rPr lang="en-US" b="1" dirty="0" smtClean="0"/>
              <a:t>Inference-</a:t>
            </a:r>
            <a:endParaRPr lang="en-US" b="1" dirty="0"/>
          </a:p>
          <a:p>
            <a:r>
              <a:rPr lang="en-US" dirty="0" smtClean="0"/>
              <a:t>Race </a:t>
            </a:r>
            <a:r>
              <a:rPr lang="en-US" dirty="0"/>
              <a:t>cannot be directly correlated with readmission ratios. It does not have a significant impact.</a:t>
            </a:r>
          </a:p>
          <a:p>
            <a:r>
              <a:rPr lang="en-US" dirty="0" smtClean="0"/>
              <a:t>Although </a:t>
            </a:r>
            <a:r>
              <a:rPr lang="en-US" dirty="0"/>
              <a:t>unemployment rate has decreased, it may not reflect on the readmission ratios immediately.</a:t>
            </a:r>
          </a:p>
          <a:p>
            <a:r>
              <a:rPr lang="en-US" dirty="0" smtClean="0"/>
              <a:t>Class </a:t>
            </a:r>
            <a:r>
              <a:rPr lang="en-US" dirty="0"/>
              <a:t>A hospitals are more in number in the state of Texas. But despite that, the readmission ratios have increased.</a:t>
            </a:r>
          </a:p>
          <a:p>
            <a:endParaRPr lang="en-US" dirty="0"/>
          </a:p>
        </p:txBody>
      </p:sp>
    </p:spTree>
    <p:extLst>
      <p:ext uri="{BB962C8B-B14F-4D97-AF65-F5344CB8AC3E}">
        <p14:creationId xmlns:p14="http://schemas.microsoft.com/office/powerpoint/2010/main" val="2677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66671"/>
            <a:ext cx="8596668" cy="5474692"/>
          </a:xfrm>
        </p:spPr>
        <p:txBody>
          <a:bodyPr>
            <a:normAutofit fontScale="70000" lnSpcReduction="20000"/>
          </a:bodyPr>
          <a:lstStyle/>
          <a:p>
            <a:r>
              <a:rPr lang="en-US" b="1" dirty="0" smtClean="0"/>
              <a:t>New York</a:t>
            </a:r>
          </a:p>
          <a:p>
            <a:pPr marL="0" indent="0">
              <a:buNone/>
            </a:pPr>
            <a:r>
              <a:rPr lang="en-US" b="1" dirty="0" smtClean="0"/>
              <a:t>Expected-</a:t>
            </a:r>
            <a:r>
              <a:rPr lang="en-US" dirty="0" smtClean="0"/>
              <a:t> </a:t>
            </a:r>
            <a:endParaRPr lang="en-US" dirty="0"/>
          </a:p>
          <a:p>
            <a:r>
              <a:rPr lang="en-US" dirty="0" smtClean="0"/>
              <a:t>Readmission </a:t>
            </a:r>
            <a:r>
              <a:rPr lang="en-US" dirty="0"/>
              <a:t>ratios would decrease for rich socio economic environments. </a:t>
            </a:r>
          </a:p>
          <a:p>
            <a:r>
              <a:rPr lang="en-US" dirty="0" smtClean="0"/>
              <a:t>The </a:t>
            </a:r>
            <a:r>
              <a:rPr lang="en-US" dirty="0"/>
              <a:t>size of the hospital to affect the readmission ratios. Smaller hospitals would react faster to the change in the reforms as they cannot afford the penalty or reduced reimbursement. </a:t>
            </a:r>
          </a:p>
          <a:p>
            <a:r>
              <a:rPr lang="en-US" dirty="0" smtClean="0"/>
              <a:t>Race </a:t>
            </a:r>
            <a:r>
              <a:rPr lang="en-US" dirty="0"/>
              <a:t>was expected to affect the readmissions ratio.</a:t>
            </a:r>
          </a:p>
          <a:p>
            <a:r>
              <a:rPr lang="en-US" dirty="0" smtClean="0"/>
              <a:t>Decrease </a:t>
            </a:r>
            <a:r>
              <a:rPr lang="en-US" dirty="0"/>
              <a:t>in unemployment rate would show a decrease in the readmission ratios.</a:t>
            </a:r>
          </a:p>
          <a:p>
            <a:r>
              <a:rPr lang="en-US" dirty="0" smtClean="0"/>
              <a:t>As </a:t>
            </a:r>
            <a:r>
              <a:rPr lang="en-US" dirty="0"/>
              <a:t>readmission ratios increase we notice that the number of hospitals being penalized also increases.</a:t>
            </a:r>
          </a:p>
          <a:p>
            <a:pPr marL="0" indent="0">
              <a:buNone/>
            </a:pPr>
            <a:r>
              <a:rPr lang="en-US" b="1" dirty="0"/>
              <a:t>Observed-</a:t>
            </a:r>
          </a:p>
          <a:p>
            <a:r>
              <a:rPr lang="en-US" dirty="0" smtClean="0"/>
              <a:t>Readmission </a:t>
            </a:r>
            <a:r>
              <a:rPr lang="en-US" dirty="0"/>
              <a:t>ratios decreased.</a:t>
            </a:r>
          </a:p>
          <a:p>
            <a:r>
              <a:rPr lang="en-US" dirty="0" smtClean="0"/>
              <a:t>Unemployment </a:t>
            </a:r>
            <a:r>
              <a:rPr lang="en-US" dirty="0"/>
              <a:t>rate has decreased over the period</a:t>
            </a:r>
          </a:p>
          <a:p>
            <a:r>
              <a:rPr lang="en-US" dirty="0" smtClean="0"/>
              <a:t>Education </a:t>
            </a:r>
            <a:r>
              <a:rPr lang="en-US" dirty="0"/>
              <a:t>levels are high.</a:t>
            </a:r>
          </a:p>
          <a:p>
            <a:r>
              <a:rPr lang="en-US" dirty="0" smtClean="0"/>
              <a:t>Predominately </a:t>
            </a:r>
            <a:r>
              <a:rPr lang="en-US" dirty="0"/>
              <a:t>white. Hispanics are the second highest.</a:t>
            </a:r>
          </a:p>
          <a:p>
            <a:r>
              <a:rPr lang="en-US" dirty="0" smtClean="0"/>
              <a:t>No. of </a:t>
            </a:r>
            <a:r>
              <a:rPr lang="en-US" dirty="0"/>
              <a:t>hospitals penalized increased</a:t>
            </a:r>
            <a:r>
              <a:rPr lang="en-US" dirty="0" smtClean="0"/>
              <a:t>.</a:t>
            </a:r>
            <a:endParaRPr lang="en-US" dirty="0"/>
          </a:p>
          <a:p>
            <a:pPr marL="0" indent="0">
              <a:buNone/>
            </a:pPr>
            <a:r>
              <a:rPr lang="en-US" b="1" dirty="0" smtClean="0"/>
              <a:t>Inference-</a:t>
            </a:r>
            <a:endParaRPr lang="en-US" b="1" dirty="0"/>
          </a:p>
          <a:p>
            <a:r>
              <a:rPr lang="en-US" dirty="0" smtClean="0"/>
              <a:t>Compared </a:t>
            </a:r>
            <a:r>
              <a:rPr lang="en-US" dirty="0"/>
              <a:t>to Texas, the population of White is higher. This may show a basic correlation between race and readmission for state of New York.</a:t>
            </a:r>
          </a:p>
          <a:p>
            <a:r>
              <a:rPr lang="en-US" dirty="0" smtClean="0"/>
              <a:t>Although </a:t>
            </a:r>
            <a:r>
              <a:rPr lang="en-US" dirty="0"/>
              <a:t>unemployment rate has decreased, it may not reflect on the readmission ratios immediately and can reflect in future years.</a:t>
            </a:r>
          </a:p>
          <a:p>
            <a:r>
              <a:rPr lang="en-US" dirty="0" smtClean="0"/>
              <a:t>There </a:t>
            </a:r>
            <a:r>
              <a:rPr lang="en-US" dirty="0"/>
              <a:t>is a healthy mix of all classes of hospitals. A higher number of F Class hospital may show that the bigger hospitals have more monetary power to bring reforms for readmission.</a:t>
            </a:r>
          </a:p>
          <a:p>
            <a:endParaRPr lang="en-US" dirty="0"/>
          </a:p>
        </p:txBody>
      </p:sp>
    </p:spTree>
    <p:extLst>
      <p:ext uri="{BB962C8B-B14F-4D97-AF65-F5344CB8AC3E}">
        <p14:creationId xmlns:p14="http://schemas.microsoft.com/office/powerpoint/2010/main" val="69557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9855"/>
            <a:ext cx="8596668" cy="5281508"/>
          </a:xfrm>
        </p:spPr>
        <p:txBody>
          <a:bodyPr/>
          <a:lstStyle/>
          <a:p>
            <a:r>
              <a:rPr lang="en-US" dirty="0" smtClean="0"/>
              <a:t>Image Efficiency:</a:t>
            </a:r>
          </a:p>
          <a:p>
            <a:pPr marL="0" indent="0">
              <a:buNone/>
            </a:pPr>
            <a:r>
              <a:rPr lang="en-US" dirty="0"/>
              <a:t>Expected:</a:t>
            </a:r>
          </a:p>
          <a:p>
            <a:r>
              <a:rPr lang="en-US" dirty="0" smtClean="0"/>
              <a:t>The </a:t>
            </a:r>
            <a:r>
              <a:rPr lang="en-US" dirty="0"/>
              <a:t>pay for performance would bring transparency in use of imaging machinery for complex procedure like AMI and Pneumonia. </a:t>
            </a:r>
          </a:p>
          <a:p>
            <a:r>
              <a:rPr lang="en-US" dirty="0" smtClean="0"/>
              <a:t>The </a:t>
            </a:r>
            <a:r>
              <a:rPr lang="en-US" dirty="0"/>
              <a:t>imaging efficiency to increase over a span of 3 years.</a:t>
            </a:r>
          </a:p>
          <a:p>
            <a:pPr marL="0" indent="0">
              <a:buNone/>
            </a:pPr>
            <a:r>
              <a:rPr lang="en-US" dirty="0"/>
              <a:t>Observation:</a:t>
            </a:r>
          </a:p>
          <a:p>
            <a:r>
              <a:rPr lang="en-US" dirty="0" smtClean="0"/>
              <a:t>Imaging </a:t>
            </a:r>
            <a:r>
              <a:rPr lang="en-US" dirty="0"/>
              <a:t>efficiency for the country has over all increased despite the readmission ratios and number of cases increasing.</a:t>
            </a:r>
          </a:p>
          <a:p>
            <a:pPr marL="0" indent="0">
              <a:buNone/>
            </a:pPr>
            <a:r>
              <a:rPr lang="en-US" dirty="0"/>
              <a:t>Inference:</a:t>
            </a:r>
          </a:p>
          <a:p>
            <a:r>
              <a:rPr lang="en-US" dirty="0" smtClean="0"/>
              <a:t>System </a:t>
            </a:r>
            <a:r>
              <a:rPr lang="en-US" dirty="0"/>
              <a:t>is more transparent with the new payment model.</a:t>
            </a:r>
          </a:p>
          <a:p>
            <a:endParaRPr lang="en-US" dirty="0"/>
          </a:p>
        </p:txBody>
      </p:sp>
    </p:spTree>
    <p:extLst>
      <p:ext uri="{BB962C8B-B14F-4D97-AF65-F5344CB8AC3E}">
        <p14:creationId xmlns:p14="http://schemas.microsoft.com/office/powerpoint/2010/main" val="14853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There are two revenue models that are in use to generate revenue in the health care sector, Fee for Service and Pay for Performance.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While </a:t>
            </a:r>
            <a:r>
              <a:rPr lang="en-US" sz="2400" dirty="0">
                <a:latin typeface="Times New Roman" panose="02020603050405020304" pitchFamily="18" charset="0"/>
                <a:cs typeface="Times New Roman" panose="02020603050405020304" pitchFamily="18" charset="0"/>
              </a:rPr>
              <a:t>the former has been around for a relatively longer time, the latter is a better way forward towards achieving population health management</a:t>
            </a:r>
          </a:p>
        </p:txBody>
      </p:sp>
    </p:spTree>
    <p:extLst>
      <p:ext uri="{BB962C8B-B14F-4D97-AF65-F5344CB8AC3E}">
        <p14:creationId xmlns:p14="http://schemas.microsoft.com/office/powerpoint/2010/main" val="49466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FEE FOR SERVICE AND PAY FOR PERFORMANCE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FFS-The </a:t>
            </a:r>
            <a:r>
              <a:rPr lang="en-US" sz="2400" dirty="0">
                <a:latin typeface="Times New Roman" panose="02020603050405020304" pitchFamily="18" charset="0"/>
                <a:cs typeface="Times New Roman" panose="02020603050405020304" pitchFamily="18" charset="0"/>
              </a:rPr>
              <a:t>predominant fee for service model pays the providers in terms of the services and the complexity of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services rendered</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P4P-  </a:t>
            </a:r>
            <a:r>
              <a:rPr lang="en-US" sz="2400" dirty="0">
                <a:latin typeface="Times New Roman" panose="02020603050405020304" pitchFamily="18" charset="0"/>
                <a:cs typeface="Times New Roman" panose="02020603050405020304" pitchFamily="18" charset="0"/>
              </a:rPr>
              <a:t>In this model, the revenue generated is linked to the health outcome of the patient</a:t>
            </a:r>
            <a:r>
              <a:rPr lang="en-US" sz="2400" dirty="0" smtClean="0">
                <a:latin typeface="Times New Roman" panose="02020603050405020304" pitchFamily="18" charset="0"/>
                <a:cs typeface="Times New Roman" panose="02020603050405020304" pitchFamily="18" charset="0"/>
              </a:rPr>
              <a:t>. Providers that meet the predefined outcome measures receive financial incentives</a:t>
            </a:r>
            <a:r>
              <a:rPr lang="en-US" dirty="0" smtClean="0"/>
              <a:t>.</a:t>
            </a:r>
          </a:p>
          <a:p>
            <a:pPr marL="0" indent="0">
              <a:buNone/>
            </a:pPr>
            <a:endParaRPr lang="en-US" dirty="0"/>
          </a:p>
        </p:txBody>
      </p:sp>
    </p:spTree>
    <p:extLst>
      <p:ext uri="{BB962C8B-B14F-4D97-AF65-F5344CB8AC3E}">
        <p14:creationId xmlns:p14="http://schemas.microsoft.com/office/powerpoint/2010/main" val="87228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HEALTH IN THE US (Background)</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According </a:t>
            </a:r>
            <a:r>
              <a:rPr lang="en-US" sz="2400" dirty="0">
                <a:latin typeface="Times New Roman" panose="02020603050405020304" pitchFamily="18" charset="0"/>
                <a:cs typeface="Times New Roman" panose="02020603050405020304" pitchFamily="18" charset="0"/>
              </a:rPr>
              <a:t>to the latest OECD </a:t>
            </a:r>
            <a:r>
              <a:rPr lang="en-US" sz="2400" dirty="0" smtClean="0">
                <a:latin typeface="Times New Roman" panose="02020603050405020304" pitchFamily="18" charset="0"/>
                <a:cs typeface="Times New Roman" panose="02020603050405020304" pitchFamily="18" charset="0"/>
              </a:rPr>
              <a:t>health statistics-</a:t>
            </a:r>
          </a:p>
          <a:p>
            <a:r>
              <a:rPr lang="en-US" sz="2400" dirty="0">
                <a:latin typeface="Times New Roman" panose="02020603050405020304" pitchFamily="18" charset="0"/>
                <a:cs typeface="Times New Roman" panose="02020603050405020304" pitchFamily="18" charset="0"/>
              </a:rPr>
              <a:t>United States spends 16.4 percent of GDP on healthcare </a:t>
            </a:r>
            <a:r>
              <a:rPr lang="en-US" sz="2400" dirty="0" smtClean="0">
                <a:latin typeface="Times New Roman" panose="02020603050405020304" pitchFamily="18" charset="0"/>
                <a:cs typeface="Times New Roman" panose="02020603050405020304" pitchFamily="18" charset="0"/>
              </a:rPr>
              <a:t>, TWICE the average of 8.9%</a:t>
            </a:r>
          </a:p>
          <a:p>
            <a:r>
              <a:rPr lang="en-US" sz="2400" dirty="0">
                <a:latin typeface="Times New Roman" panose="02020603050405020304" pitchFamily="18" charset="0"/>
                <a:cs typeface="Times New Roman" panose="02020603050405020304" pitchFamily="18" charset="0"/>
              </a:rPr>
              <a:t>spending $8,713 per capita, or more than 2.5 times the OECD average.</a:t>
            </a:r>
          </a:p>
          <a:p>
            <a:r>
              <a:rPr lang="en-US" sz="2400" dirty="0" smtClean="0">
                <a:latin typeface="Times New Roman" panose="02020603050405020304" pitchFamily="18" charset="0"/>
                <a:cs typeface="Times New Roman" panose="02020603050405020304" pitchFamily="18" charset="0"/>
              </a:rPr>
              <a:t>US is ranked relatively low in terms of </a:t>
            </a:r>
            <a:r>
              <a:rPr lang="en-US" sz="2400" dirty="0">
                <a:latin typeface="Times New Roman" panose="02020603050405020304" pitchFamily="18" charset="0"/>
                <a:cs typeface="Times New Roman" panose="02020603050405020304" pitchFamily="18" charset="0"/>
              </a:rPr>
              <a:t>quality, access, efficiency, equity and health </a:t>
            </a:r>
            <a:r>
              <a:rPr lang="en-US" sz="2400" dirty="0" smtClean="0">
                <a:latin typeface="Times New Roman" panose="02020603050405020304" pitchFamily="18" charset="0"/>
                <a:cs typeface="Times New Roman" panose="02020603050405020304" pitchFamily="18" charset="0"/>
              </a:rPr>
              <a:t>outcomes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compared to several other developing nations</a:t>
            </a:r>
          </a:p>
          <a:p>
            <a:endParaRPr lang="en-US" dirty="0"/>
          </a:p>
        </p:txBody>
      </p:sp>
    </p:spTree>
    <p:extLst>
      <p:ext uri="{BB962C8B-B14F-4D97-AF65-F5344CB8AC3E}">
        <p14:creationId xmlns:p14="http://schemas.microsoft.com/office/powerpoint/2010/main" val="108484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VALUE BASED SYSTEM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HRRP- </a:t>
            </a:r>
            <a:r>
              <a:rPr lang="en-US" sz="2400" dirty="0">
                <a:latin typeface="Times New Roman" panose="02020603050405020304" pitchFamily="18" charset="0"/>
                <a:cs typeface="Times New Roman" panose="02020603050405020304" pitchFamily="18" charset="0"/>
              </a:rPr>
              <a:t>The law under the Affordable Care Act enables Medicare to reduce its reimbursements or payments to hospitals that depict excess </a:t>
            </a:r>
            <a:r>
              <a:rPr lang="en-US" sz="2400" dirty="0" smtClean="0">
                <a:latin typeface="Times New Roman" panose="02020603050405020304" pitchFamily="18" charset="0"/>
                <a:cs typeface="Times New Roman" panose="02020603050405020304" pitchFamily="18" charset="0"/>
              </a:rPr>
              <a:t>readmission</a:t>
            </a:r>
          </a:p>
          <a:p>
            <a:r>
              <a:rPr lang="en-US" sz="2400" dirty="0" smtClean="0">
                <a:latin typeface="Times New Roman" panose="02020603050405020304" pitchFamily="18" charset="0"/>
                <a:cs typeface="Times New Roman" panose="02020603050405020304" pitchFamily="18" charset="0"/>
              </a:rPr>
              <a:t>HVBP-</a:t>
            </a:r>
            <a:r>
              <a:rPr lang="en-US" sz="2400" dirty="0">
                <a:latin typeface="Times New Roman" panose="02020603050405020304" pitchFamily="18" charset="0"/>
                <a:cs typeface="Times New Roman" panose="02020603050405020304" pitchFamily="18" charset="0"/>
              </a:rPr>
              <a:t>In this program, hospitals are compared with one another on a set of parameters and how well they have improved over the years on each measure with respect to </a:t>
            </a:r>
            <a:r>
              <a:rPr lang="en-US" sz="2400" dirty="0" smtClean="0">
                <a:latin typeface="Times New Roman" panose="02020603050405020304" pitchFamily="18" charset="0"/>
                <a:cs typeface="Times New Roman" panose="02020603050405020304" pitchFamily="18" charset="0"/>
              </a:rPr>
              <a:t>themselves</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HACRP-This </a:t>
            </a:r>
            <a:r>
              <a:rPr lang="en-US" sz="2400" dirty="0">
                <a:latin typeface="Times New Roman" panose="02020603050405020304" pitchFamily="18" charset="0"/>
                <a:cs typeface="Times New Roman" panose="02020603050405020304" pitchFamily="18" charset="0"/>
              </a:rPr>
              <a:t>program is designed to improve patient safety and reduce incidents of complications that could be acquired by the patient during their stay in the hospital</a:t>
            </a:r>
          </a:p>
        </p:txBody>
      </p:sp>
    </p:spTree>
    <p:extLst>
      <p:ext uri="{BB962C8B-B14F-4D97-AF65-F5344CB8AC3E}">
        <p14:creationId xmlns:p14="http://schemas.microsoft.com/office/powerpoint/2010/main" val="181024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FLOW OF THE PROBLEM STATEMENT</a:t>
            </a:r>
            <a:endParaRPr lang="en-US" sz="4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416543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97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02309691"/>
              </p:ext>
            </p:extLst>
          </p:nvPr>
        </p:nvGraphicFramePr>
        <p:xfrm>
          <a:off x="825321" y="109152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28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5"/>
            <a:ext cx="10515600" cy="4631498"/>
          </a:xfrm>
        </p:spPr>
        <p:txBody>
          <a:bodyPr>
            <a:normAutofit/>
          </a:bodyPr>
          <a:lstStyle/>
          <a:p>
            <a:pPr lvl="0" algn="just"/>
            <a:r>
              <a:rPr lang="en-US" sz="2400" dirty="0">
                <a:latin typeface="Times New Roman" panose="02020603050405020304" pitchFamily="18" charset="0"/>
                <a:cs typeface="Times New Roman" panose="02020603050405020304" pitchFamily="18" charset="0"/>
              </a:rPr>
              <a:t>Trend of the readmission ratios in pneumonia, heart failure and acute myocardial infraction over the years.</a:t>
            </a:r>
          </a:p>
          <a:p>
            <a:pPr lvl="0" algn="just"/>
            <a:r>
              <a:rPr lang="en-US" sz="2400" dirty="0">
                <a:latin typeface="Times New Roman" panose="02020603050405020304" pitchFamily="18" charset="0"/>
                <a:cs typeface="Times New Roman" panose="02020603050405020304" pitchFamily="18" charset="0"/>
              </a:rPr>
              <a:t>Effect of the readmission ratio with respect to the hospital size.</a:t>
            </a:r>
          </a:p>
          <a:p>
            <a:pPr lvl="0" algn="just"/>
            <a:r>
              <a:rPr lang="en-US" sz="2400" dirty="0">
                <a:latin typeface="Times New Roman" panose="02020603050405020304" pitchFamily="18" charset="0"/>
                <a:cs typeface="Times New Roman" panose="02020603050405020304" pitchFamily="18" charset="0"/>
              </a:rPr>
              <a:t>Effect of imagining efficiency over the years in order to depict if the system has become more transparent or not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15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563" y="1361986"/>
            <a:ext cx="10515600" cy="4351338"/>
          </a:xfrm>
        </p:spPr>
        <p:txBody>
          <a:bodyPr>
            <a:normAutofit lnSpcReduction="10000"/>
          </a:bodyPr>
          <a:lstStyle/>
          <a:p>
            <a:pPr algn="just"/>
            <a:r>
              <a:rPr lang="en-US" sz="2400" dirty="0" smtClean="0">
                <a:latin typeface="Times New Roman" panose="02020603050405020304" pitchFamily="18" charset="0"/>
                <a:cs typeface="Times New Roman" panose="02020603050405020304" pitchFamily="18" charset="0"/>
              </a:rPr>
              <a:t>Effect of readmission ratio with socio economic status. Poor socio economic factors such as poverty, low literacy levels, unemployment and poor living conditions could have significant impact on the readmission ratios. A few studies indicate that unemployment could contribute to 18% of the readmission ratio and about 6% could be contributed by poverty. In some places, the race of the people could also an indicator of the increasing readmission. Chances of a black person being readmitted is almost 15% higher than that of a white patient. For hospitals in these areas that continually provide quality service but are still charged a penalty due to functioning is in a disadvantaged environment, could be unfair. Hospitals that are unable to maintain the threshold in readmissions, are levied a penalty. The Medicare reimbursement has been docked up to 3% in the fiscal year of 2015</a:t>
            </a:r>
          </a:p>
          <a:p>
            <a:endParaRPr lang="en-US" dirty="0"/>
          </a:p>
        </p:txBody>
      </p:sp>
    </p:spTree>
    <p:extLst>
      <p:ext uri="{BB962C8B-B14F-4D97-AF65-F5344CB8AC3E}">
        <p14:creationId xmlns:p14="http://schemas.microsoft.com/office/powerpoint/2010/main" val="21457977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130</TotalTime>
  <Words>1237</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PAY FOR PERFORMANCE (Final presentation)</vt:lpstr>
      <vt:lpstr>INTRODUCTION</vt:lpstr>
      <vt:lpstr>FEE FOR SERVICE AND PAY FOR PERFORMANCE</vt:lpstr>
      <vt:lpstr>HEALTH IN THE US (Background)</vt:lpstr>
      <vt:lpstr>VALUE BASED SYSTEM </vt:lpstr>
      <vt:lpstr>FLOW OF THE PROBLEM STATEMENT</vt:lpstr>
      <vt:lpstr>PowerPoint Presentation</vt:lpstr>
      <vt:lpstr>PowerPoint Presentation</vt:lpstr>
      <vt:lpstr>PowerPoint Presentation</vt:lpstr>
      <vt:lpstr>ENVIRONMENT SET UP</vt:lpstr>
      <vt:lpstr>DATA CLEANING</vt:lpstr>
      <vt:lpstr>EXPLORATORY ANALYSIS</vt:lpstr>
      <vt:lpstr>PowerPoint Presentation</vt:lpstr>
      <vt:lpstr>RESULTS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 FOR PERFORMANCE (Final presentation)</dc:title>
  <dc:creator>Arya Venkatagiri</dc:creator>
  <cp:lastModifiedBy>Mrugank Salunke</cp:lastModifiedBy>
  <cp:revision>10</cp:revision>
  <dcterms:created xsi:type="dcterms:W3CDTF">2016-08-15T17:29:32Z</dcterms:created>
  <dcterms:modified xsi:type="dcterms:W3CDTF">2016-08-15T20:15:47Z</dcterms:modified>
</cp:coreProperties>
</file>