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4" r:id="rId5"/>
    <p:sldId id="269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1"/>
    <p:restoredTop sz="95903"/>
  </p:normalViewPr>
  <p:slideViewPr>
    <p:cSldViewPr snapToGrid="0" snapToObjects="1">
      <p:cViewPr varScale="1">
        <p:scale>
          <a:sx n="103" d="100"/>
          <a:sy n="103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9E66A-1B07-6A4C-9DC3-4E66EFE7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1" dirty="0"/>
              <a:t>CMPE-275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9B28-8125-B94C-95AE-C71BA4AC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7461" y="2608466"/>
            <a:ext cx="3602567" cy="1829292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en-US" sz="4000" b="1" dirty="0">
                <a:solidFill>
                  <a:srgbClr val="222222"/>
                </a:solidFill>
                <a:latin typeface="Arial" panose="020B0604020202020204" pitchFamily="34" charset="0"/>
              </a:rPr>
              <a:t>Highest random weight  hashing (</a:t>
            </a:r>
            <a:r>
              <a:rPr lang="en-US" sz="4000" b="1" dirty="0">
                <a:solidFill>
                  <a:srgbClr val="000000"/>
                </a:solidFill>
                <a:latin typeface="+mj-lt"/>
              </a:rPr>
              <a:t>Rendezvous</a:t>
            </a:r>
            <a:r>
              <a:rPr lang="en-US" sz="4000" b="1" dirty="0">
                <a:solidFill>
                  <a:srgbClr val="000000"/>
                </a:solidFill>
                <a:latin typeface="Linux Libertine"/>
              </a:rPr>
              <a:t>)</a:t>
            </a:r>
            <a:endParaRPr lang="en-US" sz="4000" b="1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4C71C-1975-3E43-88F5-CB7A075BF5DC}"/>
              </a:ext>
            </a:extLst>
          </p:cNvPr>
          <p:cNvSpPr txBox="1"/>
          <p:nvPr/>
        </p:nvSpPr>
        <p:spPr>
          <a:xfrm>
            <a:off x="1106129" y="1725560"/>
            <a:ext cx="139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Team - 11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A6752-CBAA-9042-99C8-C609C6E4377E}"/>
              </a:ext>
            </a:extLst>
          </p:cNvPr>
          <p:cNvSpPr txBox="1"/>
          <p:nvPr/>
        </p:nvSpPr>
        <p:spPr>
          <a:xfrm>
            <a:off x="1302026" y="5505968"/>
            <a:ext cx="247375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Under Guidance of :</a:t>
            </a:r>
          </a:p>
          <a:p>
            <a:pPr>
              <a:spcAft>
                <a:spcPts val="600"/>
              </a:spcAft>
            </a:pPr>
            <a:r>
              <a:rPr lang="en-US" sz="2400" b="1"/>
              <a:t>Prof. John 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3D171-4E9D-3D44-ADD9-805AB74D0599}"/>
              </a:ext>
            </a:extLst>
          </p:cNvPr>
          <p:cNvSpPr txBox="1"/>
          <p:nvPr/>
        </p:nvSpPr>
        <p:spPr>
          <a:xfrm>
            <a:off x="8854613" y="5194104"/>
            <a:ext cx="225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 : </a:t>
            </a:r>
          </a:p>
          <a:p>
            <a:pPr>
              <a:spcAft>
                <a:spcPts val="600"/>
              </a:spcAft>
            </a:pPr>
            <a:r>
              <a:rPr lang="en-US" b="1" dirty="0" err="1"/>
              <a:t>Mitash</a:t>
            </a:r>
            <a:r>
              <a:rPr lang="en-US" b="1" dirty="0"/>
              <a:t> </a:t>
            </a:r>
            <a:r>
              <a:rPr lang="en-US" b="1" dirty="0" err="1"/>
              <a:t>Gaurh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err="1"/>
              <a:t>Shalabh</a:t>
            </a:r>
            <a:r>
              <a:rPr lang="en-US" b="1" dirty="0"/>
              <a:t> </a:t>
            </a:r>
            <a:r>
              <a:rPr lang="en-US" b="1" dirty="0" err="1"/>
              <a:t>Neema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C6E11-DDDF-FD4C-A857-83D687D9AF98}"/>
              </a:ext>
            </a:extLst>
          </p:cNvPr>
          <p:cNvSpPr txBox="1"/>
          <p:nvPr/>
        </p:nvSpPr>
        <p:spPr>
          <a:xfrm>
            <a:off x="11017045" y="1194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1747-04B2-1C43-A2D5-7DA52BB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477C-0E33-5D44-9C68-178361B8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634"/>
            <a:ext cx="3957349" cy="37493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Hashing is a process that maps data of a variable length to data of a fixed length.</a:t>
            </a:r>
          </a:p>
          <a:p>
            <a:r>
              <a:rPr lang="en-US" dirty="0"/>
              <a:t>A common way of load balancing across n cache nodes is to put object o in cache node number hash(o) mod n.</a:t>
            </a:r>
          </a:p>
          <a:p>
            <a:r>
              <a:rPr lang="en-US" dirty="0"/>
              <a:t>When you remove from cache nodes, every object needs to hash to a new location.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F35FF7-F60F-694F-BEF8-DC1CB0C9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205808"/>
            <a:ext cx="6665824" cy="28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1747-04B2-1C43-A2D5-7DA52BB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8430"/>
            <a:ext cx="8596668" cy="924233"/>
          </a:xfrm>
        </p:spPr>
        <p:txBody>
          <a:bodyPr/>
          <a:lstStyle/>
          <a:p>
            <a:r>
              <a:rPr lang="en-US" dirty="0"/>
              <a:t>Rendezvous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477C-0E33-5D44-9C68-178361B8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078"/>
            <a:ext cx="9410563" cy="450753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Rendezvous hashing uses Highest Random Weight (HRW) to distribute objects uniformly over all nodes.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" sz="2400" dirty="0">
                <a:solidFill>
                  <a:schemeClr val="tx1"/>
                </a:solidFill>
              </a:rPr>
              <a:t>How to compute Weight for object?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w(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,j)  = hash (Key(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, Server(j) )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• For a given Key, compute weight for all Nodes.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• Assign Key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the Server(m), whose weight w(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i,m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 the 		   largest.</a:t>
            </a: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F8FB-BF0F-8141-A2B0-F00E9790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FA9-1782-EB45-8582-9B6FA8FE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3"/>
            <a:ext cx="8596668" cy="4507530"/>
          </a:xfrm>
        </p:spPr>
        <p:txBody>
          <a:bodyPr/>
          <a:lstStyle/>
          <a:p>
            <a:r>
              <a:rPr lang="en-US" sz="2400" dirty="0"/>
              <a:t>Low overhead</a:t>
            </a:r>
          </a:p>
          <a:p>
            <a:r>
              <a:rPr lang="en-US" sz="2400" dirty="0"/>
              <a:t>Load balancing</a:t>
            </a:r>
          </a:p>
          <a:p>
            <a:r>
              <a:rPr lang="en-US" sz="2400" dirty="0"/>
              <a:t>High hit rate</a:t>
            </a:r>
          </a:p>
          <a:p>
            <a:r>
              <a:rPr lang="en-US" sz="2400" dirty="0"/>
              <a:t>Minimal disruption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2EDA-CEDD-F342-BB1D-8E04A1DF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Demo of the Rendezvous Hashing</a:t>
            </a:r>
          </a:p>
        </p:txBody>
      </p:sp>
    </p:spTree>
    <p:extLst>
      <p:ext uri="{BB962C8B-B14F-4D97-AF65-F5344CB8AC3E}">
        <p14:creationId xmlns:p14="http://schemas.microsoft.com/office/powerpoint/2010/main" val="21314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385836-1A0F-5842-B160-E8D73F241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85" y="204283"/>
            <a:ext cx="9051580" cy="60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1090-E916-6543-AE27-DD2F44C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480596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Skeleton-based HRW 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846E-C95E-B54D-9580-89C5F622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56" y="2079367"/>
            <a:ext cx="4502567" cy="38676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This approach creates a virtual hierarchical structure (called a “skeleton”) and achieves </a:t>
            </a:r>
            <a:r>
              <a:rPr lang="en-US" sz="1600" b="1" dirty="0">
                <a:solidFill>
                  <a:schemeClr val="bg1"/>
                </a:solidFill>
              </a:rPr>
              <a:t>O(log n) </a:t>
            </a:r>
            <a:r>
              <a:rPr lang="en-US" sz="1600" dirty="0">
                <a:solidFill>
                  <a:schemeClr val="bg1"/>
                </a:solidFill>
              </a:rPr>
              <a:t>running time by applying HRW at each level by descending the hierarchy.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The idea is to first choose some constant </a:t>
            </a:r>
            <a:r>
              <a:rPr lang="en-US" sz="1600" i="1" dirty="0">
                <a:solidFill>
                  <a:schemeClr val="bg1"/>
                </a:solidFill>
              </a:rPr>
              <a:t>m</a:t>
            </a:r>
            <a:r>
              <a:rPr lang="en-US" sz="1600" dirty="0">
                <a:solidFill>
                  <a:schemeClr val="bg1"/>
                </a:solidFill>
              </a:rPr>
              <a:t> and organize the </a:t>
            </a:r>
            <a:r>
              <a:rPr lang="en-US" sz="1600" i="1" dirty="0">
                <a:solidFill>
                  <a:schemeClr val="bg1"/>
                </a:solidFill>
              </a:rPr>
              <a:t>n </a:t>
            </a:r>
            <a:r>
              <a:rPr lang="en-US" sz="1600" dirty="0">
                <a:solidFill>
                  <a:schemeClr val="bg1"/>
                </a:solidFill>
              </a:rPr>
              <a:t>sites into </a:t>
            </a:r>
            <a:r>
              <a:rPr lang="en-US" sz="1600" i="1" dirty="0">
                <a:solidFill>
                  <a:schemeClr val="bg1"/>
                </a:solidFill>
              </a:rPr>
              <a:t>c = [n/m] </a:t>
            </a:r>
            <a:r>
              <a:rPr lang="en-US" sz="1600" dirty="0">
                <a:solidFill>
                  <a:schemeClr val="bg1"/>
                </a:solidFill>
              </a:rPr>
              <a:t>clusters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	C</a:t>
            </a:r>
            <a:r>
              <a:rPr lang="en-US" sz="1600" baseline="-25000" dirty="0">
                <a:solidFill>
                  <a:schemeClr val="bg1"/>
                </a:solidFill>
              </a:rPr>
              <a:t>1 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baseline="-25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{S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r>
              <a:rPr lang="en-US" sz="1600" baseline="-250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-US" sz="1600" baseline="-25000" dirty="0">
                <a:solidFill>
                  <a:schemeClr val="bg1"/>
                </a:solidFill>
              </a:rPr>
              <a:t>2 </a:t>
            </a:r>
            <a:r>
              <a:rPr lang="en-US" sz="1600" dirty="0">
                <a:solidFill>
                  <a:schemeClr val="bg1"/>
                </a:solidFill>
              </a:rPr>
              <a:t>…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baseline="-25000" dirty="0" err="1">
                <a:solidFill>
                  <a:schemeClr val="bg1"/>
                </a:solidFill>
              </a:rPr>
              <a:t>m</a:t>
            </a:r>
            <a:r>
              <a:rPr lang="en-US" sz="1600" dirty="0">
                <a:solidFill>
                  <a:schemeClr val="bg1"/>
                </a:solidFill>
              </a:rPr>
              <a:t>}, C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= {S</a:t>
            </a:r>
            <a:r>
              <a:rPr lang="en-US" sz="1600" baseline="-25000" dirty="0">
                <a:solidFill>
                  <a:schemeClr val="bg1"/>
                </a:solidFill>
              </a:rPr>
              <a:t>m+1</a:t>
            </a:r>
            <a:r>
              <a:rPr lang="en-US" sz="1600" dirty="0">
                <a:solidFill>
                  <a:schemeClr val="bg1"/>
                </a:solidFill>
              </a:rPr>
              <a:t>, S</a:t>
            </a:r>
            <a:r>
              <a:rPr lang="en-US" sz="1600" baseline="-25000" dirty="0">
                <a:solidFill>
                  <a:schemeClr val="bg1"/>
                </a:solidFill>
              </a:rPr>
              <a:t>m+2</a:t>
            </a:r>
            <a:r>
              <a:rPr lang="en-US" sz="1600" dirty="0">
                <a:solidFill>
                  <a:schemeClr val="bg1"/>
                </a:solidFill>
              </a:rPr>
              <a:t> … S</a:t>
            </a:r>
            <a:r>
              <a:rPr lang="en-US" sz="1600" baseline="-25000" dirty="0">
                <a:solidFill>
                  <a:schemeClr val="bg1"/>
                </a:solidFill>
              </a:rPr>
              <a:t>2m</a:t>
            </a:r>
            <a:r>
              <a:rPr lang="en-US" sz="1600" dirty="0">
                <a:solidFill>
                  <a:schemeClr val="bg1"/>
                </a:solidFill>
              </a:rPr>
              <a:t>} 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Next, build a virtual hierarchy by choosing a constant </a:t>
            </a:r>
            <a:r>
              <a:rPr lang="en-US" sz="1600" i="1" dirty="0">
                <a:solidFill>
                  <a:schemeClr val="bg1"/>
                </a:solidFill>
              </a:rPr>
              <a:t>f </a:t>
            </a:r>
            <a:r>
              <a:rPr lang="en-US" sz="1600" dirty="0">
                <a:solidFill>
                  <a:schemeClr val="bg1"/>
                </a:solidFill>
              </a:rPr>
              <a:t>and imagining these </a:t>
            </a:r>
            <a:r>
              <a:rPr lang="en-US" sz="1600" i="1" dirty="0">
                <a:solidFill>
                  <a:schemeClr val="bg1"/>
                </a:solidFill>
              </a:rPr>
              <a:t>c</a:t>
            </a:r>
            <a:r>
              <a:rPr lang="en-US" sz="1600" dirty="0">
                <a:solidFill>
                  <a:schemeClr val="bg1"/>
                </a:solidFill>
              </a:rPr>
              <a:t> clusters placed at the leaves of a tree </a:t>
            </a:r>
            <a:r>
              <a:rPr lang="en-US" sz="1600" i="1" dirty="0">
                <a:solidFill>
                  <a:schemeClr val="bg1"/>
                </a:solidFill>
              </a:rPr>
              <a:t>T </a:t>
            </a:r>
            <a:r>
              <a:rPr lang="en-US" sz="1600" dirty="0">
                <a:solidFill>
                  <a:schemeClr val="bg1"/>
                </a:solidFill>
              </a:rPr>
              <a:t>of virtual nodes, each with fanout </a:t>
            </a:r>
            <a:r>
              <a:rPr lang="en-US" sz="1600" i="1" dirty="0">
                <a:solidFill>
                  <a:schemeClr val="bg1"/>
                </a:solidFill>
              </a:rPr>
              <a:t>f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F75AF0-B493-4542-BF54-4C3E1D9E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77" y="1489676"/>
            <a:ext cx="6309785" cy="3675449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ED2AAB-353E-4C4E-B4CE-C21FBC556A96}"/>
              </a:ext>
            </a:extLst>
          </p:cNvPr>
          <p:cNvSpPr txBox="1"/>
          <p:nvPr/>
        </p:nvSpPr>
        <p:spPr>
          <a:xfrm>
            <a:off x="6301946" y="5609967"/>
            <a:ext cx="3373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HRW Count :16000 </a:t>
            </a:r>
          </a:p>
          <a:p>
            <a:r>
              <a:rPr lang="en-US" sz="2000" dirty="0"/>
              <a:t>Skeleton-based:10000</a:t>
            </a:r>
          </a:p>
          <a:p>
            <a:r>
              <a:rPr lang="en-US" sz="2000" dirty="0"/>
              <a:t>(For 16 servers)</a:t>
            </a:r>
          </a:p>
        </p:txBody>
      </p:sp>
    </p:spTree>
    <p:extLst>
      <p:ext uri="{BB962C8B-B14F-4D97-AF65-F5344CB8AC3E}">
        <p14:creationId xmlns:p14="http://schemas.microsoft.com/office/powerpoint/2010/main" val="25622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663EB2-3E21-1D40-AC72-CA84A0F8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1466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Linux Libertine</vt:lpstr>
      <vt:lpstr>Trebuchet MS</vt:lpstr>
      <vt:lpstr>Wingdings 3</vt:lpstr>
      <vt:lpstr>Facet</vt:lpstr>
      <vt:lpstr>CMPE-275</vt:lpstr>
      <vt:lpstr>Introduction</vt:lpstr>
      <vt:lpstr>Rendezvous Hashing</vt:lpstr>
      <vt:lpstr>Advantages</vt:lpstr>
      <vt:lpstr>PowerPoint Presentation</vt:lpstr>
      <vt:lpstr>PowerPoint Presentation</vt:lpstr>
      <vt:lpstr>Skeleton-based HRW variant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CMPE-275</dc:title>
  <dc:creator>Shalabh Neema</dc:creator>
  <cp:lastModifiedBy>Mitash Gaurh</cp:lastModifiedBy>
  <cp:revision>8</cp:revision>
  <dcterms:created xsi:type="dcterms:W3CDTF">2020-04-20T23:31:27Z</dcterms:created>
  <dcterms:modified xsi:type="dcterms:W3CDTF">2020-04-21T06:03:30Z</dcterms:modified>
</cp:coreProperties>
</file>