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87E9-187D-4B23-9B91-21B8FFE33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24E71C-537B-413E-AD9A-01377929F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895732-652A-4DD5-8B45-80A11D1F72B5}"/>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5" name="Footer Placeholder 4">
            <a:extLst>
              <a:ext uri="{FF2B5EF4-FFF2-40B4-BE49-F238E27FC236}">
                <a16:creationId xmlns:a16="http://schemas.microsoft.com/office/drawing/2014/main" id="{94B1AEEF-86CE-4409-97E0-F14E9BD0C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1EB6A-C09E-4E1F-84E8-3A8FA94737D0}"/>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328300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758B-1A96-4727-A09C-6E6A281E27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FF9CDF-7165-406C-B623-258EF8791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5E5F9-F0A2-42BA-944F-1FCD0A2F217E}"/>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5" name="Footer Placeholder 4">
            <a:extLst>
              <a:ext uri="{FF2B5EF4-FFF2-40B4-BE49-F238E27FC236}">
                <a16:creationId xmlns:a16="http://schemas.microsoft.com/office/drawing/2014/main" id="{52CF49A3-9F56-4C72-8C76-B12D26A87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8EADD-98F8-48B5-9EFE-DEC1F7DD484A}"/>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60398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6299F4-CC18-491B-A0BC-E2C0EEF137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7C640-02AF-41A7-9D27-6EC75B535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B8BF69-4233-4D6B-89FE-E93B684BD460}"/>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5" name="Footer Placeholder 4">
            <a:extLst>
              <a:ext uri="{FF2B5EF4-FFF2-40B4-BE49-F238E27FC236}">
                <a16:creationId xmlns:a16="http://schemas.microsoft.com/office/drawing/2014/main" id="{528B095D-05DC-4BD6-99E4-C2009726A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4BB15-5452-4CD0-BE51-2F10FC31C7AE}"/>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360679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3719-8975-4CEB-A5EC-7472DBCC68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093BAF-830B-4395-9C9C-5B3DAE428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90EA2-47E2-4888-8550-666C0A11CC12}"/>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5" name="Footer Placeholder 4">
            <a:extLst>
              <a:ext uri="{FF2B5EF4-FFF2-40B4-BE49-F238E27FC236}">
                <a16:creationId xmlns:a16="http://schemas.microsoft.com/office/drawing/2014/main" id="{F0172069-C7B9-4B75-AA71-C194B2136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D02E5-A80B-43DC-9109-9A6F0A78A374}"/>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51639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8585-5267-4C14-8925-CE23AF946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C6AD5A-9D9F-4F3C-8F82-D8B81ED736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874F6-38EC-43BE-BA6D-E279A7B4E10D}"/>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5" name="Footer Placeholder 4">
            <a:extLst>
              <a:ext uri="{FF2B5EF4-FFF2-40B4-BE49-F238E27FC236}">
                <a16:creationId xmlns:a16="http://schemas.microsoft.com/office/drawing/2014/main" id="{47BBEB6D-1D20-417C-8C11-906DEF0EE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8FD50-FEA1-43F2-87D0-121551DE9F33}"/>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176879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4738-CFFF-4D99-95A4-304ECE5135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6CAFC9-9D70-490C-9E90-CB9098C31A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265CDD-6C04-4A36-A67C-A4DD6E1600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B9176D-ECE1-44A8-879F-E0C92B61EDD9}"/>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6" name="Footer Placeholder 5">
            <a:extLst>
              <a:ext uri="{FF2B5EF4-FFF2-40B4-BE49-F238E27FC236}">
                <a16:creationId xmlns:a16="http://schemas.microsoft.com/office/drawing/2014/main" id="{EC25A577-EB49-4627-BAA5-EAB815C4D5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E1B549-E27C-4D53-A33A-F2A5AC1F6BAF}"/>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238952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D35C-0B7E-4B2F-971B-7428DA987A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B70967-F21C-4D7A-9203-C369F286B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0FE8A-356B-43D7-8B61-61AEB851C0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789473-1487-4759-AD05-E02211918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9E8D1-E935-40A4-B9E8-71CFFF0922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F53477-1BE1-4250-9EAA-CEAC0732AC27}"/>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8" name="Footer Placeholder 7">
            <a:extLst>
              <a:ext uri="{FF2B5EF4-FFF2-40B4-BE49-F238E27FC236}">
                <a16:creationId xmlns:a16="http://schemas.microsoft.com/office/drawing/2014/main" id="{8ADE6F25-6959-48AA-BEBD-C939803516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6969BE-BA9E-4C0C-A36A-C7DC8E4BD4FA}"/>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168700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CDDE-2DF9-4A87-9D52-BDCA73EFD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55C167-1713-4A2B-8AFA-A1B28CB9671F}"/>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4" name="Footer Placeholder 3">
            <a:extLst>
              <a:ext uri="{FF2B5EF4-FFF2-40B4-BE49-F238E27FC236}">
                <a16:creationId xmlns:a16="http://schemas.microsoft.com/office/drawing/2014/main" id="{C1456BAD-E640-4BAC-801A-2368C5C39C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9F3FDC-98BC-439A-AF23-2FDF1C2C0F71}"/>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209800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3E5327-3C15-4C47-82C8-C394C88635B7}"/>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3" name="Footer Placeholder 2">
            <a:extLst>
              <a:ext uri="{FF2B5EF4-FFF2-40B4-BE49-F238E27FC236}">
                <a16:creationId xmlns:a16="http://schemas.microsoft.com/office/drawing/2014/main" id="{C44E7326-05BF-4FFE-AF57-9EC514E6BF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6CDAD-9939-4EA4-831D-B0AA39499303}"/>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273552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DCD2-39AB-4F27-93C2-235401F56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82F734-8F18-4853-A529-9144EF44E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D6BB0A-C56B-41AB-B73A-0FB64EF84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2A4D8-B6C9-434C-A03E-8A64FB56AA12}"/>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6" name="Footer Placeholder 5">
            <a:extLst>
              <a:ext uri="{FF2B5EF4-FFF2-40B4-BE49-F238E27FC236}">
                <a16:creationId xmlns:a16="http://schemas.microsoft.com/office/drawing/2014/main" id="{E52E2DD9-36B0-48E5-8638-02674A9DE2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EE7A6-7786-42DC-AA8C-86AD9BF4B0E6}"/>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40872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DE28-B6D1-4D88-9F49-53494D849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F0853F-2607-46B6-A0AE-738AD0F6D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F327D3-5F99-4BDD-8EBD-F94E12106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72A63-E856-4133-AB3E-BE1D14B58488}"/>
              </a:ext>
            </a:extLst>
          </p:cNvPr>
          <p:cNvSpPr>
            <a:spLocks noGrp="1"/>
          </p:cNvSpPr>
          <p:nvPr>
            <p:ph type="dt" sz="half" idx="10"/>
          </p:nvPr>
        </p:nvSpPr>
        <p:spPr/>
        <p:txBody>
          <a:bodyPr/>
          <a:lstStyle/>
          <a:p>
            <a:fld id="{368C0942-9253-478C-A541-3FD341CE4659}" type="datetimeFigureOut">
              <a:rPr lang="en-IN" smtClean="0"/>
              <a:t>27-10-2020</a:t>
            </a:fld>
            <a:endParaRPr lang="en-IN"/>
          </a:p>
        </p:txBody>
      </p:sp>
      <p:sp>
        <p:nvSpPr>
          <p:cNvPr id="6" name="Footer Placeholder 5">
            <a:extLst>
              <a:ext uri="{FF2B5EF4-FFF2-40B4-BE49-F238E27FC236}">
                <a16:creationId xmlns:a16="http://schemas.microsoft.com/office/drawing/2014/main" id="{82B93EC9-A4B8-4259-9D92-24DEA3FD01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735E6-E882-4839-A705-32777F327C10}"/>
              </a:ext>
            </a:extLst>
          </p:cNvPr>
          <p:cNvSpPr>
            <a:spLocks noGrp="1"/>
          </p:cNvSpPr>
          <p:nvPr>
            <p:ph type="sldNum" sz="quarter" idx="12"/>
          </p:nvPr>
        </p:nvSpPr>
        <p:spPr/>
        <p:txBody>
          <a:bodyPr/>
          <a:lstStyle/>
          <a:p>
            <a:fld id="{39E1493E-8471-4453-8A7D-4E43424EE17C}" type="slidenum">
              <a:rPr lang="en-IN" smtClean="0"/>
              <a:t>‹#›</a:t>
            </a:fld>
            <a:endParaRPr lang="en-IN"/>
          </a:p>
        </p:txBody>
      </p:sp>
    </p:spTree>
    <p:extLst>
      <p:ext uri="{BB962C8B-B14F-4D97-AF65-F5344CB8AC3E}">
        <p14:creationId xmlns:p14="http://schemas.microsoft.com/office/powerpoint/2010/main" val="205409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B33320-8BA9-4D1D-9C08-F077E40B4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E94AA6-AD20-4DBE-80A1-9A47053B4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759D7-49CC-4018-9D42-87FC07F1B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C0942-9253-478C-A541-3FD341CE4659}" type="datetimeFigureOut">
              <a:rPr lang="en-IN" smtClean="0"/>
              <a:t>27-10-2020</a:t>
            </a:fld>
            <a:endParaRPr lang="en-IN"/>
          </a:p>
        </p:txBody>
      </p:sp>
      <p:sp>
        <p:nvSpPr>
          <p:cNvPr id="5" name="Footer Placeholder 4">
            <a:extLst>
              <a:ext uri="{FF2B5EF4-FFF2-40B4-BE49-F238E27FC236}">
                <a16:creationId xmlns:a16="http://schemas.microsoft.com/office/drawing/2014/main" id="{C88AB39A-455E-43E5-B7A9-642024A91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4EC48C-626F-4C06-ACE4-0E52097AA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1493E-8471-4453-8A7D-4E43424EE17C}" type="slidenum">
              <a:rPr lang="en-IN" smtClean="0"/>
              <a:t>‹#›</a:t>
            </a:fld>
            <a:endParaRPr lang="en-IN"/>
          </a:p>
        </p:txBody>
      </p:sp>
    </p:spTree>
    <p:extLst>
      <p:ext uri="{BB962C8B-B14F-4D97-AF65-F5344CB8AC3E}">
        <p14:creationId xmlns:p14="http://schemas.microsoft.com/office/powerpoint/2010/main" val="4056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ealth.ny.gov/statistics/cancer/registry/appendix/neighborhoods.htm'"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cocl.us/Geospatial_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71BA-3031-461F-9DA8-0FF95F34629A}"/>
              </a:ext>
            </a:extLst>
          </p:cNvPr>
          <p:cNvSpPr>
            <a:spLocks noGrp="1"/>
          </p:cNvSpPr>
          <p:nvPr>
            <p:ph type="ctrTitle"/>
          </p:nvPr>
        </p:nvSpPr>
        <p:spPr/>
        <p:txBody>
          <a:bodyPr/>
          <a:lstStyle/>
          <a:p>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Coursera IBM Capstone Project Report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0D0B1B1-A141-4B9E-9B5B-E829AE924840}"/>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Battle of the Neighbourhoods</a:t>
            </a:r>
          </a:p>
          <a:p>
            <a:r>
              <a:rPr lang="en-US" b="1" dirty="0">
                <a:latin typeface="Times New Roman" panose="02020603050405020304" pitchFamily="18" charset="0"/>
                <a:cs typeface="Times New Roman" panose="02020603050405020304" pitchFamily="18" charset="0"/>
              </a:rPr>
              <a:t>Cities of Choice</a:t>
            </a:r>
          </a:p>
          <a:p>
            <a:r>
              <a:rPr lang="en-US" b="1" dirty="0">
                <a:latin typeface="Times New Roman" panose="02020603050405020304" pitchFamily="18" charset="0"/>
                <a:cs typeface="Times New Roman" panose="02020603050405020304" pitchFamily="18" charset="0"/>
              </a:rPr>
              <a:t> Toronto and NYC</a:t>
            </a:r>
          </a:p>
          <a:p>
            <a:endParaRPr lang="en-IN" dirty="0"/>
          </a:p>
        </p:txBody>
      </p:sp>
    </p:spTree>
    <p:extLst>
      <p:ext uri="{BB962C8B-B14F-4D97-AF65-F5344CB8AC3E}">
        <p14:creationId xmlns:p14="http://schemas.microsoft.com/office/powerpoint/2010/main" val="212474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06A5-F506-4862-8190-052A630AD858}"/>
              </a:ext>
            </a:extLst>
          </p:cNvPr>
          <p:cNvSpPr>
            <a:spLocks noGrp="1"/>
          </p:cNvSpPr>
          <p:nvPr>
            <p:ph type="title"/>
          </p:nvPr>
        </p:nvSpPr>
        <p:spPr/>
        <p:txBody>
          <a:bodyPr/>
          <a:lstStyle/>
          <a:p>
            <a:r>
              <a:rPr lang="en-IN" sz="1800" b="0" dirty="0">
                <a:solidFill>
                  <a:srgbClr val="000000"/>
                </a:solidFill>
                <a:effectLst/>
                <a:latin typeface="Times New Roman" panose="02020603050405020304" pitchFamily="18" charset="0"/>
                <a:ea typeface="Times New Roman" panose="02020603050405020304" pitchFamily="18" charset="0"/>
              </a:rPr>
              <a:t>Following are the Pie charts for the distribution of restaurants, galleries and museums in percent for Toronto. </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FF5B30F-19A6-44A1-ADD6-54B27074EE77}"/>
              </a:ext>
            </a:extLst>
          </p:cNvPr>
          <p:cNvPicPr>
            <a:picLocks noGrp="1"/>
          </p:cNvPicPr>
          <p:nvPr>
            <p:ph idx="1"/>
          </p:nvPr>
        </p:nvPicPr>
        <p:blipFill>
          <a:blip r:embed="rId2"/>
          <a:stretch>
            <a:fillRect/>
          </a:stretch>
        </p:blipFill>
        <p:spPr>
          <a:xfrm>
            <a:off x="1234085" y="1825625"/>
            <a:ext cx="9723830" cy="4351338"/>
          </a:xfrm>
          <a:prstGeom prst="rect">
            <a:avLst/>
          </a:prstGeom>
        </p:spPr>
      </p:pic>
    </p:spTree>
    <p:extLst>
      <p:ext uri="{BB962C8B-B14F-4D97-AF65-F5344CB8AC3E}">
        <p14:creationId xmlns:p14="http://schemas.microsoft.com/office/powerpoint/2010/main" val="13568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2BC2B2-1157-4031-BDEF-39157128D9B5}"/>
              </a:ext>
            </a:extLst>
          </p:cNvPr>
          <p:cNvPicPr>
            <a:picLocks noGrp="1"/>
          </p:cNvPicPr>
          <p:nvPr>
            <p:ph idx="1"/>
          </p:nvPr>
        </p:nvPicPr>
        <p:blipFill>
          <a:blip r:embed="rId2"/>
          <a:stretch>
            <a:fillRect/>
          </a:stretch>
        </p:blipFill>
        <p:spPr>
          <a:xfrm>
            <a:off x="0" y="-47626"/>
            <a:ext cx="6705600" cy="3190875"/>
          </a:xfrm>
          <a:prstGeom prst="rect">
            <a:avLst/>
          </a:prstGeom>
        </p:spPr>
      </p:pic>
      <p:pic>
        <p:nvPicPr>
          <p:cNvPr id="5" name="Picture 4">
            <a:extLst>
              <a:ext uri="{FF2B5EF4-FFF2-40B4-BE49-F238E27FC236}">
                <a16:creationId xmlns:a16="http://schemas.microsoft.com/office/drawing/2014/main" id="{9204C3CC-7CDE-44F7-B3FE-E18680BFA9C0}"/>
              </a:ext>
            </a:extLst>
          </p:cNvPr>
          <p:cNvPicPr/>
          <p:nvPr/>
        </p:nvPicPr>
        <p:blipFill>
          <a:blip r:embed="rId3"/>
          <a:stretch>
            <a:fillRect/>
          </a:stretch>
        </p:blipFill>
        <p:spPr>
          <a:xfrm>
            <a:off x="5638800" y="3429000"/>
            <a:ext cx="6370955" cy="3057525"/>
          </a:xfrm>
          <a:prstGeom prst="rect">
            <a:avLst/>
          </a:prstGeom>
        </p:spPr>
      </p:pic>
    </p:spTree>
    <p:extLst>
      <p:ext uri="{BB962C8B-B14F-4D97-AF65-F5344CB8AC3E}">
        <p14:creationId xmlns:p14="http://schemas.microsoft.com/office/powerpoint/2010/main" val="195542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3C60-2AB9-4B26-AF64-20EC81B38E29}"/>
              </a:ext>
            </a:extLst>
          </p:cNvPr>
          <p:cNvSpPr>
            <a:spLocks noGrp="1"/>
          </p:cNvSpPr>
          <p:nvPr>
            <p:ph type="title"/>
          </p:nvPr>
        </p:nvSpPr>
        <p:spPr/>
        <p:txBody>
          <a:bodyPr/>
          <a:lstStyle/>
          <a:p>
            <a:r>
              <a:rPr lang="en-IN" sz="1800" b="0" dirty="0">
                <a:solidFill>
                  <a:srgbClr val="000000"/>
                </a:solidFill>
                <a:effectLst/>
                <a:latin typeface="Times New Roman" panose="02020603050405020304" pitchFamily="18" charset="0"/>
                <a:ea typeface="Times New Roman" panose="02020603050405020304" pitchFamily="18" charset="0"/>
              </a:rPr>
              <a:t>The table below shows the distribution of restaurants, galleries and museums in percent for NYC. </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86586AA2-58D7-48F8-8D4D-D8704F71A1F8}"/>
              </a:ext>
            </a:extLst>
          </p:cNvPr>
          <p:cNvPicPr>
            <a:picLocks noGrp="1"/>
          </p:cNvPicPr>
          <p:nvPr>
            <p:ph idx="1"/>
          </p:nvPr>
        </p:nvPicPr>
        <p:blipFill>
          <a:blip r:embed="rId2"/>
          <a:stretch>
            <a:fillRect/>
          </a:stretch>
        </p:blipFill>
        <p:spPr>
          <a:xfrm>
            <a:off x="1957227" y="1825625"/>
            <a:ext cx="8277545" cy="4351338"/>
          </a:xfrm>
          <a:prstGeom prst="rect">
            <a:avLst/>
          </a:prstGeom>
        </p:spPr>
      </p:pic>
    </p:spTree>
    <p:extLst>
      <p:ext uri="{BB962C8B-B14F-4D97-AF65-F5344CB8AC3E}">
        <p14:creationId xmlns:p14="http://schemas.microsoft.com/office/powerpoint/2010/main" val="178947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2CEE-6FC0-4532-BCF1-311B50315646}"/>
              </a:ext>
            </a:extLst>
          </p:cNvPr>
          <p:cNvSpPr>
            <a:spLocks noGrp="1"/>
          </p:cNvSpPr>
          <p:nvPr>
            <p:ph type="title"/>
          </p:nvPr>
        </p:nvSpPr>
        <p:spPr/>
        <p:txBody>
          <a:bodyPr/>
          <a:lstStyle/>
          <a:p>
            <a:r>
              <a:rPr lang="en-IN" sz="1800" b="0" dirty="0">
                <a:solidFill>
                  <a:srgbClr val="000000"/>
                </a:solidFill>
                <a:effectLst/>
                <a:latin typeface="Times New Roman" panose="02020603050405020304" pitchFamily="18" charset="0"/>
                <a:ea typeface="Times New Roman" panose="02020603050405020304" pitchFamily="18" charset="0"/>
              </a:rPr>
              <a:t>Following are the Pie charts for the distribution of restaurants, galleries and museums in percent for Toronto. </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9766A7E3-ADD3-4AE5-879F-59128AA50ECE}"/>
              </a:ext>
            </a:extLst>
          </p:cNvPr>
          <p:cNvPicPr>
            <a:picLocks noGrp="1"/>
          </p:cNvPicPr>
          <p:nvPr>
            <p:ph idx="1"/>
          </p:nvPr>
        </p:nvPicPr>
        <p:blipFill>
          <a:blip r:embed="rId2"/>
          <a:stretch>
            <a:fillRect/>
          </a:stretch>
        </p:blipFill>
        <p:spPr>
          <a:xfrm>
            <a:off x="1288594" y="1825625"/>
            <a:ext cx="9614812" cy="4351338"/>
          </a:xfrm>
          <a:prstGeom prst="rect">
            <a:avLst/>
          </a:prstGeom>
        </p:spPr>
      </p:pic>
    </p:spTree>
    <p:extLst>
      <p:ext uri="{BB962C8B-B14F-4D97-AF65-F5344CB8AC3E}">
        <p14:creationId xmlns:p14="http://schemas.microsoft.com/office/powerpoint/2010/main" val="132270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FB52E8-0C4E-411D-8550-C15C65313226}"/>
              </a:ext>
            </a:extLst>
          </p:cNvPr>
          <p:cNvPicPr>
            <a:picLocks noGrp="1"/>
          </p:cNvPicPr>
          <p:nvPr>
            <p:ph idx="1"/>
          </p:nvPr>
        </p:nvPicPr>
        <p:blipFill rotWithShape="1">
          <a:blip r:embed="rId2"/>
          <a:srcRect t="2131"/>
          <a:stretch/>
        </p:blipFill>
        <p:spPr bwMode="auto">
          <a:xfrm>
            <a:off x="364490" y="112712"/>
            <a:ext cx="6826886" cy="322103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6C00732-DAFB-41DC-9508-3B63B34B15DE}"/>
              </a:ext>
            </a:extLst>
          </p:cNvPr>
          <p:cNvPicPr/>
          <p:nvPr/>
        </p:nvPicPr>
        <p:blipFill>
          <a:blip r:embed="rId3"/>
          <a:stretch>
            <a:fillRect/>
          </a:stretch>
        </p:blipFill>
        <p:spPr>
          <a:xfrm>
            <a:off x="5059044" y="3429000"/>
            <a:ext cx="6931661" cy="3376613"/>
          </a:xfrm>
          <a:prstGeom prst="rect">
            <a:avLst/>
          </a:prstGeom>
        </p:spPr>
      </p:pic>
    </p:spTree>
    <p:extLst>
      <p:ext uri="{BB962C8B-B14F-4D97-AF65-F5344CB8AC3E}">
        <p14:creationId xmlns:p14="http://schemas.microsoft.com/office/powerpoint/2010/main" val="205964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9A66-DD27-477E-89C7-AF5EE1C9BE53}"/>
              </a:ext>
            </a:extLst>
          </p:cNvPr>
          <p:cNvSpPr>
            <a:spLocks noGrp="1"/>
          </p:cNvSpPr>
          <p:nvPr>
            <p:ph type="title"/>
          </p:nvPr>
        </p:nvSpPr>
        <p:spPr/>
        <p:txBody>
          <a:bodyPr>
            <a:normAutofit fontScale="90000"/>
          </a:bodyPr>
          <a:lstStyle/>
          <a:p>
            <a:r>
              <a:rPr lang="en-IN" sz="1800" b="0" dirty="0">
                <a:solidFill>
                  <a:srgbClr val="000000"/>
                </a:solidFill>
                <a:effectLst/>
                <a:latin typeface="Times New Roman" panose="02020603050405020304" pitchFamily="18" charset="0"/>
                <a:ea typeface="Times New Roman" panose="02020603050405020304" pitchFamily="18" charset="0"/>
              </a:rPr>
              <a:t>The following dataframes show all the venue categories in Toronto and NYC. There are 273 unique venue categories in Toronto and 148 unique venue categories in NYC.</a:t>
            </a:r>
            <a:br>
              <a:rPr lang="en-IN" sz="1800" b="1" dirty="0">
                <a:effectLst/>
                <a:latin typeface="Times New Roman" panose="02020603050405020304" pitchFamily="18" charset="0"/>
                <a:ea typeface="Times New Roman" panose="02020603050405020304" pitchFamily="18" charset="0"/>
              </a:rPr>
            </a:br>
            <a:br>
              <a:rPr lang="en-IN" sz="1800" b="0" dirty="0">
                <a:solidFill>
                  <a:srgbClr val="000000"/>
                </a:solidFill>
                <a:effectLst/>
                <a:latin typeface="Times New Roman" panose="02020603050405020304" pitchFamily="18" charset="0"/>
                <a:ea typeface="Times New Roman" panose="02020603050405020304" pitchFamily="18" charset="0"/>
              </a:rPr>
            </a:br>
            <a:br>
              <a:rPr lang="en-IN" sz="1800" b="0" dirty="0">
                <a:solidFill>
                  <a:srgbClr val="000000"/>
                </a:solidFill>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801702CA-15D2-41DF-B5AB-AA25AD0AEDF9}"/>
              </a:ext>
            </a:extLst>
          </p:cNvPr>
          <p:cNvPicPr>
            <a:picLocks noGrp="1"/>
          </p:cNvPicPr>
          <p:nvPr>
            <p:ph idx="1"/>
          </p:nvPr>
        </p:nvPicPr>
        <p:blipFill>
          <a:blip r:embed="rId2"/>
          <a:stretch>
            <a:fillRect/>
          </a:stretch>
        </p:blipFill>
        <p:spPr>
          <a:xfrm>
            <a:off x="838200" y="1140420"/>
            <a:ext cx="10515600" cy="2612430"/>
          </a:xfrm>
          <a:prstGeom prst="rect">
            <a:avLst/>
          </a:prstGeom>
        </p:spPr>
      </p:pic>
      <p:pic>
        <p:nvPicPr>
          <p:cNvPr id="5" name="Picture 4">
            <a:extLst>
              <a:ext uri="{FF2B5EF4-FFF2-40B4-BE49-F238E27FC236}">
                <a16:creationId xmlns:a16="http://schemas.microsoft.com/office/drawing/2014/main" id="{70843A6E-CA59-4C78-AE9D-B933502507D9}"/>
              </a:ext>
            </a:extLst>
          </p:cNvPr>
          <p:cNvPicPr/>
          <p:nvPr/>
        </p:nvPicPr>
        <p:blipFill>
          <a:blip r:embed="rId3"/>
          <a:stretch>
            <a:fillRect/>
          </a:stretch>
        </p:blipFill>
        <p:spPr>
          <a:xfrm>
            <a:off x="838200" y="3909418"/>
            <a:ext cx="10647680" cy="2713038"/>
          </a:xfrm>
          <a:prstGeom prst="rect">
            <a:avLst/>
          </a:prstGeom>
        </p:spPr>
      </p:pic>
    </p:spTree>
    <p:extLst>
      <p:ext uri="{BB962C8B-B14F-4D97-AF65-F5344CB8AC3E}">
        <p14:creationId xmlns:p14="http://schemas.microsoft.com/office/powerpoint/2010/main" val="18434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10DA-7A7A-496C-8121-CF741761260C}"/>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rPr>
              <a:t>Discussion </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EE8D4E3-FD9E-4D3D-876C-0184403D08B0}"/>
              </a:ext>
            </a:extLst>
          </p:cNvPr>
          <p:cNvSpPr>
            <a:spLocks noGrp="1"/>
          </p:cNvSpPr>
          <p:nvPr>
            <p:ph idx="1"/>
          </p:nvPr>
        </p:nvSpPr>
        <p:spPr/>
        <p:txBody>
          <a:bodyPr/>
          <a:lstStyle/>
          <a:p>
            <a:pPr algn="just"/>
            <a:r>
              <a:rPr lang="en-IN" sz="1800" b="0" dirty="0">
                <a:solidFill>
                  <a:srgbClr val="000000"/>
                </a:solidFill>
                <a:effectLst/>
                <a:latin typeface="Times New Roman" panose="02020603050405020304" pitchFamily="18" charset="0"/>
                <a:ea typeface="Times New Roman" panose="02020603050405020304" pitchFamily="18" charset="0"/>
              </a:rPr>
              <a:t>We used Folium to plot the venues like restaurants, galleries and museums in NYC and Toronto. In NYC we have randomly taken just 10 neighbourhoods since the data over entire NYC is very large. Even then we have a large number of venues obtained. </a:t>
            </a:r>
            <a:endParaRPr lang="en-IN" sz="1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We make recommendation that users (tourists) use the maps to find their desired restaurants, galleries, museums. </a:t>
            </a:r>
            <a:endParaRPr lang="en-IN" sz="1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Also, if a new business person wants to open a venue, we suggest that he can do it in York in Toronto or upper west side because there are fewer venues there. </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4887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11E1-2F73-4D03-9939-C0E9E455B557}"/>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rPr>
              <a:t>Conclusion</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B06E1B-E3F8-409C-8785-0641A6CFB9C7}"/>
              </a:ext>
            </a:extLst>
          </p:cNvPr>
          <p:cNvSpPr>
            <a:spLocks noGrp="1"/>
          </p:cNvSpPr>
          <p:nvPr>
            <p:ph idx="1"/>
          </p:nvPr>
        </p:nvSpPr>
        <p:spPr/>
        <p:txBody>
          <a:bodyPr/>
          <a:lstStyle/>
          <a:p>
            <a:pPr algn="just"/>
            <a:r>
              <a:rPr lang="en-IN" sz="2800" b="0" dirty="0">
                <a:solidFill>
                  <a:srgbClr val="000000"/>
                </a:solidFill>
                <a:effectLst/>
                <a:latin typeface="Times New Roman" panose="02020603050405020304" pitchFamily="18" charset="0"/>
                <a:ea typeface="Times New Roman" panose="02020603050405020304" pitchFamily="18" charset="0"/>
              </a:rPr>
              <a:t>We observe that since New York is a more populated city than Toronto even just 10 neighbourhoods in NYC have a comparable number of venues with Toronto. Thus, we can use just few numbers of neighbourhoods in NYC to compare with the venues in Toronto. There is a lot of scope for tourist to find a new place to go to in both cities for every day of their stay or even residents to find good venues in their neighbourhood using this project. This project can also help investors interested in opening new venues. </a:t>
            </a:r>
            <a:endParaRPr lang="en-IN" sz="2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8935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6379-00F5-4C63-861B-604D7137D3D9}"/>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0C03174-BE5D-410B-B7DD-58E8566A723C}"/>
              </a:ext>
            </a:extLst>
          </p:cNvPr>
          <p:cNvSpPr>
            <a:spLocks noGrp="1"/>
          </p:cNvSpPr>
          <p:nvPr>
            <p:ph idx="1"/>
          </p:nvPr>
        </p:nvSpPr>
        <p:spPr/>
        <p:txBody>
          <a:bodyPr>
            <a:normAutofit lnSpcReduction="10000"/>
          </a:bodyPr>
          <a:lstStyle/>
          <a:p>
            <a:pPr marL="0" indent="0" algn="just">
              <a:lnSpc>
                <a:spcPct val="107000"/>
              </a:lnSpc>
              <a:spcAft>
                <a:spcPts val="800"/>
              </a:spcAft>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Background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Toronto</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capital city of the Canadian province of Ontario with population 2.7 Million. It is the most populous city in Canada and the fourth most populous city in North America. People have travelled through and inhabited the Toronto area, located on a broad sloping plateau interspersed with rivers, deep ravines, and urban forest, for more than 10,000 years. Now, Toronto is an international centre of business, finance, arts, and culture, and is recognized as one of the most multicultural and cosmopolitan cities in the world. Some neighbourhoods are Old Toronto, Downtown Core (Central), East End, North End, West End, East York, Etobicoke, North York, Scarborough, York.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NYC</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New York City is often called just New York is the most populous city in the United States. Its population is 8.3 Million. Just like Toronto it is filled with people of different nationalities and it is a multicultural city. The five boroughs—Brooklyn, Queens, Manhattan, the Bronx, and Staten Island—were consolidated into a single city in 1898. Some neighbourhoods are Central Bronx, Central Brooklyn, Borough Park, Flatbush, Greenpoint, East Harlem, Upper West Side, Jamaica, Rockaways, West Queens.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297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221-C6B3-450E-A781-458948359085}"/>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2CA7DF-7363-4A56-800F-C2D331CFFB49}"/>
              </a:ext>
            </a:extLst>
          </p:cNvPr>
          <p:cNvSpPr>
            <a:spLocks noGrp="1"/>
          </p:cNvSpPr>
          <p:nvPr>
            <p:ph idx="1"/>
          </p:nvPr>
        </p:nvSpPr>
        <p:spPr/>
        <p:txBody>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Toronto and NYC are top cities for tourism in the world. The tourism characteristics should be compared in this project. This study or project should be able to use restaurant, museums, galleries for comparison.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Thus, this project should be able to help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business people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who are trying to select a good neighbourhood for open restaurants.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012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3850-2FC2-41E6-A2AC-B4678BDADFC7}"/>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Scope of Study</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E4B54D-BEC6-4B46-B297-9534CFEBF3F6}"/>
              </a:ext>
            </a:extLst>
          </p:cNvPr>
          <p:cNvSpPr>
            <a:spLocks noGrp="1"/>
          </p:cNvSpPr>
          <p:nvPr>
            <p:ph idx="1"/>
          </p:nvPr>
        </p:nvSpPr>
        <p:spPr/>
        <p:txBody>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case of Toronto, the entire city area is taken for study. For NYC, some neighbourhoods in the study are Central Bronx, Central Brooklyn, Borough Park, Flatbush, Greenpoint, East Harlem, Upper West Side, Jamaica, Rockaways, West Queens.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01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8650-0281-4E5B-A5A9-E761B863C313}"/>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1F1BD3-7B9A-4BAD-8C59-101F156965F5}"/>
              </a:ext>
            </a:extLst>
          </p:cNvPr>
          <p:cNvSpPr>
            <a:spLocks noGrp="1"/>
          </p:cNvSpPr>
          <p:nvPr>
            <p:ph idx="1"/>
          </p:nvPr>
        </p:nvSpPr>
        <p:spPr/>
        <p:txBody>
          <a:bodyPr>
            <a:normAutofit fontScale="85000" lnSpcReduction="20000"/>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number of restaurants, museums, galleries in Toronto and NYC are compared. The data sources that explain the postal codes and corresponding neighbourhoods/ boroughs/ districts of the two locations of interest are extracted from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https://en.wikipedia.org/wiki/List_of_postal_codes_of_Canada:_M</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Toronto.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postal codes for neighbourhoods in NYC are obtained via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https://www.health.ny.gov/statistics/cancer/registry/appendix/neighborhoods.htm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coordinates of the postal codes based on the district/ borough/ neighbourhood of both locations are extracted via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http://cocl.us/</a:t>
            </a:r>
            <a:r>
              <a:rPr lang="en-IN" sz="1800" u="sng"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Geospatial_data</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(Toronto, Ontario).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geospatial data, numbers and other details of the restaurants, museums and galleries of both location of interest are extracted via Foursquare 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 of data that we get from Foursquare API is the venues, venues latitude and venues longitude when the name of neighbourhood, its latitude and longitude is given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 (North York, 43.72588, -79.315572) will give result (The Curry &amp; Roti Restaurant, 43.742554, -79.308792)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 (North York, 43.718518, -79.464763) will give the result (Hakka No.1 Restaurant, 43.756800, -79.312850)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08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97D5-1454-43F9-BD22-F59F6EC5BB1A}"/>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rPr>
              <a:t>Methodology</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2FA334-207D-4381-B4CB-44EBD2D50C38}"/>
              </a:ext>
            </a:extLst>
          </p:cNvPr>
          <p:cNvSpPr>
            <a:spLocks noGrp="1"/>
          </p:cNvSpPr>
          <p:nvPr>
            <p:ph idx="1"/>
          </p:nvPr>
        </p:nvSpPr>
        <p:spPr/>
        <p:txBody>
          <a:bodyPr>
            <a:normAutofit lnSpcReduction="10000"/>
          </a:bodyPr>
          <a:lstStyle/>
          <a:p>
            <a:pPr algn="just"/>
            <a:r>
              <a:rPr lang="en-IN" sz="1800" b="0" dirty="0">
                <a:solidFill>
                  <a:srgbClr val="000000"/>
                </a:solidFill>
                <a:effectLst/>
                <a:latin typeface="Times New Roman" panose="02020603050405020304" pitchFamily="18" charset="0"/>
                <a:ea typeface="Times New Roman" panose="02020603050405020304" pitchFamily="18" charset="0"/>
              </a:rPr>
              <a:t>In this section the data comprises of the number of restaurants, galleries and museums in Toronto and NYC are collected using the search query function available in Foursquare API, with the respective baseline input search queries of 'Restaurant', 'Gallery' and 'Museum' and radius settings of 2000m for Toronto and 2500m for NYC. The radius settings are selected based on the distribution of districts or borough in both location of interests.</a:t>
            </a:r>
            <a:endParaRPr lang="en-IN" sz="1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In this following section, the data gathered from the previous section will be used to do exploratory data analysis, we will be looking into the data comparisons of both locations via data visualisation as explained below:</a:t>
            </a:r>
            <a:endParaRPr lang="en-IN" sz="1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Total Number of Restaurants, Museums and Galleries in both locations. Distribution of Restaurants, Museums and Galleries in both locations according to districts / boroughs.</a:t>
            </a:r>
            <a:endParaRPr lang="en-IN" sz="1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Total Number of Restaurants, Museums and Galleries per district / borough in both locations. Then, the potentiality study of both locations on tourism will be accessed based on the analysed data.</a:t>
            </a:r>
            <a:endParaRPr lang="en-IN" sz="1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Data wrangling is to identify and handle missing value, to standardize and normalize the data. Data exploratory by analysing neighbourhoods using visualization, descriptive statistical analysis. Model development: k-means will be developed to predict the clusters. A Model will help to understand the exact relationship both cities. The machine learning model should be able to predict the clusters similarity. Here we found how many unique venue categories are there in both locations. </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8760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AF02-B2F1-4F58-8B57-F0FB7D939C44}"/>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rPr>
              <a:t>Analysis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8AC1DC8-BBB3-4AF2-925D-39615CD65929}"/>
              </a:ext>
            </a:extLst>
          </p:cNvPr>
          <p:cNvSpPr>
            <a:spLocks noGrp="1"/>
          </p:cNvSpPr>
          <p:nvPr>
            <p:ph idx="1"/>
          </p:nvPr>
        </p:nvSpPr>
        <p:spPr/>
        <p:txBody>
          <a:bodyPr/>
          <a:lstStyle/>
          <a:p>
            <a:pPr algn="just"/>
            <a:r>
              <a:rPr lang="en-IN" sz="1800" b="0" dirty="0">
                <a:solidFill>
                  <a:srgbClr val="000000"/>
                </a:solidFill>
                <a:effectLst/>
                <a:latin typeface="Times New Roman" panose="02020603050405020304" pitchFamily="18" charset="0"/>
                <a:ea typeface="Times New Roman" panose="02020603050405020304" pitchFamily="18" charset="0"/>
              </a:rPr>
              <a:t>Study on the total number of Restaurants, Galleries and Museums in both Location. Here, the study on the total number of restaurants, galleries and museums are aggregated in the form of dataframes for comprehension. </a:t>
            </a:r>
            <a:endParaRPr lang="en-IN" sz="1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Study on the Distributions of Restaurants, Galleries and Museums in both Location (District/ Borough) are aggregated in the form of dataframes for comprehension.</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9364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8F39-0C7B-4CE2-B2FF-EFC4F2243B0A}"/>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rPr>
              <a:t>Results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4D44301-9F76-4E9E-802D-AD67BEF872E3}"/>
              </a:ext>
            </a:extLst>
          </p:cNvPr>
          <p:cNvSpPr>
            <a:spLocks noGrp="1"/>
          </p:cNvSpPr>
          <p:nvPr>
            <p:ph idx="1"/>
          </p:nvPr>
        </p:nvSpPr>
        <p:spPr/>
        <p:txBody>
          <a:bodyPr/>
          <a:lstStyle/>
          <a:p>
            <a:pPr algn="just"/>
            <a:r>
              <a:rPr lang="en-IN" sz="1800" b="0" dirty="0">
                <a:solidFill>
                  <a:srgbClr val="000000"/>
                </a:solidFill>
                <a:effectLst/>
                <a:latin typeface="Times New Roman" panose="02020603050405020304" pitchFamily="18" charset="0"/>
                <a:ea typeface="Times New Roman" panose="02020603050405020304" pitchFamily="18" charset="0"/>
              </a:rPr>
              <a:t>As seen from the table below, while comparing between Toronto and 10 neighbourhoods in NYC there are many more restaurants and galleries in Toronto but there are fewer museums in Toronto. We know that NYC is very famous for its museums. </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CAFFC9E-B11A-4923-91A1-044E254CD18B}"/>
              </a:ext>
            </a:extLst>
          </p:cNvPr>
          <p:cNvPicPr/>
          <p:nvPr/>
        </p:nvPicPr>
        <p:blipFill>
          <a:blip r:embed="rId2"/>
          <a:stretch>
            <a:fillRect/>
          </a:stretch>
        </p:blipFill>
        <p:spPr>
          <a:xfrm>
            <a:off x="838200" y="2738437"/>
            <a:ext cx="5731510" cy="4048125"/>
          </a:xfrm>
          <a:prstGeom prst="rect">
            <a:avLst/>
          </a:prstGeom>
        </p:spPr>
      </p:pic>
      <p:pic>
        <p:nvPicPr>
          <p:cNvPr id="1025" name="Picture 2">
            <a:extLst>
              <a:ext uri="{FF2B5EF4-FFF2-40B4-BE49-F238E27FC236}">
                <a16:creationId xmlns:a16="http://schemas.microsoft.com/office/drawing/2014/main" id="{33D9FE48-34D0-49A6-9030-ECDEE2B65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82875"/>
            <a:ext cx="57277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1D884E1-D2FD-46F0-A526-5DB80AA90AAB}"/>
              </a:ext>
            </a:extLst>
          </p:cNvPr>
          <p:cNvSpPr>
            <a:spLocks noChangeArrowheads="1"/>
          </p:cNvSpPr>
          <p:nvPr/>
        </p:nvSpPr>
        <p:spPr bwMode="auto">
          <a:xfrm>
            <a:off x="5876925" y="66484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48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D029499-3268-4294-9E67-83C3FF6BDBF6}"/>
              </a:ext>
            </a:extLst>
          </p:cNvPr>
          <p:cNvSpPr>
            <a:spLocks noChangeArrowheads="1"/>
          </p:cNvSpPr>
          <p:nvPr/>
        </p:nvSpPr>
        <p:spPr bwMode="auto">
          <a:xfrm>
            <a:off x="600075" y="730450"/>
            <a:ext cx="1090612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 table below shows the distribution of restaurants, galleries and museums in percent for Toronto</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3">
            <a:extLst>
              <a:ext uri="{FF2B5EF4-FFF2-40B4-BE49-F238E27FC236}">
                <a16:creationId xmlns:a16="http://schemas.microsoft.com/office/drawing/2014/main" id="{04831EEA-F7E1-4AC9-AA55-CDF754622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18" y="1504951"/>
            <a:ext cx="9391437" cy="38480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AE5441D-62B7-400D-B985-4F22C0BF9C32}"/>
              </a:ext>
            </a:extLst>
          </p:cNvPr>
          <p:cNvSpPr>
            <a:spLocks noChangeArrowheads="1"/>
          </p:cNvSpPr>
          <p:nvPr/>
        </p:nvSpPr>
        <p:spPr bwMode="auto">
          <a:xfrm>
            <a:off x="1257300" y="44735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57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1304</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Coursera IBM Capstone Project Report  </vt:lpstr>
      <vt:lpstr>Introduction </vt:lpstr>
      <vt:lpstr>Problem Statement </vt:lpstr>
      <vt:lpstr>Scope of Study </vt:lpstr>
      <vt:lpstr>Data </vt:lpstr>
      <vt:lpstr>Methodology </vt:lpstr>
      <vt:lpstr>Analysis </vt:lpstr>
      <vt:lpstr>Results </vt:lpstr>
      <vt:lpstr>PowerPoint Presentation</vt:lpstr>
      <vt:lpstr>Following are the Pie charts for the distribution of restaurants, galleries and museums in percent for Toronto.  </vt:lpstr>
      <vt:lpstr>PowerPoint Presentation</vt:lpstr>
      <vt:lpstr>The table below shows the distribution of restaurants, galleries and museums in percent for NYC.  </vt:lpstr>
      <vt:lpstr>Following are the Pie charts for the distribution of restaurants, galleries and museums in percent for Toronto.  </vt:lpstr>
      <vt:lpstr>PowerPoint Presentation</vt:lpstr>
      <vt:lpstr>The following dataframes show all the venue categories in Toronto and NYC. There are 273 unique venue categories in Toronto and 148 unique venue categories in NYC.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Capstone Project Report</dc:title>
  <dc:creator>Shalaka Takale</dc:creator>
  <cp:lastModifiedBy>Shalaka Takale</cp:lastModifiedBy>
  <cp:revision>2</cp:revision>
  <dcterms:created xsi:type="dcterms:W3CDTF">2020-10-27T13:51:07Z</dcterms:created>
  <dcterms:modified xsi:type="dcterms:W3CDTF">2020-10-27T14:09:24Z</dcterms:modified>
</cp:coreProperties>
</file>