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57" r:id="rId3"/>
    <p:sldId id="258" r:id="rId4"/>
    <p:sldId id="259" r:id="rId5"/>
    <p:sldId id="260" r:id="rId6"/>
    <p:sldId id="261" r:id="rId7"/>
    <p:sldId id="262"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39" autoAdjust="0"/>
    <p:restoredTop sz="94660"/>
  </p:normalViewPr>
  <p:slideViewPr>
    <p:cSldViewPr>
      <p:cViewPr varScale="1">
        <p:scale>
          <a:sx n="69" d="100"/>
          <a:sy n="69" d="100"/>
        </p:scale>
        <p:origin x="-1416"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8000"/>
            </a:lvl1pPr>
          </a:lstStyle>
          <a:p>
            <a:r>
              <a:rPr lang="en-US" smtClean="0"/>
              <a:t>Click to edit Master title style</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12/1/2019</a:t>
            </a:fld>
            <a:endParaRPr lang="en-US"/>
          </a:p>
        </p:txBody>
      </p:sp>
      <p:sp>
        <p:nvSpPr>
          <p:cNvPr id="8" name="Slide Number Placeholder 7"/>
          <p:cNvSpPr>
            <a:spLocks noGrp="1"/>
          </p:cNvSpPr>
          <p:nvPr>
            <p:ph type="sldNum" sz="quarter" idx="11"/>
          </p:nvPr>
        </p:nvSpPr>
        <p:spPr/>
        <p:txBody>
          <a:bodyPr/>
          <a:lstStyle/>
          <a:p>
            <a:fld id="{B6F15528-21DE-4FAA-801E-634DDDAF4B2B}" type="slidenum">
              <a:rPr lang="en-US" smtClean="0"/>
              <a:pPr/>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10"/>
          </p:nvPr>
        </p:nvSpPr>
        <p:spPr/>
        <p:txBody>
          <a:bodyPr/>
          <a:lstStyle/>
          <a:p>
            <a:fld id="{1D8BD707-D9CF-40AE-B4C6-C98DA3205C09}" type="datetimeFigureOut">
              <a:rPr lang="en-US" smtClean="0"/>
              <a:pPr/>
              <a:t>12/1/2019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mtClean="0"/>
              <a:t>Click to edit Master title style</a:t>
            </a:r>
            <a:endParaRPr lang="en-US" dirty="0"/>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Date Placeholder 4"/>
          <p:cNvSpPr>
            <a:spLocks noGrp="1"/>
          </p:cNvSpPr>
          <p:nvPr>
            <p:ph type="dt" sz="half" idx="10"/>
          </p:nvPr>
        </p:nvSpPr>
        <p:spPr/>
        <p:txBody>
          <a:bodyPr/>
          <a:lstStyle/>
          <a:p>
            <a:fld id="{1D8BD707-D9CF-40AE-B4C6-C98DA3205C09}" type="datetimeFigureOut">
              <a:rPr lang="en-US" smtClean="0"/>
              <a:pPr/>
              <a:t>12/1/2019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3"/>
          </p:nvPr>
        </p:nvSpPr>
        <p:spPr>
          <a:xfrm>
            <a:off x="365760" y="1600200"/>
            <a:ext cx="4041648" cy="452628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1D8BD707-D9CF-40AE-B4C6-C98DA3205C09}" type="datetimeFigureOut">
              <a:rPr lang="en-US" smtClean="0"/>
              <a:pPr/>
              <a:t>12/1/2019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13"/>
          </p:nvPr>
        </p:nvSpPr>
        <p:spPr>
          <a:xfrm>
            <a:off x="457200" y="2212848"/>
            <a:ext cx="4041648" cy="391363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12/1/2019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en-US" smtClean="0"/>
              <a:t>Click to edit Master title style</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6363347" y="6356350"/>
            <a:ext cx="2085975"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1D8BD707-D9CF-40AE-B4C6-C98DA3205C09}" type="datetimeFigureOut">
              <a:rPr lang="en-US" smtClean="0"/>
              <a:pPr/>
              <a:t>12/1/2019</a:t>
            </a:fld>
            <a:endParaRPr lang="en-US"/>
          </a:p>
        </p:txBody>
      </p:sp>
      <p:sp>
        <p:nvSpPr>
          <p:cNvPr id="5" name="Footer Placeholder 4"/>
          <p:cNvSpPr>
            <a:spLocks noGrp="1"/>
          </p:cNvSpPr>
          <p:nvPr>
            <p:ph type="ftr" sz="quarter" idx="3"/>
          </p:nvPr>
        </p:nvSpPr>
        <p:spPr>
          <a:xfrm>
            <a:off x="659165" y="6356350"/>
            <a:ext cx="2847975"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endParaRPr lang="en-US"/>
          </a:p>
        </p:txBody>
      </p:sp>
      <p:sp>
        <p:nvSpPr>
          <p:cNvPr id="6" name="Slide Number Placeholder 5"/>
          <p:cNvSpPr>
            <a:spLocks noGrp="1"/>
          </p:cNvSpPr>
          <p:nvPr>
            <p:ph type="sldNum" sz="quarter" idx="4"/>
          </p:nvPr>
        </p:nvSpPr>
        <p:spPr>
          <a:xfrm>
            <a:off x="8543278" y="6356350"/>
            <a:ext cx="561975"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B6F15528-21DE-4FAA-801E-634DDDAF4B2B}" type="slidenum">
              <a:rPr lang="en-US" smtClean="0"/>
              <a:pPr/>
              <a:t>‹#›</a:t>
            </a:fld>
            <a:endParaRPr lang="en-US"/>
          </a:p>
        </p:txBody>
      </p:sp>
      <p:sp>
        <p:nvSpPr>
          <p:cNvPr id="7" name="Oval 6"/>
          <p:cNvSpPr/>
          <p:nvPr/>
        </p:nvSpPr>
        <p:spPr>
          <a:xfrm>
            <a:off x="8457760"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Oval 7"/>
          <p:cNvSpPr/>
          <p:nvPr/>
        </p:nvSpPr>
        <p:spPr>
          <a:xfrm>
            <a:off x="569119"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developer.foursquare.com/docs/data" TargetMode="External"/><Relationship Id="rId2" Type="http://schemas.openxmlformats.org/officeDocument/2006/relationships/hyperlink" Target="https://en.wikipedia.org/wiki/List_of_municipalities_of_the_Brussels-Capital_Region"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838200"/>
            <a:ext cx="7772400" cy="2895600"/>
          </a:xfrm>
        </p:spPr>
        <p:txBody>
          <a:bodyPr/>
          <a:lstStyle/>
          <a:p>
            <a:r>
              <a:rPr lang="en-IN" sz="4400" b="1" dirty="0">
                <a:effectLst/>
              </a:rPr>
              <a:t>Predicting the best place to open a luxury hotel in Brussels, Belgium</a:t>
            </a:r>
            <a:r>
              <a:rPr lang="en-IN" sz="4400" dirty="0">
                <a:effectLst/>
              </a:rPr>
              <a:t/>
            </a:r>
            <a:br>
              <a:rPr lang="en-IN" sz="4400" dirty="0">
                <a:effectLst/>
              </a:rPr>
            </a:br>
            <a:endParaRPr lang="en-IN" sz="4400" dirty="0"/>
          </a:p>
        </p:txBody>
      </p:sp>
      <p:sp>
        <p:nvSpPr>
          <p:cNvPr id="3" name="Subtitle 2"/>
          <p:cNvSpPr>
            <a:spLocks noGrp="1"/>
          </p:cNvSpPr>
          <p:nvPr>
            <p:ph type="subTitle" idx="1"/>
          </p:nvPr>
        </p:nvSpPr>
        <p:spPr>
          <a:xfrm>
            <a:off x="1371600" y="3962400"/>
            <a:ext cx="6400800" cy="1600200"/>
          </a:xfrm>
        </p:spPr>
        <p:txBody>
          <a:bodyPr/>
          <a:lstStyle/>
          <a:p>
            <a:r>
              <a:rPr lang="en-IN" b="1" dirty="0" err="1" smtClean="0">
                <a:solidFill>
                  <a:schemeClr val="tx2">
                    <a:lumMod val="75000"/>
                  </a:schemeClr>
                </a:solidFill>
                <a:latin typeface="+mn-lt"/>
              </a:rPr>
              <a:t>Shalakha</a:t>
            </a:r>
            <a:r>
              <a:rPr lang="en-IN" b="1" dirty="0" smtClean="0">
                <a:solidFill>
                  <a:schemeClr val="tx2">
                    <a:lumMod val="75000"/>
                  </a:schemeClr>
                </a:solidFill>
                <a:latin typeface="+mn-lt"/>
              </a:rPr>
              <a:t> </a:t>
            </a:r>
            <a:r>
              <a:rPr lang="en-IN" b="1" dirty="0" err="1" smtClean="0">
                <a:solidFill>
                  <a:schemeClr val="tx2">
                    <a:lumMod val="75000"/>
                  </a:schemeClr>
                </a:solidFill>
                <a:latin typeface="+mn-lt"/>
              </a:rPr>
              <a:t>Khandelwal</a:t>
            </a:r>
            <a:endParaRPr lang="en-IN" b="1" dirty="0" smtClean="0">
              <a:solidFill>
                <a:schemeClr val="tx2">
                  <a:lumMod val="75000"/>
                </a:schemeClr>
              </a:solidFill>
              <a:latin typeface="+mn-lt"/>
            </a:endParaRPr>
          </a:p>
          <a:p>
            <a:r>
              <a:rPr lang="en-IN" b="1" dirty="0" smtClean="0">
                <a:solidFill>
                  <a:schemeClr val="tx2">
                    <a:lumMod val="75000"/>
                  </a:schemeClr>
                </a:solidFill>
                <a:latin typeface="+mn-lt"/>
              </a:rPr>
              <a:t>November 30,2019</a:t>
            </a:r>
            <a:endParaRPr lang="en-IN" b="1" dirty="0">
              <a:solidFill>
                <a:schemeClr val="tx2">
                  <a:lumMod val="75000"/>
                </a:schemeClr>
              </a:solidFill>
              <a:latin typeface="+mn-lt"/>
            </a:endParaRPr>
          </a:p>
        </p:txBody>
      </p:sp>
    </p:spTree>
    <p:extLst>
      <p:ext uri="{BB962C8B-B14F-4D97-AF65-F5344CB8AC3E}">
        <p14:creationId xmlns:p14="http://schemas.microsoft.com/office/powerpoint/2010/main" val="139298214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066800"/>
          </a:xfrm>
        </p:spPr>
        <p:txBody>
          <a:bodyPr/>
          <a:lstStyle/>
          <a:p>
            <a:r>
              <a:rPr lang="en-IN" sz="4400" b="1" dirty="0" smtClean="0"/>
              <a:t>Exploratory Analysis </a:t>
            </a:r>
            <a:endParaRPr lang="en-IN" sz="4400" b="1" dirty="0"/>
          </a:p>
        </p:txBody>
      </p:sp>
      <p:sp>
        <p:nvSpPr>
          <p:cNvPr id="3" name="Content Placeholder 2"/>
          <p:cNvSpPr>
            <a:spLocks noGrp="1"/>
          </p:cNvSpPr>
          <p:nvPr>
            <p:ph idx="1"/>
          </p:nvPr>
        </p:nvSpPr>
        <p:spPr>
          <a:xfrm>
            <a:off x="457200" y="1524000"/>
            <a:ext cx="8229600" cy="4495800"/>
          </a:xfrm>
        </p:spPr>
        <p:txBody>
          <a:bodyPr>
            <a:normAutofit/>
          </a:bodyPr>
          <a:lstStyle/>
          <a:p>
            <a:r>
              <a:rPr lang="en-IN" sz="2000" dirty="0" smtClean="0">
                <a:solidFill>
                  <a:schemeClr val="tx2">
                    <a:lumMod val="75000"/>
                  </a:schemeClr>
                </a:solidFill>
                <a:latin typeface="+mn-lt"/>
              </a:rPr>
              <a:t>In this phase, I worked on detailed analysis of source data to identify best locations to open a luxury hotel in Brussels. </a:t>
            </a:r>
          </a:p>
          <a:p>
            <a:pPr marL="0" indent="0">
              <a:buNone/>
            </a:pPr>
            <a:endParaRPr lang="en-IN" sz="2000" dirty="0" smtClean="0">
              <a:solidFill>
                <a:schemeClr val="tx2">
                  <a:lumMod val="75000"/>
                </a:schemeClr>
              </a:solidFill>
              <a:latin typeface="+mn-lt"/>
            </a:endParaRPr>
          </a:p>
          <a:p>
            <a:r>
              <a:rPr lang="en-IN" sz="2000" dirty="0" smtClean="0">
                <a:solidFill>
                  <a:schemeClr val="tx2">
                    <a:lumMod val="75000"/>
                  </a:schemeClr>
                </a:solidFill>
                <a:latin typeface="+mn-lt"/>
              </a:rPr>
              <a:t>This analysis includes below steps – </a:t>
            </a:r>
          </a:p>
          <a:p>
            <a:pPr marL="457200" lvl="1" indent="-457200">
              <a:buFont typeface="+mj-lt"/>
              <a:buAutoNum type="arabicPeriod"/>
            </a:pPr>
            <a:r>
              <a:rPr lang="en-IN" sz="2000" dirty="0">
                <a:solidFill>
                  <a:schemeClr val="tx2">
                    <a:lumMod val="75000"/>
                  </a:schemeClr>
                </a:solidFill>
                <a:latin typeface="+mn-lt"/>
              </a:rPr>
              <a:t>Importing libraries and creating map of Brussels with Neighbourhoods</a:t>
            </a:r>
          </a:p>
          <a:p>
            <a:pPr marL="457200" lvl="1" indent="-457200">
              <a:buFont typeface="+mj-lt"/>
              <a:buAutoNum type="arabicPeriod"/>
            </a:pPr>
            <a:r>
              <a:rPr lang="en-IN" sz="2000" dirty="0">
                <a:solidFill>
                  <a:schemeClr val="tx2">
                    <a:lumMod val="75000"/>
                  </a:schemeClr>
                </a:solidFill>
                <a:latin typeface="+mn-lt"/>
              </a:rPr>
              <a:t>Creating a data frame with top 10 venues of each Neighbourhood</a:t>
            </a:r>
          </a:p>
          <a:p>
            <a:pPr marL="457200" lvl="1" indent="-457200">
              <a:buFont typeface="+mj-lt"/>
              <a:buAutoNum type="arabicPeriod"/>
            </a:pPr>
            <a:r>
              <a:rPr lang="en-IN" sz="2000" dirty="0">
                <a:solidFill>
                  <a:schemeClr val="tx2">
                    <a:lumMod val="75000"/>
                  </a:schemeClr>
                </a:solidFill>
                <a:latin typeface="+mn-lt"/>
              </a:rPr>
              <a:t>Cluster Neighbourhoods - Run k-means to cluster the neighbourhoods into 7 clusters</a:t>
            </a:r>
          </a:p>
          <a:p>
            <a:pPr marL="457200" lvl="1" indent="-457200">
              <a:buFont typeface="+mj-lt"/>
              <a:buAutoNum type="arabicPeriod"/>
            </a:pPr>
            <a:r>
              <a:rPr lang="en-IN" sz="2000" dirty="0">
                <a:solidFill>
                  <a:schemeClr val="tx2">
                    <a:lumMod val="75000"/>
                  </a:schemeClr>
                </a:solidFill>
                <a:latin typeface="+mn-lt"/>
              </a:rPr>
              <a:t>Visualizing resulting clusters</a:t>
            </a:r>
          </a:p>
          <a:p>
            <a:endParaRPr lang="en-IN" dirty="0"/>
          </a:p>
        </p:txBody>
      </p:sp>
    </p:spTree>
    <p:extLst>
      <p:ext uri="{BB962C8B-B14F-4D97-AF65-F5344CB8AC3E}">
        <p14:creationId xmlns:p14="http://schemas.microsoft.com/office/powerpoint/2010/main" val="269493900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219200"/>
          </a:xfrm>
        </p:spPr>
        <p:txBody>
          <a:bodyPr/>
          <a:lstStyle/>
          <a:p>
            <a:pPr marL="457200" lvl="1" indent="-457200" algn="ctr"/>
            <a:r>
              <a:rPr lang="en-IN" sz="3200" kern="1200" dirty="0">
                <a:solidFill>
                  <a:schemeClr val="tx2"/>
                </a:solidFill>
                <a:effectLst>
                  <a:outerShdw blurRad="63500" dist="38100" dir="5400000" algn="t" rotWithShape="0">
                    <a:prstClr val="black">
                      <a:alpha val="25000"/>
                    </a:prstClr>
                  </a:outerShdw>
                </a:effectLst>
                <a:latin typeface="+mn-lt"/>
                <a:ea typeface="+mj-ea"/>
                <a:cs typeface="+mj-cs"/>
              </a:rPr>
              <a:t>Importing libraries and creating map of Brussels with Neighbourhoods</a:t>
            </a:r>
          </a:p>
        </p:txBody>
      </p:sp>
      <p:sp>
        <p:nvSpPr>
          <p:cNvPr id="3" name="Content Placeholder 2"/>
          <p:cNvSpPr>
            <a:spLocks noGrp="1"/>
          </p:cNvSpPr>
          <p:nvPr>
            <p:ph idx="1"/>
          </p:nvPr>
        </p:nvSpPr>
        <p:spPr>
          <a:xfrm>
            <a:off x="457200" y="1447800"/>
            <a:ext cx="8229600" cy="4572000"/>
          </a:xfrm>
        </p:spPr>
        <p:txBody>
          <a:bodyPr>
            <a:normAutofit/>
          </a:bodyPr>
          <a:lstStyle/>
          <a:p>
            <a:r>
              <a:rPr lang="en-IN" sz="1800" dirty="0" smtClean="0">
                <a:solidFill>
                  <a:schemeClr val="tx2">
                    <a:lumMod val="75000"/>
                  </a:schemeClr>
                </a:solidFill>
                <a:latin typeface="+mn-lt"/>
              </a:rPr>
              <a:t>Libraries imported: </a:t>
            </a:r>
            <a:r>
              <a:rPr lang="en-IN" sz="1800" dirty="0" err="1">
                <a:solidFill>
                  <a:schemeClr val="tx2">
                    <a:lumMod val="75000"/>
                  </a:schemeClr>
                </a:solidFill>
                <a:latin typeface="+mn-lt"/>
              </a:rPr>
              <a:t>M</a:t>
            </a:r>
            <a:r>
              <a:rPr lang="en-IN" sz="1800" dirty="0" err="1" smtClean="0">
                <a:solidFill>
                  <a:schemeClr val="tx2">
                    <a:lumMod val="75000"/>
                  </a:schemeClr>
                </a:solidFill>
                <a:latin typeface="+mn-lt"/>
              </a:rPr>
              <a:t>atplotlib</a:t>
            </a:r>
            <a:r>
              <a:rPr lang="en-IN" sz="1800" dirty="0" smtClean="0">
                <a:solidFill>
                  <a:schemeClr val="tx2">
                    <a:lumMod val="75000"/>
                  </a:schemeClr>
                </a:solidFill>
                <a:latin typeface="+mn-lt"/>
              </a:rPr>
              <a:t> </a:t>
            </a:r>
            <a:r>
              <a:rPr lang="en-IN" sz="1800" dirty="0">
                <a:solidFill>
                  <a:schemeClr val="tx2">
                    <a:lumMod val="75000"/>
                  </a:schemeClr>
                </a:solidFill>
                <a:latin typeface="+mn-lt"/>
              </a:rPr>
              <a:t>and associated plotting modules, </a:t>
            </a:r>
            <a:r>
              <a:rPr lang="en-IN" sz="1800" dirty="0" err="1">
                <a:solidFill>
                  <a:schemeClr val="tx2">
                    <a:lumMod val="75000"/>
                  </a:schemeClr>
                </a:solidFill>
                <a:latin typeface="+mn-lt"/>
              </a:rPr>
              <a:t>G</a:t>
            </a:r>
            <a:r>
              <a:rPr lang="en-IN" sz="1800" dirty="0" err="1" smtClean="0">
                <a:solidFill>
                  <a:schemeClr val="tx2">
                    <a:lumMod val="75000"/>
                  </a:schemeClr>
                </a:solidFill>
                <a:latin typeface="+mn-lt"/>
              </a:rPr>
              <a:t>eocoder</a:t>
            </a:r>
            <a:r>
              <a:rPr lang="en-IN" sz="1800" dirty="0" smtClean="0">
                <a:solidFill>
                  <a:schemeClr val="tx2">
                    <a:lumMod val="75000"/>
                  </a:schemeClr>
                </a:solidFill>
                <a:latin typeface="+mn-lt"/>
              </a:rPr>
              <a:t> </a:t>
            </a:r>
            <a:r>
              <a:rPr lang="en-IN" sz="1800" dirty="0" err="1">
                <a:solidFill>
                  <a:schemeClr val="tx2">
                    <a:lumMod val="75000"/>
                  </a:schemeClr>
                </a:solidFill>
                <a:latin typeface="+mn-lt"/>
              </a:rPr>
              <a:t>nominatin</a:t>
            </a:r>
            <a:r>
              <a:rPr lang="en-IN" sz="1800" dirty="0">
                <a:solidFill>
                  <a:schemeClr val="tx2">
                    <a:lumMod val="75000"/>
                  </a:schemeClr>
                </a:solidFill>
                <a:latin typeface="+mn-lt"/>
              </a:rPr>
              <a:t> to convert an address to latitude and longitude values, K-means for clustering stage and </a:t>
            </a:r>
            <a:r>
              <a:rPr lang="en-IN" sz="1800" dirty="0" smtClean="0">
                <a:solidFill>
                  <a:schemeClr val="tx2">
                    <a:lumMod val="75000"/>
                  </a:schemeClr>
                </a:solidFill>
                <a:latin typeface="+mn-lt"/>
              </a:rPr>
              <a:t>Folium(map </a:t>
            </a:r>
            <a:r>
              <a:rPr lang="en-IN" sz="1800" dirty="0">
                <a:solidFill>
                  <a:schemeClr val="tx2">
                    <a:lumMod val="75000"/>
                  </a:schemeClr>
                </a:solidFill>
                <a:latin typeface="+mn-lt"/>
              </a:rPr>
              <a:t>rendering library). </a:t>
            </a:r>
          </a:p>
          <a:p>
            <a:r>
              <a:rPr lang="en-IN" sz="1800" dirty="0">
                <a:solidFill>
                  <a:schemeClr val="tx2">
                    <a:lumMod val="75000"/>
                  </a:schemeClr>
                </a:solidFill>
                <a:latin typeface="+mn-lt"/>
              </a:rPr>
              <a:t>U</a:t>
            </a:r>
            <a:r>
              <a:rPr lang="en-IN" sz="1800" dirty="0" smtClean="0">
                <a:solidFill>
                  <a:schemeClr val="tx2">
                    <a:lumMod val="75000"/>
                  </a:schemeClr>
                </a:solidFill>
                <a:latin typeface="+mn-lt"/>
              </a:rPr>
              <a:t>sed </a:t>
            </a:r>
            <a:r>
              <a:rPr lang="en-IN" sz="1800" dirty="0" err="1">
                <a:solidFill>
                  <a:schemeClr val="tx2">
                    <a:lumMod val="75000"/>
                  </a:schemeClr>
                </a:solidFill>
                <a:latin typeface="+mn-lt"/>
              </a:rPr>
              <a:t>geocoder</a:t>
            </a:r>
            <a:r>
              <a:rPr lang="en-IN" sz="1800" dirty="0">
                <a:solidFill>
                  <a:schemeClr val="tx2">
                    <a:lumMod val="75000"/>
                  </a:schemeClr>
                </a:solidFill>
                <a:latin typeface="+mn-lt"/>
              </a:rPr>
              <a:t> to get latitude and longitude values of Brussels and create a map including all the </a:t>
            </a:r>
            <a:r>
              <a:rPr lang="en-IN" sz="1800" dirty="0" smtClean="0">
                <a:solidFill>
                  <a:schemeClr val="tx2">
                    <a:lumMod val="75000"/>
                  </a:schemeClr>
                </a:solidFill>
                <a:latin typeface="+mn-lt"/>
              </a:rPr>
              <a:t>Neighbourhoods </a:t>
            </a:r>
            <a:r>
              <a:rPr lang="en-IN" sz="1800" dirty="0">
                <a:solidFill>
                  <a:schemeClr val="tx2">
                    <a:lumMod val="75000"/>
                  </a:schemeClr>
                </a:solidFill>
                <a:latin typeface="+mn-lt"/>
              </a:rPr>
              <a:t>of Brussels. </a:t>
            </a:r>
            <a:endParaRPr lang="en-IN" sz="1800" dirty="0" smtClean="0">
              <a:solidFill>
                <a:schemeClr val="tx2">
                  <a:lumMod val="75000"/>
                </a:schemeClr>
              </a:solidFill>
              <a:latin typeface="+mn-lt"/>
            </a:endParaRPr>
          </a:p>
          <a:p>
            <a:endParaRPr lang="en-IN" sz="1800" dirty="0" smtClean="0">
              <a:solidFill>
                <a:schemeClr val="tx2">
                  <a:lumMod val="75000"/>
                </a:schemeClr>
              </a:solidFill>
              <a:effectLst>
                <a:outerShdw blurRad="63500" dist="38100" dir="5400000" algn="t" rotWithShape="0">
                  <a:prstClr val="black">
                    <a:alpha val="25000"/>
                  </a:prstClr>
                </a:outerShdw>
              </a:effectLst>
              <a:latin typeface="+mn-lt"/>
              <a:ea typeface="+mj-ea"/>
              <a:cs typeface="+mj-cs"/>
            </a:endParaRPr>
          </a:p>
        </p:txBody>
      </p:sp>
      <p:pic>
        <p:nvPicPr>
          <p:cNvPr id="5" name="Picture 4"/>
          <p:cNvPicPr/>
          <p:nvPr/>
        </p:nvPicPr>
        <p:blipFill>
          <a:blip r:embed="rId2">
            <a:extLst>
              <a:ext uri="{28A0092B-C50C-407E-A947-70E740481C1C}">
                <a14:useLocalDpi xmlns:a14="http://schemas.microsoft.com/office/drawing/2010/main" val="0"/>
              </a:ext>
            </a:extLst>
          </a:blip>
          <a:stretch>
            <a:fillRect/>
          </a:stretch>
        </p:blipFill>
        <p:spPr>
          <a:xfrm>
            <a:off x="990600" y="3200400"/>
            <a:ext cx="7162800" cy="3505200"/>
          </a:xfrm>
          <a:prstGeom prst="rect">
            <a:avLst/>
          </a:prstGeom>
        </p:spPr>
      </p:pic>
    </p:spTree>
    <p:extLst>
      <p:ext uri="{BB962C8B-B14F-4D97-AF65-F5344CB8AC3E}">
        <p14:creationId xmlns:p14="http://schemas.microsoft.com/office/powerpoint/2010/main" val="106729895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pPr>
              <a:lnSpc>
                <a:spcPct val="100000"/>
              </a:lnSpc>
            </a:pPr>
            <a:r>
              <a:rPr lang="en-IN" sz="3200" dirty="0" smtClean="0"/>
              <a:t>Creating a data frame with top 10 venues of each neighbourhood</a:t>
            </a:r>
            <a:endParaRPr lang="en-IN" sz="3200" dirty="0"/>
          </a:p>
        </p:txBody>
      </p:sp>
      <p:sp>
        <p:nvSpPr>
          <p:cNvPr id="3" name="Content Placeholder 2"/>
          <p:cNvSpPr>
            <a:spLocks noGrp="1"/>
          </p:cNvSpPr>
          <p:nvPr>
            <p:ph idx="1"/>
          </p:nvPr>
        </p:nvSpPr>
        <p:spPr>
          <a:xfrm>
            <a:off x="457200" y="1524000"/>
            <a:ext cx="8229600" cy="4495800"/>
          </a:xfrm>
        </p:spPr>
        <p:txBody>
          <a:bodyPr>
            <a:normAutofit/>
          </a:bodyPr>
          <a:lstStyle/>
          <a:p>
            <a:r>
              <a:rPr lang="en-IN" sz="2000" dirty="0" smtClean="0">
                <a:solidFill>
                  <a:schemeClr val="tx2">
                    <a:lumMod val="75000"/>
                  </a:schemeClr>
                </a:solidFill>
                <a:latin typeface="+mn-lt"/>
              </a:rPr>
              <a:t>Created </a:t>
            </a:r>
            <a:r>
              <a:rPr lang="en-IN" sz="2000" dirty="0">
                <a:solidFill>
                  <a:schemeClr val="tx2">
                    <a:lumMod val="75000"/>
                  </a:schemeClr>
                </a:solidFill>
                <a:latin typeface="+mn-lt"/>
              </a:rPr>
              <a:t>a function to get nearby venues of  each </a:t>
            </a:r>
            <a:r>
              <a:rPr lang="en-IN" sz="2000" dirty="0" smtClean="0">
                <a:solidFill>
                  <a:schemeClr val="tx2">
                    <a:lumMod val="75000"/>
                  </a:schemeClr>
                </a:solidFill>
                <a:latin typeface="+mn-lt"/>
              </a:rPr>
              <a:t>neighbourhood. </a:t>
            </a:r>
          </a:p>
          <a:p>
            <a:r>
              <a:rPr lang="en-IN" sz="2000" dirty="0">
                <a:solidFill>
                  <a:schemeClr val="tx2">
                    <a:lumMod val="75000"/>
                  </a:schemeClr>
                </a:solidFill>
                <a:latin typeface="+mn-lt"/>
              </a:rPr>
              <a:t>G</a:t>
            </a:r>
            <a:r>
              <a:rPr lang="en-IN" sz="2000" dirty="0" smtClean="0">
                <a:solidFill>
                  <a:schemeClr val="tx2">
                    <a:lumMod val="75000"/>
                  </a:schemeClr>
                </a:solidFill>
                <a:latin typeface="+mn-lt"/>
              </a:rPr>
              <a:t>rouped </a:t>
            </a:r>
            <a:r>
              <a:rPr lang="en-IN" sz="2000" dirty="0">
                <a:solidFill>
                  <a:schemeClr val="tx2">
                    <a:lumMod val="75000"/>
                  </a:schemeClr>
                </a:solidFill>
                <a:latin typeface="+mn-lt"/>
              </a:rPr>
              <a:t>the data </a:t>
            </a:r>
            <a:r>
              <a:rPr lang="en-IN" sz="2000" dirty="0" smtClean="0">
                <a:solidFill>
                  <a:schemeClr val="tx2">
                    <a:lumMod val="75000"/>
                  </a:schemeClr>
                </a:solidFill>
                <a:latin typeface="+mn-lt"/>
              </a:rPr>
              <a:t>based </a:t>
            </a:r>
            <a:r>
              <a:rPr lang="en-IN" sz="2000" dirty="0">
                <a:solidFill>
                  <a:schemeClr val="tx2">
                    <a:lumMod val="75000"/>
                  </a:schemeClr>
                </a:solidFill>
                <a:latin typeface="+mn-lt"/>
              </a:rPr>
              <a:t>on ‘</a:t>
            </a:r>
            <a:r>
              <a:rPr lang="en-IN" sz="2000" dirty="0" err="1">
                <a:solidFill>
                  <a:schemeClr val="tx2">
                    <a:lumMod val="75000"/>
                  </a:schemeClr>
                </a:solidFill>
                <a:latin typeface="+mn-lt"/>
              </a:rPr>
              <a:t>Neighborhood</a:t>
            </a:r>
            <a:r>
              <a:rPr lang="en-IN" sz="2000" dirty="0">
                <a:solidFill>
                  <a:schemeClr val="tx2">
                    <a:lumMod val="75000"/>
                  </a:schemeClr>
                </a:solidFill>
                <a:latin typeface="+mn-lt"/>
              </a:rPr>
              <a:t>’ </a:t>
            </a:r>
            <a:r>
              <a:rPr lang="en-IN" sz="2000" dirty="0" smtClean="0">
                <a:solidFill>
                  <a:schemeClr val="tx2">
                    <a:lumMod val="75000"/>
                  </a:schemeClr>
                </a:solidFill>
                <a:latin typeface="+mn-lt"/>
              </a:rPr>
              <a:t>column.</a:t>
            </a:r>
          </a:p>
          <a:p>
            <a:r>
              <a:rPr lang="en-IN" sz="2000" dirty="0" smtClean="0">
                <a:solidFill>
                  <a:schemeClr val="tx2">
                    <a:lumMod val="75000"/>
                  </a:schemeClr>
                </a:solidFill>
                <a:latin typeface="+mn-lt"/>
              </a:rPr>
              <a:t>Used </a:t>
            </a:r>
            <a:r>
              <a:rPr lang="en-IN" sz="2000" dirty="0" err="1">
                <a:solidFill>
                  <a:schemeClr val="tx2">
                    <a:lumMod val="75000"/>
                  </a:schemeClr>
                </a:solidFill>
                <a:latin typeface="+mn-lt"/>
              </a:rPr>
              <a:t>onehot</a:t>
            </a:r>
            <a:r>
              <a:rPr lang="en-IN" sz="2000" dirty="0">
                <a:solidFill>
                  <a:schemeClr val="tx2">
                    <a:lumMod val="75000"/>
                  </a:schemeClr>
                </a:solidFill>
                <a:latin typeface="+mn-lt"/>
              </a:rPr>
              <a:t> encoding </a:t>
            </a:r>
            <a:r>
              <a:rPr lang="en-IN" sz="2000" dirty="0" smtClean="0">
                <a:solidFill>
                  <a:schemeClr val="tx2">
                    <a:lumMod val="75000"/>
                  </a:schemeClr>
                </a:solidFill>
                <a:latin typeface="+mn-lt"/>
              </a:rPr>
              <a:t>to create </a:t>
            </a:r>
            <a:r>
              <a:rPr lang="en-IN" sz="2000" dirty="0">
                <a:solidFill>
                  <a:schemeClr val="tx2">
                    <a:lumMod val="75000"/>
                  </a:schemeClr>
                </a:solidFill>
                <a:latin typeface="+mn-lt"/>
              </a:rPr>
              <a:t>a new data frame(</a:t>
            </a:r>
            <a:r>
              <a:rPr lang="en-IN" sz="2000" dirty="0" err="1">
                <a:solidFill>
                  <a:schemeClr val="tx2">
                    <a:lumMod val="75000"/>
                  </a:schemeClr>
                </a:solidFill>
                <a:latin typeface="+mn-lt"/>
              </a:rPr>
              <a:t>Brussel_grouped</a:t>
            </a:r>
            <a:r>
              <a:rPr lang="en-IN" sz="2000" dirty="0">
                <a:solidFill>
                  <a:schemeClr val="tx2">
                    <a:lumMod val="75000"/>
                  </a:schemeClr>
                </a:solidFill>
                <a:latin typeface="+mn-lt"/>
              </a:rPr>
              <a:t>) with frequency of each venue in neighbourhoods. </a:t>
            </a:r>
          </a:p>
          <a:p>
            <a:r>
              <a:rPr lang="en-IN" sz="2000" dirty="0" smtClean="0">
                <a:solidFill>
                  <a:schemeClr val="tx2">
                    <a:lumMod val="75000"/>
                  </a:schemeClr>
                </a:solidFill>
                <a:latin typeface="+mn-lt"/>
              </a:rPr>
              <a:t>Calculated </a:t>
            </a:r>
            <a:r>
              <a:rPr lang="en-IN" sz="2000" dirty="0">
                <a:solidFill>
                  <a:schemeClr val="tx2">
                    <a:lumMod val="75000"/>
                  </a:schemeClr>
                </a:solidFill>
                <a:latin typeface="+mn-lt"/>
              </a:rPr>
              <a:t>top 10 venues of each neighbourhood. </a:t>
            </a:r>
            <a:endParaRPr lang="en-IN" sz="2000" dirty="0" smtClean="0">
              <a:solidFill>
                <a:schemeClr val="tx2">
                  <a:lumMod val="75000"/>
                </a:schemeClr>
              </a:solidFill>
              <a:latin typeface="+mn-lt"/>
            </a:endParaRPr>
          </a:p>
          <a:p>
            <a:r>
              <a:rPr lang="en-IN" sz="2000" dirty="0">
                <a:solidFill>
                  <a:schemeClr val="tx2">
                    <a:lumMod val="75000"/>
                  </a:schemeClr>
                </a:solidFill>
                <a:latin typeface="+mn-lt"/>
              </a:rPr>
              <a:t>R</a:t>
            </a:r>
            <a:r>
              <a:rPr lang="en-IN" sz="2000" dirty="0" smtClean="0">
                <a:solidFill>
                  <a:schemeClr val="tx2">
                    <a:lumMod val="75000"/>
                  </a:schemeClr>
                </a:solidFill>
                <a:latin typeface="+mn-lt"/>
              </a:rPr>
              <a:t>esultant data frame (</a:t>
            </a:r>
            <a:r>
              <a:rPr lang="en-IN" sz="2000" dirty="0" err="1" smtClean="0">
                <a:solidFill>
                  <a:schemeClr val="tx2">
                    <a:lumMod val="75000"/>
                  </a:schemeClr>
                </a:solidFill>
                <a:latin typeface="+mn-lt"/>
              </a:rPr>
              <a:t>neighbourhoods_venues_sorted</a:t>
            </a:r>
            <a:r>
              <a:rPr lang="en-IN" sz="2000" dirty="0">
                <a:solidFill>
                  <a:schemeClr val="tx2">
                    <a:lumMod val="75000"/>
                  </a:schemeClr>
                </a:solidFill>
                <a:latin typeface="+mn-lt"/>
              </a:rPr>
              <a:t>) –</a:t>
            </a:r>
          </a:p>
          <a:p>
            <a:pPr>
              <a:lnSpc>
                <a:spcPct val="120000"/>
              </a:lnSpc>
              <a:spcBef>
                <a:spcPct val="0"/>
              </a:spcBef>
            </a:pPr>
            <a:endParaRPr lang="en-IN" sz="3000" dirty="0" smtClean="0">
              <a:solidFill>
                <a:schemeClr val="tx2"/>
              </a:solidFill>
              <a:effectLst>
                <a:outerShdw blurRad="63500" dist="38100" dir="5400000" algn="t" rotWithShape="0">
                  <a:prstClr val="black">
                    <a:alpha val="25000"/>
                  </a:prstClr>
                </a:outerShdw>
              </a:effectLst>
              <a:latin typeface="+mn-lt"/>
              <a:ea typeface="+mj-ea"/>
              <a:cs typeface="+mj-cs"/>
            </a:endParaRPr>
          </a:p>
        </p:txBody>
      </p:sp>
      <p:pic>
        <p:nvPicPr>
          <p:cNvPr id="6" name="Picture 5"/>
          <p:cNvPicPr/>
          <p:nvPr/>
        </p:nvPicPr>
        <p:blipFill>
          <a:blip r:embed="rId2">
            <a:extLst>
              <a:ext uri="{28A0092B-C50C-407E-A947-70E740481C1C}">
                <a14:useLocalDpi xmlns:a14="http://schemas.microsoft.com/office/drawing/2010/main" val="0"/>
              </a:ext>
            </a:extLst>
          </a:blip>
          <a:stretch>
            <a:fillRect/>
          </a:stretch>
        </p:blipFill>
        <p:spPr>
          <a:xfrm>
            <a:off x="838200" y="3886200"/>
            <a:ext cx="7467600" cy="2667000"/>
          </a:xfrm>
          <a:prstGeom prst="rect">
            <a:avLst/>
          </a:prstGeom>
        </p:spPr>
      </p:pic>
    </p:spTree>
    <p:extLst>
      <p:ext uri="{BB962C8B-B14F-4D97-AF65-F5344CB8AC3E}">
        <p14:creationId xmlns:p14="http://schemas.microsoft.com/office/powerpoint/2010/main" val="106729895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914400"/>
          </a:xfrm>
        </p:spPr>
        <p:txBody>
          <a:bodyPr/>
          <a:lstStyle/>
          <a:p>
            <a:pPr>
              <a:lnSpc>
                <a:spcPct val="100000"/>
              </a:lnSpc>
            </a:pPr>
            <a:r>
              <a:rPr lang="en-IN" sz="3200" dirty="0" smtClean="0"/>
              <a:t>Cluster Neighbourhoods</a:t>
            </a:r>
            <a:endParaRPr lang="en-IN" sz="3200" dirty="0"/>
          </a:p>
        </p:txBody>
      </p:sp>
      <p:sp>
        <p:nvSpPr>
          <p:cNvPr id="3" name="Content Placeholder 2"/>
          <p:cNvSpPr>
            <a:spLocks noGrp="1"/>
          </p:cNvSpPr>
          <p:nvPr>
            <p:ph idx="1"/>
          </p:nvPr>
        </p:nvSpPr>
        <p:spPr>
          <a:xfrm>
            <a:off x="457200" y="1524000"/>
            <a:ext cx="8229600" cy="4495800"/>
          </a:xfrm>
        </p:spPr>
        <p:txBody>
          <a:bodyPr>
            <a:normAutofit/>
          </a:bodyPr>
          <a:lstStyle/>
          <a:p>
            <a:r>
              <a:rPr lang="en-IN" sz="2000" dirty="0" smtClean="0">
                <a:solidFill>
                  <a:schemeClr val="tx2">
                    <a:lumMod val="75000"/>
                  </a:schemeClr>
                </a:solidFill>
                <a:latin typeface="+mn-lt"/>
              </a:rPr>
              <a:t>Run K-means to cluster neighbourhoods into 7 clusters </a:t>
            </a:r>
            <a:r>
              <a:rPr lang="en-IN" sz="2000" dirty="0">
                <a:solidFill>
                  <a:schemeClr val="tx2">
                    <a:lumMod val="75000"/>
                  </a:schemeClr>
                </a:solidFill>
                <a:latin typeface="+mn-lt"/>
              </a:rPr>
              <a:t>from </a:t>
            </a:r>
            <a:r>
              <a:rPr lang="en-IN" sz="2000" dirty="0" err="1">
                <a:solidFill>
                  <a:schemeClr val="tx2">
                    <a:lumMod val="75000"/>
                  </a:schemeClr>
                </a:solidFill>
                <a:latin typeface="+mn-lt"/>
              </a:rPr>
              <a:t>Brussel_df</a:t>
            </a:r>
            <a:r>
              <a:rPr lang="en-IN" sz="2000" dirty="0">
                <a:solidFill>
                  <a:schemeClr val="tx2">
                    <a:lumMod val="75000"/>
                  </a:schemeClr>
                </a:solidFill>
                <a:latin typeface="+mn-lt"/>
              </a:rPr>
              <a:t> data frame and then merge it with </a:t>
            </a:r>
            <a:r>
              <a:rPr lang="en-IN" sz="2000" dirty="0" err="1">
                <a:solidFill>
                  <a:schemeClr val="tx2">
                    <a:lumMod val="75000"/>
                  </a:schemeClr>
                </a:solidFill>
                <a:latin typeface="+mn-lt"/>
              </a:rPr>
              <a:t>neighbourhoods_venues_sorted</a:t>
            </a:r>
            <a:r>
              <a:rPr lang="en-IN" sz="2000" dirty="0">
                <a:solidFill>
                  <a:schemeClr val="tx2">
                    <a:lumMod val="75000"/>
                  </a:schemeClr>
                </a:solidFill>
                <a:latin typeface="+mn-lt"/>
              </a:rPr>
              <a:t> data frame into a new data frame named </a:t>
            </a:r>
            <a:r>
              <a:rPr lang="en-IN" sz="2000" dirty="0" err="1">
                <a:solidFill>
                  <a:schemeClr val="tx2">
                    <a:lumMod val="75000"/>
                  </a:schemeClr>
                </a:solidFill>
                <a:latin typeface="+mn-lt"/>
              </a:rPr>
              <a:t>Brussel_merged</a:t>
            </a:r>
            <a:r>
              <a:rPr lang="en-IN" sz="2000" dirty="0">
                <a:solidFill>
                  <a:schemeClr val="tx2">
                    <a:lumMod val="75000"/>
                  </a:schemeClr>
                </a:solidFill>
                <a:latin typeface="+mn-lt"/>
              </a:rPr>
              <a:t>. </a:t>
            </a:r>
          </a:p>
          <a:p>
            <a:endParaRPr lang="en-IN" sz="3000" dirty="0" smtClean="0">
              <a:solidFill>
                <a:schemeClr val="tx2"/>
              </a:solidFill>
              <a:effectLst>
                <a:outerShdw blurRad="63500" dist="38100" dir="5400000" algn="t" rotWithShape="0">
                  <a:prstClr val="black">
                    <a:alpha val="25000"/>
                  </a:prstClr>
                </a:outerShdw>
              </a:effectLst>
              <a:latin typeface="+mn-lt"/>
              <a:ea typeface="+mj-ea"/>
              <a:cs typeface="+mj-cs"/>
            </a:endParaRPr>
          </a:p>
        </p:txBody>
      </p:sp>
      <p:pic>
        <p:nvPicPr>
          <p:cNvPr id="5" name="Picture 4"/>
          <p:cNvPicPr/>
          <p:nvPr/>
        </p:nvPicPr>
        <p:blipFill>
          <a:blip r:embed="rId2">
            <a:extLst>
              <a:ext uri="{28A0092B-C50C-407E-A947-70E740481C1C}">
                <a14:useLocalDpi xmlns:a14="http://schemas.microsoft.com/office/drawing/2010/main" val="0"/>
              </a:ext>
            </a:extLst>
          </a:blip>
          <a:stretch>
            <a:fillRect/>
          </a:stretch>
        </p:blipFill>
        <p:spPr>
          <a:xfrm>
            <a:off x="914401" y="3048000"/>
            <a:ext cx="7391400" cy="3047999"/>
          </a:xfrm>
          <a:prstGeom prst="rect">
            <a:avLst/>
          </a:prstGeom>
        </p:spPr>
      </p:pic>
    </p:spTree>
    <p:extLst>
      <p:ext uri="{BB962C8B-B14F-4D97-AF65-F5344CB8AC3E}">
        <p14:creationId xmlns:p14="http://schemas.microsoft.com/office/powerpoint/2010/main" val="205126700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914400"/>
          </a:xfrm>
        </p:spPr>
        <p:txBody>
          <a:bodyPr/>
          <a:lstStyle/>
          <a:p>
            <a:pPr>
              <a:lnSpc>
                <a:spcPct val="100000"/>
              </a:lnSpc>
            </a:pPr>
            <a:r>
              <a:rPr lang="en-IN" sz="3200" dirty="0" smtClean="0"/>
              <a:t>Visualizing resulting Clusters</a:t>
            </a:r>
            <a:endParaRPr lang="en-IN" sz="3200" dirty="0"/>
          </a:p>
        </p:txBody>
      </p:sp>
      <p:sp>
        <p:nvSpPr>
          <p:cNvPr id="3" name="Content Placeholder 2"/>
          <p:cNvSpPr>
            <a:spLocks noGrp="1"/>
          </p:cNvSpPr>
          <p:nvPr>
            <p:ph idx="1"/>
          </p:nvPr>
        </p:nvSpPr>
        <p:spPr>
          <a:xfrm>
            <a:off x="457200" y="1524000"/>
            <a:ext cx="8229600" cy="4495800"/>
          </a:xfrm>
        </p:spPr>
        <p:txBody>
          <a:bodyPr>
            <a:normAutofit/>
          </a:bodyPr>
          <a:lstStyle/>
          <a:p>
            <a:r>
              <a:rPr lang="en-IN" sz="2000" dirty="0">
                <a:solidFill>
                  <a:schemeClr val="tx2">
                    <a:lumMod val="75000"/>
                  </a:schemeClr>
                </a:solidFill>
                <a:latin typeface="+mn-lt"/>
              </a:rPr>
              <a:t>From the resulting data frame – </a:t>
            </a:r>
            <a:r>
              <a:rPr lang="en-IN" sz="2000" dirty="0" err="1">
                <a:solidFill>
                  <a:schemeClr val="tx2">
                    <a:lumMod val="75000"/>
                  </a:schemeClr>
                </a:solidFill>
                <a:latin typeface="+mn-lt"/>
              </a:rPr>
              <a:t>Brussel_merged</a:t>
            </a:r>
            <a:r>
              <a:rPr lang="en-IN" sz="2000" dirty="0">
                <a:solidFill>
                  <a:schemeClr val="tx2">
                    <a:lumMod val="75000"/>
                  </a:schemeClr>
                </a:solidFill>
                <a:latin typeface="+mn-lt"/>
              </a:rPr>
              <a:t>, I then created a map showing all the clusters created. </a:t>
            </a:r>
            <a:endParaRPr lang="en-IN" sz="3000" dirty="0" smtClean="0">
              <a:solidFill>
                <a:schemeClr val="tx2"/>
              </a:solidFill>
              <a:effectLst>
                <a:outerShdw blurRad="63500" dist="38100" dir="5400000" algn="t" rotWithShape="0">
                  <a:prstClr val="black">
                    <a:alpha val="25000"/>
                  </a:prstClr>
                </a:outerShdw>
              </a:effectLst>
              <a:latin typeface="+mn-lt"/>
              <a:ea typeface="+mj-ea"/>
              <a:cs typeface="+mj-cs"/>
            </a:endParaRPr>
          </a:p>
        </p:txBody>
      </p:sp>
      <p:pic>
        <p:nvPicPr>
          <p:cNvPr id="6" name="Picture 5"/>
          <p:cNvPicPr/>
          <p:nvPr/>
        </p:nvPicPr>
        <p:blipFill>
          <a:blip r:embed="rId2">
            <a:extLst>
              <a:ext uri="{28A0092B-C50C-407E-A947-70E740481C1C}">
                <a14:useLocalDpi xmlns:a14="http://schemas.microsoft.com/office/drawing/2010/main" val="0"/>
              </a:ext>
            </a:extLst>
          </a:blip>
          <a:stretch>
            <a:fillRect/>
          </a:stretch>
        </p:blipFill>
        <p:spPr>
          <a:xfrm>
            <a:off x="762000" y="2514600"/>
            <a:ext cx="7620000" cy="3733800"/>
          </a:xfrm>
          <a:prstGeom prst="rect">
            <a:avLst/>
          </a:prstGeom>
        </p:spPr>
      </p:pic>
    </p:spTree>
    <p:extLst>
      <p:ext uri="{BB962C8B-B14F-4D97-AF65-F5344CB8AC3E}">
        <p14:creationId xmlns:p14="http://schemas.microsoft.com/office/powerpoint/2010/main" val="14259013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914400"/>
          </a:xfrm>
        </p:spPr>
        <p:txBody>
          <a:bodyPr/>
          <a:lstStyle/>
          <a:p>
            <a:pPr>
              <a:lnSpc>
                <a:spcPct val="100000"/>
              </a:lnSpc>
            </a:pPr>
            <a:r>
              <a:rPr lang="en-IN" sz="3200" dirty="0" smtClean="0"/>
              <a:t>Visualizing resulting Clusters</a:t>
            </a:r>
            <a:endParaRPr lang="en-IN" sz="3200" dirty="0"/>
          </a:p>
        </p:txBody>
      </p:sp>
      <p:sp>
        <p:nvSpPr>
          <p:cNvPr id="3" name="Content Placeholder 2"/>
          <p:cNvSpPr>
            <a:spLocks noGrp="1"/>
          </p:cNvSpPr>
          <p:nvPr>
            <p:ph idx="1"/>
          </p:nvPr>
        </p:nvSpPr>
        <p:spPr>
          <a:xfrm>
            <a:off x="457200" y="1524000"/>
            <a:ext cx="8229600" cy="4495800"/>
          </a:xfrm>
        </p:spPr>
        <p:txBody>
          <a:bodyPr>
            <a:normAutofit/>
          </a:bodyPr>
          <a:lstStyle/>
          <a:p>
            <a:pPr>
              <a:spcBef>
                <a:spcPct val="0"/>
              </a:spcBef>
            </a:pPr>
            <a:r>
              <a:rPr lang="en-IN" sz="2800" dirty="0" smtClean="0">
                <a:solidFill>
                  <a:schemeClr val="tx2"/>
                </a:solidFill>
                <a:effectLst>
                  <a:outerShdw blurRad="63500" dist="38100" dir="5400000" algn="t" rotWithShape="0">
                    <a:prstClr val="black">
                      <a:alpha val="25000"/>
                    </a:prstClr>
                  </a:outerShdw>
                </a:effectLst>
                <a:latin typeface="+mn-lt"/>
                <a:ea typeface="+mj-ea"/>
                <a:cs typeface="+mj-cs"/>
              </a:rPr>
              <a:t> 1</a:t>
            </a:r>
            <a:r>
              <a:rPr lang="en-IN" sz="2800" baseline="30000" dirty="0" smtClean="0">
                <a:solidFill>
                  <a:schemeClr val="tx2"/>
                </a:solidFill>
                <a:effectLst>
                  <a:outerShdw blurRad="63500" dist="38100" dir="5400000" algn="t" rotWithShape="0">
                    <a:prstClr val="black">
                      <a:alpha val="25000"/>
                    </a:prstClr>
                  </a:outerShdw>
                </a:effectLst>
                <a:latin typeface="+mn-lt"/>
                <a:ea typeface="+mj-ea"/>
                <a:cs typeface="+mj-cs"/>
              </a:rPr>
              <a:t>st</a:t>
            </a:r>
            <a:r>
              <a:rPr lang="en-IN" sz="2800" dirty="0" smtClean="0">
                <a:solidFill>
                  <a:schemeClr val="tx2"/>
                </a:solidFill>
                <a:effectLst>
                  <a:outerShdw blurRad="63500" dist="38100" dir="5400000" algn="t" rotWithShape="0">
                    <a:prstClr val="black">
                      <a:alpha val="25000"/>
                    </a:prstClr>
                  </a:outerShdw>
                </a:effectLst>
                <a:latin typeface="+mn-lt"/>
                <a:ea typeface="+mj-ea"/>
                <a:cs typeface="+mj-cs"/>
              </a:rPr>
              <a:t> Cluster</a:t>
            </a:r>
          </a:p>
          <a:p>
            <a:pPr marL="514350" indent="-514350">
              <a:buFont typeface="+mj-lt"/>
              <a:buAutoNum type="arabicPeriod"/>
            </a:pPr>
            <a:r>
              <a:rPr lang="en-IN" sz="2000" dirty="0">
                <a:solidFill>
                  <a:schemeClr val="tx2">
                    <a:lumMod val="75000"/>
                  </a:schemeClr>
                </a:solidFill>
                <a:latin typeface="+mn-lt"/>
              </a:rPr>
              <a:t>M</a:t>
            </a:r>
            <a:r>
              <a:rPr lang="en-IN" sz="2000" dirty="0" smtClean="0">
                <a:solidFill>
                  <a:schemeClr val="tx2">
                    <a:lumMod val="75000"/>
                  </a:schemeClr>
                </a:solidFill>
                <a:latin typeface="+mn-lt"/>
              </a:rPr>
              <a:t>ost </a:t>
            </a:r>
            <a:r>
              <a:rPr lang="en-IN" sz="2000" dirty="0">
                <a:solidFill>
                  <a:schemeClr val="tx2">
                    <a:lumMod val="75000"/>
                  </a:schemeClr>
                </a:solidFill>
                <a:latin typeface="+mn-lt"/>
              </a:rPr>
              <a:t>of the municipalities situated in centre of Brussels consisting of </a:t>
            </a:r>
            <a:r>
              <a:rPr lang="en-IN" sz="2000" dirty="0" smtClean="0">
                <a:solidFill>
                  <a:schemeClr val="tx2">
                    <a:lumMod val="75000"/>
                  </a:schemeClr>
                </a:solidFill>
                <a:latin typeface="+mn-lt"/>
              </a:rPr>
              <a:t>lot </a:t>
            </a:r>
            <a:r>
              <a:rPr lang="en-IN" sz="2000" dirty="0">
                <a:solidFill>
                  <a:schemeClr val="tx2">
                    <a:lumMod val="75000"/>
                  </a:schemeClr>
                </a:solidFill>
                <a:latin typeface="+mn-lt"/>
              </a:rPr>
              <a:t>of venues and some of the locations tourists would be interested in visiting. </a:t>
            </a:r>
          </a:p>
          <a:p>
            <a:pPr marL="514350" indent="-514350">
              <a:buFont typeface="+mj-lt"/>
              <a:buAutoNum type="arabicPeriod"/>
            </a:pPr>
            <a:r>
              <a:rPr lang="en-IN" sz="2000" dirty="0">
                <a:solidFill>
                  <a:schemeClr val="tx2">
                    <a:lumMod val="75000"/>
                  </a:schemeClr>
                </a:solidFill>
                <a:latin typeface="+mn-lt"/>
              </a:rPr>
              <a:t>N</a:t>
            </a:r>
            <a:r>
              <a:rPr lang="en-IN" sz="2000" dirty="0" smtClean="0">
                <a:solidFill>
                  <a:schemeClr val="tx2">
                    <a:lumMod val="75000"/>
                  </a:schemeClr>
                </a:solidFill>
                <a:latin typeface="+mn-lt"/>
              </a:rPr>
              <a:t>eighbourhoods </a:t>
            </a:r>
            <a:r>
              <a:rPr lang="en-IN" sz="2000" dirty="0">
                <a:solidFill>
                  <a:schemeClr val="tx2">
                    <a:lumMod val="75000"/>
                  </a:schemeClr>
                </a:solidFill>
                <a:latin typeface="+mn-lt"/>
              </a:rPr>
              <a:t>which we would be most interested in are 1000 Brussels, 1040 </a:t>
            </a:r>
            <a:r>
              <a:rPr lang="en-IN" sz="2000" dirty="0" err="1">
                <a:solidFill>
                  <a:schemeClr val="tx2">
                    <a:lumMod val="75000"/>
                  </a:schemeClr>
                </a:solidFill>
                <a:latin typeface="+mn-lt"/>
              </a:rPr>
              <a:t>Etterbeek</a:t>
            </a:r>
            <a:r>
              <a:rPr lang="en-IN" sz="2000" dirty="0">
                <a:solidFill>
                  <a:schemeClr val="tx2">
                    <a:lumMod val="75000"/>
                  </a:schemeClr>
                </a:solidFill>
                <a:latin typeface="+mn-lt"/>
              </a:rPr>
              <a:t> and 1050 Ixelles. </a:t>
            </a:r>
            <a:endParaRPr lang="en-IN" sz="2000" dirty="0" smtClean="0">
              <a:solidFill>
                <a:schemeClr val="tx2">
                  <a:lumMod val="75000"/>
                </a:schemeClr>
              </a:solidFill>
              <a:latin typeface="+mn-lt"/>
            </a:endParaRPr>
          </a:p>
          <a:p>
            <a:pPr marL="514350" indent="-514350">
              <a:buFont typeface="+mj-lt"/>
              <a:buAutoNum type="arabicPeriod"/>
            </a:pPr>
            <a:r>
              <a:rPr lang="en-IN" sz="2000" dirty="0" smtClean="0">
                <a:solidFill>
                  <a:schemeClr val="tx2">
                    <a:lumMod val="75000"/>
                  </a:schemeClr>
                </a:solidFill>
                <a:latin typeface="+mn-lt"/>
              </a:rPr>
              <a:t>These </a:t>
            </a:r>
            <a:r>
              <a:rPr lang="en-IN" sz="2000" dirty="0">
                <a:solidFill>
                  <a:schemeClr val="tx2">
                    <a:lumMod val="75000"/>
                  </a:schemeClr>
                </a:solidFill>
                <a:latin typeface="+mn-lt"/>
              </a:rPr>
              <a:t>municipalities are located in the centre of the city and have most common venues like bars, restaurants and chocolate </a:t>
            </a:r>
            <a:r>
              <a:rPr lang="en-IN" sz="2000" dirty="0" smtClean="0">
                <a:solidFill>
                  <a:schemeClr val="tx2">
                    <a:lumMod val="75000"/>
                  </a:schemeClr>
                </a:solidFill>
                <a:latin typeface="+mn-lt"/>
              </a:rPr>
              <a:t>shops. </a:t>
            </a:r>
            <a:r>
              <a:rPr lang="en-IN" sz="2000" dirty="0">
                <a:solidFill>
                  <a:schemeClr val="tx2">
                    <a:lumMod val="75000"/>
                  </a:schemeClr>
                </a:solidFill>
                <a:latin typeface="+mn-lt"/>
              </a:rPr>
              <a:t>Many of the touristic attractions like grand place, </a:t>
            </a:r>
            <a:r>
              <a:rPr lang="en-IN" sz="2000" dirty="0" err="1">
                <a:solidFill>
                  <a:schemeClr val="tx2">
                    <a:lumMod val="75000"/>
                  </a:schemeClr>
                </a:solidFill>
                <a:latin typeface="+mn-lt"/>
              </a:rPr>
              <a:t>maneeken</a:t>
            </a:r>
            <a:r>
              <a:rPr lang="en-IN" sz="2000" dirty="0">
                <a:solidFill>
                  <a:schemeClr val="tx2">
                    <a:lumMod val="75000"/>
                  </a:schemeClr>
                </a:solidFill>
                <a:latin typeface="+mn-lt"/>
              </a:rPr>
              <a:t> </a:t>
            </a:r>
            <a:r>
              <a:rPr lang="en-IN" sz="2000" dirty="0" err="1">
                <a:solidFill>
                  <a:schemeClr val="tx2">
                    <a:lumMod val="75000"/>
                  </a:schemeClr>
                </a:solidFill>
                <a:latin typeface="+mn-lt"/>
              </a:rPr>
              <a:t>pis</a:t>
            </a:r>
            <a:r>
              <a:rPr lang="en-IN" sz="2000" dirty="0">
                <a:solidFill>
                  <a:schemeClr val="tx2">
                    <a:lumMod val="75000"/>
                  </a:schemeClr>
                </a:solidFill>
                <a:latin typeface="+mn-lt"/>
              </a:rPr>
              <a:t> are located in centre of the city. </a:t>
            </a:r>
          </a:p>
          <a:p>
            <a:pPr>
              <a:spcBef>
                <a:spcPct val="0"/>
              </a:spcBef>
            </a:pPr>
            <a:endParaRPr lang="en-IN" sz="2800" dirty="0">
              <a:solidFill>
                <a:schemeClr val="tx2"/>
              </a:solidFill>
              <a:effectLst>
                <a:outerShdw blurRad="63500" dist="38100" dir="5400000" algn="t" rotWithShape="0">
                  <a:prstClr val="black">
                    <a:alpha val="25000"/>
                  </a:prstClr>
                </a:outerShdw>
              </a:effectLst>
              <a:latin typeface="+mn-lt"/>
              <a:ea typeface="+mj-ea"/>
              <a:cs typeface="+mj-cs"/>
            </a:endParaRPr>
          </a:p>
        </p:txBody>
      </p:sp>
    </p:spTree>
    <p:extLst>
      <p:ext uri="{BB962C8B-B14F-4D97-AF65-F5344CB8AC3E}">
        <p14:creationId xmlns:p14="http://schemas.microsoft.com/office/powerpoint/2010/main" val="93497474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914400"/>
          </a:xfrm>
        </p:spPr>
        <p:txBody>
          <a:bodyPr/>
          <a:lstStyle/>
          <a:p>
            <a:pPr algn="l">
              <a:lnSpc>
                <a:spcPct val="100000"/>
              </a:lnSpc>
            </a:pPr>
            <a:r>
              <a:rPr lang="en-IN" sz="3200" dirty="0" smtClean="0"/>
              <a:t>Continued…</a:t>
            </a:r>
            <a:endParaRPr lang="en-IN" sz="3200"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457200" y="1447800"/>
            <a:ext cx="8229600" cy="4495800"/>
          </a:xfrm>
          <a:prstGeom prst="rect">
            <a:avLst/>
          </a:prstGeom>
        </p:spPr>
      </p:pic>
    </p:spTree>
    <p:extLst>
      <p:ext uri="{BB962C8B-B14F-4D97-AF65-F5344CB8AC3E}">
        <p14:creationId xmlns:p14="http://schemas.microsoft.com/office/powerpoint/2010/main" val="218850336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914400"/>
          </a:xfrm>
        </p:spPr>
        <p:txBody>
          <a:bodyPr/>
          <a:lstStyle/>
          <a:p>
            <a:pPr>
              <a:lnSpc>
                <a:spcPct val="100000"/>
              </a:lnSpc>
            </a:pPr>
            <a:r>
              <a:rPr lang="en-IN" sz="3200" dirty="0" smtClean="0"/>
              <a:t>Visualizing resulting Clusters</a:t>
            </a:r>
            <a:endParaRPr lang="en-IN" sz="3200" dirty="0"/>
          </a:p>
        </p:txBody>
      </p:sp>
      <p:sp>
        <p:nvSpPr>
          <p:cNvPr id="3" name="Content Placeholder 2"/>
          <p:cNvSpPr>
            <a:spLocks noGrp="1"/>
          </p:cNvSpPr>
          <p:nvPr>
            <p:ph idx="1"/>
          </p:nvPr>
        </p:nvSpPr>
        <p:spPr>
          <a:xfrm>
            <a:off x="457200" y="1524000"/>
            <a:ext cx="8229600" cy="4495800"/>
          </a:xfrm>
        </p:spPr>
        <p:txBody>
          <a:bodyPr>
            <a:normAutofit/>
          </a:bodyPr>
          <a:lstStyle/>
          <a:p>
            <a:pPr>
              <a:spcBef>
                <a:spcPct val="0"/>
              </a:spcBef>
            </a:pPr>
            <a:r>
              <a:rPr lang="en-IN" sz="2800" dirty="0" smtClean="0">
                <a:solidFill>
                  <a:schemeClr val="tx2"/>
                </a:solidFill>
                <a:effectLst>
                  <a:outerShdw blurRad="63500" dist="38100" dir="5400000" algn="t" rotWithShape="0">
                    <a:prstClr val="black">
                      <a:alpha val="25000"/>
                    </a:prstClr>
                  </a:outerShdw>
                </a:effectLst>
                <a:latin typeface="+mn-lt"/>
                <a:ea typeface="+mj-ea"/>
                <a:cs typeface="+mj-cs"/>
              </a:rPr>
              <a:t>2</a:t>
            </a:r>
            <a:r>
              <a:rPr lang="en-IN" sz="2800" baseline="30000" dirty="0" smtClean="0">
                <a:solidFill>
                  <a:schemeClr val="tx2"/>
                </a:solidFill>
                <a:effectLst>
                  <a:outerShdw blurRad="63500" dist="38100" dir="5400000" algn="t" rotWithShape="0">
                    <a:prstClr val="black">
                      <a:alpha val="25000"/>
                    </a:prstClr>
                  </a:outerShdw>
                </a:effectLst>
                <a:latin typeface="+mn-lt"/>
                <a:ea typeface="+mj-ea"/>
                <a:cs typeface="+mj-cs"/>
              </a:rPr>
              <a:t>nd</a:t>
            </a:r>
            <a:r>
              <a:rPr lang="en-IN" sz="2800" dirty="0" smtClean="0">
                <a:solidFill>
                  <a:schemeClr val="tx2"/>
                </a:solidFill>
                <a:effectLst>
                  <a:outerShdw blurRad="63500" dist="38100" dir="5400000" algn="t" rotWithShape="0">
                    <a:prstClr val="black">
                      <a:alpha val="25000"/>
                    </a:prstClr>
                  </a:outerShdw>
                </a:effectLst>
                <a:latin typeface="+mn-lt"/>
                <a:ea typeface="+mj-ea"/>
                <a:cs typeface="+mj-cs"/>
              </a:rPr>
              <a:t> Cluster</a:t>
            </a:r>
          </a:p>
          <a:p>
            <a:pPr marL="0" indent="0">
              <a:buNone/>
            </a:pPr>
            <a:endParaRPr lang="en-IN" sz="2000" dirty="0">
              <a:solidFill>
                <a:schemeClr val="tx2">
                  <a:lumMod val="75000"/>
                </a:schemeClr>
              </a:solidFill>
              <a:latin typeface="+mn-lt"/>
            </a:endParaRPr>
          </a:p>
          <a:p>
            <a:pPr marL="457200" indent="-457200">
              <a:buFont typeface="+mj-lt"/>
              <a:buAutoNum type="arabicPeriod"/>
            </a:pPr>
            <a:r>
              <a:rPr lang="en-IN" sz="2000" dirty="0" smtClean="0">
                <a:solidFill>
                  <a:schemeClr val="tx2">
                    <a:lumMod val="75000"/>
                  </a:schemeClr>
                </a:solidFill>
                <a:latin typeface="+mn-lt"/>
              </a:rPr>
              <a:t>The </a:t>
            </a:r>
            <a:r>
              <a:rPr lang="en-IN" sz="2000" dirty="0">
                <a:solidFill>
                  <a:schemeClr val="tx2">
                    <a:lumMod val="75000"/>
                  </a:schemeClr>
                </a:solidFill>
                <a:latin typeface="+mn-lt"/>
              </a:rPr>
              <a:t>2</a:t>
            </a:r>
            <a:r>
              <a:rPr lang="en-IN" sz="2000" baseline="30000" dirty="0">
                <a:solidFill>
                  <a:schemeClr val="tx2">
                    <a:lumMod val="75000"/>
                  </a:schemeClr>
                </a:solidFill>
                <a:latin typeface="+mn-lt"/>
              </a:rPr>
              <a:t>nd</a:t>
            </a:r>
            <a:r>
              <a:rPr lang="en-IN" sz="2000" dirty="0">
                <a:solidFill>
                  <a:schemeClr val="tx2">
                    <a:lumMod val="75000"/>
                  </a:schemeClr>
                </a:solidFill>
                <a:latin typeface="+mn-lt"/>
              </a:rPr>
              <a:t> cluster consists of only one neighbourhood with most common venues like supermarket, spa and performing arts venue. </a:t>
            </a:r>
          </a:p>
          <a:p>
            <a:pPr>
              <a:spcBef>
                <a:spcPct val="0"/>
              </a:spcBef>
            </a:pPr>
            <a:endParaRPr lang="en-IN" sz="2800" dirty="0">
              <a:solidFill>
                <a:schemeClr val="tx2"/>
              </a:solidFill>
              <a:effectLst>
                <a:outerShdw blurRad="63500" dist="38100" dir="5400000" algn="t" rotWithShape="0">
                  <a:prstClr val="black">
                    <a:alpha val="25000"/>
                  </a:prstClr>
                </a:outerShdw>
              </a:effectLst>
              <a:latin typeface="+mn-lt"/>
              <a:ea typeface="+mj-ea"/>
              <a:cs typeface="+mj-cs"/>
            </a:endParaRPr>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914400" y="3276600"/>
            <a:ext cx="7543800" cy="2514600"/>
          </a:xfrm>
          <a:prstGeom prst="rect">
            <a:avLst/>
          </a:prstGeom>
        </p:spPr>
      </p:pic>
    </p:spTree>
    <p:extLst>
      <p:ext uri="{BB962C8B-B14F-4D97-AF65-F5344CB8AC3E}">
        <p14:creationId xmlns:p14="http://schemas.microsoft.com/office/powerpoint/2010/main" val="33017523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914400"/>
          </a:xfrm>
        </p:spPr>
        <p:txBody>
          <a:bodyPr/>
          <a:lstStyle/>
          <a:p>
            <a:pPr>
              <a:lnSpc>
                <a:spcPct val="100000"/>
              </a:lnSpc>
            </a:pPr>
            <a:r>
              <a:rPr lang="en-IN" sz="3200" dirty="0" smtClean="0"/>
              <a:t>Visualizing resulting Clusters</a:t>
            </a:r>
            <a:endParaRPr lang="en-IN" sz="3200" dirty="0"/>
          </a:p>
        </p:txBody>
      </p:sp>
      <p:sp>
        <p:nvSpPr>
          <p:cNvPr id="3" name="Content Placeholder 2"/>
          <p:cNvSpPr>
            <a:spLocks noGrp="1"/>
          </p:cNvSpPr>
          <p:nvPr>
            <p:ph idx="1"/>
          </p:nvPr>
        </p:nvSpPr>
        <p:spPr>
          <a:xfrm>
            <a:off x="457200" y="1524000"/>
            <a:ext cx="8229600" cy="4495800"/>
          </a:xfrm>
        </p:spPr>
        <p:txBody>
          <a:bodyPr>
            <a:normAutofit/>
          </a:bodyPr>
          <a:lstStyle/>
          <a:p>
            <a:pPr>
              <a:spcBef>
                <a:spcPct val="0"/>
              </a:spcBef>
            </a:pPr>
            <a:r>
              <a:rPr lang="en-IN" sz="2800" dirty="0" smtClean="0">
                <a:solidFill>
                  <a:schemeClr val="tx2"/>
                </a:solidFill>
                <a:effectLst>
                  <a:outerShdw blurRad="63500" dist="38100" dir="5400000" algn="t" rotWithShape="0">
                    <a:prstClr val="black">
                      <a:alpha val="25000"/>
                    </a:prstClr>
                  </a:outerShdw>
                </a:effectLst>
                <a:latin typeface="+mn-lt"/>
                <a:ea typeface="+mj-ea"/>
                <a:cs typeface="+mj-cs"/>
              </a:rPr>
              <a:t>3</a:t>
            </a:r>
            <a:r>
              <a:rPr lang="en-IN" sz="2800" baseline="30000" dirty="0" smtClean="0">
                <a:solidFill>
                  <a:schemeClr val="tx2"/>
                </a:solidFill>
                <a:effectLst>
                  <a:outerShdw blurRad="63500" dist="38100" dir="5400000" algn="t" rotWithShape="0">
                    <a:prstClr val="black">
                      <a:alpha val="25000"/>
                    </a:prstClr>
                  </a:outerShdw>
                </a:effectLst>
                <a:latin typeface="+mn-lt"/>
                <a:ea typeface="+mj-ea"/>
                <a:cs typeface="+mj-cs"/>
              </a:rPr>
              <a:t>rd</a:t>
            </a:r>
            <a:r>
              <a:rPr lang="en-IN" sz="2800" dirty="0" smtClean="0">
                <a:solidFill>
                  <a:schemeClr val="tx2"/>
                </a:solidFill>
                <a:effectLst>
                  <a:outerShdw blurRad="63500" dist="38100" dir="5400000" algn="t" rotWithShape="0">
                    <a:prstClr val="black">
                      <a:alpha val="25000"/>
                    </a:prstClr>
                  </a:outerShdw>
                </a:effectLst>
                <a:latin typeface="+mn-lt"/>
                <a:ea typeface="+mj-ea"/>
                <a:cs typeface="+mj-cs"/>
              </a:rPr>
              <a:t> Cluster</a:t>
            </a:r>
          </a:p>
          <a:p>
            <a:pPr marL="0" indent="0">
              <a:buNone/>
            </a:pPr>
            <a:endParaRPr lang="en-IN" sz="2000" dirty="0">
              <a:solidFill>
                <a:schemeClr val="tx2">
                  <a:lumMod val="75000"/>
                </a:schemeClr>
              </a:solidFill>
              <a:latin typeface="+mn-lt"/>
            </a:endParaRPr>
          </a:p>
          <a:p>
            <a:pPr marL="457200" indent="-457200">
              <a:buFont typeface="+mj-lt"/>
              <a:buAutoNum type="arabicPeriod"/>
            </a:pPr>
            <a:r>
              <a:rPr lang="en-IN" sz="2000" dirty="0">
                <a:solidFill>
                  <a:schemeClr val="tx2">
                    <a:lumMod val="75000"/>
                  </a:schemeClr>
                </a:solidFill>
                <a:latin typeface="+mn-lt"/>
              </a:rPr>
              <a:t>The 3</a:t>
            </a:r>
            <a:r>
              <a:rPr lang="en-IN" sz="2000" baseline="30000" dirty="0">
                <a:solidFill>
                  <a:schemeClr val="tx2">
                    <a:lumMod val="75000"/>
                  </a:schemeClr>
                </a:solidFill>
                <a:latin typeface="+mn-lt"/>
              </a:rPr>
              <a:t>rd</a:t>
            </a:r>
            <a:r>
              <a:rPr lang="en-IN" sz="2000" dirty="0">
                <a:solidFill>
                  <a:schemeClr val="tx2">
                    <a:lumMod val="75000"/>
                  </a:schemeClr>
                </a:solidFill>
                <a:latin typeface="+mn-lt"/>
              </a:rPr>
              <a:t> cluster as well has one neighbourhood with most common venues like Sports club, hockey field and park. </a:t>
            </a:r>
          </a:p>
          <a:p>
            <a:pPr>
              <a:spcBef>
                <a:spcPct val="0"/>
              </a:spcBef>
            </a:pPr>
            <a:endParaRPr lang="en-IN" sz="2800" dirty="0">
              <a:solidFill>
                <a:schemeClr val="tx2"/>
              </a:solidFill>
              <a:effectLst>
                <a:outerShdw blurRad="63500" dist="38100" dir="5400000" algn="t" rotWithShape="0">
                  <a:prstClr val="black">
                    <a:alpha val="25000"/>
                  </a:prstClr>
                </a:outerShdw>
              </a:effectLst>
              <a:latin typeface="+mn-lt"/>
              <a:ea typeface="+mj-ea"/>
              <a:cs typeface="+mj-cs"/>
            </a:endParaRPr>
          </a:p>
        </p:txBody>
      </p:sp>
      <p:pic>
        <p:nvPicPr>
          <p:cNvPr id="5" name="Picture 4"/>
          <p:cNvPicPr/>
          <p:nvPr/>
        </p:nvPicPr>
        <p:blipFill>
          <a:blip r:embed="rId2">
            <a:extLst>
              <a:ext uri="{28A0092B-C50C-407E-A947-70E740481C1C}">
                <a14:useLocalDpi xmlns:a14="http://schemas.microsoft.com/office/drawing/2010/main" val="0"/>
              </a:ext>
            </a:extLst>
          </a:blip>
          <a:stretch>
            <a:fillRect/>
          </a:stretch>
        </p:blipFill>
        <p:spPr>
          <a:xfrm>
            <a:off x="762000" y="3352801"/>
            <a:ext cx="7239000" cy="2133600"/>
          </a:xfrm>
          <a:prstGeom prst="rect">
            <a:avLst/>
          </a:prstGeom>
        </p:spPr>
      </p:pic>
    </p:spTree>
    <p:extLst>
      <p:ext uri="{BB962C8B-B14F-4D97-AF65-F5344CB8AC3E}">
        <p14:creationId xmlns:p14="http://schemas.microsoft.com/office/powerpoint/2010/main" val="364306803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914400"/>
          </a:xfrm>
        </p:spPr>
        <p:txBody>
          <a:bodyPr/>
          <a:lstStyle/>
          <a:p>
            <a:pPr>
              <a:lnSpc>
                <a:spcPct val="100000"/>
              </a:lnSpc>
            </a:pPr>
            <a:r>
              <a:rPr lang="en-IN" sz="3200" dirty="0" smtClean="0"/>
              <a:t>Visualizing resulting Clusters</a:t>
            </a:r>
            <a:endParaRPr lang="en-IN" sz="3200" dirty="0"/>
          </a:p>
        </p:txBody>
      </p:sp>
      <p:sp>
        <p:nvSpPr>
          <p:cNvPr id="3" name="Content Placeholder 2"/>
          <p:cNvSpPr>
            <a:spLocks noGrp="1"/>
          </p:cNvSpPr>
          <p:nvPr>
            <p:ph idx="1"/>
          </p:nvPr>
        </p:nvSpPr>
        <p:spPr>
          <a:xfrm>
            <a:off x="457200" y="1524000"/>
            <a:ext cx="8229600" cy="4495800"/>
          </a:xfrm>
        </p:spPr>
        <p:txBody>
          <a:bodyPr>
            <a:normAutofit/>
          </a:bodyPr>
          <a:lstStyle/>
          <a:p>
            <a:pPr>
              <a:spcBef>
                <a:spcPct val="0"/>
              </a:spcBef>
            </a:pPr>
            <a:r>
              <a:rPr lang="en-IN" sz="2800" dirty="0" smtClean="0">
                <a:solidFill>
                  <a:schemeClr val="tx2"/>
                </a:solidFill>
                <a:effectLst>
                  <a:outerShdw blurRad="63500" dist="38100" dir="5400000" algn="t" rotWithShape="0">
                    <a:prstClr val="black">
                      <a:alpha val="25000"/>
                    </a:prstClr>
                  </a:outerShdw>
                </a:effectLst>
                <a:latin typeface="+mn-lt"/>
                <a:ea typeface="+mj-ea"/>
                <a:cs typeface="+mj-cs"/>
              </a:rPr>
              <a:t>4</a:t>
            </a:r>
            <a:r>
              <a:rPr lang="en-IN" sz="2800" baseline="30000" dirty="0" smtClean="0">
                <a:solidFill>
                  <a:schemeClr val="tx2"/>
                </a:solidFill>
                <a:effectLst>
                  <a:outerShdw blurRad="63500" dist="38100" dir="5400000" algn="t" rotWithShape="0">
                    <a:prstClr val="black">
                      <a:alpha val="25000"/>
                    </a:prstClr>
                  </a:outerShdw>
                </a:effectLst>
                <a:latin typeface="+mn-lt"/>
                <a:ea typeface="+mj-ea"/>
                <a:cs typeface="+mj-cs"/>
              </a:rPr>
              <a:t>th</a:t>
            </a:r>
            <a:r>
              <a:rPr lang="en-IN" sz="2800" dirty="0" smtClean="0">
                <a:solidFill>
                  <a:schemeClr val="tx2"/>
                </a:solidFill>
                <a:effectLst>
                  <a:outerShdw blurRad="63500" dist="38100" dir="5400000" algn="t" rotWithShape="0">
                    <a:prstClr val="black">
                      <a:alpha val="25000"/>
                    </a:prstClr>
                  </a:outerShdw>
                </a:effectLst>
                <a:latin typeface="+mn-lt"/>
                <a:ea typeface="+mj-ea"/>
                <a:cs typeface="+mj-cs"/>
              </a:rPr>
              <a:t> Cluster</a:t>
            </a:r>
          </a:p>
          <a:p>
            <a:pPr marL="0" indent="0">
              <a:buNone/>
            </a:pPr>
            <a:endParaRPr lang="en-IN" sz="2000" dirty="0">
              <a:solidFill>
                <a:schemeClr val="tx2">
                  <a:lumMod val="75000"/>
                </a:schemeClr>
              </a:solidFill>
              <a:latin typeface="+mn-lt"/>
            </a:endParaRPr>
          </a:p>
          <a:p>
            <a:pPr marL="457200" indent="-457200">
              <a:buFont typeface="+mj-lt"/>
              <a:buAutoNum type="arabicPeriod"/>
            </a:pPr>
            <a:r>
              <a:rPr lang="en-IN" sz="2000" dirty="0">
                <a:solidFill>
                  <a:schemeClr val="tx2">
                    <a:lumMod val="75000"/>
                  </a:schemeClr>
                </a:solidFill>
                <a:latin typeface="+mn-lt"/>
              </a:rPr>
              <a:t>This cluster consists of 2 neighbourhoods with most common venues like Bar, plaza, convenience store and gym. </a:t>
            </a:r>
          </a:p>
          <a:p>
            <a:pPr>
              <a:spcBef>
                <a:spcPct val="0"/>
              </a:spcBef>
            </a:pPr>
            <a:endParaRPr lang="en-IN" sz="2800" dirty="0">
              <a:solidFill>
                <a:schemeClr val="tx2"/>
              </a:solidFill>
              <a:effectLst>
                <a:outerShdw blurRad="63500" dist="38100" dir="5400000" algn="t" rotWithShape="0">
                  <a:prstClr val="black">
                    <a:alpha val="25000"/>
                  </a:prstClr>
                </a:outerShdw>
              </a:effectLst>
              <a:latin typeface="+mn-lt"/>
              <a:ea typeface="+mj-ea"/>
              <a:cs typeface="+mj-cs"/>
            </a:endParaRPr>
          </a:p>
        </p:txBody>
      </p:sp>
      <p:pic>
        <p:nvPicPr>
          <p:cNvPr id="6" name="Picture 5"/>
          <p:cNvPicPr/>
          <p:nvPr/>
        </p:nvPicPr>
        <p:blipFill>
          <a:blip r:embed="rId2">
            <a:extLst>
              <a:ext uri="{28A0092B-C50C-407E-A947-70E740481C1C}">
                <a14:useLocalDpi xmlns:a14="http://schemas.microsoft.com/office/drawing/2010/main" val="0"/>
              </a:ext>
            </a:extLst>
          </a:blip>
          <a:stretch>
            <a:fillRect/>
          </a:stretch>
        </p:blipFill>
        <p:spPr>
          <a:xfrm>
            <a:off x="838200" y="3276600"/>
            <a:ext cx="7391400" cy="2209800"/>
          </a:xfrm>
          <a:prstGeom prst="rect">
            <a:avLst/>
          </a:prstGeom>
        </p:spPr>
      </p:pic>
    </p:spTree>
    <p:extLst>
      <p:ext uri="{BB962C8B-B14F-4D97-AF65-F5344CB8AC3E}">
        <p14:creationId xmlns:p14="http://schemas.microsoft.com/office/powerpoint/2010/main" val="326000224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066800"/>
          </a:xfrm>
        </p:spPr>
        <p:txBody>
          <a:bodyPr/>
          <a:lstStyle/>
          <a:p>
            <a:r>
              <a:rPr lang="en-IN" sz="4400" b="1" dirty="0" smtClean="0"/>
              <a:t>Introduction</a:t>
            </a:r>
            <a:endParaRPr lang="en-IN" sz="4400" b="1" dirty="0"/>
          </a:p>
        </p:txBody>
      </p:sp>
      <p:sp>
        <p:nvSpPr>
          <p:cNvPr id="3" name="Content Placeholder 2"/>
          <p:cNvSpPr>
            <a:spLocks noGrp="1"/>
          </p:cNvSpPr>
          <p:nvPr>
            <p:ph idx="1"/>
          </p:nvPr>
        </p:nvSpPr>
        <p:spPr>
          <a:xfrm>
            <a:off x="457200" y="1219200"/>
            <a:ext cx="8229600" cy="5181600"/>
          </a:xfrm>
        </p:spPr>
        <p:txBody>
          <a:bodyPr>
            <a:normAutofit fontScale="70000" lnSpcReduction="20000"/>
          </a:bodyPr>
          <a:lstStyle/>
          <a:p>
            <a:r>
              <a:rPr lang="en-IN" sz="2600" dirty="0" smtClean="0">
                <a:solidFill>
                  <a:schemeClr val="tx2">
                    <a:lumMod val="75000"/>
                  </a:schemeClr>
                </a:solidFill>
                <a:latin typeface="+mn-lt"/>
              </a:rPr>
              <a:t>This presentation is </a:t>
            </a:r>
            <a:r>
              <a:rPr lang="en-IN" sz="2600" dirty="0">
                <a:solidFill>
                  <a:schemeClr val="tx2">
                    <a:lumMod val="75000"/>
                  </a:schemeClr>
                </a:solidFill>
                <a:latin typeface="+mn-lt"/>
              </a:rPr>
              <a:t>for those who are planning to start a new hotel in the city of Brussels. </a:t>
            </a:r>
            <a:r>
              <a:rPr lang="en-IN" sz="2600" dirty="0" smtClean="0">
                <a:solidFill>
                  <a:schemeClr val="tx2">
                    <a:lumMod val="75000"/>
                  </a:schemeClr>
                </a:solidFill>
                <a:latin typeface="+mn-lt"/>
              </a:rPr>
              <a:t>I </a:t>
            </a:r>
            <a:r>
              <a:rPr lang="en-IN" sz="2600" dirty="0">
                <a:solidFill>
                  <a:schemeClr val="tx2">
                    <a:lumMod val="75000"/>
                  </a:schemeClr>
                </a:solidFill>
                <a:latin typeface="+mn-lt"/>
              </a:rPr>
              <a:t>will provide a suggestion on what would be the best venue to start a new hotel in this densely populated and highly visited city</a:t>
            </a:r>
            <a:r>
              <a:rPr lang="en-IN" sz="2600" dirty="0" smtClean="0">
                <a:solidFill>
                  <a:schemeClr val="tx2">
                    <a:lumMod val="75000"/>
                  </a:schemeClr>
                </a:solidFill>
                <a:latin typeface="+mn-lt"/>
              </a:rPr>
              <a:t>.</a:t>
            </a:r>
          </a:p>
          <a:p>
            <a:pPr marL="0" indent="0">
              <a:buNone/>
            </a:pPr>
            <a:endParaRPr lang="en-IN" sz="2600" dirty="0">
              <a:solidFill>
                <a:schemeClr val="tx2">
                  <a:lumMod val="75000"/>
                </a:schemeClr>
              </a:solidFill>
              <a:latin typeface="+mn-lt"/>
            </a:endParaRPr>
          </a:p>
          <a:p>
            <a:r>
              <a:rPr lang="en-IN" sz="2600" dirty="0" smtClean="0">
                <a:solidFill>
                  <a:schemeClr val="tx2">
                    <a:lumMod val="75000"/>
                  </a:schemeClr>
                </a:solidFill>
                <a:latin typeface="+mn-lt"/>
              </a:rPr>
              <a:t>Brussels is </a:t>
            </a:r>
            <a:r>
              <a:rPr lang="en-IN" sz="2600" dirty="0">
                <a:solidFill>
                  <a:schemeClr val="tx2">
                    <a:lumMod val="75000"/>
                  </a:schemeClr>
                </a:solidFill>
                <a:latin typeface="+mn-lt"/>
              </a:rPr>
              <a:t>a region of Belgium comprising 19 municipalities, including the City of Brussels, which is the capital of Belgium. </a:t>
            </a:r>
            <a:r>
              <a:rPr lang="en-IN" sz="2600" dirty="0" smtClean="0">
                <a:solidFill>
                  <a:schemeClr val="tx2">
                    <a:lumMod val="75000"/>
                  </a:schemeClr>
                </a:solidFill>
                <a:latin typeface="+mn-lt"/>
              </a:rPr>
              <a:t>Brussels </a:t>
            </a:r>
            <a:r>
              <a:rPr lang="en-IN" sz="2600" dirty="0">
                <a:solidFill>
                  <a:schemeClr val="tx2">
                    <a:lumMod val="75000"/>
                  </a:schemeClr>
                </a:solidFill>
                <a:latin typeface="+mn-lt"/>
              </a:rPr>
              <a:t>is located in the central portion of the country and is a part of both the French Community of Belgium and the Flemish </a:t>
            </a:r>
            <a:r>
              <a:rPr lang="en-IN" sz="2600" dirty="0" smtClean="0">
                <a:solidFill>
                  <a:schemeClr val="tx2">
                    <a:lumMod val="75000"/>
                  </a:schemeClr>
                </a:solidFill>
                <a:latin typeface="+mn-lt"/>
              </a:rPr>
              <a:t>Community.</a:t>
            </a:r>
          </a:p>
          <a:p>
            <a:endParaRPr lang="en-IN" sz="2600" dirty="0" smtClean="0">
              <a:solidFill>
                <a:schemeClr val="tx2">
                  <a:lumMod val="75000"/>
                </a:schemeClr>
              </a:solidFill>
              <a:latin typeface="+mn-lt"/>
            </a:endParaRPr>
          </a:p>
          <a:p>
            <a:r>
              <a:rPr lang="en-IN" sz="2600" dirty="0" smtClean="0">
                <a:solidFill>
                  <a:schemeClr val="tx2">
                    <a:lumMod val="75000"/>
                  </a:schemeClr>
                </a:solidFill>
                <a:latin typeface="+mn-lt"/>
              </a:rPr>
              <a:t> </a:t>
            </a:r>
            <a:r>
              <a:rPr lang="en-IN" sz="2600" dirty="0">
                <a:solidFill>
                  <a:schemeClr val="tx2">
                    <a:lumMod val="75000"/>
                  </a:schemeClr>
                </a:solidFill>
                <a:latin typeface="+mn-lt"/>
              </a:rPr>
              <a:t>Brussels is the most densely populated and the richest region in Belgium in terms of GDP per capita</a:t>
            </a:r>
            <a:r>
              <a:rPr lang="en-IN" sz="2600" dirty="0" smtClean="0">
                <a:solidFill>
                  <a:schemeClr val="tx2">
                    <a:lumMod val="75000"/>
                  </a:schemeClr>
                </a:solidFill>
                <a:latin typeface="+mn-lt"/>
              </a:rPr>
              <a:t>.</a:t>
            </a:r>
          </a:p>
          <a:p>
            <a:endParaRPr lang="en-IN" sz="2600" dirty="0">
              <a:solidFill>
                <a:schemeClr val="tx2">
                  <a:lumMod val="75000"/>
                </a:schemeClr>
              </a:solidFill>
              <a:latin typeface="+mn-lt"/>
            </a:endParaRPr>
          </a:p>
          <a:p>
            <a:r>
              <a:rPr lang="en-IN" sz="2600" dirty="0">
                <a:solidFill>
                  <a:schemeClr val="tx2">
                    <a:lumMod val="75000"/>
                  </a:schemeClr>
                </a:solidFill>
                <a:latin typeface="+mn-lt"/>
              </a:rPr>
              <a:t> </a:t>
            </a:r>
            <a:r>
              <a:rPr lang="en-IN" sz="2600" dirty="0" smtClean="0">
                <a:solidFill>
                  <a:schemeClr val="tx2">
                    <a:lumMod val="75000"/>
                  </a:schemeClr>
                </a:solidFill>
                <a:latin typeface="+mn-lt"/>
              </a:rPr>
              <a:t>Some touristic attractions like Medieval </a:t>
            </a:r>
            <a:r>
              <a:rPr lang="en-IN" sz="2600" dirty="0">
                <a:solidFill>
                  <a:schemeClr val="tx2">
                    <a:lumMod val="75000"/>
                  </a:schemeClr>
                </a:solidFill>
                <a:latin typeface="+mn-lt"/>
              </a:rPr>
              <a:t>Grand-Place, is indeed grand, with many 17th-century buildings and daily flower markets. </a:t>
            </a:r>
            <a:endParaRPr lang="en-IN" sz="2600" dirty="0" smtClean="0">
              <a:solidFill>
                <a:schemeClr val="tx2">
                  <a:lumMod val="75000"/>
                </a:schemeClr>
              </a:solidFill>
              <a:latin typeface="+mn-lt"/>
            </a:endParaRPr>
          </a:p>
          <a:p>
            <a:pPr marL="0" indent="0">
              <a:buNone/>
            </a:pPr>
            <a:endParaRPr lang="en-IN" sz="2600" dirty="0" smtClean="0">
              <a:solidFill>
                <a:schemeClr val="tx2">
                  <a:lumMod val="75000"/>
                </a:schemeClr>
              </a:solidFill>
              <a:latin typeface="+mn-lt"/>
            </a:endParaRPr>
          </a:p>
          <a:p>
            <a:r>
              <a:rPr lang="en-IN" sz="2600" dirty="0" smtClean="0">
                <a:solidFill>
                  <a:schemeClr val="tx2">
                    <a:lumMod val="75000"/>
                  </a:schemeClr>
                </a:solidFill>
                <a:latin typeface="+mn-lt"/>
              </a:rPr>
              <a:t>Reopened </a:t>
            </a:r>
            <a:r>
              <a:rPr lang="en-IN" sz="2600" dirty="0">
                <a:solidFill>
                  <a:schemeClr val="tx2">
                    <a:lumMod val="75000"/>
                  </a:schemeClr>
                </a:solidFill>
                <a:latin typeface="+mn-lt"/>
              </a:rPr>
              <a:t>in 2006, the </a:t>
            </a:r>
            <a:r>
              <a:rPr lang="en-IN" sz="2600" dirty="0" err="1">
                <a:solidFill>
                  <a:schemeClr val="tx2">
                    <a:lumMod val="75000"/>
                  </a:schemeClr>
                </a:solidFill>
                <a:latin typeface="+mn-lt"/>
              </a:rPr>
              <a:t>Atomium</a:t>
            </a:r>
            <a:r>
              <a:rPr lang="en-IN" sz="2600" dirty="0">
                <a:solidFill>
                  <a:schemeClr val="tx2">
                    <a:lumMod val="75000"/>
                  </a:schemeClr>
                </a:solidFill>
                <a:latin typeface="+mn-lt"/>
              </a:rPr>
              <a:t>, Brussels' Eiffel Tower, provides great views, inside and out. Architecture fans should </a:t>
            </a:r>
            <a:r>
              <a:rPr lang="en-IN" sz="2600" dirty="0" smtClean="0">
                <a:solidFill>
                  <a:schemeClr val="tx2">
                    <a:lumMod val="75000"/>
                  </a:schemeClr>
                </a:solidFill>
                <a:latin typeface="+mn-lt"/>
              </a:rPr>
              <a:t>visit </a:t>
            </a:r>
            <a:r>
              <a:rPr lang="en-IN" sz="2600" dirty="0" err="1">
                <a:solidFill>
                  <a:schemeClr val="tx2">
                    <a:lumMod val="75000"/>
                  </a:schemeClr>
                </a:solidFill>
                <a:latin typeface="+mn-lt"/>
              </a:rPr>
              <a:t>Musee</a:t>
            </a:r>
            <a:r>
              <a:rPr lang="en-IN" sz="2600" dirty="0">
                <a:solidFill>
                  <a:schemeClr val="tx2">
                    <a:lumMod val="75000"/>
                  </a:schemeClr>
                </a:solidFill>
                <a:latin typeface="+mn-lt"/>
              </a:rPr>
              <a:t> </a:t>
            </a:r>
            <a:r>
              <a:rPr lang="en-IN" sz="2600" dirty="0" err="1">
                <a:solidFill>
                  <a:schemeClr val="tx2">
                    <a:lumMod val="75000"/>
                  </a:schemeClr>
                </a:solidFill>
                <a:latin typeface="+mn-lt"/>
              </a:rPr>
              <a:t>Horta</a:t>
            </a:r>
            <a:r>
              <a:rPr lang="en-IN" sz="2600" dirty="0">
                <a:solidFill>
                  <a:schemeClr val="tx2">
                    <a:lumMod val="75000"/>
                  </a:schemeClr>
                </a:solidFill>
                <a:latin typeface="+mn-lt"/>
              </a:rPr>
              <a:t>, home of Belgian master architect Victor </a:t>
            </a:r>
            <a:r>
              <a:rPr lang="en-IN" sz="2600" dirty="0" err="1">
                <a:solidFill>
                  <a:schemeClr val="tx2">
                    <a:lumMod val="75000"/>
                  </a:schemeClr>
                </a:solidFill>
                <a:latin typeface="+mn-lt"/>
              </a:rPr>
              <a:t>Horta</a:t>
            </a:r>
            <a:r>
              <a:rPr lang="en-IN" sz="2600" dirty="0">
                <a:solidFill>
                  <a:schemeClr val="tx2">
                    <a:lumMod val="75000"/>
                  </a:schemeClr>
                </a:solidFill>
                <a:latin typeface="+mn-lt"/>
              </a:rPr>
              <a:t>. St. </a:t>
            </a:r>
            <a:r>
              <a:rPr lang="en-IN" sz="2600" dirty="0" err="1">
                <a:solidFill>
                  <a:schemeClr val="tx2">
                    <a:lumMod val="75000"/>
                  </a:schemeClr>
                </a:solidFill>
                <a:latin typeface="+mn-lt"/>
              </a:rPr>
              <a:t>Gery's</a:t>
            </a:r>
            <a:r>
              <a:rPr lang="en-IN" sz="2600" dirty="0">
                <a:solidFill>
                  <a:schemeClr val="tx2">
                    <a:lumMod val="75000"/>
                  </a:schemeClr>
                </a:solidFill>
                <a:latin typeface="+mn-lt"/>
              </a:rPr>
              <a:t> clubs and bars are packed year-round. Seafood eateries abound in </a:t>
            </a:r>
            <a:r>
              <a:rPr lang="en-IN" sz="2600" dirty="0" err="1">
                <a:solidFill>
                  <a:schemeClr val="tx2">
                    <a:lumMod val="75000"/>
                  </a:schemeClr>
                </a:solidFill>
                <a:latin typeface="+mn-lt"/>
              </a:rPr>
              <a:t>Ste.</a:t>
            </a:r>
            <a:r>
              <a:rPr lang="en-IN" sz="2600" dirty="0">
                <a:solidFill>
                  <a:schemeClr val="tx2">
                    <a:lumMod val="75000"/>
                  </a:schemeClr>
                </a:solidFill>
                <a:latin typeface="+mn-lt"/>
              </a:rPr>
              <a:t> Catherine. Walk, rather than get snarled up in traffic, in the narrow streets.</a:t>
            </a:r>
          </a:p>
          <a:p>
            <a:endParaRPr lang="en-IN" dirty="0"/>
          </a:p>
        </p:txBody>
      </p:sp>
    </p:spTree>
    <p:extLst>
      <p:ext uri="{BB962C8B-B14F-4D97-AF65-F5344CB8AC3E}">
        <p14:creationId xmlns:p14="http://schemas.microsoft.com/office/powerpoint/2010/main" val="284840837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914400"/>
          </a:xfrm>
        </p:spPr>
        <p:txBody>
          <a:bodyPr/>
          <a:lstStyle/>
          <a:p>
            <a:pPr>
              <a:lnSpc>
                <a:spcPct val="100000"/>
              </a:lnSpc>
            </a:pPr>
            <a:r>
              <a:rPr lang="en-IN" sz="3200" dirty="0" smtClean="0"/>
              <a:t>Visualizing resulting Clusters</a:t>
            </a:r>
            <a:endParaRPr lang="en-IN" sz="3200" dirty="0"/>
          </a:p>
        </p:txBody>
      </p:sp>
      <p:sp>
        <p:nvSpPr>
          <p:cNvPr id="3" name="Content Placeholder 2"/>
          <p:cNvSpPr>
            <a:spLocks noGrp="1"/>
          </p:cNvSpPr>
          <p:nvPr>
            <p:ph idx="1"/>
          </p:nvPr>
        </p:nvSpPr>
        <p:spPr>
          <a:xfrm>
            <a:off x="457200" y="1524000"/>
            <a:ext cx="8229600" cy="4495800"/>
          </a:xfrm>
        </p:spPr>
        <p:txBody>
          <a:bodyPr>
            <a:normAutofit/>
          </a:bodyPr>
          <a:lstStyle/>
          <a:p>
            <a:pPr>
              <a:spcBef>
                <a:spcPct val="0"/>
              </a:spcBef>
            </a:pPr>
            <a:r>
              <a:rPr lang="en-IN" sz="2800" dirty="0">
                <a:solidFill>
                  <a:schemeClr val="tx2"/>
                </a:solidFill>
                <a:effectLst>
                  <a:outerShdw blurRad="63500" dist="38100" dir="5400000" algn="t" rotWithShape="0">
                    <a:prstClr val="black">
                      <a:alpha val="25000"/>
                    </a:prstClr>
                  </a:outerShdw>
                </a:effectLst>
                <a:latin typeface="+mn-lt"/>
                <a:ea typeface="+mj-ea"/>
                <a:cs typeface="+mj-cs"/>
              </a:rPr>
              <a:t>5</a:t>
            </a:r>
            <a:r>
              <a:rPr lang="en-IN" sz="2800" baseline="30000" dirty="0" smtClean="0">
                <a:solidFill>
                  <a:schemeClr val="tx2"/>
                </a:solidFill>
                <a:effectLst>
                  <a:outerShdw blurRad="63500" dist="38100" dir="5400000" algn="t" rotWithShape="0">
                    <a:prstClr val="black">
                      <a:alpha val="25000"/>
                    </a:prstClr>
                  </a:outerShdw>
                </a:effectLst>
                <a:latin typeface="+mn-lt"/>
                <a:ea typeface="+mj-ea"/>
                <a:cs typeface="+mj-cs"/>
              </a:rPr>
              <a:t>th</a:t>
            </a:r>
            <a:r>
              <a:rPr lang="en-IN" sz="2800" dirty="0" smtClean="0">
                <a:solidFill>
                  <a:schemeClr val="tx2"/>
                </a:solidFill>
                <a:effectLst>
                  <a:outerShdw blurRad="63500" dist="38100" dir="5400000" algn="t" rotWithShape="0">
                    <a:prstClr val="black">
                      <a:alpha val="25000"/>
                    </a:prstClr>
                  </a:outerShdw>
                </a:effectLst>
                <a:latin typeface="+mn-lt"/>
                <a:ea typeface="+mj-ea"/>
                <a:cs typeface="+mj-cs"/>
              </a:rPr>
              <a:t> Cluster</a:t>
            </a:r>
          </a:p>
          <a:p>
            <a:pPr marL="457200" indent="-457200">
              <a:buFont typeface="+mj-lt"/>
              <a:buAutoNum type="arabicPeriod"/>
            </a:pPr>
            <a:endParaRPr lang="en-IN" sz="2000" dirty="0">
              <a:solidFill>
                <a:schemeClr val="tx2">
                  <a:lumMod val="75000"/>
                </a:schemeClr>
              </a:solidFill>
              <a:latin typeface="+mn-lt"/>
            </a:endParaRPr>
          </a:p>
          <a:p>
            <a:pPr marL="457200" indent="-457200">
              <a:buFont typeface="+mj-lt"/>
              <a:buAutoNum type="arabicPeriod"/>
            </a:pPr>
            <a:r>
              <a:rPr lang="en-IN" sz="2000" dirty="0">
                <a:solidFill>
                  <a:schemeClr val="tx2">
                    <a:lumMod val="75000"/>
                  </a:schemeClr>
                </a:solidFill>
                <a:latin typeface="+mn-lt"/>
              </a:rPr>
              <a:t>5</a:t>
            </a:r>
            <a:r>
              <a:rPr lang="en-IN" sz="2000" baseline="30000" dirty="0">
                <a:solidFill>
                  <a:schemeClr val="tx2">
                    <a:lumMod val="75000"/>
                  </a:schemeClr>
                </a:solidFill>
                <a:latin typeface="+mn-lt"/>
              </a:rPr>
              <a:t>th</a:t>
            </a:r>
            <a:r>
              <a:rPr lang="en-IN" sz="2000" dirty="0">
                <a:solidFill>
                  <a:schemeClr val="tx2">
                    <a:lumMod val="75000"/>
                  </a:schemeClr>
                </a:solidFill>
                <a:latin typeface="+mn-lt"/>
              </a:rPr>
              <a:t> cluster consists of three neighbourhoods with most common venues like restaurant, park, bakery and pharmacy. </a:t>
            </a:r>
          </a:p>
          <a:p>
            <a:pPr>
              <a:spcBef>
                <a:spcPct val="0"/>
              </a:spcBef>
            </a:pPr>
            <a:endParaRPr lang="en-IN" sz="2800" dirty="0">
              <a:solidFill>
                <a:schemeClr val="tx2"/>
              </a:solidFill>
              <a:effectLst>
                <a:outerShdw blurRad="63500" dist="38100" dir="5400000" algn="t" rotWithShape="0">
                  <a:prstClr val="black">
                    <a:alpha val="25000"/>
                  </a:prstClr>
                </a:outerShdw>
              </a:effectLst>
              <a:latin typeface="+mn-lt"/>
              <a:ea typeface="+mj-ea"/>
              <a:cs typeface="+mj-cs"/>
            </a:endParaRPr>
          </a:p>
        </p:txBody>
      </p:sp>
      <p:pic>
        <p:nvPicPr>
          <p:cNvPr id="5" name="Picture 4"/>
          <p:cNvPicPr/>
          <p:nvPr/>
        </p:nvPicPr>
        <p:blipFill>
          <a:blip r:embed="rId2">
            <a:extLst>
              <a:ext uri="{28A0092B-C50C-407E-A947-70E740481C1C}">
                <a14:useLocalDpi xmlns:a14="http://schemas.microsoft.com/office/drawing/2010/main" val="0"/>
              </a:ext>
            </a:extLst>
          </a:blip>
          <a:stretch>
            <a:fillRect/>
          </a:stretch>
        </p:blipFill>
        <p:spPr>
          <a:xfrm>
            <a:off x="990600" y="3429000"/>
            <a:ext cx="7391400" cy="2590800"/>
          </a:xfrm>
          <a:prstGeom prst="rect">
            <a:avLst/>
          </a:prstGeom>
        </p:spPr>
      </p:pic>
    </p:spTree>
    <p:extLst>
      <p:ext uri="{BB962C8B-B14F-4D97-AF65-F5344CB8AC3E}">
        <p14:creationId xmlns:p14="http://schemas.microsoft.com/office/powerpoint/2010/main" val="172241702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914400"/>
          </a:xfrm>
        </p:spPr>
        <p:txBody>
          <a:bodyPr/>
          <a:lstStyle/>
          <a:p>
            <a:pPr>
              <a:lnSpc>
                <a:spcPct val="100000"/>
              </a:lnSpc>
            </a:pPr>
            <a:r>
              <a:rPr lang="en-IN" sz="3200" dirty="0" smtClean="0"/>
              <a:t>Visualizing resulting Clusters</a:t>
            </a:r>
            <a:endParaRPr lang="en-IN" sz="3200" dirty="0"/>
          </a:p>
        </p:txBody>
      </p:sp>
      <p:sp>
        <p:nvSpPr>
          <p:cNvPr id="3" name="Content Placeholder 2"/>
          <p:cNvSpPr>
            <a:spLocks noGrp="1"/>
          </p:cNvSpPr>
          <p:nvPr>
            <p:ph idx="1"/>
          </p:nvPr>
        </p:nvSpPr>
        <p:spPr>
          <a:xfrm>
            <a:off x="457200" y="1524000"/>
            <a:ext cx="8229600" cy="4495800"/>
          </a:xfrm>
        </p:spPr>
        <p:txBody>
          <a:bodyPr>
            <a:normAutofit/>
          </a:bodyPr>
          <a:lstStyle/>
          <a:p>
            <a:pPr>
              <a:spcBef>
                <a:spcPct val="0"/>
              </a:spcBef>
            </a:pPr>
            <a:r>
              <a:rPr lang="en-IN" sz="2800" dirty="0">
                <a:solidFill>
                  <a:schemeClr val="tx2"/>
                </a:solidFill>
                <a:effectLst>
                  <a:outerShdw blurRad="63500" dist="38100" dir="5400000" algn="t" rotWithShape="0">
                    <a:prstClr val="black">
                      <a:alpha val="25000"/>
                    </a:prstClr>
                  </a:outerShdw>
                </a:effectLst>
                <a:latin typeface="+mn-lt"/>
                <a:ea typeface="+mj-ea"/>
                <a:cs typeface="+mj-cs"/>
              </a:rPr>
              <a:t>6</a:t>
            </a:r>
            <a:r>
              <a:rPr lang="en-IN" sz="2800" baseline="30000" dirty="0" smtClean="0">
                <a:solidFill>
                  <a:schemeClr val="tx2"/>
                </a:solidFill>
                <a:effectLst>
                  <a:outerShdw blurRad="63500" dist="38100" dir="5400000" algn="t" rotWithShape="0">
                    <a:prstClr val="black">
                      <a:alpha val="25000"/>
                    </a:prstClr>
                  </a:outerShdw>
                </a:effectLst>
                <a:latin typeface="+mn-lt"/>
                <a:ea typeface="+mj-ea"/>
                <a:cs typeface="+mj-cs"/>
              </a:rPr>
              <a:t>th</a:t>
            </a:r>
            <a:r>
              <a:rPr lang="en-IN" sz="2800" dirty="0" smtClean="0">
                <a:solidFill>
                  <a:schemeClr val="tx2"/>
                </a:solidFill>
                <a:effectLst>
                  <a:outerShdw blurRad="63500" dist="38100" dir="5400000" algn="t" rotWithShape="0">
                    <a:prstClr val="black">
                      <a:alpha val="25000"/>
                    </a:prstClr>
                  </a:outerShdw>
                </a:effectLst>
                <a:latin typeface="+mn-lt"/>
                <a:ea typeface="+mj-ea"/>
                <a:cs typeface="+mj-cs"/>
              </a:rPr>
              <a:t> Cluster</a:t>
            </a:r>
          </a:p>
          <a:p>
            <a:pPr marL="457200" indent="-457200">
              <a:buFont typeface="+mj-lt"/>
              <a:buAutoNum type="arabicPeriod"/>
            </a:pPr>
            <a:endParaRPr lang="en-IN" sz="2000" dirty="0">
              <a:solidFill>
                <a:schemeClr val="tx2">
                  <a:lumMod val="75000"/>
                </a:schemeClr>
              </a:solidFill>
              <a:latin typeface="+mn-lt"/>
            </a:endParaRPr>
          </a:p>
          <a:p>
            <a:pPr marL="457200" indent="-457200">
              <a:buFont typeface="+mj-lt"/>
              <a:buAutoNum type="arabicPeriod"/>
            </a:pPr>
            <a:r>
              <a:rPr lang="en-IN" sz="2000" dirty="0">
                <a:solidFill>
                  <a:schemeClr val="tx2">
                    <a:lumMod val="75000"/>
                  </a:schemeClr>
                </a:solidFill>
                <a:latin typeface="+mn-lt"/>
              </a:rPr>
              <a:t>6</a:t>
            </a:r>
            <a:r>
              <a:rPr lang="en-IN" sz="2000" baseline="30000" dirty="0">
                <a:solidFill>
                  <a:schemeClr val="tx2">
                    <a:lumMod val="75000"/>
                  </a:schemeClr>
                </a:solidFill>
                <a:latin typeface="+mn-lt"/>
              </a:rPr>
              <a:t>th</a:t>
            </a:r>
            <a:r>
              <a:rPr lang="en-IN" sz="2000" dirty="0">
                <a:solidFill>
                  <a:schemeClr val="tx2">
                    <a:lumMod val="75000"/>
                  </a:schemeClr>
                </a:solidFill>
                <a:latin typeface="+mn-lt"/>
              </a:rPr>
              <a:t> cluster consists of one neighbourhood with most common venues like supermarket, pharmacy and health food store. </a:t>
            </a:r>
          </a:p>
          <a:p>
            <a:pPr>
              <a:spcBef>
                <a:spcPct val="0"/>
              </a:spcBef>
            </a:pPr>
            <a:endParaRPr lang="en-IN" sz="2800" dirty="0">
              <a:solidFill>
                <a:schemeClr val="tx2"/>
              </a:solidFill>
              <a:effectLst>
                <a:outerShdw blurRad="63500" dist="38100" dir="5400000" algn="t" rotWithShape="0">
                  <a:prstClr val="black">
                    <a:alpha val="25000"/>
                  </a:prstClr>
                </a:outerShdw>
              </a:effectLst>
              <a:latin typeface="+mn-lt"/>
              <a:ea typeface="+mj-ea"/>
              <a:cs typeface="+mj-cs"/>
            </a:endParaRPr>
          </a:p>
        </p:txBody>
      </p:sp>
      <p:pic>
        <p:nvPicPr>
          <p:cNvPr id="6" name="Picture 5"/>
          <p:cNvPicPr/>
          <p:nvPr/>
        </p:nvPicPr>
        <p:blipFill>
          <a:blip r:embed="rId2">
            <a:extLst>
              <a:ext uri="{28A0092B-C50C-407E-A947-70E740481C1C}">
                <a14:useLocalDpi xmlns:a14="http://schemas.microsoft.com/office/drawing/2010/main" val="0"/>
              </a:ext>
            </a:extLst>
          </a:blip>
          <a:stretch>
            <a:fillRect/>
          </a:stretch>
        </p:blipFill>
        <p:spPr>
          <a:xfrm>
            <a:off x="1066800" y="3657600"/>
            <a:ext cx="7010400" cy="2057400"/>
          </a:xfrm>
          <a:prstGeom prst="rect">
            <a:avLst/>
          </a:prstGeom>
        </p:spPr>
      </p:pic>
    </p:spTree>
    <p:extLst>
      <p:ext uri="{BB962C8B-B14F-4D97-AF65-F5344CB8AC3E}">
        <p14:creationId xmlns:p14="http://schemas.microsoft.com/office/powerpoint/2010/main" val="155660433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914400"/>
          </a:xfrm>
        </p:spPr>
        <p:txBody>
          <a:bodyPr/>
          <a:lstStyle/>
          <a:p>
            <a:pPr>
              <a:lnSpc>
                <a:spcPct val="100000"/>
              </a:lnSpc>
            </a:pPr>
            <a:r>
              <a:rPr lang="en-IN" sz="3200" dirty="0" smtClean="0"/>
              <a:t>Visualizing resulting Clusters</a:t>
            </a:r>
            <a:endParaRPr lang="en-IN" sz="3200" dirty="0"/>
          </a:p>
        </p:txBody>
      </p:sp>
      <p:sp>
        <p:nvSpPr>
          <p:cNvPr id="3" name="Content Placeholder 2"/>
          <p:cNvSpPr>
            <a:spLocks noGrp="1"/>
          </p:cNvSpPr>
          <p:nvPr>
            <p:ph idx="1"/>
          </p:nvPr>
        </p:nvSpPr>
        <p:spPr>
          <a:xfrm>
            <a:off x="457200" y="1524000"/>
            <a:ext cx="8229600" cy="4495800"/>
          </a:xfrm>
        </p:spPr>
        <p:txBody>
          <a:bodyPr>
            <a:normAutofit/>
          </a:bodyPr>
          <a:lstStyle/>
          <a:p>
            <a:pPr>
              <a:spcBef>
                <a:spcPct val="0"/>
              </a:spcBef>
            </a:pPr>
            <a:r>
              <a:rPr lang="en-IN" sz="2800" dirty="0" smtClean="0">
                <a:solidFill>
                  <a:schemeClr val="tx2"/>
                </a:solidFill>
                <a:effectLst>
                  <a:outerShdw blurRad="63500" dist="38100" dir="5400000" algn="t" rotWithShape="0">
                    <a:prstClr val="black">
                      <a:alpha val="25000"/>
                    </a:prstClr>
                  </a:outerShdw>
                </a:effectLst>
                <a:latin typeface="+mn-lt"/>
                <a:ea typeface="+mj-ea"/>
                <a:cs typeface="+mj-cs"/>
              </a:rPr>
              <a:t>7</a:t>
            </a:r>
            <a:r>
              <a:rPr lang="en-IN" sz="2800" baseline="30000" dirty="0" smtClean="0">
                <a:solidFill>
                  <a:schemeClr val="tx2"/>
                </a:solidFill>
                <a:effectLst>
                  <a:outerShdw blurRad="63500" dist="38100" dir="5400000" algn="t" rotWithShape="0">
                    <a:prstClr val="black">
                      <a:alpha val="25000"/>
                    </a:prstClr>
                  </a:outerShdw>
                </a:effectLst>
                <a:latin typeface="+mn-lt"/>
                <a:ea typeface="+mj-ea"/>
                <a:cs typeface="+mj-cs"/>
              </a:rPr>
              <a:t>th</a:t>
            </a:r>
            <a:r>
              <a:rPr lang="en-IN" sz="2800" dirty="0" smtClean="0">
                <a:solidFill>
                  <a:schemeClr val="tx2"/>
                </a:solidFill>
                <a:effectLst>
                  <a:outerShdw blurRad="63500" dist="38100" dir="5400000" algn="t" rotWithShape="0">
                    <a:prstClr val="black">
                      <a:alpha val="25000"/>
                    </a:prstClr>
                  </a:outerShdw>
                </a:effectLst>
                <a:latin typeface="+mn-lt"/>
                <a:ea typeface="+mj-ea"/>
                <a:cs typeface="+mj-cs"/>
              </a:rPr>
              <a:t> Cluster</a:t>
            </a:r>
          </a:p>
          <a:p>
            <a:pPr marL="457200" indent="-457200">
              <a:buFont typeface="+mj-lt"/>
              <a:buAutoNum type="arabicPeriod"/>
            </a:pPr>
            <a:endParaRPr lang="en-IN" sz="2000" dirty="0">
              <a:solidFill>
                <a:schemeClr val="tx2">
                  <a:lumMod val="75000"/>
                </a:schemeClr>
              </a:solidFill>
              <a:latin typeface="+mn-lt"/>
            </a:endParaRPr>
          </a:p>
          <a:p>
            <a:pPr marL="457200" indent="-457200">
              <a:buFont typeface="+mj-lt"/>
              <a:buAutoNum type="arabicPeriod"/>
            </a:pPr>
            <a:r>
              <a:rPr lang="en-IN" sz="2000" dirty="0">
                <a:solidFill>
                  <a:schemeClr val="tx2">
                    <a:lumMod val="75000"/>
                  </a:schemeClr>
                </a:solidFill>
                <a:latin typeface="+mn-lt"/>
              </a:rPr>
              <a:t>7</a:t>
            </a:r>
            <a:r>
              <a:rPr lang="en-IN" sz="2000" baseline="30000" dirty="0">
                <a:solidFill>
                  <a:schemeClr val="tx2">
                    <a:lumMod val="75000"/>
                  </a:schemeClr>
                </a:solidFill>
                <a:latin typeface="+mn-lt"/>
              </a:rPr>
              <a:t>th</a:t>
            </a:r>
            <a:r>
              <a:rPr lang="en-IN" sz="2000" dirty="0">
                <a:solidFill>
                  <a:schemeClr val="tx2">
                    <a:lumMod val="75000"/>
                  </a:schemeClr>
                </a:solidFill>
                <a:latin typeface="+mn-lt"/>
              </a:rPr>
              <a:t> cluster consists of one neighbourhood with most common venues like gym, hostel and breakfast joint. </a:t>
            </a:r>
          </a:p>
          <a:p>
            <a:pPr>
              <a:spcBef>
                <a:spcPct val="0"/>
              </a:spcBef>
            </a:pPr>
            <a:endParaRPr lang="en-IN" sz="2800" dirty="0">
              <a:solidFill>
                <a:schemeClr val="tx2"/>
              </a:solidFill>
              <a:effectLst>
                <a:outerShdw blurRad="63500" dist="38100" dir="5400000" algn="t" rotWithShape="0">
                  <a:prstClr val="black">
                    <a:alpha val="25000"/>
                  </a:prstClr>
                </a:outerShdw>
              </a:effectLst>
              <a:latin typeface="+mn-lt"/>
              <a:ea typeface="+mj-ea"/>
              <a:cs typeface="+mj-cs"/>
            </a:endParaRPr>
          </a:p>
        </p:txBody>
      </p:sp>
      <p:pic>
        <p:nvPicPr>
          <p:cNvPr id="5" name="Picture 4"/>
          <p:cNvPicPr/>
          <p:nvPr/>
        </p:nvPicPr>
        <p:blipFill>
          <a:blip r:embed="rId2">
            <a:extLst>
              <a:ext uri="{28A0092B-C50C-407E-A947-70E740481C1C}">
                <a14:useLocalDpi xmlns:a14="http://schemas.microsoft.com/office/drawing/2010/main" val="0"/>
              </a:ext>
            </a:extLst>
          </a:blip>
          <a:stretch>
            <a:fillRect/>
          </a:stretch>
        </p:blipFill>
        <p:spPr>
          <a:xfrm>
            <a:off x="838200" y="3505200"/>
            <a:ext cx="7315200" cy="2133600"/>
          </a:xfrm>
          <a:prstGeom prst="rect">
            <a:avLst/>
          </a:prstGeom>
        </p:spPr>
      </p:pic>
    </p:spTree>
    <p:extLst>
      <p:ext uri="{BB962C8B-B14F-4D97-AF65-F5344CB8AC3E}">
        <p14:creationId xmlns:p14="http://schemas.microsoft.com/office/powerpoint/2010/main" val="400848116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066800"/>
          </a:xfrm>
        </p:spPr>
        <p:txBody>
          <a:bodyPr/>
          <a:lstStyle/>
          <a:p>
            <a:r>
              <a:rPr lang="en-IN" sz="4400" b="1" dirty="0" smtClean="0"/>
              <a:t>Results</a:t>
            </a:r>
            <a:endParaRPr lang="en-IN" sz="4400" b="1" dirty="0"/>
          </a:p>
        </p:txBody>
      </p:sp>
      <p:sp>
        <p:nvSpPr>
          <p:cNvPr id="3" name="Content Placeholder 2"/>
          <p:cNvSpPr>
            <a:spLocks noGrp="1"/>
          </p:cNvSpPr>
          <p:nvPr>
            <p:ph idx="1"/>
          </p:nvPr>
        </p:nvSpPr>
        <p:spPr>
          <a:xfrm>
            <a:off x="457200" y="1524000"/>
            <a:ext cx="8229600" cy="4495800"/>
          </a:xfrm>
        </p:spPr>
        <p:txBody>
          <a:bodyPr>
            <a:normAutofit/>
          </a:bodyPr>
          <a:lstStyle/>
          <a:p>
            <a:pPr marL="0" indent="0">
              <a:buNone/>
            </a:pPr>
            <a:r>
              <a:rPr lang="en-IN" sz="2000" dirty="0">
                <a:solidFill>
                  <a:schemeClr val="tx2">
                    <a:lumMod val="75000"/>
                  </a:schemeClr>
                </a:solidFill>
                <a:latin typeface="+mn-lt"/>
              </a:rPr>
              <a:t>The following are the highlights of the 7 clusters above</a:t>
            </a:r>
            <a:r>
              <a:rPr lang="en-IN" sz="2000" dirty="0" smtClean="0">
                <a:solidFill>
                  <a:schemeClr val="tx2">
                    <a:lumMod val="75000"/>
                  </a:schemeClr>
                </a:solidFill>
                <a:latin typeface="+mn-lt"/>
              </a:rPr>
              <a:t>:</a:t>
            </a:r>
          </a:p>
          <a:p>
            <a:pPr marL="0" indent="0">
              <a:buNone/>
            </a:pPr>
            <a:endParaRPr lang="en-IN" sz="2000" dirty="0">
              <a:solidFill>
                <a:schemeClr val="tx2">
                  <a:lumMod val="75000"/>
                </a:schemeClr>
              </a:solidFill>
              <a:latin typeface="+mn-lt"/>
            </a:endParaRPr>
          </a:p>
          <a:p>
            <a:pPr lvl="0"/>
            <a:r>
              <a:rPr lang="en-IN" sz="2000" dirty="0">
                <a:solidFill>
                  <a:schemeClr val="tx2">
                    <a:lumMod val="75000"/>
                  </a:schemeClr>
                </a:solidFill>
                <a:latin typeface="+mn-lt"/>
              </a:rPr>
              <a:t>The most common venues are clearly located in 1st Cluster (centre of Brussels), which makes the choice of the final location very easy</a:t>
            </a:r>
            <a:r>
              <a:rPr lang="en-IN" sz="2000" dirty="0" smtClean="0">
                <a:solidFill>
                  <a:schemeClr val="tx2">
                    <a:lumMod val="75000"/>
                  </a:schemeClr>
                </a:solidFill>
                <a:latin typeface="+mn-lt"/>
              </a:rPr>
              <a:t>.</a:t>
            </a:r>
          </a:p>
          <a:p>
            <a:pPr marL="0" lvl="0" indent="0">
              <a:buNone/>
            </a:pPr>
            <a:endParaRPr lang="en-IN" sz="2000" dirty="0">
              <a:solidFill>
                <a:schemeClr val="tx2">
                  <a:lumMod val="75000"/>
                </a:schemeClr>
              </a:solidFill>
              <a:latin typeface="+mn-lt"/>
            </a:endParaRPr>
          </a:p>
          <a:p>
            <a:pPr lvl="0"/>
            <a:r>
              <a:rPr lang="en-IN" sz="2000" dirty="0">
                <a:solidFill>
                  <a:schemeClr val="tx2">
                    <a:lumMod val="75000"/>
                  </a:schemeClr>
                </a:solidFill>
                <a:latin typeface="+mn-lt"/>
              </a:rPr>
              <a:t>As for restaurants, bars, coffee shops and chocolate shops are very popular also in 1st Cluster (centre of Brussels), Especially in 1000 Brussels, 1040 </a:t>
            </a:r>
            <a:r>
              <a:rPr lang="en-IN" sz="2000" dirty="0" err="1">
                <a:solidFill>
                  <a:schemeClr val="tx2">
                    <a:lumMod val="75000"/>
                  </a:schemeClr>
                </a:solidFill>
                <a:latin typeface="+mn-lt"/>
              </a:rPr>
              <a:t>Etterbeek</a:t>
            </a:r>
            <a:r>
              <a:rPr lang="en-IN" sz="2000" dirty="0">
                <a:solidFill>
                  <a:schemeClr val="tx2">
                    <a:lumMod val="75000"/>
                  </a:schemeClr>
                </a:solidFill>
                <a:latin typeface="+mn-lt"/>
              </a:rPr>
              <a:t> and 1050 Ixelles</a:t>
            </a:r>
            <a:r>
              <a:rPr lang="en-IN" sz="2000" dirty="0" smtClean="0">
                <a:solidFill>
                  <a:schemeClr val="tx2">
                    <a:lumMod val="75000"/>
                  </a:schemeClr>
                </a:solidFill>
                <a:latin typeface="+mn-lt"/>
              </a:rPr>
              <a:t>.</a:t>
            </a:r>
          </a:p>
          <a:p>
            <a:pPr marL="0" lvl="0" indent="0">
              <a:buNone/>
            </a:pPr>
            <a:endParaRPr lang="en-IN" sz="2000" dirty="0">
              <a:solidFill>
                <a:schemeClr val="tx2">
                  <a:lumMod val="75000"/>
                </a:schemeClr>
              </a:solidFill>
              <a:latin typeface="+mn-lt"/>
            </a:endParaRPr>
          </a:p>
          <a:p>
            <a:pPr lvl="0"/>
            <a:r>
              <a:rPr lang="en-IN" sz="2000" dirty="0">
                <a:solidFill>
                  <a:schemeClr val="tx2">
                    <a:lumMod val="75000"/>
                  </a:schemeClr>
                </a:solidFill>
                <a:latin typeface="+mn-lt"/>
              </a:rPr>
              <a:t>Although, the Clusters have variations, a very visible presence is the predominance of chocolate shops, tourists locations and bars and restaurants, so new hotel can be opened in those places.</a:t>
            </a:r>
          </a:p>
          <a:p>
            <a:endParaRPr lang="en-IN" dirty="0"/>
          </a:p>
        </p:txBody>
      </p:sp>
    </p:spTree>
    <p:extLst>
      <p:ext uri="{BB962C8B-B14F-4D97-AF65-F5344CB8AC3E}">
        <p14:creationId xmlns:p14="http://schemas.microsoft.com/office/powerpoint/2010/main" val="329986145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066800"/>
          </a:xfrm>
        </p:spPr>
        <p:txBody>
          <a:bodyPr/>
          <a:lstStyle/>
          <a:p>
            <a:r>
              <a:rPr lang="en-IN" sz="4400" b="1" dirty="0" smtClean="0"/>
              <a:t>Discussion and Conclusion</a:t>
            </a:r>
            <a:endParaRPr lang="en-IN" sz="4400" b="1" dirty="0"/>
          </a:p>
        </p:txBody>
      </p:sp>
      <p:sp>
        <p:nvSpPr>
          <p:cNvPr id="3" name="Content Placeholder 2"/>
          <p:cNvSpPr>
            <a:spLocks noGrp="1"/>
          </p:cNvSpPr>
          <p:nvPr>
            <p:ph idx="1"/>
          </p:nvPr>
        </p:nvSpPr>
        <p:spPr>
          <a:xfrm>
            <a:off x="457200" y="1524000"/>
            <a:ext cx="8229600" cy="4495800"/>
          </a:xfrm>
        </p:spPr>
        <p:txBody>
          <a:bodyPr>
            <a:normAutofit fontScale="92500" lnSpcReduction="20000"/>
          </a:bodyPr>
          <a:lstStyle/>
          <a:p>
            <a:r>
              <a:rPr lang="en-IN" sz="2200" dirty="0">
                <a:solidFill>
                  <a:schemeClr val="tx2">
                    <a:lumMod val="75000"/>
                  </a:schemeClr>
                </a:solidFill>
                <a:latin typeface="+mn-lt"/>
              </a:rPr>
              <a:t>It is noticeable that 1st Cluster is the most viable clusters to build a new luxury hotel with guarantees. The proximity to a big number of Restaurants (lunch and dinner venues for guests), Coffee shops and other amenities and accessibility to station are also very important points to take into account when making the right choice.</a:t>
            </a:r>
          </a:p>
          <a:p>
            <a:r>
              <a:rPr lang="en-IN" sz="2200" dirty="0">
                <a:solidFill>
                  <a:schemeClr val="tx2">
                    <a:lumMod val="75000"/>
                  </a:schemeClr>
                </a:solidFill>
                <a:latin typeface="+mn-lt"/>
              </a:rPr>
              <a:t>The municipalities like 1000 Brussels, 1040 </a:t>
            </a:r>
            <a:r>
              <a:rPr lang="en-IN" sz="2200" dirty="0" err="1">
                <a:solidFill>
                  <a:schemeClr val="tx2">
                    <a:lumMod val="75000"/>
                  </a:schemeClr>
                </a:solidFill>
                <a:latin typeface="+mn-lt"/>
              </a:rPr>
              <a:t>Etterbeek</a:t>
            </a:r>
            <a:r>
              <a:rPr lang="en-IN" sz="2200" dirty="0">
                <a:solidFill>
                  <a:schemeClr val="tx2">
                    <a:lumMod val="75000"/>
                  </a:schemeClr>
                </a:solidFill>
                <a:latin typeface="+mn-lt"/>
              </a:rPr>
              <a:t> and 1050 Ixelles, lies in the centre of Brussels and have proximity to all kind of most common venues visited by locals as well as tourists. These neighbourhoods could be the best places to open new luxury hotel in the city.</a:t>
            </a:r>
          </a:p>
          <a:p>
            <a:r>
              <a:rPr lang="en-IN" sz="2200" dirty="0">
                <a:solidFill>
                  <a:schemeClr val="tx2">
                    <a:lumMod val="75000"/>
                  </a:schemeClr>
                </a:solidFill>
                <a:latin typeface="+mn-lt"/>
              </a:rPr>
              <a:t>In conclusion, this project would have had better results if there were more available data in terms of actual land pricing data within the area, public transportation access and allowance of more venues exploration with the Foursquare (limited venues for free calls). However, based on the available data, my advice to Marriott group would be to focus on 1000 Brussels, 1040 </a:t>
            </a:r>
            <a:r>
              <a:rPr lang="en-IN" sz="2200" dirty="0" err="1">
                <a:solidFill>
                  <a:schemeClr val="tx2">
                    <a:lumMod val="75000"/>
                  </a:schemeClr>
                </a:solidFill>
                <a:latin typeface="+mn-lt"/>
              </a:rPr>
              <a:t>Etterbeek</a:t>
            </a:r>
            <a:r>
              <a:rPr lang="en-IN" sz="2200" dirty="0">
                <a:solidFill>
                  <a:schemeClr val="tx2">
                    <a:lumMod val="75000"/>
                  </a:schemeClr>
                </a:solidFill>
                <a:latin typeface="+mn-lt"/>
              </a:rPr>
              <a:t> and 1050 Ixelles when investing on a new luxury hotel.</a:t>
            </a:r>
          </a:p>
          <a:p>
            <a:endParaRPr lang="en-IN" dirty="0"/>
          </a:p>
        </p:txBody>
      </p:sp>
    </p:spTree>
    <p:extLst>
      <p:ext uri="{BB962C8B-B14F-4D97-AF65-F5344CB8AC3E}">
        <p14:creationId xmlns:p14="http://schemas.microsoft.com/office/powerpoint/2010/main" val="426548246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066800"/>
          </a:xfrm>
        </p:spPr>
        <p:txBody>
          <a:bodyPr/>
          <a:lstStyle/>
          <a:p>
            <a:r>
              <a:rPr lang="en-IN" sz="4400" b="1" dirty="0" smtClean="0"/>
              <a:t> Business Problem</a:t>
            </a:r>
            <a:endParaRPr lang="en-IN" sz="4400" b="1" dirty="0"/>
          </a:p>
        </p:txBody>
      </p:sp>
      <p:sp>
        <p:nvSpPr>
          <p:cNvPr id="3" name="Content Placeholder 2"/>
          <p:cNvSpPr>
            <a:spLocks noGrp="1"/>
          </p:cNvSpPr>
          <p:nvPr>
            <p:ph idx="1"/>
          </p:nvPr>
        </p:nvSpPr>
        <p:spPr>
          <a:xfrm>
            <a:off x="457200" y="1371600"/>
            <a:ext cx="8229600" cy="5029200"/>
          </a:xfrm>
        </p:spPr>
        <p:txBody>
          <a:bodyPr>
            <a:normAutofit/>
          </a:bodyPr>
          <a:lstStyle/>
          <a:p>
            <a:r>
              <a:rPr lang="en-IN" sz="1900" dirty="0" smtClean="0">
                <a:solidFill>
                  <a:schemeClr val="tx2">
                    <a:lumMod val="75000"/>
                  </a:schemeClr>
                </a:solidFill>
                <a:latin typeface="+mn-lt"/>
              </a:rPr>
              <a:t>We will </a:t>
            </a:r>
            <a:r>
              <a:rPr lang="en-IN" sz="1900" dirty="0">
                <a:solidFill>
                  <a:schemeClr val="tx2">
                    <a:lumMod val="75000"/>
                  </a:schemeClr>
                </a:solidFill>
                <a:latin typeface="+mn-lt"/>
              </a:rPr>
              <a:t>focus on the issue of where to open a new hotel in a city like Brussels, once one has decided to go ahead. Let’s imagine Marriott Hotels are willing to open a new luxury hotel, the first and foremost important decision will be the location for its new hotel</a:t>
            </a:r>
            <a:r>
              <a:rPr lang="en-IN" sz="1900" dirty="0" smtClean="0">
                <a:solidFill>
                  <a:schemeClr val="tx2">
                    <a:lumMod val="75000"/>
                  </a:schemeClr>
                </a:solidFill>
                <a:latin typeface="+mn-lt"/>
              </a:rPr>
              <a:t>.</a:t>
            </a:r>
          </a:p>
          <a:p>
            <a:pPr marL="0" indent="0">
              <a:buNone/>
            </a:pPr>
            <a:endParaRPr lang="en-IN" sz="1900" dirty="0">
              <a:solidFill>
                <a:schemeClr val="tx2">
                  <a:lumMod val="75000"/>
                </a:schemeClr>
              </a:solidFill>
              <a:latin typeface="+mn-lt"/>
            </a:endParaRPr>
          </a:p>
          <a:p>
            <a:pPr marL="457200" lvl="0" indent="-457200">
              <a:buFont typeface="+mj-lt"/>
              <a:buAutoNum type="arabicPeriod"/>
            </a:pPr>
            <a:r>
              <a:rPr lang="en-IN" sz="1900" dirty="0">
                <a:solidFill>
                  <a:schemeClr val="tx2">
                    <a:lumMod val="75000"/>
                  </a:schemeClr>
                </a:solidFill>
                <a:latin typeface="+mn-lt"/>
              </a:rPr>
              <a:t>On what basis can they decide the new hotel's location?</a:t>
            </a:r>
          </a:p>
          <a:p>
            <a:pPr marL="457200" lvl="0" indent="-457200">
              <a:buFont typeface="+mj-lt"/>
              <a:buAutoNum type="arabicPeriod"/>
            </a:pPr>
            <a:r>
              <a:rPr lang="en-IN" sz="1900" dirty="0">
                <a:solidFill>
                  <a:schemeClr val="tx2">
                    <a:lumMod val="75000"/>
                  </a:schemeClr>
                </a:solidFill>
                <a:latin typeface="+mn-lt"/>
              </a:rPr>
              <a:t>While selecting the place there are key points to consider like they need to check where the most well-visited venues of the city are?</a:t>
            </a:r>
          </a:p>
          <a:p>
            <a:pPr marL="457200" lvl="0" indent="-457200">
              <a:buFont typeface="+mj-lt"/>
              <a:buAutoNum type="arabicPeriod"/>
            </a:pPr>
            <a:r>
              <a:rPr lang="en-IN" sz="1900" dirty="0">
                <a:solidFill>
                  <a:schemeClr val="tx2">
                    <a:lumMod val="75000"/>
                  </a:schemeClr>
                </a:solidFill>
                <a:latin typeface="+mn-lt"/>
              </a:rPr>
              <a:t>If in case there are already other luxury hotels which have good ratings, will it be risky to open new one near these hotels?</a:t>
            </a:r>
          </a:p>
          <a:p>
            <a:pPr marL="457200" lvl="0" indent="-457200">
              <a:buFont typeface="+mj-lt"/>
              <a:buAutoNum type="arabicPeriod"/>
            </a:pPr>
            <a:r>
              <a:rPr lang="en-IN" sz="1900" dirty="0">
                <a:solidFill>
                  <a:schemeClr val="tx2">
                    <a:lumMod val="75000"/>
                  </a:schemeClr>
                </a:solidFill>
                <a:latin typeface="+mn-lt"/>
              </a:rPr>
              <a:t>Out of scope for this project: Rent and land values in the neighbourhoods, budget for the interior decoration of the hotel, budget for opening different restaurants in the hotel etc.</a:t>
            </a:r>
          </a:p>
          <a:p>
            <a:endParaRPr lang="en-IN" dirty="0"/>
          </a:p>
        </p:txBody>
      </p:sp>
    </p:spTree>
    <p:extLst>
      <p:ext uri="{BB962C8B-B14F-4D97-AF65-F5344CB8AC3E}">
        <p14:creationId xmlns:p14="http://schemas.microsoft.com/office/powerpoint/2010/main" val="254247722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066800"/>
          </a:xfrm>
        </p:spPr>
        <p:txBody>
          <a:bodyPr/>
          <a:lstStyle/>
          <a:p>
            <a:r>
              <a:rPr lang="en-IN" sz="4400" b="1" dirty="0" smtClean="0"/>
              <a:t>Data acquisition and cleaning </a:t>
            </a:r>
            <a:endParaRPr lang="en-IN" sz="4400" b="1" dirty="0"/>
          </a:p>
        </p:txBody>
      </p:sp>
      <p:sp>
        <p:nvSpPr>
          <p:cNvPr id="3" name="Content Placeholder 2"/>
          <p:cNvSpPr>
            <a:spLocks noGrp="1"/>
          </p:cNvSpPr>
          <p:nvPr>
            <p:ph idx="1"/>
          </p:nvPr>
        </p:nvSpPr>
        <p:spPr>
          <a:xfrm>
            <a:off x="457200" y="1524000"/>
            <a:ext cx="8229600" cy="4495800"/>
          </a:xfrm>
        </p:spPr>
        <p:txBody>
          <a:bodyPr>
            <a:normAutofit/>
          </a:bodyPr>
          <a:lstStyle/>
          <a:p>
            <a:r>
              <a:rPr lang="en-IN" sz="2000" dirty="0">
                <a:solidFill>
                  <a:schemeClr val="tx2">
                    <a:lumMod val="75000"/>
                  </a:schemeClr>
                </a:solidFill>
                <a:latin typeface="+mn-lt"/>
              </a:rPr>
              <a:t>As we </a:t>
            </a:r>
            <a:r>
              <a:rPr lang="en-IN" sz="2000" dirty="0" smtClean="0">
                <a:solidFill>
                  <a:schemeClr val="tx2">
                    <a:lumMod val="75000"/>
                  </a:schemeClr>
                </a:solidFill>
                <a:latin typeface="+mn-lt"/>
              </a:rPr>
              <a:t>are doing analysis for </a:t>
            </a:r>
            <a:r>
              <a:rPr lang="en-IN" sz="2000" dirty="0">
                <a:solidFill>
                  <a:schemeClr val="tx2">
                    <a:lumMod val="75000"/>
                  </a:schemeClr>
                </a:solidFill>
                <a:latin typeface="+mn-lt"/>
              </a:rPr>
              <a:t>those who want to open a new luxury hotel in </a:t>
            </a:r>
            <a:r>
              <a:rPr lang="en-IN" sz="2000" dirty="0" smtClean="0">
                <a:solidFill>
                  <a:schemeClr val="tx2">
                    <a:lumMod val="75000"/>
                  </a:schemeClr>
                </a:solidFill>
                <a:latin typeface="+mn-lt"/>
              </a:rPr>
              <a:t>Brussels, </a:t>
            </a:r>
          </a:p>
          <a:p>
            <a:pPr marL="0" indent="0">
              <a:buNone/>
            </a:pPr>
            <a:endParaRPr lang="en-IN" sz="2000" dirty="0">
              <a:solidFill>
                <a:schemeClr val="tx2">
                  <a:lumMod val="75000"/>
                </a:schemeClr>
              </a:solidFill>
              <a:latin typeface="+mn-lt"/>
            </a:endParaRPr>
          </a:p>
          <a:p>
            <a:pPr marL="457200" lvl="0" indent="-457200">
              <a:buFont typeface="+mj-lt"/>
              <a:buAutoNum type="arabicPeriod"/>
            </a:pPr>
            <a:r>
              <a:rPr lang="en-IN" sz="2000" dirty="0">
                <a:solidFill>
                  <a:schemeClr val="tx2">
                    <a:lumMod val="75000"/>
                  </a:schemeClr>
                </a:solidFill>
                <a:latin typeface="+mn-lt"/>
              </a:rPr>
              <a:t>The first requirement is to collect Brussels postal codes data with the name of respective neighbourhoods. </a:t>
            </a:r>
          </a:p>
          <a:p>
            <a:pPr marL="457200" lvl="0" indent="-457200">
              <a:buFont typeface="+mj-lt"/>
              <a:buAutoNum type="arabicPeriod"/>
            </a:pPr>
            <a:r>
              <a:rPr lang="en-IN" sz="2000" dirty="0">
                <a:solidFill>
                  <a:schemeClr val="tx2">
                    <a:lumMod val="75000"/>
                  </a:schemeClr>
                </a:solidFill>
                <a:latin typeface="+mn-lt"/>
              </a:rPr>
              <a:t>The second requirement would be collect data related to latitude and longitude values of the same neighbourhoods.  </a:t>
            </a:r>
          </a:p>
          <a:p>
            <a:pPr marL="457200" lvl="0" indent="-457200">
              <a:buFont typeface="+mj-lt"/>
              <a:buAutoNum type="arabicPeriod"/>
            </a:pPr>
            <a:r>
              <a:rPr lang="en-IN" sz="2000" dirty="0">
                <a:solidFill>
                  <a:schemeClr val="tx2">
                    <a:lumMod val="75000"/>
                  </a:schemeClr>
                </a:solidFill>
                <a:latin typeface="+mn-lt"/>
              </a:rPr>
              <a:t>The third requirement would be clean data as required for the analysis and </a:t>
            </a:r>
          </a:p>
          <a:p>
            <a:pPr marL="457200" lvl="0" indent="-457200">
              <a:buFont typeface="+mj-lt"/>
              <a:buAutoNum type="arabicPeriod"/>
            </a:pPr>
            <a:r>
              <a:rPr lang="en-IN" sz="2000" dirty="0">
                <a:solidFill>
                  <a:schemeClr val="tx2">
                    <a:lumMod val="75000"/>
                  </a:schemeClr>
                </a:solidFill>
                <a:latin typeface="+mn-lt"/>
              </a:rPr>
              <a:t>The fourth requirement would be to merge two datasets to be used for exploratory analysis.  </a:t>
            </a:r>
          </a:p>
          <a:p>
            <a:endParaRPr lang="en-IN" dirty="0"/>
          </a:p>
        </p:txBody>
      </p:sp>
    </p:spTree>
    <p:extLst>
      <p:ext uri="{BB962C8B-B14F-4D97-AF65-F5344CB8AC3E}">
        <p14:creationId xmlns:p14="http://schemas.microsoft.com/office/powerpoint/2010/main" val="254247722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066800"/>
          </a:xfrm>
        </p:spPr>
        <p:txBody>
          <a:bodyPr/>
          <a:lstStyle/>
          <a:p>
            <a:r>
              <a:rPr lang="en-IN" sz="4000" dirty="0" smtClean="0"/>
              <a:t>Data acquisition </a:t>
            </a:r>
            <a:endParaRPr lang="en-IN" sz="4000" dirty="0"/>
          </a:p>
        </p:txBody>
      </p:sp>
      <p:sp>
        <p:nvSpPr>
          <p:cNvPr id="3" name="Content Placeholder 2"/>
          <p:cNvSpPr>
            <a:spLocks noGrp="1"/>
          </p:cNvSpPr>
          <p:nvPr>
            <p:ph idx="1"/>
          </p:nvPr>
        </p:nvSpPr>
        <p:spPr>
          <a:xfrm>
            <a:off x="457200" y="1524000"/>
            <a:ext cx="8229600" cy="4495800"/>
          </a:xfrm>
        </p:spPr>
        <p:txBody>
          <a:bodyPr>
            <a:normAutofit/>
          </a:bodyPr>
          <a:lstStyle/>
          <a:p>
            <a:r>
              <a:rPr lang="en-IN" sz="2000" dirty="0" smtClean="0">
                <a:solidFill>
                  <a:schemeClr val="tx2">
                    <a:lumMod val="75000"/>
                  </a:schemeClr>
                </a:solidFill>
                <a:latin typeface="+mn-lt"/>
              </a:rPr>
              <a:t>We </a:t>
            </a:r>
            <a:r>
              <a:rPr lang="en-IN" sz="2000" dirty="0">
                <a:solidFill>
                  <a:schemeClr val="tx2">
                    <a:lumMod val="75000"/>
                  </a:schemeClr>
                </a:solidFill>
                <a:latin typeface="+mn-lt"/>
              </a:rPr>
              <a:t>will extract the data </a:t>
            </a:r>
            <a:r>
              <a:rPr lang="en-IN" sz="2000" dirty="0" smtClean="0">
                <a:solidFill>
                  <a:schemeClr val="tx2">
                    <a:lumMod val="75000"/>
                  </a:schemeClr>
                </a:solidFill>
                <a:latin typeface="+mn-lt"/>
              </a:rPr>
              <a:t>of all municipalities(municipality names and their postal codes) from </a:t>
            </a:r>
            <a:r>
              <a:rPr lang="en-IN" sz="2000" dirty="0">
                <a:solidFill>
                  <a:schemeClr val="tx2">
                    <a:lumMod val="75000"/>
                  </a:schemeClr>
                </a:solidFill>
                <a:latin typeface="+mn-lt"/>
              </a:rPr>
              <a:t>below Wikipedia page using Beautiful Soup. </a:t>
            </a:r>
            <a:endParaRPr lang="en-IN" sz="2000" dirty="0">
              <a:solidFill>
                <a:schemeClr val="tx2">
                  <a:lumMod val="75000"/>
                </a:schemeClr>
              </a:solidFill>
              <a:latin typeface="+mn-lt"/>
            </a:endParaRPr>
          </a:p>
          <a:p>
            <a:pPr marL="0" indent="0">
              <a:buNone/>
            </a:pPr>
            <a:r>
              <a:rPr lang="en-IN" sz="2000" dirty="0">
                <a:solidFill>
                  <a:schemeClr val="tx2">
                    <a:lumMod val="75000"/>
                  </a:schemeClr>
                </a:solidFill>
                <a:latin typeface="+mn-lt"/>
              </a:rPr>
              <a:t> </a:t>
            </a:r>
            <a:r>
              <a:rPr lang="en-IN" sz="2000" dirty="0" smtClean="0">
                <a:solidFill>
                  <a:schemeClr val="tx2">
                    <a:lumMod val="75000"/>
                  </a:schemeClr>
                </a:solidFill>
                <a:latin typeface="+mn-lt"/>
              </a:rPr>
              <a:t>    </a:t>
            </a:r>
            <a:r>
              <a:rPr lang="en-IN" sz="2000" dirty="0" smtClean="0">
                <a:solidFill>
                  <a:schemeClr val="tx2">
                    <a:lumMod val="75000"/>
                  </a:schemeClr>
                </a:solidFill>
                <a:latin typeface="+mn-lt"/>
                <a:hlinkClick r:id="rId2"/>
              </a:rPr>
              <a:t>List of municipalities Brussels-Capital Region</a:t>
            </a:r>
            <a:endParaRPr lang="en-IN" sz="2000" dirty="0" smtClean="0">
              <a:solidFill>
                <a:schemeClr val="tx2">
                  <a:lumMod val="75000"/>
                </a:schemeClr>
              </a:solidFill>
              <a:latin typeface="+mn-lt"/>
            </a:endParaRPr>
          </a:p>
          <a:p>
            <a:pPr marL="0" indent="0">
              <a:buNone/>
            </a:pPr>
            <a:endParaRPr lang="en-IN" sz="2000" dirty="0">
              <a:solidFill>
                <a:schemeClr val="tx2">
                  <a:lumMod val="75000"/>
                </a:schemeClr>
              </a:solidFill>
              <a:latin typeface="+mn-lt"/>
            </a:endParaRPr>
          </a:p>
          <a:p>
            <a:r>
              <a:rPr lang="en-IN" sz="2000" dirty="0" smtClean="0">
                <a:solidFill>
                  <a:schemeClr val="tx2">
                    <a:lumMod val="75000"/>
                  </a:schemeClr>
                </a:solidFill>
                <a:latin typeface="+mn-lt"/>
              </a:rPr>
              <a:t>We </a:t>
            </a:r>
            <a:r>
              <a:rPr lang="en-IN" sz="2000" dirty="0">
                <a:solidFill>
                  <a:schemeClr val="tx2">
                    <a:lumMod val="75000"/>
                  </a:schemeClr>
                </a:solidFill>
                <a:latin typeface="+mn-lt"/>
              </a:rPr>
              <a:t>will extract the data related to latitude and longitude values of Neighbourhoods with a </a:t>
            </a:r>
            <a:r>
              <a:rPr lang="en-IN" sz="2000" dirty="0" err="1">
                <a:solidFill>
                  <a:schemeClr val="tx2">
                    <a:lumMod val="75000"/>
                  </a:schemeClr>
                </a:solidFill>
                <a:latin typeface="+mn-lt"/>
              </a:rPr>
              <a:t>csv</a:t>
            </a:r>
            <a:r>
              <a:rPr lang="en-IN" sz="2000" dirty="0">
                <a:solidFill>
                  <a:schemeClr val="tx2">
                    <a:lumMod val="75000"/>
                  </a:schemeClr>
                </a:solidFill>
                <a:latin typeface="+mn-lt"/>
              </a:rPr>
              <a:t> file (</a:t>
            </a:r>
            <a:r>
              <a:rPr lang="en-IN" sz="2000" b="1" dirty="0">
                <a:solidFill>
                  <a:schemeClr val="tx2">
                    <a:lumMod val="75000"/>
                  </a:schemeClr>
                </a:solidFill>
                <a:latin typeface="+mn-lt"/>
              </a:rPr>
              <a:t>zipcode-belgium.csv</a:t>
            </a:r>
            <a:r>
              <a:rPr lang="en-IN" sz="2000" dirty="0">
                <a:solidFill>
                  <a:schemeClr val="tx2">
                    <a:lumMod val="75000"/>
                  </a:schemeClr>
                </a:solidFill>
                <a:latin typeface="+mn-lt"/>
              </a:rPr>
              <a:t>) saved at local machine and then at the server</a:t>
            </a:r>
            <a:r>
              <a:rPr lang="en-IN" sz="2000" dirty="0" smtClean="0">
                <a:solidFill>
                  <a:schemeClr val="tx2">
                    <a:lumMod val="75000"/>
                  </a:schemeClr>
                </a:solidFill>
                <a:latin typeface="+mn-lt"/>
              </a:rPr>
              <a:t>.</a:t>
            </a:r>
          </a:p>
          <a:p>
            <a:endParaRPr lang="en-IN" sz="2000" dirty="0">
              <a:solidFill>
                <a:schemeClr val="tx2">
                  <a:lumMod val="75000"/>
                </a:schemeClr>
              </a:solidFill>
              <a:latin typeface="+mn-lt"/>
            </a:endParaRPr>
          </a:p>
          <a:p>
            <a:r>
              <a:rPr lang="en-IN" sz="2000" dirty="0">
                <a:solidFill>
                  <a:schemeClr val="tx2">
                    <a:lumMod val="75000"/>
                  </a:schemeClr>
                </a:solidFill>
                <a:latin typeface="+mn-lt"/>
              </a:rPr>
              <a:t>Now </a:t>
            </a:r>
            <a:r>
              <a:rPr lang="en-IN" sz="2000" dirty="0" smtClean="0">
                <a:solidFill>
                  <a:schemeClr val="tx2">
                    <a:lumMod val="75000"/>
                  </a:schemeClr>
                </a:solidFill>
                <a:latin typeface="+mn-lt"/>
              </a:rPr>
              <a:t>let's </a:t>
            </a:r>
            <a:r>
              <a:rPr lang="en-IN" sz="2000" dirty="0">
                <a:solidFill>
                  <a:schemeClr val="tx2">
                    <a:lumMod val="75000"/>
                  </a:schemeClr>
                </a:solidFill>
                <a:latin typeface="+mn-lt"/>
              </a:rPr>
              <a:t>use Foursquare Location to get the amount of most visited venues per </a:t>
            </a:r>
            <a:r>
              <a:rPr lang="en-IN" sz="2000" dirty="0" smtClean="0">
                <a:solidFill>
                  <a:schemeClr val="tx2">
                    <a:lumMod val="75000"/>
                  </a:schemeClr>
                </a:solidFill>
                <a:latin typeface="+mn-lt"/>
              </a:rPr>
              <a:t>Neighbourhood. The </a:t>
            </a:r>
            <a:r>
              <a:rPr lang="en-IN" sz="2000" dirty="0">
                <a:solidFill>
                  <a:schemeClr val="tx2">
                    <a:lumMod val="75000"/>
                  </a:schemeClr>
                </a:solidFill>
                <a:latin typeface="+mn-lt"/>
              </a:rPr>
              <a:t>details can be retrieved using search endpoint. Link to the dataset is: </a:t>
            </a:r>
            <a:endParaRPr lang="en-IN" sz="2000" dirty="0" smtClean="0">
              <a:solidFill>
                <a:schemeClr val="tx2">
                  <a:lumMod val="75000"/>
                </a:schemeClr>
              </a:solidFill>
              <a:latin typeface="+mn-lt"/>
            </a:endParaRPr>
          </a:p>
          <a:p>
            <a:pPr marL="0" indent="0">
              <a:buNone/>
            </a:pPr>
            <a:r>
              <a:rPr lang="en-IN" sz="2000" dirty="0" smtClean="0">
                <a:solidFill>
                  <a:schemeClr val="tx2">
                    <a:lumMod val="75000"/>
                  </a:schemeClr>
                </a:solidFill>
                <a:latin typeface="+mn-lt"/>
              </a:rPr>
              <a:t>     </a:t>
            </a:r>
            <a:r>
              <a:rPr lang="en-IN" sz="2000" dirty="0" smtClean="0">
                <a:solidFill>
                  <a:schemeClr val="tx2">
                    <a:lumMod val="75000"/>
                  </a:schemeClr>
                </a:solidFill>
                <a:latin typeface="+mn-lt"/>
                <a:hlinkClick r:id="rId3"/>
              </a:rPr>
              <a:t>Foursquare </a:t>
            </a:r>
            <a:r>
              <a:rPr lang="en-IN" sz="2000" dirty="0">
                <a:solidFill>
                  <a:schemeClr val="tx2">
                    <a:lumMod val="75000"/>
                  </a:schemeClr>
                </a:solidFill>
                <a:latin typeface="+mn-lt"/>
                <a:hlinkClick r:id="rId3"/>
              </a:rPr>
              <a:t>D</a:t>
            </a:r>
            <a:r>
              <a:rPr lang="en-IN" sz="2000" dirty="0" smtClean="0">
                <a:solidFill>
                  <a:schemeClr val="tx2">
                    <a:lumMod val="75000"/>
                  </a:schemeClr>
                </a:solidFill>
                <a:latin typeface="+mn-lt"/>
                <a:hlinkClick r:id="rId3"/>
              </a:rPr>
              <a:t>eveloper site</a:t>
            </a:r>
            <a:endParaRPr lang="en-IN" sz="2000" dirty="0">
              <a:solidFill>
                <a:schemeClr val="tx2">
                  <a:lumMod val="75000"/>
                </a:schemeClr>
              </a:solidFill>
              <a:latin typeface="+mn-lt"/>
            </a:endParaRPr>
          </a:p>
        </p:txBody>
      </p:sp>
    </p:spTree>
    <p:extLst>
      <p:ext uri="{BB962C8B-B14F-4D97-AF65-F5344CB8AC3E}">
        <p14:creationId xmlns:p14="http://schemas.microsoft.com/office/powerpoint/2010/main" val="121745694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066800"/>
          </a:xfrm>
        </p:spPr>
        <p:txBody>
          <a:bodyPr/>
          <a:lstStyle/>
          <a:p>
            <a:r>
              <a:rPr lang="en-IN" sz="3200" dirty="0" smtClean="0"/>
              <a:t>Data cleaning</a:t>
            </a:r>
            <a:endParaRPr lang="en-IN" sz="3200" dirty="0"/>
          </a:p>
        </p:txBody>
      </p:sp>
      <p:sp>
        <p:nvSpPr>
          <p:cNvPr id="3" name="Content Placeholder 2"/>
          <p:cNvSpPr>
            <a:spLocks noGrp="1"/>
          </p:cNvSpPr>
          <p:nvPr>
            <p:ph idx="1"/>
          </p:nvPr>
        </p:nvSpPr>
        <p:spPr>
          <a:xfrm>
            <a:off x="457200" y="1295400"/>
            <a:ext cx="8229600" cy="4724400"/>
          </a:xfrm>
        </p:spPr>
        <p:txBody>
          <a:bodyPr>
            <a:normAutofit/>
          </a:bodyPr>
          <a:lstStyle/>
          <a:p>
            <a:pPr>
              <a:lnSpc>
                <a:spcPct val="120000"/>
              </a:lnSpc>
              <a:spcBef>
                <a:spcPct val="0"/>
              </a:spcBef>
            </a:pPr>
            <a:r>
              <a:rPr lang="en-IN" sz="2800" dirty="0">
                <a:solidFill>
                  <a:schemeClr val="tx2"/>
                </a:solidFill>
                <a:effectLst>
                  <a:outerShdw blurRad="63500" dist="38100" dir="5400000" algn="t" rotWithShape="0">
                    <a:prstClr val="black">
                      <a:alpha val="25000"/>
                    </a:prstClr>
                  </a:outerShdw>
                </a:effectLst>
                <a:latin typeface="+mn-lt"/>
                <a:ea typeface="+mj-ea"/>
                <a:cs typeface="+mj-cs"/>
              </a:rPr>
              <a:t>Data cleaning for neighbourhood data with their postal </a:t>
            </a:r>
            <a:r>
              <a:rPr lang="en-IN" sz="2800" dirty="0" smtClean="0">
                <a:solidFill>
                  <a:schemeClr val="tx2"/>
                </a:solidFill>
                <a:effectLst>
                  <a:outerShdw blurRad="63500" dist="38100" dir="5400000" algn="t" rotWithShape="0">
                    <a:prstClr val="black">
                      <a:alpha val="25000"/>
                    </a:prstClr>
                  </a:outerShdw>
                </a:effectLst>
                <a:latin typeface="+mn-lt"/>
                <a:ea typeface="+mj-ea"/>
                <a:cs typeface="+mj-cs"/>
              </a:rPr>
              <a:t>codes</a:t>
            </a:r>
          </a:p>
          <a:p>
            <a:pPr marL="514350" indent="-514350">
              <a:buFont typeface="+mj-lt"/>
              <a:buAutoNum type="arabicPeriod"/>
            </a:pPr>
            <a:r>
              <a:rPr lang="en-IN" sz="2200" dirty="0">
                <a:solidFill>
                  <a:schemeClr val="tx2">
                    <a:lumMod val="75000"/>
                  </a:schemeClr>
                </a:solidFill>
                <a:latin typeface="+mn-lt"/>
              </a:rPr>
              <a:t>R</a:t>
            </a:r>
            <a:r>
              <a:rPr lang="en-IN" sz="2200" dirty="0" smtClean="0">
                <a:solidFill>
                  <a:schemeClr val="tx2">
                    <a:lumMod val="75000"/>
                  </a:schemeClr>
                </a:solidFill>
                <a:latin typeface="+mn-lt"/>
              </a:rPr>
              <a:t>equired </a:t>
            </a:r>
            <a:r>
              <a:rPr lang="en-IN" sz="2200" dirty="0">
                <a:solidFill>
                  <a:schemeClr val="tx2">
                    <a:lumMod val="75000"/>
                  </a:schemeClr>
                </a:solidFill>
                <a:latin typeface="+mn-lt"/>
              </a:rPr>
              <a:t>data is in table with </a:t>
            </a:r>
            <a:r>
              <a:rPr lang="en-IN" sz="2200" dirty="0" smtClean="0">
                <a:solidFill>
                  <a:schemeClr val="tx2">
                    <a:lumMod val="75000"/>
                  </a:schemeClr>
                </a:solidFill>
                <a:latin typeface="+mn-lt"/>
              </a:rPr>
              <a:t>class </a:t>
            </a:r>
            <a:r>
              <a:rPr lang="en-IN" sz="2200" dirty="0">
                <a:solidFill>
                  <a:schemeClr val="tx2">
                    <a:lumMod val="75000"/>
                  </a:schemeClr>
                </a:solidFill>
                <a:latin typeface="+mn-lt"/>
              </a:rPr>
              <a:t>– ‘</a:t>
            </a:r>
            <a:r>
              <a:rPr lang="en-IN" sz="2200" dirty="0" err="1">
                <a:solidFill>
                  <a:schemeClr val="tx2">
                    <a:lumMod val="75000"/>
                  </a:schemeClr>
                </a:solidFill>
                <a:latin typeface="+mn-lt"/>
              </a:rPr>
              <a:t>wikitable</a:t>
            </a:r>
            <a:r>
              <a:rPr lang="en-IN" sz="2200" dirty="0">
                <a:solidFill>
                  <a:schemeClr val="tx2">
                    <a:lumMod val="75000"/>
                  </a:schemeClr>
                </a:solidFill>
                <a:latin typeface="+mn-lt"/>
              </a:rPr>
              <a:t> sortable’, so we extract data </a:t>
            </a:r>
            <a:r>
              <a:rPr lang="en-IN" sz="2200" dirty="0" smtClean="0">
                <a:solidFill>
                  <a:schemeClr val="tx2">
                    <a:lumMod val="75000"/>
                  </a:schemeClr>
                </a:solidFill>
                <a:latin typeface="+mn-lt"/>
              </a:rPr>
              <a:t>and </a:t>
            </a:r>
            <a:r>
              <a:rPr lang="en-IN" sz="2200" dirty="0">
                <a:solidFill>
                  <a:schemeClr val="tx2">
                    <a:lumMod val="75000"/>
                  </a:schemeClr>
                </a:solidFill>
                <a:latin typeface="+mn-lt"/>
              </a:rPr>
              <a:t>transform </a:t>
            </a:r>
            <a:r>
              <a:rPr lang="en-IN" sz="2200" dirty="0" smtClean="0">
                <a:solidFill>
                  <a:schemeClr val="tx2">
                    <a:lumMod val="75000"/>
                  </a:schemeClr>
                </a:solidFill>
                <a:latin typeface="+mn-lt"/>
              </a:rPr>
              <a:t>it </a:t>
            </a:r>
            <a:r>
              <a:rPr lang="en-IN" sz="2200" dirty="0">
                <a:solidFill>
                  <a:schemeClr val="tx2">
                    <a:lumMod val="75000"/>
                  </a:schemeClr>
                </a:solidFill>
                <a:latin typeface="+mn-lt"/>
              </a:rPr>
              <a:t>into a new pandas data frame. </a:t>
            </a:r>
            <a:endParaRPr lang="en-IN" sz="2200" dirty="0" smtClean="0">
              <a:solidFill>
                <a:schemeClr val="tx2">
                  <a:lumMod val="75000"/>
                </a:schemeClr>
              </a:solidFill>
              <a:latin typeface="+mn-lt"/>
            </a:endParaRPr>
          </a:p>
          <a:p>
            <a:pPr marL="514350" indent="-514350">
              <a:buFont typeface="+mj-lt"/>
              <a:buAutoNum type="arabicPeriod"/>
            </a:pPr>
            <a:r>
              <a:rPr lang="en-IN" sz="2200" dirty="0" smtClean="0">
                <a:solidFill>
                  <a:schemeClr val="tx2">
                    <a:lumMod val="75000"/>
                  </a:schemeClr>
                </a:solidFill>
                <a:latin typeface="+mn-lt"/>
              </a:rPr>
              <a:t>Data </a:t>
            </a:r>
            <a:r>
              <a:rPr lang="en-IN" sz="2200" dirty="0">
                <a:solidFill>
                  <a:schemeClr val="tx2">
                    <a:lumMod val="75000"/>
                  </a:schemeClr>
                </a:solidFill>
                <a:latin typeface="+mn-lt"/>
              </a:rPr>
              <a:t>cleaning here will include removing extra </a:t>
            </a:r>
            <a:r>
              <a:rPr lang="en-IN" sz="2200" dirty="0" smtClean="0">
                <a:solidFill>
                  <a:schemeClr val="tx2">
                    <a:lumMod val="75000"/>
                  </a:schemeClr>
                </a:solidFill>
                <a:latin typeface="+mn-lt"/>
              </a:rPr>
              <a:t>columns, </a:t>
            </a:r>
            <a:r>
              <a:rPr lang="en-IN" sz="2200" dirty="0">
                <a:solidFill>
                  <a:schemeClr val="tx2">
                    <a:lumMod val="75000"/>
                  </a:schemeClr>
                </a:solidFill>
                <a:latin typeface="+mn-lt"/>
              </a:rPr>
              <a:t>changing data type of postal codes from string to integer etc. </a:t>
            </a:r>
          </a:p>
          <a:p>
            <a:pPr marL="514350" indent="-514350">
              <a:buFont typeface="+mj-lt"/>
              <a:buAutoNum type="arabicPeriod"/>
            </a:pPr>
            <a:r>
              <a:rPr lang="en-IN" sz="2200" dirty="0" smtClean="0">
                <a:solidFill>
                  <a:schemeClr val="tx2">
                    <a:lumMod val="75000"/>
                  </a:schemeClr>
                </a:solidFill>
                <a:latin typeface="+mn-lt"/>
              </a:rPr>
              <a:t>Data frame after data cleaning –</a:t>
            </a:r>
          </a:p>
          <a:p>
            <a:pPr marL="514350" indent="-514350">
              <a:buFont typeface="+mj-lt"/>
              <a:buAutoNum type="arabicPeriod"/>
            </a:pPr>
            <a:endParaRPr lang="en-IN" sz="2200" dirty="0">
              <a:latin typeface="+mn-lt"/>
            </a:endParaRPr>
          </a:p>
          <a:p>
            <a:pPr>
              <a:lnSpc>
                <a:spcPct val="120000"/>
              </a:lnSpc>
              <a:spcBef>
                <a:spcPct val="0"/>
              </a:spcBef>
            </a:pPr>
            <a:endParaRPr lang="en-IN" sz="3000" dirty="0" smtClean="0">
              <a:solidFill>
                <a:schemeClr val="tx2"/>
              </a:solidFill>
              <a:effectLst>
                <a:outerShdw blurRad="63500" dist="38100" dir="5400000" algn="t" rotWithShape="0">
                  <a:prstClr val="black">
                    <a:alpha val="25000"/>
                  </a:prstClr>
                </a:outerShdw>
              </a:effectLst>
              <a:latin typeface="+mn-lt"/>
              <a:ea typeface="+mj-ea"/>
              <a:cs typeface="+mj-cs"/>
            </a:endParaRPr>
          </a:p>
        </p:txBody>
      </p:sp>
    </p:spTree>
    <p:extLst>
      <p:ext uri="{BB962C8B-B14F-4D97-AF65-F5344CB8AC3E}">
        <p14:creationId xmlns:p14="http://schemas.microsoft.com/office/powerpoint/2010/main" val="212735211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066800"/>
          </a:xfrm>
        </p:spPr>
        <p:txBody>
          <a:bodyPr/>
          <a:lstStyle/>
          <a:p>
            <a:pPr algn="l"/>
            <a:r>
              <a:rPr lang="en-IN" sz="3200" dirty="0" smtClean="0"/>
              <a:t>Continued…</a:t>
            </a:r>
            <a:endParaRPr lang="en-IN" sz="3200" dirty="0"/>
          </a:p>
        </p:txBody>
      </p:sp>
      <p:sp>
        <p:nvSpPr>
          <p:cNvPr id="3" name="Content Placeholder 2"/>
          <p:cNvSpPr>
            <a:spLocks noGrp="1"/>
          </p:cNvSpPr>
          <p:nvPr>
            <p:ph idx="1"/>
          </p:nvPr>
        </p:nvSpPr>
        <p:spPr>
          <a:xfrm>
            <a:off x="457200" y="1295400"/>
            <a:ext cx="8229600" cy="4724400"/>
          </a:xfrm>
        </p:spPr>
        <p:txBody>
          <a:bodyPr>
            <a:normAutofit/>
          </a:bodyPr>
          <a:lstStyle/>
          <a:p>
            <a:pPr marL="514350" indent="-514350">
              <a:buFont typeface="+mj-lt"/>
              <a:buAutoNum type="arabicPeriod"/>
            </a:pPr>
            <a:endParaRPr lang="en-IN" sz="2200" dirty="0">
              <a:latin typeface="+mn-lt"/>
            </a:endParaRPr>
          </a:p>
          <a:p>
            <a:pPr>
              <a:lnSpc>
                <a:spcPct val="120000"/>
              </a:lnSpc>
              <a:spcBef>
                <a:spcPct val="0"/>
              </a:spcBef>
            </a:pPr>
            <a:endParaRPr lang="en-IN" sz="3000" dirty="0" smtClean="0">
              <a:solidFill>
                <a:schemeClr val="tx2"/>
              </a:solidFill>
              <a:effectLst>
                <a:outerShdw blurRad="63500" dist="38100" dir="5400000" algn="t" rotWithShape="0">
                  <a:prstClr val="black">
                    <a:alpha val="25000"/>
                  </a:prstClr>
                </a:outerShdw>
              </a:effectLst>
              <a:latin typeface="+mn-lt"/>
              <a:ea typeface="+mj-ea"/>
              <a:cs typeface="+mj-cs"/>
            </a:endParaRPr>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2438400" y="1295400"/>
            <a:ext cx="3886200" cy="5096510"/>
          </a:xfrm>
          <a:prstGeom prst="rect">
            <a:avLst/>
          </a:prstGeom>
        </p:spPr>
      </p:pic>
    </p:spTree>
    <p:extLst>
      <p:ext uri="{BB962C8B-B14F-4D97-AF65-F5344CB8AC3E}">
        <p14:creationId xmlns:p14="http://schemas.microsoft.com/office/powerpoint/2010/main" val="126542708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066800"/>
          </a:xfrm>
        </p:spPr>
        <p:txBody>
          <a:bodyPr/>
          <a:lstStyle/>
          <a:p>
            <a:r>
              <a:rPr lang="en-IN" sz="3200" dirty="0" smtClean="0"/>
              <a:t>Data cleaning</a:t>
            </a:r>
            <a:endParaRPr lang="en-IN" sz="3200" dirty="0"/>
          </a:p>
        </p:txBody>
      </p:sp>
      <p:sp>
        <p:nvSpPr>
          <p:cNvPr id="3" name="Content Placeholder 2"/>
          <p:cNvSpPr>
            <a:spLocks noGrp="1"/>
          </p:cNvSpPr>
          <p:nvPr>
            <p:ph idx="1"/>
          </p:nvPr>
        </p:nvSpPr>
        <p:spPr>
          <a:xfrm>
            <a:off x="457200" y="1295400"/>
            <a:ext cx="8229600" cy="4724400"/>
          </a:xfrm>
        </p:spPr>
        <p:txBody>
          <a:bodyPr>
            <a:normAutofit/>
          </a:bodyPr>
          <a:lstStyle/>
          <a:p>
            <a:pPr marL="342900" lvl="2" indent="-342900">
              <a:lnSpc>
                <a:spcPct val="120000"/>
              </a:lnSpc>
              <a:spcBef>
                <a:spcPct val="0"/>
              </a:spcBef>
            </a:pPr>
            <a:r>
              <a:rPr lang="en-IN" sz="2800" dirty="0">
                <a:solidFill>
                  <a:schemeClr val="tx2"/>
                </a:solidFill>
                <a:effectLst>
                  <a:outerShdw blurRad="63500" dist="38100" dir="5400000" algn="t" rotWithShape="0">
                    <a:prstClr val="black">
                      <a:alpha val="25000"/>
                    </a:prstClr>
                  </a:outerShdw>
                </a:effectLst>
                <a:latin typeface="+mn-lt"/>
                <a:ea typeface="+mj-ea"/>
                <a:cs typeface="+mj-cs"/>
              </a:rPr>
              <a:t>Data cleaning for Neighbourhood data with their latitude and longitude values</a:t>
            </a:r>
          </a:p>
          <a:p>
            <a:pPr marL="457200" indent="-457200">
              <a:buFont typeface="+mj-lt"/>
              <a:buAutoNum type="arabicPeriod"/>
            </a:pPr>
            <a:r>
              <a:rPr lang="en-IN" sz="1800" dirty="0">
                <a:solidFill>
                  <a:schemeClr val="tx2">
                    <a:lumMod val="75000"/>
                  </a:schemeClr>
                </a:solidFill>
                <a:latin typeface="+mn-lt"/>
              </a:rPr>
              <a:t>D</a:t>
            </a:r>
            <a:r>
              <a:rPr lang="en-IN" sz="1800" dirty="0" smtClean="0">
                <a:solidFill>
                  <a:schemeClr val="tx2">
                    <a:lumMod val="75000"/>
                  </a:schemeClr>
                </a:solidFill>
                <a:latin typeface="+mn-lt"/>
              </a:rPr>
              <a:t>ata </a:t>
            </a:r>
            <a:r>
              <a:rPr lang="en-IN" sz="1800" dirty="0">
                <a:solidFill>
                  <a:schemeClr val="tx2">
                    <a:lumMod val="75000"/>
                  </a:schemeClr>
                </a:solidFill>
                <a:latin typeface="+mn-lt"/>
              </a:rPr>
              <a:t>was extracted from a </a:t>
            </a:r>
            <a:r>
              <a:rPr lang="en-IN" sz="1800" dirty="0" err="1">
                <a:solidFill>
                  <a:schemeClr val="tx2">
                    <a:lumMod val="75000"/>
                  </a:schemeClr>
                </a:solidFill>
                <a:latin typeface="+mn-lt"/>
              </a:rPr>
              <a:t>csv</a:t>
            </a:r>
            <a:r>
              <a:rPr lang="en-IN" sz="1800" dirty="0">
                <a:solidFill>
                  <a:schemeClr val="tx2">
                    <a:lumMod val="75000"/>
                  </a:schemeClr>
                </a:solidFill>
                <a:latin typeface="+mn-lt"/>
              </a:rPr>
              <a:t> file named – </a:t>
            </a:r>
            <a:r>
              <a:rPr lang="en-IN" sz="1800" b="1" dirty="0">
                <a:solidFill>
                  <a:schemeClr val="tx2">
                    <a:lumMod val="75000"/>
                  </a:schemeClr>
                </a:solidFill>
                <a:latin typeface="+mn-lt"/>
              </a:rPr>
              <a:t>zipcode-belgium.csv</a:t>
            </a:r>
            <a:r>
              <a:rPr lang="en-IN" sz="1800" dirty="0">
                <a:solidFill>
                  <a:schemeClr val="tx2">
                    <a:lumMod val="75000"/>
                  </a:schemeClr>
                </a:solidFill>
                <a:latin typeface="+mn-lt"/>
              </a:rPr>
              <a:t> located at </a:t>
            </a:r>
            <a:r>
              <a:rPr lang="en-IN" sz="1800" dirty="0" smtClean="0">
                <a:solidFill>
                  <a:schemeClr val="tx2">
                    <a:lumMod val="75000"/>
                  </a:schemeClr>
                </a:solidFill>
                <a:latin typeface="+mn-lt"/>
              </a:rPr>
              <a:t>local system. </a:t>
            </a:r>
            <a:r>
              <a:rPr lang="en-IN" sz="1800" dirty="0">
                <a:solidFill>
                  <a:schemeClr val="tx2">
                    <a:lumMod val="75000"/>
                  </a:schemeClr>
                </a:solidFill>
                <a:latin typeface="+mn-lt"/>
              </a:rPr>
              <a:t>This file was then saved to </a:t>
            </a:r>
            <a:r>
              <a:rPr lang="en-IN" sz="1800" dirty="0" smtClean="0">
                <a:solidFill>
                  <a:schemeClr val="tx2">
                    <a:lumMod val="75000"/>
                  </a:schemeClr>
                </a:solidFill>
                <a:latin typeface="+mn-lt"/>
              </a:rPr>
              <a:t>Watson </a:t>
            </a:r>
            <a:r>
              <a:rPr lang="en-IN" sz="1800" dirty="0">
                <a:solidFill>
                  <a:schemeClr val="tx2">
                    <a:lumMod val="75000"/>
                  </a:schemeClr>
                </a:solidFill>
                <a:latin typeface="+mn-lt"/>
              </a:rPr>
              <a:t>studio server and data was extracted in </a:t>
            </a:r>
            <a:r>
              <a:rPr lang="en-IN" sz="1800" dirty="0" smtClean="0">
                <a:solidFill>
                  <a:schemeClr val="tx2">
                    <a:lumMod val="75000"/>
                  </a:schemeClr>
                </a:solidFill>
                <a:latin typeface="+mn-lt"/>
              </a:rPr>
              <a:t>notebook </a:t>
            </a:r>
            <a:r>
              <a:rPr lang="en-IN" sz="1800" dirty="0">
                <a:solidFill>
                  <a:schemeClr val="tx2">
                    <a:lumMod val="75000"/>
                  </a:schemeClr>
                </a:solidFill>
                <a:latin typeface="+mn-lt"/>
              </a:rPr>
              <a:t>using </a:t>
            </a:r>
            <a:r>
              <a:rPr lang="en-IN" sz="1800" dirty="0" err="1" smtClean="0">
                <a:solidFill>
                  <a:schemeClr val="tx2">
                    <a:lumMod val="75000"/>
                  </a:schemeClr>
                </a:solidFill>
                <a:latin typeface="+mn-lt"/>
              </a:rPr>
              <a:t>pd.read_csv</a:t>
            </a:r>
            <a:r>
              <a:rPr lang="en-IN" sz="1800" dirty="0" smtClean="0">
                <a:solidFill>
                  <a:schemeClr val="tx2">
                    <a:lumMod val="75000"/>
                  </a:schemeClr>
                </a:solidFill>
                <a:latin typeface="+mn-lt"/>
              </a:rPr>
              <a:t> </a:t>
            </a:r>
            <a:r>
              <a:rPr lang="en-IN" sz="1800" dirty="0">
                <a:solidFill>
                  <a:schemeClr val="tx2">
                    <a:lumMod val="75000"/>
                  </a:schemeClr>
                </a:solidFill>
                <a:latin typeface="+mn-lt"/>
              </a:rPr>
              <a:t>function to pandas data frame. </a:t>
            </a:r>
          </a:p>
          <a:p>
            <a:pPr marL="457200" indent="-457200">
              <a:buFont typeface="+mj-lt"/>
              <a:buAutoNum type="arabicPeriod"/>
            </a:pPr>
            <a:r>
              <a:rPr lang="en-IN" sz="1800" dirty="0">
                <a:solidFill>
                  <a:schemeClr val="tx2">
                    <a:lumMod val="75000"/>
                  </a:schemeClr>
                </a:solidFill>
                <a:latin typeface="+mn-lt"/>
              </a:rPr>
              <a:t>T</a:t>
            </a:r>
            <a:r>
              <a:rPr lang="en-IN" sz="1800" dirty="0" smtClean="0">
                <a:solidFill>
                  <a:schemeClr val="tx2">
                    <a:lumMod val="75000"/>
                  </a:schemeClr>
                </a:solidFill>
                <a:latin typeface="+mn-lt"/>
              </a:rPr>
              <a:t>op </a:t>
            </a:r>
            <a:r>
              <a:rPr lang="en-IN" sz="1800" dirty="0">
                <a:solidFill>
                  <a:schemeClr val="tx2">
                    <a:lumMod val="75000"/>
                  </a:schemeClr>
                </a:solidFill>
                <a:latin typeface="+mn-lt"/>
              </a:rPr>
              <a:t>5 rows of data in df_data_0 data frame – </a:t>
            </a:r>
          </a:p>
          <a:p>
            <a:pPr marL="514350" indent="-514350">
              <a:buFont typeface="+mj-lt"/>
              <a:buAutoNum type="arabicPeriod"/>
            </a:pPr>
            <a:endParaRPr lang="en-IN" sz="2200" dirty="0">
              <a:latin typeface="+mn-lt"/>
            </a:endParaRPr>
          </a:p>
          <a:p>
            <a:pPr>
              <a:lnSpc>
                <a:spcPct val="120000"/>
              </a:lnSpc>
              <a:spcBef>
                <a:spcPct val="0"/>
              </a:spcBef>
            </a:pPr>
            <a:endParaRPr lang="en-IN" sz="3000" dirty="0" smtClean="0">
              <a:solidFill>
                <a:schemeClr val="tx2"/>
              </a:solidFill>
              <a:effectLst>
                <a:outerShdw blurRad="63500" dist="38100" dir="5400000" algn="t" rotWithShape="0">
                  <a:prstClr val="black">
                    <a:alpha val="25000"/>
                  </a:prstClr>
                </a:outerShdw>
              </a:effectLst>
              <a:latin typeface="+mn-lt"/>
              <a:ea typeface="+mj-ea"/>
              <a:cs typeface="+mj-cs"/>
            </a:endParaRPr>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1295400" y="4038600"/>
            <a:ext cx="5791200" cy="2362200"/>
          </a:xfrm>
          <a:prstGeom prst="rect">
            <a:avLst/>
          </a:prstGeom>
        </p:spPr>
      </p:pic>
    </p:spTree>
    <p:extLst>
      <p:ext uri="{BB962C8B-B14F-4D97-AF65-F5344CB8AC3E}">
        <p14:creationId xmlns:p14="http://schemas.microsoft.com/office/powerpoint/2010/main" val="298916965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066800"/>
          </a:xfrm>
        </p:spPr>
        <p:txBody>
          <a:bodyPr/>
          <a:lstStyle/>
          <a:p>
            <a:r>
              <a:rPr lang="en-IN" sz="3200" dirty="0" smtClean="0"/>
              <a:t>Data cleaning</a:t>
            </a:r>
            <a:endParaRPr lang="en-IN" sz="3200" dirty="0"/>
          </a:p>
        </p:txBody>
      </p:sp>
      <p:sp>
        <p:nvSpPr>
          <p:cNvPr id="3" name="Content Placeholder 2"/>
          <p:cNvSpPr>
            <a:spLocks noGrp="1"/>
          </p:cNvSpPr>
          <p:nvPr>
            <p:ph idx="1"/>
          </p:nvPr>
        </p:nvSpPr>
        <p:spPr>
          <a:xfrm>
            <a:off x="457200" y="1295400"/>
            <a:ext cx="8229600" cy="4724400"/>
          </a:xfrm>
        </p:spPr>
        <p:txBody>
          <a:bodyPr>
            <a:normAutofit/>
          </a:bodyPr>
          <a:lstStyle/>
          <a:p>
            <a:pPr marL="342900" lvl="2" indent="-342900">
              <a:lnSpc>
                <a:spcPct val="120000"/>
              </a:lnSpc>
              <a:spcBef>
                <a:spcPct val="0"/>
              </a:spcBef>
            </a:pPr>
            <a:r>
              <a:rPr lang="en-IN" sz="2800" dirty="0">
                <a:solidFill>
                  <a:schemeClr val="tx2"/>
                </a:solidFill>
                <a:effectLst>
                  <a:outerShdw blurRad="63500" dist="38100" dir="5400000" algn="t" rotWithShape="0">
                    <a:prstClr val="black">
                      <a:alpha val="25000"/>
                    </a:prstClr>
                  </a:outerShdw>
                </a:effectLst>
                <a:latin typeface="+mn-lt"/>
                <a:ea typeface="+mj-ea"/>
                <a:cs typeface="+mj-cs"/>
              </a:rPr>
              <a:t>Merging two data frames into a single data frame for further analysis</a:t>
            </a:r>
          </a:p>
          <a:p>
            <a:pPr marL="457200" indent="-457200">
              <a:lnSpc>
                <a:spcPct val="120000"/>
              </a:lnSpc>
              <a:spcBef>
                <a:spcPct val="0"/>
              </a:spcBef>
              <a:buFont typeface="+mj-lt"/>
              <a:buAutoNum type="arabicPeriod"/>
            </a:pPr>
            <a:r>
              <a:rPr lang="en-IN" sz="2000" dirty="0">
                <a:solidFill>
                  <a:schemeClr val="tx2">
                    <a:lumMod val="75000"/>
                  </a:schemeClr>
                </a:solidFill>
                <a:latin typeface="+mn-lt"/>
              </a:rPr>
              <a:t>The two data frames were merged using </a:t>
            </a:r>
            <a:r>
              <a:rPr lang="en-IN" sz="2000" dirty="0" err="1">
                <a:solidFill>
                  <a:schemeClr val="tx2">
                    <a:lumMod val="75000"/>
                  </a:schemeClr>
                </a:solidFill>
                <a:latin typeface="+mn-lt"/>
              </a:rPr>
              <a:t>pd.merge</a:t>
            </a:r>
            <a:r>
              <a:rPr lang="en-IN" sz="2000" dirty="0">
                <a:solidFill>
                  <a:schemeClr val="tx2">
                    <a:lumMod val="75000"/>
                  </a:schemeClr>
                </a:solidFill>
                <a:latin typeface="+mn-lt"/>
              </a:rPr>
              <a:t> function and below is the screenshot of top 5 rows of resulting data frame(</a:t>
            </a:r>
            <a:r>
              <a:rPr lang="en-IN" sz="2000" dirty="0" err="1">
                <a:solidFill>
                  <a:schemeClr val="tx2">
                    <a:lumMod val="75000"/>
                  </a:schemeClr>
                </a:solidFill>
                <a:latin typeface="+mn-lt"/>
              </a:rPr>
              <a:t>Brussel_df</a:t>
            </a:r>
            <a:r>
              <a:rPr lang="en-IN" sz="2000" dirty="0">
                <a:solidFill>
                  <a:schemeClr val="tx2">
                    <a:lumMod val="75000"/>
                  </a:schemeClr>
                </a:solidFill>
                <a:latin typeface="+mn-lt"/>
              </a:rPr>
              <a:t>) –</a:t>
            </a:r>
          </a:p>
          <a:p>
            <a:pPr>
              <a:lnSpc>
                <a:spcPct val="120000"/>
              </a:lnSpc>
              <a:spcBef>
                <a:spcPct val="0"/>
              </a:spcBef>
            </a:pPr>
            <a:endParaRPr lang="en-IN" sz="3000" dirty="0" smtClean="0">
              <a:solidFill>
                <a:schemeClr val="tx2"/>
              </a:solidFill>
              <a:effectLst>
                <a:outerShdw blurRad="63500" dist="38100" dir="5400000" algn="t" rotWithShape="0">
                  <a:prstClr val="black">
                    <a:alpha val="25000"/>
                  </a:prstClr>
                </a:outerShdw>
              </a:effectLst>
              <a:latin typeface="+mn-lt"/>
              <a:ea typeface="+mj-ea"/>
              <a:cs typeface="+mj-cs"/>
            </a:endParaRPr>
          </a:p>
        </p:txBody>
      </p:sp>
      <p:pic>
        <p:nvPicPr>
          <p:cNvPr id="5" name="Picture 4"/>
          <p:cNvPicPr/>
          <p:nvPr/>
        </p:nvPicPr>
        <p:blipFill>
          <a:blip r:embed="rId2">
            <a:extLst>
              <a:ext uri="{28A0092B-C50C-407E-A947-70E740481C1C}">
                <a14:useLocalDpi xmlns:a14="http://schemas.microsoft.com/office/drawing/2010/main" val="0"/>
              </a:ext>
            </a:extLst>
          </a:blip>
          <a:stretch>
            <a:fillRect/>
          </a:stretch>
        </p:blipFill>
        <p:spPr>
          <a:xfrm>
            <a:off x="1524000" y="3886200"/>
            <a:ext cx="5943600" cy="2286000"/>
          </a:xfrm>
          <a:prstGeom prst="rect">
            <a:avLst/>
          </a:prstGeom>
        </p:spPr>
      </p:pic>
    </p:spTree>
    <p:extLst>
      <p:ext uri="{BB962C8B-B14F-4D97-AF65-F5344CB8AC3E}">
        <p14:creationId xmlns:p14="http://schemas.microsoft.com/office/powerpoint/2010/main" val="217932884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ecutive">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Executi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Executive</Template>
  <TotalTime>107</TotalTime>
  <Words>1349</Words>
  <Application>Microsoft Office PowerPoint</Application>
  <PresentationFormat>On-screen Show (4:3)</PresentationFormat>
  <Paragraphs>111</Paragraphs>
  <Slides>24</Slides>
  <Notes>0</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Executive</vt:lpstr>
      <vt:lpstr>Predicting the best place to open a luxury hotel in Brussels, Belgium </vt:lpstr>
      <vt:lpstr>Introduction</vt:lpstr>
      <vt:lpstr> Business Problem</vt:lpstr>
      <vt:lpstr>Data acquisition and cleaning </vt:lpstr>
      <vt:lpstr>Data acquisition </vt:lpstr>
      <vt:lpstr>Data cleaning</vt:lpstr>
      <vt:lpstr>Continued…</vt:lpstr>
      <vt:lpstr>Data cleaning</vt:lpstr>
      <vt:lpstr>Data cleaning</vt:lpstr>
      <vt:lpstr>Exploratory Analysis </vt:lpstr>
      <vt:lpstr>Importing libraries and creating map of Brussels with Neighbourhoods</vt:lpstr>
      <vt:lpstr>Creating a data frame with top 10 venues of each neighbourhood</vt:lpstr>
      <vt:lpstr>Cluster Neighbourhoods</vt:lpstr>
      <vt:lpstr>Visualizing resulting Clusters</vt:lpstr>
      <vt:lpstr>Visualizing resulting Clusters</vt:lpstr>
      <vt:lpstr>Continued…</vt:lpstr>
      <vt:lpstr>Visualizing resulting Clusters</vt:lpstr>
      <vt:lpstr>Visualizing resulting Clusters</vt:lpstr>
      <vt:lpstr>Visualizing resulting Clusters</vt:lpstr>
      <vt:lpstr>Visualizing resulting Clusters</vt:lpstr>
      <vt:lpstr>Visualizing resulting Clusters</vt:lpstr>
      <vt:lpstr>Visualizing resulting Clusters</vt:lpstr>
      <vt:lpstr>Results</vt:lpstr>
      <vt:lpstr>Discussion and Conclusion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the best place to open a luxury hotel in Brussels, Belgium </dc:title>
  <dc:creator>SHEELU</dc:creator>
  <cp:lastModifiedBy>SHEELU</cp:lastModifiedBy>
  <cp:revision>14</cp:revision>
  <dcterms:created xsi:type="dcterms:W3CDTF">2006-08-16T00:00:00Z</dcterms:created>
  <dcterms:modified xsi:type="dcterms:W3CDTF">2019-12-01T15:19:27Z</dcterms:modified>
</cp:coreProperties>
</file>