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7" r:id="rId2"/>
    <p:sldMasterId id="2147483682" r:id="rId3"/>
    <p:sldMasterId id="2147483697" r:id="rId4"/>
  </p:sldMasterIdLst>
  <p:sldIdLst>
    <p:sldId id="275" r:id="rId5"/>
    <p:sldId id="262" r:id="rId6"/>
    <p:sldId id="263" r:id="rId7"/>
    <p:sldId id="264" r:id="rId8"/>
    <p:sldId id="265" r:id="rId9"/>
    <p:sldId id="266" r:id="rId10"/>
    <p:sldId id="256" r:id="rId11"/>
    <p:sldId id="257" r:id="rId12"/>
    <p:sldId id="258" r:id="rId13"/>
    <p:sldId id="259" r:id="rId14"/>
    <p:sldId id="260" r:id="rId15"/>
    <p:sldId id="261" r:id="rId16"/>
    <p:sldId id="267" r:id="rId17"/>
    <p:sldId id="268" r:id="rId18"/>
    <p:sldId id="269" r:id="rId19"/>
    <p:sldId id="276" r:id="rId20"/>
    <p:sldId id="270" r:id="rId21"/>
    <p:sldId id="271" r:id="rId22"/>
    <p:sldId id="274" r:id="rId23"/>
    <p:sldId id="273" r:id="rId24"/>
    <p:sldId id="27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5260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6127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10022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7295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7486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61193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9573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13680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11/3/2015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33957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66862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78686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11/3/2015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12819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87296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39673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3820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56565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61702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28494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50392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11790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43280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24928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11/3/2015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08135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03307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7302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11/3/2015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29170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96060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53513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64270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09413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7418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08329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14530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3264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9088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02691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11/3/2015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1787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0742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12206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11/3/2015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88828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9715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5640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11/3/2015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4.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11/3/2015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11/3/2015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6312524"/>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11/3/2015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2404675"/>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11/3/2015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4006811"/>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Choices for Youth</a:t>
            </a:r>
            <a:endParaRPr lang="en-US" dirty="0"/>
          </a:p>
        </p:txBody>
      </p:sp>
      <p:sp>
        <p:nvSpPr>
          <p:cNvPr id="3" name="Subtitle 2"/>
          <p:cNvSpPr>
            <a:spLocks noGrp="1"/>
          </p:cNvSpPr>
          <p:nvPr>
            <p:ph type="subTitle" idx="1"/>
          </p:nvPr>
        </p:nvSpPr>
        <p:spPr/>
        <p:txBody>
          <a:bodyPr/>
          <a:lstStyle/>
          <a:p>
            <a:r>
              <a:rPr lang="en-US" dirty="0" smtClean="0"/>
              <a:t>Avery Bass, Mark </a:t>
            </a:r>
            <a:r>
              <a:rPr lang="en-US" dirty="0" err="1" smtClean="0"/>
              <a:t>Labiano</a:t>
            </a:r>
            <a:r>
              <a:rPr lang="en-US" dirty="0" smtClean="0"/>
              <a:t>, Matt </a:t>
            </a:r>
            <a:r>
              <a:rPr lang="en-US" dirty="0" err="1" smtClean="0"/>
              <a:t>Corbitt</a:t>
            </a:r>
            <a:r>
              <a:rPr lang="en-US" dirty="0" smtClean="0"/>
              <a:t>, Pierre </a:t>
            </a:r>
            <a:r>
              <a:rPr lang="en-US" dirty="0" err="1" smtClean="0"/>
              <a:t>Kaseen</a:t>
            </a:r>
            <a:r>
              <a:rPr lang="en-US" dirty="0" smtClean="0"/>
              <a:t>, &amp; </a:t>
            </a:r>
            <a:r>
              <a:rPr lang="en-US" dirty="0" err="1" smtClean="0"/>
              <a:t>Haojie</a:t>
            </a:r>
            <a:r>
              <a:rPr lang="en-US" dirty="0" smtClean="0"/>
              <a:t> Chen</a:t>
            </a:r>
            <a:endParaRPr lang="en-US" dirty="0"/>
          </a:p>
        </p:txBody>
      </p:sp>
    </p:spTree>
    <p:extLst>
      <p:ext uri="{BB962C8B-B14F-4D97-AF65-F5344CB8AC3E}">
        <p14:creationId xmlns:p14="http://schemas.microsoft.com/office/powerpoint/2010/main" val="1541743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Stages of Anti-Violence Change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Precontemplation: Youth are quick to anger because of hormonal activities and lack of wisdom that comes with age, and the condition is worsened by stressful situations that they may not know how to cope with.</a:t>
            </a:r>
          </a:p>
          <a:p>
            <a:r>
              <a:rPr lang="en-US" dirty="0" smtClean="0"/>
              <a:t>Contemplation: Youth need help coping with stress and learning ways to resolve issues without violence.</a:t>
            </a:r>
          </a:p>
          <a:p>
            <a:r>
              <a:rPr lang="en-US" dirty="0" smtClean="0"/>
              <a:t>Preparation: We started looking into the types of issues most youth face that causes them distress, and trying to find ways to help them.</a:t>
            </a:r>
          </a:p>
          <a:p>
            <a:pPr lvl="1"/>
            <a:r>
              <a:rPr lang="en-US" dirty="0" smtClean="0"/>
              <a:t>Youth church groups, support groups, or , if the issue is academic in nature, a referral to our academic department for tutoring services.</a:t>
            </a:r>
          </a:p>
          <a:p>
            <a:r>
              <a:rPr lang="en-US" dirty="0" smtClean="0"/>
              <a:t>Action: We started this program with support groups and religious groups after school hours to help our students with a variety of issues. All youth of the community are </a:t>
            </a:r>
            <a:r>
              <a:rPr lang="en-US" dirty="0"/>
              <a:t>welcome to the </a:t>
            </a:r>
            <a:r>
              <a:rPr lang="en-US" dirty="0" smtClean="0"/>
              <a:t>program. We have also set up a special late-hours hotline number that can be called in an emergency for special counseling.</a:t>
            </a:r>
          </a:p>
          <a:p>
            <a:r>
              <a:rPr lang="en-US" dirty="0" smtClean="0"/>
              <a:t>Maintenance: The youth of the community may come as often as needed.</a:t>
            </a:r>
            <a:endParaRPr lang="en-US" dirty="0"/>
          </a:p>
        </p:txBody>
      </p:sp>
    </p:spTree>
    <p:extLst>
      <p:ext uri="{BB962C8B-B14F-4D97-AF65-F5344CB8AC3E}">
        <p14:creationId xmlns:p14="http://schemas.microsoft.com/office/powerpoint/2010/main" val="2109419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a:t>
            </a:r>
            <a:endParaRPr lang="en-US" dirty="0"/>
          </a:p>
        </p:txBody>
      </p:sp>
      <p:sp>
        <p:nvSpPr>
          <p:cNvPr id="3" name="Content Placeholder 2"/>
          <p:cNvSpPr>
            <a:spLocks noGrp="1"/>
          </p:cNvSpPr>
          <p:nvPr>
            <p:ph idx="1"/>
          </p:nvPr>
        </p:nvSpPr>
        <p:spPr/>
        <p:txBody>
          <a:bodyPr/>
          <a:lstStyle/>
          <a:p>
            <a:r>
              <a:rPr lang="en-US" dirty="0" smtClean="0"/>
              <a:t>Focus on emotional and mental needs</a:t>
            </a:r>
          </a:p>
          <a:p>
            <a:r>
              <a:rPr lang="en-US" dirty="0" smtClean="0"/>
              <a:t>Recommendation of programs based off of </a:t>
            </a:r>
            <a:r>
              <a:rPr lang="en-US" dirty="0"/>
              <a:t>s</a:t>
            </a:r>
            <a:r>
              <a:rPr lang="en-US" dirty="0" smtClean="0"/>
              <a:t>pecific emotional needs</a:t>
            </a:r>
          </a:p>
          <a:p>
            <a:r>
              <a:rPr lang="en-US" dirty="0" smtClean="0"/>
              <a:t>Achievable through persistence and determination to better the community and reduce violence</a:t>
            </a:r>
          </a:p>
          <a:p>
            <a:r>
              <a:rPr lang="en-US" dirty="0" smtClean="0"/>
              <a:t>Rewarded through better quality of life within the community, as well as increased life-expectancy and physical and emotional wellness</a:t>
            </a:r>
          </a:p>
          <a:p>
            <a:r>
              <a:rPr lang="en-US" dirty="0" smtClean="0"/>
              <a:t>The time allotted is decided by the individual child</a:t>
            </a:r>
            <a:endParaRPr lang="en-US" dirty="0"/>
          </a:p>
        </p:txBody>
      </p:sp>
    </p:spTree>
    <p:extLst>
      <p:ext uri="{BB962C8B-B14F-4D97-AF65-F5344CB8AC3E}">
        <p14:creationId xmlns:p14="http://schemas.microsoft.com/office/powerpoint/2010/main" val="314567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Department Overview</a:t>
            </a:r>
            <a:endParaRPr lang="en-US" dirty="0"/>
          </a:p>
        </p:txBody>
      </p:sp>
      <p:sp>
        <p:nvSpPr>
          <p:cNvPr id="3" name="Content Placeholder 2"/>
          <p:cNvSpPr>
            <a:spLocks noGrp="1"/>
          </p:cNvSpPr>
          <p:nvPr>
            <p:ph idx="1"/>
          </p:nvPr>
        </p:nvSpPr>
        <p:spPr/>
        <p:txBody>
          <a:bodyPr/>
          <a:lstStyle/>
          <a:p>
            <a:r>
              <a:rPr lang="en-US" dirty="0" smtClean="0"/>
              <a:t>Challenges</a:t>
            </a:r>
          </a:p>
          <a:p>
            <a:pPr lvl="1"/>
            <a:r>
              <a:rPr lang="en-US" dirty="0" smtClean="0"/>
              <a:t>Youth wanting to help control their anger</a:t>
            </a:r>
          </a:p>
          <a:p>
            <a:pPr lvl="1"/>
            <a:r>
              <a:rPr lang="en-US" dirty="0" smtClean="0"/>
              <a:t>Having enough counselors</a:t>
            </a:r>
          </a:p>
          <a:p>
            <a:r>
              <a:rPr lang="en-US" dirty="0" smtClean="0"/>
              <a:t>Resources</a:t>
            </a:r>
          </a:p>
          <a:p>
            <a:pPr lvl="1"/>
            <a:r>
              <a:rPr lang="en-US" dirty="0" smtClean="0"/>
              <a:t>Counselors and religious leaders</a:t>
            </a:r>
          </a:p>
          <a:p>
            <a:pPr lvl="1"/>
            <a:r>
              <a:rPr lang="en-US" dirty="0" smtClean="0"/>
              <a:t>A space to use for the counseling sessions</a:t>
            </a:r>
          </a:p>
          <a:p>
            <a:r>
              <a:rPr lang="en-US" dirty="0" smtClean="0"/>
              <a:t>Reward</a:t>
            </a:r>
          </a:p>
          <a:p>
            <a:pPr lvl="1"/>
            <a:r>
              <a:rPr lang="en-US" dirty="0" smtClean="0"/>
              <a:t>Betterment of the community</a:t>
            </a:r>
          </a:p>
          <a:p>
            <a:pPr lvl="1"/>
            <a:r>
              <a:rPr lang="en-US" dirty="0" smtClean="0"/>
              <a:t>Lengthening and improving the child’s quality of life</a:t>
            </a:r>
          </a:p>
        </p:txBody>
      </p:sp>
    </p:spTree>
    <p:extLst>
      <p:ext uri="{BB962C8B-B14F-4D97-AF65-F5344CB8AC3E}">
        <p14:creationId xmlns:p14="http://schemas.microsoft.com/office/powerpoint/2010/main" val="2813296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Youth Social Problems</a:t>
            </a:r>
          </a:p>
        </p:txBody>
      </p:sp>
      <p:sp>
        <p:nvSpPr>
          <p:cNvPr id="3" name="Content Placeholder 2"/>
          <p:cNvSpPr>
            <a:spLocks noGrp="1"/>
          </p:cNvSpPr>
          <p:nvPr>
            <p:ph idx="1"/>
          </p:nvPr>
        </p:nvSpPr>
        <p:spPr/>
        <p:txBody>
          <a:bodyPr/>
          <a:lstStyle/>
          <a:p>
            <a:r>
              <a:rPr lang="en-US" dirty="0"/>
              <a:t>Anxiety </a:t>
            </a:r>
            <a:endParaRPr lang="en-US" dirty="0" smtClean="0"/>
          </a:p>
          <a:p>
            <a:r>
              <a:rPr lang="en-US" dirty="0" smtClean="0"/>
              <a:t>Bullying </a:t>
            </a:r>
          </a:p>
          <a:p>
            <a:r>
              <a:rPr lang="en-US" dirty="0" smtClean="0"/>
              <a:t>Society </a:t>
            </a:r>
          </a:p>
          <a:p>
            <a:r>
              <a:rPr lang="en-US" dirty="0" smtClean="0"/>
              <a:t>Poverty </a:t>
            </a:r>
          </a:p>
          <a:p>
            <a:r>
              <a:rPr lang="en-US" dirty="0" smtClean="0"/>
              <a:t>“</a:t>
            </a:r>
            <a:r>
              <a:rPr lang="en-US" dirty="0"/>
              <a:t>Fitting In”</a:t>
            </a:r>
          </a:p>
        </p:txBody>
      </p:sp>
      <p:pic>
        <p:nvPicPr>
          <p:cNvPr id="4" name="Picture 3"/>
          <p:cNvPicPr>
            <a:picLocks noChangeAspect="1"/>
          </p:cNvPicPr>
          <p:nvPr/>
        </p:nvPicPr>
        <p:blipFill rotWithShape="1">
          <a:blip r:embed="rId2"/>
          <a:srcRect l="75710" t="30001" r="4085" b="29687"/>
          <a:stretch/>
        </p:blipFill>
        <p:spPr>
          <a:xfrm>
            <a:off x="6416038" y="2222287"/>
            <a:ext cx="3550921" cy="3983207"/>
          </a:xfrm>
          <a:prstGeom prst="rect">
            <a:avLst/>
          </a:prstGeom>
        </p:spPr>
      </p:pic>
    </p:spTree>
    <p:extLst>
      <p:ext uri="{BB962C8B-B14F-4D97-AF65-F5344CB8AC3E}">
        <p14:creationId xmlns:p14="http://schemas.microsoft.com/office/powerpoint/2010/main" val="959866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Choices For Youth </a:t>
            </a:r>
          </a:p>
        </p:txBody>
      </p:sp>
      <p:sp>
        <p:nvSpPr>
          <p:cNvPr id="3" name="Content Placeholder 2"/>
          <p:cNvSpPr>
            <a:spLocks noGrp="1"/>
          </p:cNvSpPr>
          <p:nvPr>
            <p:ph idx="1"/>
          </p:nvPr>
        </p:nvSpPr>
        <p:spPr/>
        <p:txBody>
          <a:bodyPr/>
          <a:lstStyle/>
          <a:p>
            <a:r>
              <a:rPr lang="en-US" dirty="0"/>
              <a:t>Open to ages 10-17 </a:t>
            </a:r>
            <a:endParaRPr lang="en-US" dirty="0" smtClean="0"/>
          </a:p>
          <a:p>
            <a:r>
              <a:rPr lang="en-US" dirty="0" smtClean="0"/>
              <a:t>“</a:t>
            </a:r>
            <a:r>
              <a:rPr lang="en-US" dirty="0"/>
              <a:t>We Aim For Success And Nothing Less” </a:t>
            </a:r>
            <a:endParaRPr lang="en-US" dirty="0" smtClean="0"/>
          </a:p>
          <a:p>
            <a:r>
              <a:rPr lang="en-US" dirty="0" smtClean="0"/>
              <a:t>Department </a:t>
            </a:r>
            <a:r>
              <a:rPr lang="en-US" dirty="0"/>
              <a:t>Hours 12pm-9pm </a:t>
            </a:r>
            <a:endParaRPr lang="en-US" dirty="0" smtClean="0"/>
          </a:p>
          <a:p>
            <a:r>
              <a:rPr lang="en-US" dirty="0" smtClean="0"/>
              <a:t>2 </a:t>
            </a:r>
            <a:r>
              <a:rPr lang="en-US" dirty="0"/>
              <a:t>Counselor &amp; 1 Psychologist </a:t>
            </a:r>
          </a:p>
        </p:txBody>
      </p:sp>
      <p:pic>
        <p:nvPicPr>
          <p:cNvPr id="4" name="Picture 3"/>
          <p:cNvPicPr>
            <a:picLocks noChangeAspect="1"/>
          </p:cNvPicPr>
          <p:nvPr/>
        </p:nvPicPr>
        <p:blipFill rotWithShape="1">
          <a:blip r:embed="rId2"/>
          <a:srcRect l="66223" t="30937" r="9707" b="34063"/>
          <a:stretch/>
        </p:blipFill>
        <p:spPr>
          <a:xfrm>
            <a:off x="6560819" y="2222287"/>
            <a:ext cx="4812467" cy="3934278"/>
          </a:xfrm>
          <a:prstGeom prst="rect">
            <a:avLst/>
          </a:prstGeom>
        </p:spPr>
      </p:pic>
    </p:spTree>
    <p:extLst>
      <p:ext uri="{BB962C8B-B14F-4D97-AF65-F5344CB8AC3E}">
        <p14:creationId xmlns:p14="http://schemas.microsoft.com/office/powerpoint/2010/main" val="4008992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Lights, Camera, ACTION!!!!!! </a:t>
            </a:r>
          </a:p>
        </p:txBody>
      </p:sp>
      <p:sp>
        <p:nvSpPr>
          <p:cNvPr id="3" name="Content Placeholder 2"/>
          <p:cNvSpPr>
            <a:spLocks noGrp="1"/>
          </p:cNvSpPr>
          <p:nvPr>
            <p:ph idx="1"/>
          </p:nvPr>
        </p:nvSpPr>
        <p:spPr/>
        <p:txBody>
          <a:bodyPr/>
          <a:lstStyle/>
          <a:p>
            <a:pPr marL="0" indent="0">
              <a:buNone/>
            </a:pPr>
            <a:r>
              <a:rPr lang="en-US" dirty="0"/>
              <a:t>Mission Statement: </a:t>
            </a:r>
            <a:endParaRPr lang="en-US" dirty="0" smtClean="0"/>
          </a:p>
          <a:p>
            <a:pPr marL="0" indent="0">
              <a:buNone/>
            </a:pPr>
            <a:endParaRPr lang="en-US" dirty="0" smtClean="0"/>
          </a:p>
          <a:p>
            <a:pPr marL="0" indent="0">
              <a:buNone/>
            </a:pPr>
            <a:r>
              <a:rPr lang="en-US" dirty="0" smtClean="0"/>
              <a:t>Choices </a:t>
            </a:r>
            <a:r>
              <a:rPr lang="en-US" dirty="0"/>
              <a:t>For Youth is dedicated to developing children and young adults with the sense of understanding and awareness for others, enduring creative and efficient minds, and giving them firmness of their choices. Thus, we respect each individual choice of change: spiritual, moral, intellectual, social, emotional, and physical.</a:t>
            </a:r>
          </a:p>
        </p:txBody>
      </p:sp>
    </p:spTree>
    <p:extLst>
      <p:ext uri="{BB962C8B-B14F-4D97-AF65-F5344CB8AC3E}">
        <p14:creationId xmlns:p14="http://schemas.microsoft.com/office/powerpoint/2010/main" val="3480837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Stages</a:t>
            </a:r>
            <a:endParaRPr lang="en-US" dirty="0"/>
          </a:p>
        </p:txBody>
      </p:sp>
      <p:sp>
        <p:nvSpPr>
          <p:cNvPr id="3" name="Content Placeholder 2"/>
          <p:cNvSpPr>
            <a:spLocks noGrp="1"/>
          </p:cNvSpPr>
          <p:nvPr>
            <p:ph idx="1"/>
          </p:nvPr>
        </p:nvSpPr>
        <p:spPr/>
        <p:txBody>
          <a:bodyPr/>
          <a:lstStyle/>
          <a:p>
            <a:r>
              <a:rPr lang="en-US" dirty="0" smtClean="0"/>
              <a:t>Pre contemplation</a:t>
            </a:r>
            <a:r>
              <a:rPr lang="en-US" dirty="0"/>
              <a:t>: they are </a:t>
            </a:r>
            <a:r>
              <a:rPr lang="en-US" dirty="0" smtClean="0"/>
              <a:t>uncertain of who they are and what they want in society and will need advice from elders.</a:t>
            </a:r>
          </a:p>
          <a:p>
            <a:r>
              <a:rPr lang="en-US" dirty="0" smtClean="0"/>
              <a:t>Contemplation</a:t>
            </a:r>
            <a:r>
              <a:rPr lang="en-US" dirty="0"/>
              <a:t>: </a:t>
            </a:r>
            <a:r>
              <a:rPr lang="en-US" dirty="0" smtClean="0"/>
              <a:t>The youth will need help and communicating and solving problems with being more social and expressive, rather than anti- social and depress</a:t>
            </a:r>
          </a:p>
          <a:p>
            <a:pPr marL="342900" lvl="1" indent="-342900"/>
            <a:r>
              <a:rPr lang="en-US" dirty="0" smtClean="0"/>
              <a:t>Preparation: Includes Youth activities , </a:t>
            </a:r>
            <a:r>
              <a:rPr lang="en-US" dirty="0"/>
              <a:t>support groups, or , if the </a:t>
            </a:r>
            <a:r>
              <a:rPr lang="en-US" dirty="0" smtClean="0"/>
              <a:t>issue is out of the departments control we will other departments do what they can to help.</a:t>
            </a:r>
          </a:p>
          <a:p>
            <a:pPr marL="342900" lvl="1" indent="-342900"/>
            <a:r>
              <a:rPr lang="en-US" dirty="0" smtClean="0"/>
              <a:t>Action</a:t>
            </a:r>
            <a:r>
              <a:rPr lang="en-US" dirty="0"/>
              <a:t>: </a:t>
            </a:r>
            <a:r>
              <a:rPr lang="en-US" dirty="0" smtClean="0"/>
              <a:t>The support of all staff from “Choices For Youth and loved ones.</a:t>
            </a:r>
          </a:p>
          <a:p>
            <a:pPr marL="342900" lvl="1" indent="-342900"/>
            <a:r>
              <a:rPr lang="en-US" dirty="0" smtClean="0"/>
              <a:t>Maintenance: We will have daily, weekly, and monthly meetings and reminders of motivation for our students.</a:t>
            </a:r>
            <a:endParaRPr lang="en-US" dirty="0"/>
          </a:p>
        </p:txBody>
      </p:sp>
    </p:spTree>
    <p:extLst>
      <p:ext uri="{BB962C8B-B14F-4D97-AF65-F5344CB8AC3E}">
        <p14:creationId xmlns:p14="http://schemas.microsoft.com/office/powerpoint/2010/main" val="1354840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a:t>
            </a:r>
          </a:p>
        </p:txBody>
      </p:sp>
      <p:sp>
        <p:nvSpPr>
          <p:cNvPr id="3" name="Content Placeholder 2"/>
          <p:cNvSpPr>
            <a:spLocks noGrp="1"/>
          </p:cNvSpPr>
          <p:nvPr>
            <p:ph idx="1"/>
          </p:nvPr>
        </p:nvSpPr>
        <p:spPr/>
        <p:txBody>
          <a:bodyPr/>
          <a:lstStyle/>
          <a:p>
            <a:r>
              <a:rPr lang="en-US" dirty="0"/>
              <a:t>Specific: The goal is to help the youth make better choices facing the reality of life’s obstacles by giving them the experience in social activities, weekly private meetings, and organizing a group activity. </a:t>
            </a:r>
            <a:endParaRPr lang="en-US" dirty="0" smtClean="0"/>
          </a:p>
          <a:p>
            <a:r>
              <a:rPr lang="en-US" dirty="0" smtClean="0"/>
              <a:t>Measurable</a:t>
            </a:r>
            <a:r>
              <a:rPr lang="en-US" dirty="0"/>
              <a:t>: We are always aiming for a increase in our students success patterns in life. </a:t>
            </a:r>
            <a:endParaRPr lang="en-US" dirty="0" smtClean="0"/>
          </a:p>
          <a:p>
            <a:r>
              <a:rPr lang="en-US" dirty="0" smtClean="0"/>
              <a:t>Achievable</a:t>
            </a:r>
            <a:r>
              <a:rPr lang="en-US" dirty="0"/>
              <a:t>: In order to achieve our goals efficiently we are providing the students with a 24/7 support hotline. </a:t>
            </a:r>
            <a:endParaRPr lang="en-US" dirty="0" smtClean="0"/>
          </a:p>
          <a:p>
            <a:r>
              <a:rPr lang="en-US" dirty="0" smtClean="0"/>
              <a:t>Reward</a:t>
            </a:r>
            <a:r>
              <a:rPr lang="en-US" dirty="0"/>
              <a:t>: We offer the students weekly prizes of gift cards, trips, event tickets, or anything they are interested in. However, rewards are giving if the staff see production and determination from the students. </a:t>
            </a:r>
            <a:endParaRPr lang="en-US" dirty="0" smtClean="0"/>
          </a:p>
          <a:p>
            <a:r>
              <a:rPr lang="en-US" dirty="0" smtClean="0"/>
              <a:t>Time</a:t>
            </a:r>
            <a:r>
              <a:rPr lang="en-US" dirty="0"/>
              <a:t>: Success in our students varies from 6 months until the age of 18(depending on the age and progress of the individual).</a:t>
            </a:r>
          </a:p>
        </p:txBody>
      </p:sp>
    </p:spTree>
    <p:extLst>
      <p:ext uri="{BB962C8B-B14F-4D97-AF65-F5344CB8AC3E}">
        <p14:creationId xmlns:p14="http://schemas.microsoft.com/office/powerpoint/2010/main" val="3215438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Health</a:t>
            </a:r>
            <a:endParaRPr lang="en-US" dirty="0"/>
          </a:p>
        </p:txBody>
      </p:sp>
      <p:sp>
        <p:nvSpPr>
          <p:cNvPr id="3" name="Content Placeholder 2"/>
          <p:cNvSpPr>
            <a:spLocks noGrp="1"/>
          </p:cNvSpPr>
          <p:nvPr>
            <p:ph idx="1"/>
          </p:nvPr>
        </p:nvSpPr>
        <p:spPr/>
        <p:txBody>
          <a:bodyPr/>
          <a:lstStyle/>
          <a:p>
            <a:r>
              <a:rPr lang="en-US" dirty="0" smtClean="0"/>
              <a:t>Department overview</a:t>
            </a:r>
          </a:p>
          <a:p>
            <a:pPr lvl="1"/>
            <a:r>
              <a:rPr lang="en-US" dirty="0" smtClean="0"/>
              <a:t>Challenge:</a:t>
            </a:r>
          </a:p>
          <a:p>
            <a:pPr lvl="2"/>
            <a:r>
              <a:rPr lang="en-US" dirty="0" smtClean="0"/>
              <a:t>The need to understand what physical health is</a:t>
            </a:r>
          </a:p>
          <a:p>
            <a:pPr lvl="1"/>
            <a:r>
              <a:rPr lang="en-US" dirty="0" smtClean="0"/>
              <a:t>Resource:</a:t>
            </a:r>
          </a:p>
          <a:p>
            <a:pPr lvl="2"/>
            <a:r>
              <a:rPr lang="en-US" dirty="0" smtClean="0"/>
              <a:t>Family support of staff and people</a:t>
            </a:r>
          </a:p>
          <a:p>
            <a:pPr lvl="1"/>
            <a:r>
              <a:rPr lang="en-US" dirty="0" smtClean="0"/>
              <a:t>Reward:</a:t>
            </a:r>
          </a:p>
          <a:p>
            <a:pPr lvl="2"/>
            <a:r>
              <a:rPr lang="en-US" dirty="0" smtClean="0"/>
              <a:t>Increases chance of living longer</a:t>
            </a:r>
          </a:p>
          <a:p>
            <a:pPr lvl="2"/>
            <a:r>
              <a:rPr lang="en-US" dirty="0" smtClean="0"/>
              <a:t>Improve upon mood mental health</a:t>
            </a:r>
          </a:p>
          <a:p>
            <a:pPr lvl="2"/>
            <a:endParaRPr lang="en-US" dirty="0" smtClean="0"/>
          </a:p>
          <a:p>
            <a:pPr lvl="1"/>
            <a:endParaRPr lang="en-US" dirty="0" smtClean="0"/>
          </a:p>
          <a:p>
            <a:pPr lvl="1"/>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150" y="2396636"/>
            <a:ext cx="4762500"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204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Department Mission</a:t>
            </a:r>
            <a:endParaRPr lang="en-US" dirty="0"/>
          </a:p>
        </p:txBody>
      </p:sp>
      <p:sp>
        <p:nvSpPr>
          <p:cNvPr id="3" name="Content Placeholder 2"/>
          <p:cNvSpPr>
            <a:spLocks noGrp="1"/>
          </p:cNvSpPr>
          <p:nvPr>
            <p:ph idx="1"/>
          </p:nvPr>
        </p:nvSpPr>
        <p:spPr/>
        <p:txBody>
          <a:bodyPr/>
          <a:lstStyle/>
          <a:p>
            <a:r>
              <a:rPr lang="en-US" dirty="0" smtClean="0"/>
              <a:t>To lower obesity </a:t>
            </a:r>
          </a:p>
          <a:p>
            <a:r>
              <a:rPr lang="en-US" dirty="0" smtClean="0"/>
              <a:t>Maintain healthy physics</a:t>
            </a:r>
          </a:p>
          <a:p>
            <a:r>
              <a:rPr lang="en-US" dirty="0" smtClean="0"/>
              <a:t>Live longer</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9785" y="2165838"/>
            <a:ext cx="4636889" cy="3578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50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Bright Minds</a:t>
            </a:r>
            <a:br>
              <a:rPr lang="en-US" dirty="0" smtClean="0"/>
            </a:br>
            <a:r>
              <a:rPr lang="en-US" sz="2400" dirty="0" smtClean="0"/>
              <a:t>To inspire young minds to innovate, not regurgitate</a:t>
            </a:r>
            <a:endParaRPr lang="en-US" dirty="0"/>
          </a:p>
        </p:txBody>
      </p:sp>
      <p:sp>
        <p:nvSpPr>
          <p:cNvPr id="3" name="Subtitle 2"/>
          <p:cNvSpPr>
            <a:spLocks noGrp="1"/>
          </p:cNvSpPr>
          <p:nvPr>
            <p:ph type="subTitle" idx="1"/>
          </p:nvPr>
        </p:nvSpPr>
        <p:spPr/>
        <p:txBody>
          <a:bodyPr/>
          <a:lstStyle/>
          <a:p>
            <a:pPr algn="ctr"/>
            <a:r>
              <a:rPr lang="en-US" dirty="0" smtClean="0"/>
              <a:t>Education Department</a:t>
            </a:r>
            <a:endParaRPr lang="en-US" dirty="0"/>
          </a:p>
        </p:txBody>
      </p:sp>
    </p:spTree>
    <p:extLst>
      <p:ext uri="{BB962C8B-B14F-4D97-AF65-F5344CB8AC3E}">
        <p14:creationId xmlns:p14="http://schemas.microsoft.com/office/powerpoint/2010/main" val="3961712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S.M.A.R.T</a:t>
            </a:r>
            <a:endParaRPr lang="en-US" dirty="0"/>
          </a:p>
        </p:txBody>
      </p:sp>
      <p:sp>
        <p:nvSpPr>
          <p:cNvPr id="3" name="Content Placeholder 2"/>
          <p:cNvSpPr>
            <a:spLocks noGrp="1"/>
          </p:cNvSpPr>
          <p:nvPr>
            <p:ph idx="1"/>
          </p:nvPr>
        </p:nvSpPr>
        <p:spPr/>
        <p:txBody>
          <a:bodyPr>
            <a:normAutofit/>
          </a:bodyPr>
          <a:lstStyle/>
          <a:p>
            <a:r>
              <a:rPr lang="en-US" b="1" dirty="0" smtClean="0"/>
              <a:t>S</a:t>
            </a:r>
            <a:r>
              <a:rPr lang="en-US" dirty="0" smtClean="0"/>
              <a:t>pecific: smart choices in life and food </a:t>
            </a:r>
          </a:p>
          <a:p>
            <a:r>
              <a:rPr lang="en-US" b="1" dirty="0" smtClean="0"/>
              <a:t>M</a:t>
            </a:r>
            <a:r>
              <a:rPr lang="en-US" dirty="0" smtClean="0"/>
              <a:t>easureable: by keeping up their daily  routine and individual needs</a:t>
            </a:r>
          </a:p>
          <a:p>
            <a:r>
              <a:rPr lang="en-US" b="1" dirty="0" smtClean="0"/>
              <a:t>A</a:t>
            </a:r>
            <a:r>
              <a:rPr lang="en-US" dirty="0" smtClean="0"/>
              <a:t>chievable: by the determination of keeping a healthy and prosperous life</a:t>
            </a:r>
          </a:p>
          <a:p>
            <a:r>
              <a:rPr lang="en-US" b="1" dirty="0" smtClean="0"/>
              <a:t>R</a:t>
            </a:r>
            <a:r>
              <a:rPr lang="en-US" dirty="0" smtClean="0"/>
              <a:t>eward</a:t>
            </a:r>
            <a:r>
              <a:rPr lang="en-US" dirty="0"/>
              <a:t>: </a:t>
            </a:r>
            <a:r>
              <a:rPr lang="en-US" dirty="0" smtClean="0"/>
              <a:t>strengthen bones and reduce the risk of cancer</a:t>
            </a:r>
          </a:p>
          <a:p>
            <a:r>
              <a:rPr lang="en-US" b="1" dirty="0" smtClean="0"/>
              <a:t>T</a:t>
            </a:r>
            <a:r>
              <a:rPr lang="en-US" dirty="0" smtClean="0"/>
              <a:t>ime: improvement body complexity</a:t>
            </a:r>
          </a:p>
          <a:p>
            <a:pPr lvl="1"/>
            <a:r>
              <a:rPr lang="en-US" dirty="0" smtClean="0"/>
              <a:t>From past achievement to present achievement </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5578" y="4149967"/>
            <a:ext cx="3546422" cy="2708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3818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5- Stages</a:t>
            </a:r>
            <a:endParaRPr lang="en-US" dirty="0"/>
          </a:p>
        </p:txBody>
      </p:sp>
      <p:sp>
        <p:nvSpPr>
          <p:cNvPr id="3" name="Content Placeholder 2"/>
          <p:cNvSpPr>
            <a:spLocks noGrp="1"/>
          </p:cNvSpPr>
          <p:nvPr>
            <p:ph idx="1"/>
          </p:nvPr>
        </p:nvSpPr>
        <p:spPr/>
        <p:txBody>
          <a:bodyPr>
            <a:normAutofit/>
          </a:bodyPr>
          <a:lstStyle/>
          <a:p>
            <a:r>
              <a:rPr lang="en-US" dirty="0"/>
              <a:t>Precontemplation: </a:t>
            </a:r>
            <a:r>
              <a:rPr lang="en-US" dirty="0" smtClean="0"/>
              <a:t>they are unaware  of their surrounding and them self and might need an extra push to move forward</a:t>
            </a:r>
          </a:p>
          <a:p>
            <a:r>
              <a:rPr lang="en-US" dirty="0" smtClean="0"/>
              <a:t>Contemplation</a:t>
            </a:r>
            <a:r>
              <a:rPr lang="en-US" dirty="0"/>
              <a:t>: </a:t>
            </a:r>
            <a:r>
              <a:rPr lang="en-US" dirty="0" smtClean="0"/>
              <a:t>in the state of lost in mind as in if they are doubting their own self about their next action</a:t>
            </a:r>
          </a:p>
          <a:p>
            <a:r>
              <a:rPr lang="en-US" dirty="0" smtClean="0"/>
              <a:t>Preparation</a:t>
            </a:r>
            <a:r>
              <a:rPr lang="en-US" dirty="0"/>
              <a:t>: </a:t>
            </a:r>
            <a:r>
              <a:rPr lang="en-US" dirty="0" smtClean="0"/>
              <a:t>beginnings are always the hardest  to the next action</a:t>
            </a:r>
          </a:p>
          <a:p>
            <a:r>
              <a:rPr lang="en-US" dirty="0" smtClean="0"/>
              <a:t>Action</a:t>
            </a:r>
            <a:r>
              <a:rPr lang="en-US" dirty="0"/>
              <a:t>: </a:t>
            </a:r>
            <a:r>
              <a:rPr lang="en-US" dirty="0" smtClean="0"/>
              <a:t>by supporting them through the finish line </a:t>
            </a:r>
          </a:p>
          <a:p>
            <a:r>
              <a:rPr lang="en-US" dirty="0" smtClean="0"/>
              <a:t>Maintenance: scheduled list of actions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9878" y="3963499"/>
            <a:ext cx="2630732" cy="2630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6662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Department Overview</a:t>
            </a:r>
            <a:endParaRPr lang="en-US" dirty="0"/>
          </a:p>
        </p:txBody>
      </p:sp>
      <p:sp>
        <p:nvSpPr>
          <p:cNvPr id="3" name="Content Placeholder 2"/>
          <p:cNvSpPr>
            <a:spLocks noGrp="1"/>
          </p:cNvSpPr>
          <p:nvPr>
            <p:ph idx="1"/>
          </p:nvPr>
        </p:nvSpPr>
        <p:spPr>
          <a:xfrm>
            <a:off x="677334" y="1930400"/>
            <a:ext cx="8596668" cy="3880773"/>
          </a:xfrm>
        </p:spPr>
        <p:txBody>
          <a:bodyPr/>
          <a:lstStyle/>
          <a:p>
            <a:endParaRPr lang="en-US" dirty="0" smtClean="0"/>
          </a:p>
          <a:p>
            <a:r>
              <a:rPr lang="en-US" dirty="0" smtClean="0"/>
              <a:t>Primarily for students who are struggling in school to grasp certain subjects.	</a:t>
            </a:r>
          </a:p>
          <a:p>
            <a:pPr lvl="1"/>
            <a:r>
              <a:rPr lang="en-US" dirty="0" smtClean="0"/>
              <a:t>Focus on Math, Science and English.</a:t>
            </a:r>
          </a:p>
          <a:p>
            <a:endParaRPr lang="en-US" dirty="0" smtClean="0"/>
          </a:p>
          <a:p>
            <a:endParaRPr lang="en-US" dirty="0"/>
          </a:p>
          <a:p>
            <a:endParaRPr lang="en-US" dirty="0" smtClean="0"/>
          </a:p>
          <a:p>
            <a:r>
              <a:rPr lang="en-US" dirty="0" smtClean="0"/>
              <a:t>Our goal is to help students grasp certain subjects or topics in school that they may not be comfortable with.</a:t>
            </a:r>
          </a:p>
          <a:p>
            <a:pPr lvl="1"/>
            <a:endParaRPr lang="en-US" dirty="0" smtClean="0"/>
          </a:p>
        </p:txBody>
      </p:sp>
    </p:spTree>
    <p:extLst>
      <p:ext uri="{BB962C8B-B14F-4D97-AF65-F5344CB8AC3E}">
        <p14:creationId xmlns:p14="http://schemas.microsoft.com/office/powerpoint/2010/main" val="2825305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5-Stages</a:t>
            </a:r>
            <a:endParaRPr lang="en-US" dirty="0"/>
          </a:p>
        </p:txBody>
      </p:sp>
      <p:sp>
        <p:nvSpPr>
          <p:cNvPr id="3" name="Content Placeholder 2"/>
          <p:cNvSpPr>
            <a:spLocks noGrp="1"/>
          </p:cNvSpPr>
          <p:nvPr>
            <p:ph idx="1"/>
          </p:nvPr>
        </p:nvSpPr>
        <p:spPr/>
        <p:txBody>
          <a:bodyPr/>
          <a:lstStyle/>
          <a:p>
            <a:r>
              <a:rPr lang="en-US" dirty="0" smtClean="0"/>
              <a:t>Pre-contemplation: Student’s are failing subjects because lack of inspiration and help</a:t>
            </a:r>
          </a:p>
          <a:p>
            <a:r>
              <a:rPr lang="en-US" dirty="0" smtClean="0"/>
              <a:t>Contemplation: The youth need help and inspiration to learn.</a:t>
            </a:r>
          </a:p>
          <a:p>
            <a:r>
              <a:rPr lang="en-US" dirty="0" smtClean="0"/>
              <a:t>Preparation: We started looking into resources we would need to be able to help the youth.</a:t>
            </a:r>
          </a:p>
          <a:p>
            <a:pPr lvl="1"/>
            <a:r>
              <a:rPr lang="en-US" dirty="0" smtClean="0"/>
              <a:t>Books, Teachers, Specific programs</a:t>
            </a:r>
          </a:p>
          <a:p>
            <a:r>
              <a:rPr lang="en-US" dirty="0" smtClean="0"/>
              <a:t>Action: We opened up this department with after school hours for students.</a:t>
            </a:r>
          </a:p>
          <a:p>
            <a:r>
              <a:rPr lang="en-US" dirty="0" smtClean="0"/>
              <a:t>Maintenance: Students come as often as needed to get tutoring. Special programs set </a:t>
            </a:r>
          </a:p>
        </p:txBody>
      </p:sp>
    </p:spTree>
    <p:extLst>
      <p:ext uri="{BB962C8B-B14F-4D97-AF65-F5344CB8AC3E}">
        <p14:creationId xmlns:p14="http://schemas.microsoft.com/office/powerpoint/2010/main" val="1563975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8000"/>
            <a:ext cx="8596668" cy="1320800"/>
          </a:xfrm>
        </p:spPr>
        <p:txBody>
          <a:bodyPr/>
          <a:lstStyle/>
          <a:p>
            <a:pPr algn="ctr"/>
            <a:r>
              <a:rPr lang="en-US" dirty="0" smtClean="0"/>
              <a:t>S.M.A.R.T</a:t>
            </a:r>
            <a:endParaRPr lang="en-US" dirty="0"/>
          </a:p>
        </p:txBody>
      </p:sp>
      <p:sp>
        <p:nvSpPr>
          <p:cNvPr id="3" name="Content Placeholder 2"/>
          <p:cNvSpPr>
            <a:spLocks noGrp="1"/>
          </p:cNvSpPr>
          <p:nvPr>
            <p:ph idx="1"/>
          </p:nvPr>
        </p:nvSpPr>
        <p:spPr>
          <a:xfrm>
            <a:off x="677334" y="1828800"/>
            <a:ext cx="8596668" cy="3880773"/>
          </a:xfrm>
        </p:spPr>
        <p:txBody>
          <a:bodyPr/>
          <a:lstStyle/>
          <a:p>
            <a:r>
              <a:rPr lang="en-US" dirty="0" smtClean="0"/>
              <a:t>Focus on educational needs</a:t>
            </a:r>
          </a:p>
          <a:p>
            <a:r>
              <a:rPr lang="en-US" dirty="0" smtClean="0"/>
              <a:t>Measured based on individual needs</a:t>
            </a:r>
          </a:p>
          <a:p>
            <a:pPr lvl="1"/>
            <a:r>
              <a:rPr lang="en-US" dirty="0" smtClean="0"/>
              <a:t>Specific vs. overall</a:t>
            </a:r>
          </a:p>
          <a:p>
            <a:r>
              <a:rPr lang="en-US" dirty="0" smtClean="0"/>
              <a:t>Achievable through dedication and self-confidence</a:t>
            </a:r>
          </a:p>
          <a:p>
            <a:r>
              <a:rPr lang="en-US" dirty="0" smtClean="0"/>
              <a:t>Rewarded through improved grades and better understanding</a:t>
            </a:r>
          </a:p>
          <a:p>
            <a:r>
              <a:rPr lang="en-US" dirty="0" smtClean="0"/>
              <a:t>The time it takes is up to the student.</a:t>
            </a:r>
          </a:p>
          <a:p>
            <a:pPr lvl="1"/>
            <a:r>
              <a:rPr lang="en-US" dirty="0" smtClean="0"/>
              <a:t>Each day after school, once a week, once a month, etc.</a:t>
            </a:r>
            <a:endParaRPr lang="en-US" dirty="0"/>
          </a:p>
        </p:txBody>
      </p:sp>
    </p:spTree>
    <p:extLst>
      <p:ext uri="{BB962C8B-B14F-4D97-AF65-F5344CB8AC3E}">
        <p14:creationId xmlns:p14="http://schemas.microsoft.com/office/powerpoint/2010/main" val="288995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Department Overview Cont’d</a:t>
            </a:r>
            <a:endParaRPr lang="en-US" dirty="0"/>
          </a:p>
        </p:txBody>
      </p:sp>
      <p:sp>
        <p:nvSpPr>
          <p:cNvPr id="3" name="Content Placeholder 2"/>
          <p:cNvSpPr>
            <a:spLocks noGrp="1"/>
          </p:cNvSpPr>
          <p:nvPr>
            <p:ph idx="1"/>
          </p:nvPr>
        </p:nvSpPr>
        <p:spPr/>
        <p:txBody>
          <a:bodyPr>
            <a:normAutofit lnSpcReduction="10000"/>
          </a:bodyPr>
          <a:lstStyle/>
          <a:p>
            <a:r>
              <a:rPr lang="en-US" dirty="0" smtClean="0"/>
              <a:t>Challenges</a:t>
            </a:r>
          </a:p>
          <a:p>
            <a:pPr lvl="1"/>
            <a:r>
              <a:rPr lang="en-US" dirty="0" smtClean="0"/>
              <a:t>Students wanting help</a:t>
            </a:r>
          </a:p>
          <a:p>
            <a:pPr lvl="1"/>
            <a:r>
              <a:rPr lang="en-US" dirty="0" smtClean="0"/>
              <a:t>Having enough teachers</a:t>
            </a:r>
          </a:p>
          <a:p>
            <a:r>
              <a:rPr lang="en-US" dirty="0" smtClean="0"/>
              <a:t>Resources</a:t>
            </a:r>
          </a:p>
          <a:p>
            <a:pPr lvl="1"/>
            <a:r>
              <a:rPr lang="en-US" dirty="0" smtClean="0"/>
              <a:t>Books: Students get new books depending on the program.</a:t>
            </a:r>
          </a:p>
          <a:p>
            <a:pPr lvl="3"/>
            <a:r>
              <a:rPr lang="en-US" dirty="0" smtClean="0"/>
              <a:t>Many free books are available for students also</a:t>
            </a:r>
          </a:p>
          <a:p>
            <a:pPr lvl="1"/>
            <a:r>
              <a:rPr lang="en-US" dirty="0" smtClean="0"/>
              <a:t>Teachers: There are teachers with specific knowledge to help students</a:t>
            </a:r>
          </a:p>
          <a:p>
            <a:pPr lvl="1"/>
            <a:r>
              <a:rPr lang="en-US" dirty="0" smtClean="0"/>
              <a:t>Supplemental course work and outlines</a:t>
            </a:r>
          </a:p>
          <a:p>
            <a:r>
              <a:rPr lang="en-US" dirty="0" smtClean="0"/>
              <a:t>Reward</a:t>
            </a:r>
          </a:p>
          <a:p>
            <a:pPr lvl="1"/>
            <a:r>
              <a:rPr lang="en-US" dirty="0" smtClean="0"/>
              <a:t>Students will be inspired to learn; not only for their benefit, but for their community.</a:t>
            </a:r>
          </a:p>
        </p:txBody>
      </p:sp>
    </p:spTree>
    <p:extLst>
      <p:ext uri="{BB962C8B-B14F-4D97-AF65-F5344CB8AC3E}">
        <p14:creationId xmlns:p14="http://schemas.microsoft.com/office/powerpoint/2010/main" val="1408582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When in Doubt, Talk It Out</a:t>
            </a:r>
            <a:endParaRPr lang="en-US" dirty="0"/>
          </a:p>
        </p:txBody>
      </p:sp>
      <p:sp>
        <p:nvSpPr>
          <p:cNvPr id="3" name="Subtitle 2"/>
          <p:cNvSpPr>
            <a:spLocks noGrp="1"/>
          </p:cNvSpPr>
          <p:nvPr>
            <p:ph type="subTitle" idx="1"/>
          </p:nvPr>
        </p:nvSpPr>
        <p:spPr/>
        <p:txBody>
          <a:bodyPr/>
          <a:lstStyle/>
          <a:p>
            <a:r>
              <a:rPr lang="en-US" dirty="0" smtClean="0"/>
              <a:t>A youth violence prevention program.</a:t>
            </a:r>
            <a:endParaRPr lang="en-US" dirty="0"/>
          </a:p>
        </p:txBody>
      </p:sp>
    </p:spTree>
    <p:extLst>
      <p:ext uri="{BB962C8B-B14F-4D97-AF65-F5344CB8AC3E}">
        <p14:creationId xmlns:p14="http://schemas.microsoft.com/office/powerpoint/2010/main" val="2350017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Youth Violence </a:t>
            </a:r>
            <a:r>
              <a:rPr lang="en-US" sz="2000" dirty="0" smtClean="0"/>
              <a:t>(according to the CDC)</a:t>
            </a:r>
            <a:endParaRPr lang="en-US" dirty="0"/>
          </a:p>
        </p:txBody>
      </p:sp>
      <p:sp>
        <p:nvSpPr>
          <p:cNvPr id="3" name="Content Placeholder 2"/>
          <p:cNvSpPr>
            <a:spLocks noGrp="1"/>
          </p:cNvSpPr>
          <p:nvPr>
            <p:ph idx="1"/>
          </p:nvPr>
        </p:nvSpPr>
        <p:spPr/>
        <p:txBody>
          <a:bodyPr/>
          <a:lstStyle/>
          <a:p>
            <a:r>
              <a:rPr lang="en-US" dirty="0" smtClean="0"/>
              <a:t>Parenting issues (incl. authoritarian child raising, harsh, lax or inconsistent discipline, etc.)</a:t>
            </a:r>
          </a:p>
          <a:p>
            <a:r>
              <a:rPr lang="en-US" dirty="0" smtClean="0"/>
              <a:t>Involvement in gangs</a:t>
            </a:r>
          </a:p>
          <a:p>
            <a:r>
              <a:rPr lang="en-US" dirty="0" smtClean="0"/>
              <a:t>Poor academic performance</a:t>
            </a:r>
          </a:p>
          <a:p>
            <a:r>
              <a:rPr lang="en-US" dirty="0" smtClean="0"/>
              <a:t>High levels of transiency or family disruption</a:t>
            </a:r>
          </a:p>
          <a:p>
            <a:r>
              <a:rPr lang="en-US" dirty="0" smtClean="0"/>
              <a:t>Socially disorganized neighborhoods</a:t>
            </a:r>
          </a:p>
          <a:p>
            <a:r>
              <a:rPr lang="en-US" dirty="0" smtClean="0"/>
              <a:t>Diminished economic opportunities</a:t>
            </a:r>
          </a:p>
          <a:p>
            <a:endParaRPr lang="en-US" dirty="0" smtClean="0"/>
          </a:p>
          <a:p>
            <a:endParaRPr lang="en-US" dirty="0"/>
          </a:p>
        </p:txBody>
      </p:sp>
    </p:spTree>
    <p:extLst>
      <p:ext uri="{BB962C8B-B14F-4D97-AF65-F5344CB8AC3E}">
        <p14:creationId xmlns:p14="http://schemas.microsoft.com/office/powerpoint/2010/main" val="1470342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Department Mission</a:t>
            </a:r>
            <a:endParaRPr lang="en-US" dirty="0"/>
          </a:p>
        </p:txBody>
      </p:sp>
      <p:sp>
        <p:nvSpPr>
          <p:cNvPr id="3" name="Content Placeholder 2"/>
          <p:cNvSpPr>
            <a:spLocks noGrp="1"/>
          </p:cNvSpPr>
          <p:nvPr>
            <p:ph idx="1"/>
          </p:nvPr>
        </p:nvSpPr>
        <p:spPr/>
        <p:txBody>
          <a:bodyPr/>
          <a:lstStyle/>
          <a:p>
            <a:r>
              <a:rPr lang="en-US" dirty="0" smtClean="0"/>
              <a:t>To reduce or eliminate instances of youth-on-youth or youth-on-other violence</a:t>
            </a:r>
          </a:p>
          <a:p>
            <a:r>
              <a:rPr lang="en-US" dirty="0" smtClean="0"/>
              <a:t>Use a variety of programs in place to help youth cope with issues, but mainly focus on the anger aspect that stems from the stressful situations.</a:t>
            </a:r>
            <a:endParaRPr lang="en-US" dirty="0"/>
          </a:p>
        </p:txBody>
      </p:sp>
    </p:spTree>
    <p:extLst>
      <p:ext uri="{BB962C8B-B14F-4D97-AF65-F5344CB8AC3E}">
        <p14:creationId xmlns:p14="http://schemas.microsoft.com/office/powerpoint/2010/main" val="236530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1_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3.xml><?xml version="1.0" encoding="utf-8"?>
<a:theme xmlns:a="http://schemas.openxmlformats.org/drawingml/2006/main" name="2_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4.xml><?xml version="1.0" encoding="utf-8"?>
<a:theme xmlns:a="http://schemas.openxmlformats.org/drawingml/2006/main" name="3_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TM03457503[[fn=Quotable]]</Template>
  <TotalTime>147</TotalTime>
  <Words>1137</Words>
  <Application>Microsoft Office PowerPoint</Application>
  <PresentationFormat>Widescreen</PresentationFormat>
  <Paragraphs>127</Paragraphs>
  <Slides>21</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21</vt:i4>
      </vt:variant>
    </vt:vector>
  </HeadingPairs>
  <TitlesOfParts>
    <vt:vector size="27" baseType="lpstr">
      <vt:lpstr>Century Gothic</vt:lpstr>
      <vt:lpstr>Wingdings 2</vt:lpstr>
      <vt:lpstr>Quotable</vt:lpstr>
      <vt:lpstr>1_Quotable</vt:lpstr>
      <vt:lpstr>2_Quotable</vt:lpstr>
      <vt:lpstr>3_Quotable</vt:lpstr>
      <vt:lpstr>Choices for Youth</vt:lpstr>
      <vt:lpstr>Bright Minds To inspire young minds to innovate, not regurgitate</vt:lpstr>
      <vt:lpstr>Department Overview</vt:lpstr>
      <vt:lpstr>5-Stages</vt:lpstr>
      <vt:lpstr>S.M.A.R.T</vt:lpstr>
      <vt:lpstr>Department Overview Cont’d</vt:lpstr>
      <vt:lpstr>When in Doubt, Talk It Out</vt:lpstr>
      <vt:lpstr>Causes of Youth Violence (according to the CDC)</vt:lpstr>
      <vt:lpstr>Department Mission</vt:lpstr>
      <vt:lpstr>5 Stages of Anti-Violence Change</vt:lpstr>
      <vt:lpstr>S.M.A.R.T.</vt:lpstr>
      <vt:lpstr>Department Overview</vt:lpstr>
      <vt:lpstr>Youth Social Problems</vt:lpstr>
      <vt:lpstr>Choices For Youth </vt:lpstr>
      <vt:lpstr>Lights, Camera, ACTION!!!!!! </vt:lpstr>
      <vt:lpstr>5 Stages</vt:lpstr>
      <vt:lpstr>SMART</vt:lpstr>
      <vt:lpstr>Physical Health</vt:lpstr>
      <vt:lpstr>Department Mission</vt:lpstr>
      <vt:lpstr>S.M.A.R.T</vt:lpstr>
      <vt:lpstr>5- Stages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When in Doubt, Talk It Out</dc:title>
  <dc:creator>Debbi</dc:creator>
  <cp:lastModifiedBy>sheric landingham</cp:lastModifiedBy>
  <cp:revision>17</cp:revision>
  <dcterms:created xsi:type="dcterms:W3CDTF">2015-11-03T22:50:36Z</dcterms:created>
  <dcterms:modified xsi:type="dcterms:W3CDTF">2015-11-04T06:33:08Z</dcterms:modified>
</cp:coreProperties>
</file>