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9" r:id="rId5"/>
    <p:sldId id="260" r:id="rId6"/>
    <p:sldId id="261" r:id="rId7"/>
    <p:sldId id="275" r:id="rId8"/>
    <p:sldId id="276" r:id="rId9"/>
    <p:sldId id="278" r:id="rId10"/>
    <p:sldId id="277" r:id="rId11"/>
    <p:sldId id="279" r:id="rId12"/>
    <p:sldId id="258" r:id="rId13"/>
    <p:sldId id="280" r:id="rId14"/>
    <p:sldId id="257" r:id="rId15"/>
    <p:sldId id="262" r:id="rId16"/>
    <p:sldId id="281" r:id="rId17"/>
    <p:sldId id="263" r:id="rId18"/>
    <p:sldId id="264" r:id="rId19"/>
    <p:sldId id="265" r:id="rId20"/>
    <p:sldId id="282" r:id="rId21"/>
    <p:sldId id="283" r:id="rId22"/>
    <p:sldId id="270" r:id="rId23"/>
    <p:sldId id="271" r:id="rId24"/>
    <p:sldId id="272" r:id="rId25"/>
    <p:sldId id="284" r:id="rId26"/>
    <p:sldId id="285" r:id="rId27"/>
    <p:sldId id="287" r:id="rId28"/>
    <p:sldId id="288" r:id="rId29"/>
    <p:sldId id="289" r:id="rId30"/>
    <p:sldId id="266" r:id="rId31"/>
    <p:sldId id="267" r:id="rId32"/>
    <p:sldId id="268" r:id="rId33"/>
    <p:sldId id="290" r:id="rId34"/>
    <p:sldId id="26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5B234-3B5A-E809-5EC1-BC3380BFB267}" v="2910" dt="2021-04-16T06:38:04.712"/>
    <p1510:client id="{5595FE5B-D1D4-FCBB-37A7-AC9D9B9CAD51}" v="4" dt="2021-04-16T09:49:41.117"/>
    <p1510:client id="{9045EE0D-DD58-4376-81C4-D29ABD146396}" v="495" dt="2021-04-15T22:56:21.835"/>
    <p1510:client id="{9F4322ED-0BE1-5E21-7B2B-CE477251450D}" v="162" dt="2021-04-15T23:33:45.108"/>
    <p1510:client id="{E208CD1E-7A7A-9170-88F8-B9220CC3C49C}" v="11" dt="2021-04-16T08:53:43.812"/>
    <p1510:client id="{E27FB442-DB61-4B35-8187-0D8B1AE53DD2}" v="812" dt="2021-04-16T09:42:39.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6">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8">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sp>
        <p:sp>
          <p:nvSpPr>
            <p:cNvPr id="11"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sp>
      </p:grpSp>
      <p:sp>
        <p:nvSpPr>
          <p:cNvPr id="2" name="Title 1"/>
          <p:cNvSpPr>
            <a:spLocks noGrp="1"/>
          </p:cNvSpPr>
          <p:nvPr>
            <p:ph type="ctrTitle"/>
          </p:nvPr>
        </p:nvSpPr>
        <p:spPr>
          <a:xfrm>
            <a:off x="1915128" y="1788454"/>
            <a:ext cx="8361229" cy="2098226"/>
          </a:xfrm>
        </p:spPr>
        <p:txBody>
          <a:bodyPr>
            <a:normAutofit/>
          </a:bodyPr>
          <a:lstStyle/>
          <a:p>
            <a:r>
              <a:rPr lang="en-US" sz="4500"/>
              <a:t>Team 4</a:t>
            </a:r>
            <a:br>
              <a:rPr lang="en-US" sz="4500"/>
            </a:br>
            <a:r>
              <a:rPr lang="en-US" sz="2000"/>
              <a:t>By </a:t>
            </a:r>
            <a:r>
              <a:rPr lang="en-US" sz="2000">
                <a:ea typeface="+mj-lt"/>
                <a:cs typeface="+mj-lt"/>
              </a:rPr>
              <a:t>Hasan</a:t>
            </a:r>
            <a:r>
              <a:rPr lang="en-US" sz="2000"/>
              <a:t> , Michael , Tom and Jordan</a:t>
            </a:r>
          </a:p>
        </p:txBody>
      </p:sp>
    </p:spTree>
    <p:extLst>
      <p:ext uri="{BB962C8B-B14F-4D97-AF65-F5344CB8AC3E}">
        <p14:creationId xmlns:p14="http://schemas.microsoft.com/office/powerpoint/2010/main" val="4021877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Using Jira -creating epics</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6194612" cy="4130488"/>
          </a:xfrm>
        </p:spPr>
        <p:txBody>
          <a:bodyPr vert="horz" lIns="91440" tIns="45720" rIns="91440" bIns="45720" rtlCol="0" anchor="t">
            <a:normAutofit/>
          </a:bodyPr>
          <a:lstStyle/>
          <a:p>
            <a:pPr marL="0" indent="0">
              <a:buNone/>
            </a:pPr>
            <a:r>
              <a:rPr lang="en-GB" sz="2800"/>
              <a:t>Epics are essentially a large body of work that can be broken down Into smaller tasks or user stories(issues in Jira)</a:t>
            </a:r>
            <a:endParaRPr lang="en-GB" sz="2800">
              <a:ea typeface="+mn-lt"/>
              <a:cs typeface="+mn-lt"/>
            </a:endParaRPr>
          </a:p>
          <a:p>
            <a:pPr marL="0" indent="0">
              <a:buNone/>
            </a:pPr>
            <a:endParaRPr lang="en-GB" sz="2800"/>
          </a:p>
        </p:txBody>
      </p:sp>
      <p:pic>
        <p:nvPicPr>
          <p:cNvPr id="4" name="Picture 4" descr="Graphical user interface, application&#10;&#10;Description automatically generated">
            <a:extLst>
              <a:ext uri="{FF2B5EF4-FFF2-40B4-BE49-F238E27FC236}">
                <a16:creationId xmlns:a16="http://schemas.microsoft.com/office/drawing/2014/main" id="{A48F8AE9-B6E5-444D-BDEB-D17965AE1EBF}"/>
              </a:ext>
            </a:extLst>
          </p:cNvPr>
          <p:cNvPicPr>
            <a:picLocks noChangeAspect="1"/>
          </p:cNvPicPr>
          <p:nvPr/>
        </p:nvPicPr>
        <p:blipFill>
          <a:blip r:embed="rId2"/>
          <a:stretch>
            <a:fillRect/>
          </a:stretch>
        </p:blipFill>
        <p:spPr>
          <a:xfrm>
            <a:off x="7965026" y="1718983"/>
            <a:ext cx="2660507" cy="4809564"/>
          </a:xfrm>
          <a:prstGeom prst="rect">
            <a:avLst/>
          </a:prstGeom>
        </p:spPr>
      </p:pic>
    </p:spTree>
    <p:extLst>
      <p:ext uri="{BB962C8B-B14F-4D97-AF65-F5344CB8AC3E}">
        <p14:creationId xmlns:p14="http://schemas.microsoft.com/office/powerpoint/2010/main" val="169518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Using Jira – planning sprints</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9601200" cy="3962400"/>
          </a:xfrm>
        </p:spPr>
        <p:txBody>
          <a:bodyPr vert="horz" lIns="91440" tIns="45720" rIns="91440" bIns="45720" rtlCol="0" anchor="t">
            <a:normAutofit/>
          </a:bodyPr>
          <a:lstStyle/>
          <a:p>
            <a:pPr marL="0" indent="0">
              <a:buNone/>
            </a:pPr>
            <a:r>
              <a:rPr lang="en-GB" sz="2800">
                <a:ea typeface="+mn-lt"/>
                <a:cs typeface="+mn-lt"/>
              </a:rPr>
              <a:t>Sprints are typically a set period of time in which a specific work must be completed and ready for review. Each sprint usually consists of a planning meeting with the product owner and the development team to agree on what exactly needs to be accomplished by the end of the sprint. Jira however, simplifies the process of planning sprints with the ability to not only plan what task needs to be completed when but as we seen before with smart commits, it also allows us to track who did what. </a:t>
            </a:r>
          </a:p>
          <a:p>
            <a:pPr marL="0" indent="0">
              <a:buNone/>
            </a:pPr>
            <a:endParaRPr lang="en-GB" sz="2800"/>
          </a:p>
        </p:txBody>
      </p:sp>
    </p:spTree>
    <p:extLst>
      <p:ext uri="{BB962C8B-B14F-4D97-AF65-F5344CB8AC3E}">
        <p14:creationId xmlns:p14="http://schemas.microsoft.com/office/powerpoint/2010/main" val="310855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253B-9849-4D84-977B-B9562EB3CB76}"/>
              </a:ext>
            </a:extLst>
          </p:cNvPr>
          <p:cNvSpPr>
            <a:spLocks noGrp="1"/>
          </p:cNvSpPr>
          <p:nvPr>
            <p:ph type="title"/>
          </p:nvPr>
        </p:nvSpPr>
        <p:spPr>
          <a:xfrm>
            <a:off x="1371600" y="685800"/>
            <a:ext cx="8802030" cy="816827"/>
          </a:xfrm>
        </p:spPr>
        <p:txBody>
          <a:bodyPr>
            <a:noAutofit/>
          </a:bodyPr>
          <a:lstStyle/>
          <a:p>
            <a:r>
              <a:rPr lang="en-GB">
                <a:ea typeface="+mj-lt"/>
                <a:cs typeface="+mj-lt"/>
              </a:rPr>
              <a:t>Planning – Using Jira – planning sprints</a:t>
            </a:r>
            <a:endParaRPr lang="en-US"/>
          </a:p>
        </p:txBody>
      </p:sp>
      <p:pic>
        <p:nvPicPr>
          <p:cNvPr id="5" name="Picture 5" descr="Table&#10;&#10;Description automatically generated">
            <a:extLst>
              <a:ext uri="{FF2B5EF4-FFF2-40B4-BE49-F238E27FC236}">
                <a16:creationId xmlns:a16="http://schemas.microsoft.com/office/drawing/2014/main" id="{304065C5-943F-4E4D-9367-89333A9890A8}"/>
              </a:ext>
            </a:extLst>
          </p:cNvPr>
          <p:cNvPicPr>
            <a:picLocks noChangeAspect="1"/>
          </p:cNvPicPr>
          <p:nvPr/>
        </p:nvPicPr>
        <p:blipFill>
          <a:blip r:embed="rId2"/>
          <a:stretch>
            <a:fillRect/>
          </a:stretch>
        </p:blipFill>
        <p:spPr>
          <a:xfrm>
            <a:off x="1009521" y="2029286"/>
            <a:ext cx="9536150" cy="4287235"/>
          </a:xfrm>
          <a:prstGeom prst="rect">
            <a:avLst/>
          </a:prstGeom>
        </p:spPr>
      </p:pic>
    </p:spTree>
    <p:extLst>
      <p:ext uri="{BB962C8B-B14F-4D97-AF65-F5344CB8AC3E}">
        <p14:creationId xmlns:p14="http://schemas.microsoft.com/office/powerpoint/2010/main" val="2433311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Daily Stand-Ups</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9601200" cy="3962400"/>
          </a:xfrm>
        </p:spPr>
        <p:txBody>
          <a:bodyPr vert="horz" lIns="91440" tIns="45720" rIns="91440" bIns="45720" rtlCol="0" anchor="t">
            <a:normAutofit/>
          </a:bodyPr>
          <a:lstStyle/>
          <a:p>
            <a:pPr marL="0" indent="0">
              <a:buNone/>
            </a:pPr>
            <a:r>
              <a:rPr lang="en-GB" sz="2800">
                <a:ea typeface="+mn-lt"/>
                <a:cs typeface="+mn-lt"/>
              </a:rPr>
              <a:t>During each sprint period, there was a daily standup. The purpose of the daily stand up was to discuss what each group member worked on, what they plan to work on next and what isses they had with any given task (known as blockers).</a:t>
            </a:r>
          </a:p>
          <a:p>
            <a:pPr marL="0" indent="0">
              <a:buNone/>
            </a:pPr>
            <a:endParaRPr lang="en-GB" sz="2800"/>
          </a:p>
        </p:txBody>
      </p:sp>
    </p:spTree>
    <p:extLst>
      <p:ext uri="{BB962C8B-B14F-4D97-AF65-F5344CB8AC3E}">
        <p14:creationId xmlns:p14="http://schemas.microsoft.com/office/powerpoint/2010/main" val="63836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CFA2-183A-433E-B824-481617452D3C}"/>
              </a:ext>
            </a:extLst>
          </p:cNvPr>
          <p:cNvSpPr>
            <a:spLocks noGrp="1"/>
          </p:cNvSpPr>
          <p:nvPr>
            <p:ph type="title"/>
          </p:nvPr>
        </p:nvSpPr>
        <p:spPr/>
        <p:txBody>
          <a:bodyPr/>
          <a:lstStyle/>
          <a:p>
            <a:r>
              <a:rPr lang="en-GB">
                <a:ea typeface="+mj-lt"/>
                <a:cs typeface="+mj-lt"/>
              </a:rPr>
              <a:t>Planning – Daily Stand-Ups</a:t>
            </a:r>
            <a:endParaRPr lang="en-US">
              <a:ea typeface="+mj-lt"/>
              <a:cs typeface="+mj-lt"/>
            </a:endParaRPr>
          </a:p>
        </p:txBody>
      </p:sp>
      <p:pic>
        <p:nvPicPr>
          <p:cNvPr id="4" name="Picture 4" descr="Text&#10;&#10;Description automatically generated">
            <a:extLst>
              <a:ext uri="{FF2B5EF4-FFF2-40B4-BE49-F238E27FC236}">
                <a16:creationId xmlns:a16="http://schemas.microsoft.com/office/drawing/2014/main" id="{E75B08DF-4954-4DA2-A4A9-5DD137F9C0CB}"/>
              </a:ext>
            </a:extLst>
          </p:cNvPr>
          <p:cNvPicPr>
            <a:picLocks noChangeAspect="1"/>
          </p:cNvPicPr>
          <p:nvPr/>
        </p:nvPicPr>
        <p:blipFill>
          <a:blip r:embed="rId2"/>
          <a:stretch>
            <a:fillRect/>
          </a:stretch>
        </p:blipFill>
        <p:spPr>
          <a:xfrm>
            <a:off x="971910" y="2160211"/>
            <a:ext cx="5302369" cy="4248481"/>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87236347-CB24-4841-A9D7-C31C0B26CA46}"/>
              </a:ext>
            </a:extLst>
          </p:cNvPr>
          <p:cNvPicPr>
            <a:picLocks noChangeAspect="1"/>
          </p:cNvPicPr>
          <p:nvPr/>
        </p:nvPicPr>
        <p:blipFill>
          <a:blip r:embed="rId3"/>
          <a:stretch>
            <a:fillRect/>
          </a:stretch>
        </p:blipFill>
        <p:spPr>
          <a:xfrm>
            <a:off x="6734776" y="2168321"/>
            <a:ext cx="4835105" cy="4241908"/>
          </a:xfrm>
          <a:prstGeom prst="rect">
            <a:avLst/>
          </a:prstGeom>
        </p:spPr>
      </p:pic>
    </p:spTree>
    <p:extLst>
      <p:ext uri="{BB962C8B-B14F-4D97-AF65-F5344CB8AC3E}">
        <p14:creationId xmlns:p14="http://schemas.microsoft.com/office/powerpoint/2010/main" val="74229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1A63-FCD9-4615-9241-82334AB9A625}"/>
              </a:ext>
            </a:extLst>
          </p:cNvPr>
          <p:cNvSpPr>
            <a:spLocks noGrp="1"/>
          </p:cNvSpPr>
          <p:nvPr>
            <p:ph type="title"/>
          </p:nvPr>
        </p:nvSpPr>
        <p:spPr/>
        <p:txBody>
          <a:bodyPr/>
          <a:lstStyle/>
          <a:p>
            <a:r>
              <a:rPr lang="en-GB"/>
              <a:t>Initial Functionality of the program</a:t>
            </a:r>
          </a:p>
        </p:txBody>
      </p:sp>
      <p:pic>
        <p:nvPicPr>
          <p:cNvPr id="4" name="Picture 4" descr="Graphical user interface, application, table&#10;&#10;Description automatically generated">
            <a:extLst>
              <a:ext uri="{FF2B5EF4-FFF2-40B4-BE49-F238E27FC236}">
                <a16:creationId xmlns:a16="http://schemas.microsoft.com/office/drawing/2014/main" id="{BC56A080-E343-435B-9E2B-5C6A280715B8}"/>
              </a:ext>
            </a:extLst>
          </p:cNvPr>
          <p:cNvPicPr>
            <a:picLocks noChangeAspect="1"/>
          </p:cNvPicPr>
          <p:nvPr/>
        </p:nvPicPr>
        <p:blipFill>
          <a:blip r:embed="rId2"/>
          <a:stretch>
            <a:fillRect/>
          </a:stretch>
        </p:blipFill>
        <p:spPr>
          <a:xfrm>
            <a:off x="1369742" y="1670008"/>
            <a:ext cx="5819077" cy="4419372"/>
          </a:xfrm>
          <a:prstGeom prst="rect">
            <a:avLst/>
          </a:prstGeom>
        </p:spPr>
      </p:pic>
    </p:spTree>
    <p:extLst>
      <p:ext uri="{BB962C8B-B14F-4D97-AF65-F5344CB8AC3E}">
        <p14:creationId xmlns:p14="http://schemas.microsoft.com/office/powerpoint/2010/main" val="110392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The Front End </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9601200" cy="3962400"/>
          </a:xfrm>
        </p:spPr>
        <p:txBody>
          <a:bodyPr vert="horz" lIns="91440" tIns="45720" rIns="91440" bIns="45720" rtlCol="0" anchor="t">
            <a:normAutofit/>
          </a:bodyPr>
          <a:lstStyle/>
          <a:p>
            <a:pPr marL="0" indent="0">
              <a:buNone/>
            </a:pPr>
            <a:r>
              <a:rPr lang="en-GB" sz="2800">
                <a:ea typeface="+mn-lt"/>
                <a:cs typeface="+mn-lt"/>
              </a:rPr>
              <a:t>The front end was programmed in HTML, CSS, Bootstrap and javascript. However, in order to ensure the front end would operate as a given user would expect it to, it was rigirously tested using Selenium, Cucumber and Gerkhin. </a:t>
            </a:r>
          </a:p>
          <a:p>
            <a:pPr marL="0" indent="0">
              <a:buNone/>
            </a:pPr>
            <a:r>
              <a:rPr lang="en-GB" sz="2800"/>
              <a:t>However, In order to plan the layout of the web application, Wire-Frame's where used to create a template for the web application. </a:t>
            </a:r>
          </a:p>
        </p:txBody>
      </p:sp>
    </p:spTree>
    <p:extLst>
      <p:ext uri="{BB962C8B-B14F-4D97-AF65-F5344CB8AC3E}">
        <p14:creationId xmlns:p14="http://schemas.microsoft.com/office/powerpoint/2010/main" val="305953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8A0B-2861-4761-916C-407D7BF68D49}"/>
              </a:ext>
            </a:extLst>
          </p:cNvPr>
          <p:cNvSpPr>
            <a:spLocks noGrp="1"/>
          </p:cNvSpPr>
          <p:nvPr>
            <p:ph type="title"/>
          </p:nvPr>
        </p:nvSpPr>
        <p:spPr/>
        <p:txBody>
          <a:bodyPr/>
          <a:lstStyle/>
          <a:p>
            <a:r>
              <a:rPr lang="en-GB"/>
              <a:t>The Front End - Wire-Frame's</a:t>
            </a:r>
          </a:p>
        </p:txBody>
      </p:sp>
      <p:pic>
        <p:nvPicPr>
          <p:cNvPr id="4" name="Picture 4" descr="Table&#10;&#10;Description automatically generated">
            <a:extLst>
              <a:ext uri="{FF2B5EF4-FFF2-40B4-BE49-F238E27FC236}">
                <a16:creationId xmlns:a16="http://schemas.microsoft.com/office/drawing/2014/main" id="{7BB6E45A-33B9-4D00-AB15-B936144AFAD9}"/>
              </a:ext>
            </a:extLst>
          </p:cNvPr>
          <p:cNvPicPr>
            <a:picLocks noChangeAspect="1"/>
          </p:cNvPicPr>
          <p:nvPr/>
        </p:nvPicPr>
        <p:blipFill>
          <a:blip r:embed="rId2"/>
          <a:stretch>
            <a:fillRect/>
          </a:stretch>
        </p:blipFill>
        <p:spPr>
          <a:xfrm>
            <a:off x="1369742" y="2254723"/>
            <a:ext cx="5345151" cy="3556601"/>
          </a:xfrm>
          <a:prstGeom prst="rect">
            <a:avLst/>
          </a:prstGeom>
        </p:spPr>
      </p:pic>
      <p:pic>
        <p:nvPicPr>
          <p:cNvPr id="5" name="Picture 5">
            <a:extLst>
              <a:ext uri="{FF2B5EF4-FFF2-40B4-BE49-F238E27FC236}">
                <a16:creationId xmlns:a16="http://schemas.microsoft.com/office/drawing/2014/main" id="{93A00AFF-CFAA-4D59-9220-317B82E63654}"/>
              </a:ext>
            </a:extLst>
          </p:cNvPr>
          <p:cNvPicPr>
            <a:picLocks noChangeAspect="1"/>
          </p:cNvPicPr>
          <p:nvPr/>
        </p:nvPicPr>
        <p:blipFill>
          <a:blip r:embed="rId3"/>
          <a:stretch>
            <a:fillRect/>
          </a:stretch>
        </p:blipFill>
        <p:spPr>
          <a:xfrm>
            <a:off x="7326352" y="2251436"/>
            <a:ext cx="4703955" cy="3776906"/>
          </a:xfrm>
          <a:prstGeom prst="rect">
            <a:avLst/>
          </a:prstGeom>
        </p:spPr>
      </p:pic>
    </p:spTree>
    <p:extLst>
      <p:ext uri="{BB962C8B-B14F-4D97-AF65-F5344CB8AC3E}">
        <p14:creationId xmlns:p14="http://schemas.microsoft.com/office/powerpoint/2010/main" val="392679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268D-8C2C-4559-ADB9-47587F3DCE4B}"/>
              </a:ext>
            </a:extLst>
          </p:cNvPr>
          <p:cNvSpPr>
            <a:spLocks noGrp="1"/>
          </p:cNvSpPr>
          <p:nvPr>
            <p:ph type="title"/>
          </p:nvPr>
        </p:nvSpPr>
        <p:spPr/>
        <p:txBody>
          <a:bodyPr/>
          <a:lstStyle/>
          <a:p>
            <a:r>
              <a:rPr lang="en-GB">
                <a:ea typeface="+mj-lt"/>
                <a:cs typeface="+mj-lt"/>
              </a:rPr>
              <a:t>The Front End – Home Page</a:t>
            </a:r>
            <a:endParaRPr lang="en-US"/>
          </a:p>
        </p:txBody>
      </p:sp>
      <p:pic>
        <p:nvPicPr>
          <p:cNvPr id="4" name="Picture 4" descr="Graphical user interface&#10;&#10;Description automatically generated">
            <a:extLst>
              <a:ext uri="{FF2B5EF4-FFF2-40B4-BE49-F238E27FC236}">
                <a16:creationId xmlns:a16="http://schemas.microsoft.com/office/drawing/2014/main" id="{D9E206AC-8C3C-4DC7-BC24-A46B4C5025DD}"/>
              </a:ext>
            </a:extLst>
          </p:cNvPr>
          <p:cNvPicPr>
            <a:picLocks noChangeAspect="1"/>
          </p:cNvPicPr>
          <p:nvPr/>
        </p:nvPicPr>
        <p:blipFill>
          <a:blip r:embed="rId2"/>
          <a:stretch>
            <a:fillRect/>
          </a:stretch>
        </p:blipFill>
        <p:spPr>
          <a:xfrm>
            <a:off x="6666570" y="1881016"/>
            <a:ext cx="5373031" cy="3913726"/>
          </a:xfrm>
          <a:prstGeom prst="rect">
            <a:avLst/>
          </a:prstGeom>
        </p:spPr>
      </p:pic>
      <p:pic>
        <p:nvPicPr>
          <p:cNvPr id="5" name="Picture 5">
            <a:extLst>
              <a:ext uri="{FF2B5EF4-FFF2-40B4-BE49-F238E27FC236}">
                <a16:creationId xmlns:a16="http://schemas.microsoft.com/office/drawing/2014/main" id="{854F4650-B7A3-48A7-88AC-687F66CFFC2E}"/>
              </a:ext>
            </a:extLst>
          </p:cNvPr>
          <p:cNvPicPr>
            <a:picLocks noChangeAspect="1"/>
          </p:cNvPicPr>
          <p:nvPr/>
        </p:nvPicPr>
        <p:blipFill>
          <a:blip r:embed="rId3"/>
          <a:stretch>
            <a:fillRect/>
          </a:stretch>
        </p:blipFill>
        <p:spPr>
          <a:xfrm>
            <a:off x="1146717" y="1881465"/>
            <a:ext cx="4945565" cy="3912826"/>
          </a:xfrm>
          <a:prstGeom prst="rect">
            <a:avLst/>
          </a:prstGeom>
        </p:spPr>
      </p:pic>
    </p:spTree>
    <p:extLst>
      <p:ext uri="{BB962C8B-B14F-4D97-AF65-F5344CB8AC3E}">
        <p14:creationId xmlns:p14="http://schemas.microsoft.com/office/powerpoint/2010/main" val="300423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2B95C-F94B-423A-84BB-C59511BC68D7}"/>
              </a:ext>
            </a:extLst>
          </p:cNvPr>
          <p:cNvSpPr>
            <a:spLocks noGrp="1"/>
          </p:cNvSpPr>
          <p:nvPr>
            <p:ph type="title"/>
          </p:nvPr>
        </p:nvSpPr>
        <p:spPr/>
        <p:txBody>
          <a:bodyPr/>
          <a:lstStyle/>
          <a:p>
            <a:r>
              <a:rPr lang="en-GB">
                <a:ea typeface="+mj-lt"/>
                <a:cs typeface="+mj-lt"/>
              </a:rPr>
              <a:t>The Front End – Javascript</a:t>
            </a:r>
            <a:endParaRPr lang="en-US"/>
          </a:p>
        </p:txBody>
      </p:sp>
      <p:pic>
        <p:nvPicPr>
          <p:cNvPr id="5" name="Picture 5" descr="Text&#10;&#10;Description automatically generated">
            <a:extLst>
              <a:ext uri="{FF2B5EF4-FFF2-40B4-BE49-F238E27FC236}">
                <a16:creationId xmlns:a16="http://schemas.microsoft.com/office/drawing/2014/main" id="{A14321DE-02CD-45A9-A391-CE5A3E95AABD}"/>
              </a:ext>
            </a:extLst>
          </p:cNvPr>
          <p:cNvPicPr>
            <a:picLocks noChangeAspect="1"/>
          </p:cNvPicPr>
          <p:nvPr/>
        </p:nvPicPr>
        <p:blipFill>
          <a:blip r:embed="rId2"/>
          <a:stretch>
            <a:fillRect/>
          </a:stretch>
        </p:blipFill>
        <p:spPr>
          <a:xfrm>
            <a:off x="8117077" y="1342037"/>
            <a:ext cx="3960541" cy="4961069"/>
          </a:xfrm>
          <a:prstGeom prst="rect">
            <a:avLst/>
          </a:prstGeom>
        </p:spPr>
      </p:pic>
      <p:pic>
        <p:nvPicPr>
          <p:cNvPr id="8" name="Picture 8" descr="Text&#10;&#10;Description automatically generated">
            <a:extLst>
              <a:ext uri="{FF2B5EF4-FFF2-40B4-BE49-F238E27FC236}">
                <a16:creationId xmlns:a16="http://schemas.microsoft.com/office/drawing/2014/main" id="{E07430F6-B495-4582-907C-6965030260F7}"/>
              </a:ext>
            </a:extLst>
          </p:cNvPr>
          <p:cNvPicPr>
            <a:picLocks noChangeAspect="1"/>
          </p:cNvPicPr>
          <p:nvPr/>
        </p:nvPicPr>
        <p:blipFill>
          <a:blip r:embed="rId3"/>
          <a:stretch>
            <a:fillRect/>
          </a:stretch>
        </p:blipFill>
        <p:spPr>
          <a:xfrm>
            <a:off x="959224" y="1425844"/>
            <a:ext cx="3236258" cy="4734694"/>
          </a:xfrm>
          <a:prstGeom prst="rect">
            <a:avLst/>
          </a:prstGeom>
        </p:spPr>
      </p:pic>
      <p:pic>
        <p:nvPicPr>
          <p:cNvPr id="9" name="Picture 9">
            <a:extLst>
              <a:ext uri="{FF2B5EF4-FFF2-40B4-BE49-F238E27FC236}">
                <a16:creationId xmlns:a16="http://schemas.microsoft.com/office/drawing/2014/main" id="{5A6D7580-89D5-4EB6-82C5-8DF685F8A492}"/>
              </a:ext>
            </a:extLst>
          </p:cNvPr>
          <p:cNvPicPr>
            <a:picLocks noChangeAspect="1"/>
          </p:cNvPicPr>
          <p:nvPr/>
        </p:nvPicPr>
        <p:blipFill>
          <a:blip r:embed="rId4"/>
          <a:stretch>
            <a:fillRect/>
          </a:stretch>
        </p:blipFill>
        <p:spPr>
          <a:xfrm>
            <a:off x="4186518" y="1426540"/>
            <a:ext cx="3471582" cy="4733300"/>
          </a:xfrm>
          <a:prstGeom prst="rect">
            <a:avLst/>
          </a:prstGeom>
        </p:spPr>
      </p:pic>
    </p:spTree>
    <p:extLst>
      <p:ext uri="{BB962C8B-B14F-4D97-AF65-F5344CB8AC3E}">
        <p14:creationId xmlns:p14="http://schemas.microsoft.com/office/powerpoint/2010/main" val="186799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8331-53AF-4929-AF7B-35F965B2EEAC}"/>
              </a:ext>
            </a:extLst>
          </p:cNvPr>
          <p:cNvSpPr>
            <a:spLocks noGrp="1"/>
          </p:cNvSpPr>
          <p:nvPr>
            <p:ph type="title"/>
          </p:nvPr>
        </p:nvSpPr>
        <p:spPr/>
        <p:txBody>
          <a:bodyPr/>
          <a:lstStyle/>
          <a:p>
            <a:r>
              <a:rPr lang="en-GB"/>
              <a:t>Brief</a:t>
            </a:r>
          </a:p>
        </p:txBody>
      </p:sp>
      <p:sp>
        <p:nvSpPr>
          <p:cNvPr id="3" name="Content Placeholder 2">
            <a:extLst>
              <a:ext uri="{FF2B5EF4-FFF2-40B4-BE49-F238E27FC236}">
                <a16:creationId xmlns:a16="http://schemas.microsoft.com/office/drawing/2014/main" id="{6AA70093-D5E8-441C-ACA9-B99EEEF2A4E2}"/>
              </a:ext>
            </a:extLst>
          </p:cNvPr>
          <p:cNvSpPr>
            <a:spLocks noGrp="1"/>
          </p:cNvSpPr>
          <p:nvPr>
            <p:ph idx="1"/>
          </p:nvPr>
        </p:nvSpPr>
        <p:spPr/>
        <p:txBody>
          <a:bodyPr vert="horz" lIns="91440" tIns="45720" rIns="91440" bIns="45720" rtlCol="0" anchor="t">
            <a:normAutofit/>
          </a:bodyPr>
          <a:lstStyle/>
          <a:p>
            <a:pPr marL="0" indent="0">
              <a:buNone/>
            </a:pPr>
            <a:r>
              <a:rPr lang="en-GB" sz="2800"/>
              <a:t>The aim of this project was to Create an Implement a Music Hosting Web application using HTML, CSS, Bootstrapp and Javascript for the construction of the Front end While the back end utilised Java and the SpringBoot framework </a:t>
            </a:r>
            <a:r>
              <a:rPr lang="en-GB" sz="2800">
                <a:ea typeface="+mn-lt"/>
                <a:cs typeface="+mn-lt"/>
              </a:rPr>
              <a:t>where the program will be rigorously tested throughout the Software Development Life Cycle</a:t>
            </a:r>
          </a:p>
        </p:txBody>
      </p:sp>
    </p:spTree>
    <p:extLst>
      <p:ext uri="{BB962C8B-B14F-4D97-AF65-F5344CB8AC3E}">
        <p14:creationId xmlns:p14="http://schemas.microsoft.com/office/powerpoint/2010/main" val="40354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The Front End – Automation Testing</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9601200" cy="3962400"/>
          </a:xfrm>
        </p:spPr>
        <p:txBody>
          <a:bodyPr vert="horz" lIns="91440" tIns="45720" rIns="91440" bIns="45720" rtlCol="0" anchor="t">
            <a:normAutofit/>
          </a:bodyPr>
          <a:lstStyle/>
          <a:p>
            <a:pPr marL="0" indent="0">
              <a:buNone/>
            </a:pPr>
            <a:r>
              <a:rPr lang="en-GB" sz="2800">
                <a:ea typeface="+mn-lt"/>
                <a:cs typeface="+mn-lt"/>
              </a:rPr>
              <a:t>As Discussed earlier, the front end was tested Using Selenium, gherkin and Cucumber where Selenium allows for the program to mimic and automate a users actions and input while Cucumber and gherkin allows for the tester to write and structure the code in a way that almost anyone can interpret</a:t>
            </a:r>
          </a:p>
          <a:p>
            <a:pPr marL="0" indent="0">
              <a:buNone/>
            </a:pPr>
            <a:endParaRPr lang="en-GB" sz="2800"/>
          </a:p>
        </p:txBody>
      </p:sp>
    </p:spTree>
    <p:extLst>
      <p:ext uri="{BB962C8B-B14F-4D97-AF65-F5344CB8AC3E}">
        <p14:creationId xmlns:p14="http://schemas.microsoft.com/office/powerpoint/2010/main" val="114632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The Front End – Automation Testing  -Cucumber Features</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a:xfrm>
            <a:off x="1371600" y="2286000"/>
            <a:ext cx="9601200" cy="3962400"/>
          </a:xfrm>
        </p:spPr>
        <p:txBody>
          <a:bodyPr vert="horz" lIns="91440" tIns="45720" rIns="91440" bIns="45720" rtlCol="0" anchor="t">
            <a:normAutofit/>
          </a:bodyPr>
          <a:lstStyle/>
          <a:p>
            <a:pPr marL="0" indent="0">
              <a:buNone/>
            </a:pPr>
            <a:endParaRPr lang="en-GB" sz="2800">
              <a:ea typeface="+mn-lt"/>
              <a:cs typeface="+mn-lt"/>
            </a:endParaRPr>
          </a:p>
          <a:p>
            <a:pPr marL="0" indent="0">
              <a:buNone/>
            </a:pPr>
            <a:endParaRPr lang="en-GB" sz="2800"/>
          </a:p>
        </p:txBody>
      </p:sp>
      <p:pic>
        <p:nvPicPr>
          <p:cNvPr id="4" name="Picture 4" descr="Text&#10;&#10;Description automatically generated">
            <a:extLst>
              <a:ext uri="{FF2B5EF4-FFF2-40B4-BE49-F238E27FC236}">
                <a16:creationId xmlns:a16="http://schemas.microsoft.com/office/drawing/2014/main" id="{113C4CDC-9893-4020-A0FE-DA200887B8F6}"/>
              </a:ext>
            </a:extLst>
          </p:cNvPr>
          <p:cNvPicPr>
            <a:picLocks noChangeAspect="1"/>
          </p:cNvPicPr>
          <p:nvPr/>
        </p:nvPicPr>
        <p:blipFill>
          <a:blip r:embed="rId2"/>
          <a:stretch>
            <a:fillRect/>
          </a:stretch>
        </p:blipFill>
        <p:spPr>
          <a:xfrm>
            <a:off x="3715870" y="1900625"/>
            <a:ext cx="3863789" cy="4603161"/>
          </a:xfrm>
          <a:prstGeom prst="rect">
            <a:avLst/>
          </a:prstGeom>
        </p:spPr>
      </p:pic>
    </p:spTree>
    <p:extLst>
      <p:ext uri="{BB962C8B-B14F-4D97-AF65-F5344CB8AC3E}">
        <p14:creationId xmlns:p14="http://schemas.microsoft.com/office/powerpoint/2010/main" val="427761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074A-4326-41FF-9318-5E92C7B97E63}"/>
              </a:ext>
            </a:extLst>
          </p:cNvPr>
          <p:cNvSpPr>
            <a:spLocks noGrp="1"/>
          </p:cNvSpPr>
          <p:nvPr>
            <p:ph type="title"/>
          </p:nvPr>
        </p:nvSpPr>
        <p:spPr/>
        <p:txBody>
          <a:bodyPr/>
          <a:lstStyle/>
          <a:p>
            <a:r>
              <a:rPr lang="en-GB"/>
              <a:t>Automation testing - navigation</a:t>
            </a:r>
          </a:p>
        </p:txBody>
      </p:sp>
      <p:pic>
        <p:nvPicPr>
          <p:cNvPr id="4" name="Picture 4" descr="Text&#10;&#10;Description automatically generated">
            <a:extLst>
              <a:ext uri="{FF2B5EF4-FFF2-40B4-BE49-F238E27FC236}">
                <a16:creationId xmlns:a16="http://schemas.microsoft.com/office/drawing/2014/main" id="{55D9198A-D0B5-4C56-9CAA-B41EF229F79B}"/>
              </a:ext>
            </a:extLst>
          </p:cNvPr>
          <p:cNvPicPr>
            <a:picLocks noGrp="1" noChangeAspect="1"/>
          </p:cNvPicPr>
          <p:nvPr>
            <p:ph idx="1"/>
          </p:nvPr>
        </p:nvPicPr>
        <p:blipFill rotWithShape="1">
          <a:blip r:embed="rId2"/>
          <a:srcRect r="17032"/>
          <a:stretch/>
        </p:blipFill>
        <p:spPr>
          <a:xfrm>
            <a:off x="2411000" y="1423359"/>
            <a:ext cx="7708789" cy="4860985"/>
          </a:xfrm>
        </p:spPr>
      </p:pic>
    </p:spTree>
    <p:extLst>
      <p:ext uri="{BB962C8B-B14F-4D97-AF65-F5344CB8AC3E}">
        <p14:creationId xmlns:p14="http://schemas.microsoft.com/office/powerpoint/2010/main" val="203295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Automation Testing – data handling</a:t>
            </a:r>
          </a:p>
        </p:txBody>
      </p:sp>
      <p:pic>
        <p:nvPicPr>
          <p:cNvPr id="4" name="Picture 4" descr="Text&#10;&#10;Description automatically generated">
            <a:extLst>
              <a:ext uri="{FF2B5EF4-FFF2-40B4-BE49-F238E27FC236}">
                <a16:creationId xmlns:a16="http://schemas.microsoft.com/office/drawing/2014/main" id="{075CE47A-64F4-4C57-88F1-2A3AC06C3FDB}"/>
              </a:ext>
            </a:extLst>
          </p:cNvPr>
          <p:cNvPicPr>
            <a:picLocks noGrp="1" noChangeAspect="1"/>
          </p:cNvPicPr>
          <p:nvPr>
            <p:ph idx="1"/>
          </p:nvPr>
        </p:nvPicPr>
        <p:blipFill rotWithShape="1">
          <a:blip r:embed="rId2"/>
          <a:srcRect r="18724"/>
          <a:stretch/>
        </p:blipFill>
        <p:spPr>
          <a:xfrm>
            <a:off x="971827" y="1538377"/>
            <a:ext cx="5212109" cy="3279479"/>
          </a:xfrm>
        </p:spPr>
      </p:pic>
      <p:pic>
        <p:nvPicPr>
          <p:cNvPr id="5" name="Picture 5" descr="Text&#10;&#10;Description automatically generated">
            <a:extLst>
              <a:ext uri="{FF2B5EF4-FFF2-40B4-BE49-F238E27FC236}">
                <a16:creationId xmlns:a16="http://schemas.microsoft.com/office/drawing/2014/main" id="{510F88FF-48B3-4634-8DED-8ADCF7862F7C}"/>
              </a:ext>
            </a:extLst>
          </p:cNvPr>
          <p:cNvPicPr>
            <a:picLocks noChangeAspect="1"/>
          </p:cNvPicPr>
          <p:nvPr/>
        </p:nvPicPr>
        <p:blipFill>
          <a:blip r:embed="rId3"/>
          <a:stretch>
            <a:fillRect/>
          </a:stretch>
        </p:blipFill>
        <p:spPr>
          <a:xfrm>
            <a:off x="6305910" y="1535238"/>
            <a:ext cx="5762444" cy="5009598"/>
          </a:xfrm>
          <a:prstGeom prst="rect">
            <a:avLst/>
          </a:prstGeom>
        </p:spPr>
      </p:pic>
    </p:spTree>
    <p:extLst>
      <p:ext uri="{BB962C8B-B14F-4D97-AF65-F5344CB8AC3E}">
        <p14:creationId xmlns:p14="http://schemas.microsoft.com/office/powerpoint/2010/main" val="155013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Automation Testing – results</a:t>
            </a:r>
          </a:p>
        </p:txBody>
      </p:sp>
      <p:pic>
        <p:nvPicPr>
          <p:cNvPr id="7" name="Picture 7" descr="Graphical user interface, text, application&#10;&#10;Description automatically generated">
            <a:extLst>
              <a:ext uri="{FF2B5EF4-FFF2-40B4-BE49-F238E27FC236}">
                <a16:creationId xmlns:a16="http://schemas.microsoft.com/office/drawing/2014/main" id="{63E4753F-E343-4663-A568-FD8DAC00E9EF}"/>
              </a:ext>
            </a:extLst>
          </p:cNvPr>
          <p:cNvPicPr>
            <a:picLocks noGrp="1" noChangeAspect="1"/>
          </p:cNvPicPr>
          <p:nvPr>
            <p:ph idx="1"/>
          </p:nvPr>
        </p:nvPicPr>
        <p:blipFill>
          <a:blip r:embed="rId2"/>
          <a:stretch>
            <a:fillRect/>
          </a:stretch>
        </p:blipFill>
        <p:spPr>
          <a:xfrm>
            <a:off x="3496207" y="1322717"/>
            <a:ext cx="5582025" cy="5191664"/>
          </a:xfrm>
        </p:spPr>
      </p:pic>
    </p:spTree>
    <p:extLst>
      <p:ext uri="{BB962C8B-B14F-4D97-AF65-F5344CB8AC3E}">
        <p14:creationId xmlns:p14="http://schemas.microsoft.com/office/powerpoint/2010/main" val="54567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The Back End</a:t>
            </a:r>
          </a:p>
        </p:txBody>
      </p:sp>
      <p:sp>
        <p:nvSpPr>
          <p:cNvPr id="4" name="Content Placeholder 3">
            <a:extLst>
              <a:ext uri="{FF2B5EF4-FFF2-40B4-BE49-F238E27FC236}">
                <a16:creationId xmlns:a16="http://schemas.microsoft.com/office/drawing/2014/main" id="{C3130F81-6A85-4A1E-B15D-528E84493BB4}"/>
              </a:ext>
            </a:extLst>
          </p:cNvPr>
          <p:cNvSpPr>
            <a:spLocks noGrp="1"/>
          </p:cNvSpPr>
          <p:nvPr>
            <p:ph idx="1"/>
          </p:nvPr>
        </p:nvSpPr>
        <p:spPr>
          <a:xfrm>
            <a:off x="1371600" y="1837765"/>
            <a:ext cx="9601200" cy="4029635"/>
          </a:xfrm>
        </p:spPr>
        <p:txBody>
          <a:bodyPr vert="horz" lIns="91440" tIns="45720" rIns="91440" bIns="45720" rtlCol="0" anchor="t">
            <a:normAutofit/>
          </a:bodyPr>
          <a:lstStyle/>
          <a:p>
            <a:pPr marL="0" indent="0">
              <a:buNone/>
            </a:pPr>
            <a:r>
              <a:rPr lang="en-GB" sz="2800"/>
              <a:t>As the Back end had allready been started, it was decided that the best approach in determining what worked and what didn’t was to write the tests first before we begun writing the code. This provided the time saving benefit of simply running the tests to ensure a feature worked as intended as well as adhearing to a Test Driven Development workflow. </a:t>
            </a:r>
          </a:p>
        </p:txBody>
      </p:sp>
    </p:spTree>
    <p:extLst>
      <p:ext uri="{BB962C8B-B14F-4D97-AF65-F5344CB8AC3E}">
        <p14:creationId xmlns:p14="http://schemas.microsoft.com/office/powerpoint/2010/main" val="3001954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The Back End – Unit tests</a:t>
            </a:r>
          </a:p>
        </p:txBody>
      </p:sp>
      <p:sp>
        <p:nvSpPr>
          <p:cNvPr id="4" name="Content Placeholder 3">
            <a:extLst>
              <a:ext uri="{FF2B5EF4-FFF2-40B4-BE49-F238E27FC236}">
                <a16:creationId xmlns:a16="http://schemas.microsoft.com/office/drawing/2014/main" id="{C3130F81-6A85-4A1E-B15D-528E84493BB4}"/>
              </a:ext>
            </a:extLst>
          </p:cNvPr>
          <p:cNvSpPr>
            <a:spLocks noGrp="1"/>
          </p:cNvSpPr>
          <p:nvPr>
            <p:ph idx="1"/>
          </p:nvPr>
        </p:nvSpPr>
        <p:spPr>
          <a:xfrm>
            <a:off x="1371600" y="1837765"/>
            <a:ext cx="9601200" cy="4029635"/>
          </a:xfrm>
        </p:spPr>
        <p:txBody>
          <a:bodyPr vert="horz" lIns="91440" tIns="45720" rIns="91440" bIns="45720" rtlCol="0" anchor="t">
            <a:normAutofit/>
          </a:bodyPr>
          <a:lstStyle/>
          <a:p>
            <a:pPr marL="0" indent="0">
              <a:buNone/>
            </a:pPr>
            <a:r>
              <a:rPr lang="en-GB" sz="2800"/>
              <a:t>Unit Testing is the process of testing individual units/components of code within the program to be tested. The purpose Unit testing fulfills is to ensure that each code component tested performs as it should do. </a:t>
            </a:r>
          </a:p>
          <a:p>
            <a:pPr marL="0" indent="0">
              <a:buNone/>
            </a:pPr>
            <a:endParaRPr lang="en-GB" sz="2800"/>
          </a:p>
        </p:txBody>
      </p:sp>
    </p:spTree>
    <p:extLst>
      <p:ext uri="{BB962C8B-B14F-4D97-AF65-F5344CB8AC3E}">
        <p14:creationId xmlns:p14="http://schemas.microsoft.com/office/powerpoint/2010/main" val="57724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The Back End – Unit tests – testing the controllers</a:t>
            </a:r>
          </a:p>
        </p:txBody>
      </p:sp>
      <p:sp>
        <p:nvSpPr>
          <p:cNvPr id="4" name="Content Placeholder 3">
            <a:extLst>
              <a:ext uri="{FF2B5EF4-FFF2-40B4-BE49-F238E27FC236}">
                <a16:creationId xmlns:a16="http://schemas.microsoft.com/office/drawing/2014/main" id="{C3130F81-6A85-4A1E-B15D-528E84493BB4}"/>
              </a:ext>
            </a:extLst>
          </p:cNvPr>
          <p:cNvSpPr>
            <a:spLocks noGrp="1"/>
          </p:cNvSpPr>
          <p:nvPr>
            <p:ph idx="1"/>
          </p:nvPr>
        </p:nvSpPr>
        <p:spPr>
          <a:xfrm>
            <a:off x="1371600" y="1837765"/>
            <a:ext cx="9601200" cy="4029635"/>
          </a:xfrm>
        </p:spPr>
        <p:txBody>
          <a:bodyPr vert="horz" lIns="91440" tIns="45720" rIns="91440" bIns="45720" rtlCol="0" anchor="t">
            <a:normAutofit/>
          </a:bodyPr>
          <a:lstStyle/>
          <a:p>
            <a:pPr marL="0" indent="0">
              <a:buNone/>
            </a:pPr>
            <a:r>
              <a:rPr lang="en-GB" sz="2800">
                <a:ea typeface="+mn-lt"/>
                <a:cs typeface="+mn-lt"/>
              </a:rPr>
              <a:t>program when it is being run as an API. Here it is responsible for handling all the different post, fetch and put methods for our API that will be transmitted back and forth from the front end. Therefore the Unit tests for the controllers are designed to verify that the Data object we are able </a:t>
            </a:r>
            <a:endParaRPr lang="en-GB" sz="2800"/>
          </a:p>
        </p:txBody>
      </p:sp>
    </p:spTree>
    <p:extLst>
      <p:ext uri="{BB962C8B-B14F-4D97-AF65-F5344CB8AC3E}">
        <p14:creationId xmlns:p14="http://schemas.microsoft.com/office/powerpoint/2010/main" val="256946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The Back End – Unit tests – testing the controllers</a:t>
            </a:r>
          </a:p>
        </p:txBody>
      </p:sp>
      <p:pic>
        <p:nvPicPr>
          <p:cNvPr id="6" name="Picture 6" descr="Text&#10;&#10;Description automatically generated">
            <a:extLst>
              <a:ext uri="{FF2B5EF4-FFF2-40B4-BE49-F238E27FC236}">
                <a16:creationId xmlns:a16="http://schemas.microsoft.com/office/drawing/2014/main" id="{25FAA715-5EDF-4F07-8106-4B5049D6337E}"/>
              </a:ext>
            </a:extLst>
          </p:cNvPr>
          <p:cNvPicPr>
            <a:picLocks noGrp="1" noChangeAspect="1"/>
          </p:cNvPicPr>
          <p:nvPr>
            <p:ph idx="1"/>
          </p:nvPr>
        </p:nvPicPr>
        <p:blipFill>
          <a:blip r:embed="rId2"/>
          <a:stretch>
            <a:fillRect/>
          </a:stretch>
        </p:blipFill>
        <p:spPr>
          <a:xfrm>
            <a:off x="2028603" y="2286000"/>
            <a:ext cx="8287193" cy="3581400"/>
          </a:xfrm>
        </p:spPr>
      </p:pic>
    </p:spTree>
    <p:extLst>
      <p:ext uri="{BB962C8B-B14F-4D97-AF65-F5344CB8AC3E}">
        <p14:creationId xmlns:p14="http://schemas.microsoft.com/office/powerpoint/2010/main" val="312043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A8C9-EA26-4DE2-9541-2007577A10D0}"/>
              </a:ext>
            </a:extLst>
          </p:cNvPr>
          <p:cNvSpPr>
            <a:spLocks noGrp="1"/>
          </p:cNvSpPr>
          <p:nvPr>
            <p:ph type="title"/>
          </p:nvPr>
        </p:nvSpPr>
        <p:spPr/>
        <p:txBody>
          <a:bodyPr/>
          <a:lstStyle/>
          <a:p>
            <a:r>
              <a:rPr lang="en-GB"/>
              <a:t>The Back End – Unit tests – testing the Services</a:t>
            </a:r>
          </a:p>
        </p:txBody>
      </p:sp>
      <p:sp>
        <p:nvSpPr>
          <p:cNvPr id="4" name="Content Placeholder 3">
            <a:extLst>
              <a:ext uri="{FF2B5EF4-FFF2-40B4-BE49-F238E27FC236}">
                <a16:creationId xmlns:a16="http://schemas.microsoft.com/office/drawing/2014/main" id="{C3130F81-6A85-4A1E-B15D-528E84493BB4}"/>
              </a:ext>
            </a:extLst>
          </p:cNvPr>
          <p:cNvSpPr>
            <a:spLocks noGrp="1"/>
          </p:cNvSpPr>
          <p:nvPr>
            <p:ph idx="1"/>
          </p:nvPr>
        </p:nvSpPr>
        <p:spPr>
          <a:xfrm>
            <a:off x="1371600" y="1837765"/>
            <a:ext cx="9601200" cy="4029635"/>
          </a:xfrm>
        </p:spPr>
        <p:txBody>
          <a:bodyPr vert="horz" lIns="91440" tIns="45720" rIns="91440" bIns="45720" rtlCol="0" anchor="t">
            <a:normAutofit/>
          </a:bodyPr>
          <a:lstStyle/>
          <a:p>
            <a:pPr marL="0" indent="0">
              <a:buNone/>
            </a:pPr>
            <a:r>
              <a:rPr lang="en-GB" sz="2800">
                <a:ea typeface="+mn-lt"/>
                <a:cs typeface="+mn-lt"/>
              </a:rPr>
              <a:t>The service classes are responsible for handling the SQL data obtained through the repository into data we can handle through JAVA</a:t>
            </a:r>
            <a:endParaRPr lang="en-US"/>
          </a:p>
        </p:txBody>
      </p:sp>
    </p:spTree>
    <p:extLst>
      <p:ext uri="{BB962C8B-B14F-4D97-AF65-F5344CB8AC3E}">
        <p14:creationId xmlns:p14="http://schemas.microsoft.com/office/powerpoint/2010/main" val="324578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8331-53AF-4929-AF7B-35F965B2EEAC}"/>
              </a:ext>
            </a:extLst>
          </p:cNvPr>
          <p:cNvSpPr>
            <a:spLocks noGrp="1"/>
          </p:cNvSpPr>
          <p:nvPr>
            <p:ph type="title"/>
          </p:nvPr>
        </p:nvSpPr>
        <p:spPr/>
        <p:txBody>
          <a:bodyPr/>
          <a:lstStyle/>
          <a:p>
            <a:r>
              <a:rPr lang="en-GB"/>
              <a:t>Planning </a:t>
            </a:r>
          </a:p>
        </p:txBody>
      </p:sp>
      <p:sp>
        <p:nvSpPr>
          <p:cNvPr id="3" name="Content Placeholder 2">
            <a:extLst>
              <a:ext uri="{FF2B5EF4-FFF2-40B4-BE49-F238E27FC236}">
                <a16:creationId xmlns:a16="http://schemas.microsoft.com/office/drawing/2014/main" id="{6AA70093-D5E8-441C-ACA9-B99EEEF2A4E2}"/>
              </a:ext>
            </a:extLst>
          </p:cNvPr>
          <p:cNvSpPr>
            <a:spLocks noGrp="1"/>
          </p:cNvSpPr>
          <p:nvPr>
            <p:ph idx="1"/>
          </p:nvPr>
        </p:nvSpPr>
        <p:spPr/>
        <p:txBody>
          <a:bodyPr vert="horz" lIns="91440" tIns="45720" rIns="91440" bIns="45720" rtlCol="0" anchor="t">
            <a:normAutofit/>
          </a:bodyPr>
          <a:lstStyle/>
          <a:p>
            <a:pPr marL="0" indent="0">
              <a:lnSpc>
                <a:spcPct val="110000"/>
              </a:lnSpc>
              <a:spcAft>
                <a:spcPts val="0"/>
              </a:spcAft>
              <a:buNone/>
            </a:pPr>
            <a:r>
              <a:rPr lang="en-GB" sz="2800">
                <a:ea typeface="+mn-lt"/>
                <a:cs typeface="+mn-lt"/>
              </a:rPr>
              <a:t>In order to assess what the requirements of the project will be, we must create the following</a:t>
            </a:r>
            <a:endParaRPr lang="en-US" sz="2800">
              <a:ea typeface="+mn-lt"/>
              <a:cs typeface="+mn-lt"/>
            </a:endParaRPr>
          </a:p>
          <a:p>
            <a:pPr marL="383540" indent="-383540">
              <a:lnSpc>
                <a:spcPct val="110000"/>
              </a:lnSpc>
              <a:spcAft>
                <a:spcPts val="0"/>
              </a:spcAft>
              <a:buFont typeface="Franklin Gothic Book"/>
              <a:buChar char="■"/>
            </a:pPr>
            <a:r>
              <a:rPr lang="en-GB" sz="2800">
                <a:ea typeface="+mn-lt"/>
                <a:cs typeface="+mn-lt"/>
              </a:rPr>
              <a:t>Entity relationship diagram</a:t>
            </a:r>
          </a:p>
          <a:p>
            <a:pPr marL="383540" indent="-383540">
              <a:lnSpc>
                <a:spcPct val="110000"/>
              </a:lnSpc>
              <a:spcAft>
                <a:spcPts val="0"/>
              </a:spcAft>
              <a:buFont typeface="Franklin Gothic Book"/>
              <a:buChar char="■"/>
            </a:pPr>
            <a:r>
              <a:rPr lang="en-GB" sz="2800">
                <a:ea typeface="+mn-lt"/>
                <a:cs typeface="+mn-lt"/>
              </a:rPr>
              <a:t>Universal Modeling Language</a:t>
            </a:r>
          </a:p>
          <a:p>
            <a:pPr marL="383540" indent="-383540">
              <a:lnSpc>
                <a:spcPct val="110000"/>
              </a:lnSpc>
              <a:spcAft>
                <a:spcPts val="0"/>
              </a:spcAft>
              <a:buFont typeface="Franklin Gothic Book"/>
              <a:buChar char="■"/>
            </a:pPr>
            <a:r>
              <a:rPr lang="en-GB" sz="2800">
                <a:ea typeface="+mn-lt"/>
                <a:cs typeface="+mn-lt"/>
              </a:rPr>
              <a:t>Risk Matrix</a:t>
            </a:r>
            <a:endParaRPr lang="en-GB">
              <a:ea typeface="+mn-lt"/>
              <a:cs typeface="+mn-lt"/>
            </a:endParaRPr>
          </a:p>
          <a:p>
            <a:pPr marL="383540" indent="-383540">
              <a:lnSpc>
                <a:spcPct val="110000"/>
              </a:lnSpc>
              <a:spcAft>
                <a:spcPts val="0"/>
              </a:spcAft>
              <a:buFont typeface="Franklin Gothic Book"/>
              <a:buChar char="■"/>
            </a:pPr>
            <a:r>
              <a:rPr lang="en-GB" sz="2800">
                <a:ea typeface="+mn-lt"/>
                <a:cs typeface="+mn-lt"/>
              </a:rPr>
              <a:t>User stories</a:t>
            </a:r>
          </a:p>
        </p:txBody>
      </p:sp>
    </p:spTree>
    <p:extLst>
      <p:ext uri="{BB962C8B-B14F-4D97-AF65-F5344CB8AC3E}">
        <p14:creationId xmlns:p14="http://schemas.microsoft.com/office/powerpoint/2010/main" val="373494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604-55B3-47BC-9BA9-06223FBD0FB5}"/>
              </a:ext>
            </a:extLst>
          </p:cNvPr>
          <p:cNvSpPr>
            <a:spLocks noGrp="1"/>
          </p:cNvSpPr>
          <p:nvPr>
            <p:ph type="title"/>
          </p:nvPr>
        </p:nvSpPr>
        <p:spPr/>
        <p:txBody>
          <a:bodyPr/>
          <a:lstStyle/>
          <a:p>
            <a:r>
              <a:rPr lang="en-GB"/>
              <a:t>Back end showcase</a:t>
            </a:r>
          </a:p>
        </p:txBody>
      </p:sp>
      <p:pic>
        <p:nvPicPr>
          <p:cNvPr id="5" name="Picture 5">
            <a:extLst>
              <a:ext uri="{FF2B5EF4-FFF2-40B4-BE49-F238E27FC236}">
                <a16:creationId xmlns:a16="http://schemas.microsoft.com/office/drawing/2014/main" id="{6B403758-0D71-4041-B0B5-409ABBB5AF3C}"/>
              </a:ext>
            </a:extLst>
          </p:cNvPr>
          <p:cNvPicPr>
            <a:picLocks noChangeAspect="1"/>
          </p:cNvPicPr>
          <p:nvPr/>
        </p:nvPicPr>
        <p:blipFill>
          <a:blip r:embed="rId2"/>
          <a:stretch>
            <a:fillRect/>
          </a:stretch>
        </p:blipFill>
        <p:spPr>
          <a:xfrm>
            <a:off x="11060803" y="1638922"/>
            <a:ext cx="771525" cy="333375"/>
          </a:xfrm>
          <a:prstGeom prst="rect">
            <a:avLst/>
          </a:prstGeom>
        </p:spPr>
      </p:pic>
      <p:pic>
        <p:nvPicPr>
          <p:cNvPr id="8" name="Picture 8">
            <a:extLst>
              <a:ext uri="{FF2B5EF4-FFF2-40B4-BE49-F238E27FC236}">
                <a16:creationId xmlns:a16="http://schemas.microsoft.com/office/drawing/2014/main" id="{CE36FEA3-0D2A-4961-B534-3ACA39B5E1AF}"/>
              </a:ext>
            </a:extLst>
          </p:cNvPr>
          <p:cNvPicPr>
            <a:picLocks noGrp="1" noChangeAspect="1"/>
          </p:cNvPicPr>
          <p:nvPr>
            <p:ph idx="1"/>
          </p:nvPr>
        </p:nvPicPr>
        <p:blipFill>
          <a:blip r:embed="rId3"/>
          <a:stretch>
            <a:fillRect/>
          </a:stretch>
        </p:blipFill>
        <p:spPr>
          <a:xfrm>
            <a:off x="1592538" y="1588190"/>
            <a:ext cx="9324975" cy="438150"/>
          </a:xfrm>
        </p:spPr>
      </p:pic>
      <p:pic>
        <p:nvPicPr>
          <p:cNvPr id="9" name="Picture 9" descr="Graphical user interface, text, application, email&#10;&#10;Description automatically generated">
            <a:extLst>
              <a:ext uri="{FF2B5EF4-FFF2-40B4-BE49-F238E27FC236}">
                <a16:creationId xmlns:a16="http://schemas.microsoft.com/office/drawing/2014/main" id="{E666F7BE-D26A-4B1B-8340-8A8D6F83F023}"/>
              </a:ext>
            </a:extLst>
          </p:cNvPr>
          <p:cNvPicPr>
            <a:picLocks noChangeAspect="1"/>
          </p:cNvPicPr>
          <p:nvPr/>
        </p:nvPicPr>
        <p:blipFill>
          <a:blip r:embed="rId4"/>
          <a:stretch>
            <a:fillRect/>
          </a:stretch>
        </p:blipFill>
        <p:spPr>
          <a:xfrm>
            <a:off x="1593574" y="2244769"/>
            <a:ext cx="8234569" cy="1788680"/>
          </a:xfrm>
          <a:prstGeom prst="rect">
            <a:avLst/>
          </a:prstGeom>
        </p:spPr>
      </p:pic>
      <p:pic>
        <p:nvPicPr>
          <p:cNvPr id="10" name="Picture 10" descr="Text&#10;&#10;Description automatically generated">
            <a:extLst>
              <a:ext uri="{FF2B5EF4-FFF2-40B4-BE49-F238E27FC236}">
                <a16:creationId xmlns:a16="http://schemas.microsoft.com/office/drawing/2014/main" id="{AD10ABB3-450B-4966-BD9B-7FC945892B90}"/>
              </a:ext>
            </a:extLst>
          </p:cNvPr>
          <p:cNvPicPr>
            <a:picLocks noChangeAspect="1"/>
          </p:cNvPicPr>
          <p:nvPr/>
        </p:nvPicPr>
        <p:blipFill>
          <a:blip r:embed="rId5"/>
          <a:stretch>
            <a:fillRect/>
          </a:stretch>
        </p:blipFill>
        <p:spPr>
          <a:xfrm>
            <a:off x="7391400" y="2248375"/>
            <a:ext cx="3521765" cy="3885248"/>
          </a:xfrm>
          <a:prstGeom prst="rect">
            <a:avLst/>
          </a:prstGeom>
        </p:spPr>
      </p:pic>
      <p:pic>
        <p:nvPicPr>
          <p:cNvPr id="11" name="Picture 11">
            <a:extLst>
              <a:ext uri="{FF2B5EF4-FFF2-40B4-BE49-F238E27FC236}">
                <a16:creationId xmlns:a16="http://schemas.microsoft.com/office/drawing/2014/main" id="{816AAD63-B5C3-4B31-8DA7-9D0A2D502DF3}"/>
              </a:ext>
            </a:extLst>
          </p:cNvPr>
          <p:cNvPicPr>
            <a:picLocks noChangeAspect="1"/>
          </p:cNvPicPr>
          <p:nvPr/>
        </p:nvPicPr>
        <p:blipFill rotWithShape="1">
          <a:blip r:embed="rId6"/>
          <a:srcRect r="76062" b="2778"/>
          <a:stretch/>
        </p:blipFill>
        <p:spPr>
          <a:xfrm>
            <a:off x="3020297" y="4659157"/>
            <a:ext cx="4368813" cy="539162"/>
          </a:xfrm>
          <a:prstGeom prst="rect">
            <a:avLst/>
          </a:prstGeom>
        </p:spPr>
      </p:pic>
      <p:pic>
        <p:nvPicPr>
          <p:cNvPr id="13" name="Picture 13" descr="Graphical user interface, table&#10;&#10;Description automatically generated">
            <a:extLst>
              <a:ext uri="{FF2B5EF4-FFF2-40B4-BE49-F238E27FC236}">
                <a16:creationId xmlns:a16="http://schemas.microsoft.com/office/drawing/2014/main" id="{EA13C174-C335-4C35-91F8-4F91B8BDE59C}"/>
              </a:ext>
            </a:extLst>
          </p:cNvPr>
          <p:cNvPicPr>
            <a:picLocks noChangeAspect="1"/>
          </p:cNvPicPr>
          <p:nvPr/>
        </p:nvPicPr>
        <p:blipFill>
          <a:blip r:embed="rId7"/>
          <a:stretch>
            <a:fillRect/>
          </a:stretch>
        </p:blipFill>
        <p:spPr>
          <a:xfrm>
            <a:off x="5600497" y="5195685"/>
            <a:ext cx="1793537" cy="876502"/>
          </a:xfrm>
          <a:prstGeom prst="rect">
            <a:avLst/>
          </a:prstGeom>
        </p:spPr>
      </p:pic>
    </p:spTree>
    <p:extLst>
      <p:ext uri="{BB962C8B-B14F-4D97-AF65-F5344CB8AC3E}">
        <p14:creationId xmlns:p14="http://schemas.microsoft.com/office/powerpoint/2010/main" val="382773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CF21D8FA-9482-40B2-B10E-4315ED7D4FCD}"/>
              </a:ext>
            </a:extLst>
          </p:cNvPr>
          <p:cNvPicPr>
            <a:picLocks noGrp="1" noChangeAspect="1"/>
          </p:cNvPicPr>
          <p:nvPr>
            <p:ph idx="1"/>
          </p:nvPr>
        </p:nvPicPr>
        <p:blipFill>
          <a:blip r:embed="rId2"/>
          <a:stretch>
            <a:fillRect/>
          </a:stretch>
        </p:blipFill>
        <p:spPr>
          <a:xfrm>
            <a:off x="1322962" y="1575373"/>
            <a:ext cx="3732178" cy="1492587"/>
          </a:xfrm>
        </p:spPr>
      </p:pic>
      <p:pic>
        <p:nvPicPr>
          <p:cNvPr id="5" name="Picture 5" descr="Table&#10;&#10;Description automatically generated">
            <a:extLst>
              <a:ext uri="{FF2B5EF4-FFF2-40B4-BE49-F238E27FC236}">
                <a16:creationId xmlns:a16="http://schemas.microsoft.com/office/drawing/2014/main" id="{89FF4D1F-C318-4451-B897-AA3D08AF7594}"/>
              </a:ext>
            </a:extLst>
          </p:cNvPr>
          <p:cNvPicPr>
            <a:picLocks noChangeAspect="1"/>
          </p:cNvPicPr>
          <p:nvPr/>
        </p:nvPicPr>
        <p:blipFill>
          <a:blip r:embed="rId3"/>
          <a:stretch>
            <a:fillRect/>
          </a:stretch>
        </p:blipFill>
        <p:spPr>
          <a:xfrm>
            <a:off x="1544772" y="3948923"/>
            <a:ext cx="2552497" cy="1335323"/>
          </a:xfrm>
          <a:prstGeom prst="rect">
            <a:avLst/>
          </a:prstGeom>
        </p:spPr>
      </p:pic>
      <p:sp>
        <p:nvSpPr>
          <p:cNvPr id="6" name="TextBox 5">
            <a:extLst>
              <a:ext uri="{FF2B5EF4-FFF2-40B4-BE49-F238E27FC236}">
                <a16:creationId xmlns:a16="http://schemas.microsoft.com/office/drawing/2014/main" id="{8E2E2E63-7B01-4274-848F-EBE2CD1E11D8}"/>
              </a:ext>
            </a:extLst>
          </p:cNvPr>
          <p:cNvSpPr txBox="1"/>
          <p:nvPr/>
        </p:nvSpPr>
        <p:spPr>
          <a:xfrm>
            <a:off x="1571017" y="1068421"/>
            <a:ext cx="3245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Albums automatically created</a:t>
            </a:r>
          </a:p>
        </p:txBody>
      </p:sp>
      <p:sp>
        <p:nvSpPr>
          <p:cNvPr id="7" name="TextBox 6">
            <a:extLst>
              <a:ext uri="{FF2B5EF4-FFF2-40B4-BE49-F238E27FC236}">
                <a16:creationId xmlns:a16="http://schemas.microsoft.com/office/drawing/2014/main" id="{08933991-E415-4DCD-ADE5-C7CA231EA3E9}"/>
              </a:ext>
            </a:extLst>
          </p:cNvPr>
          <p:cNvSpPr txBox="1"/>
          <p:nvPr/>
        </p:nvSpPr>
        <p:spPr>
          <a:xfrm>
            <a:off x="1506165" y="3508441"/>
            <a:ext cx="43644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Join table automatically populated</a:t>
            </a:r>
            <a:endParaRPr lang="en-US"/>
          </a:p>
        </p:txBody>
      </p:sp>
      <p:pic>
        <p:nvPicPr>
          <p:cNvPr id="8" name="Picture 8" descr="Text&#10;&#10;Description automatically generated">
            <a:extLst>
              <a:ext uri="{FF2B5EF4-FFF2-40B4-BE49-F238E27FC236}">
                <a16:creationId xmlns:a16="http://schemas.microsoft.com/office/drawing/2014/main" id="{4BE422AF-B98A-4A7A-B906-4F1AF5EE0972}"/>
              </a:ext>
            </a:extLst>
          </p:cNvPr>
          <p:cNvPicPr>
            <a:picLocks noChangeAspect="1"/>
          </p:cNvPicPr>
          <p:nvPr/>
        </p:nvPicPr>
        <p:blipFill>
          <a:blip r:embed="rId4"/>
          <a:stretch>
            <a:fillRect/>
          </a:stretch>
        </p:blipFill>
        <p:spPr>
          <a:xfrm>
            <a:off x="5543145" y="1574417"/>
            <a:ext cx="6391071" cy="3514613"/>
          </a:xfrm>
          <a:prstGeom prst="rect">
            <a:avLst/>
          </a:prstGeom>
        </p:spPr>
      </p:pic>
    </p:spTree>
    <p:extLst>
      <p:ext uri="{BB962C8B-B14F-4D97-AF65-F5344CB8AC3E}">
        <p14:creationId xmlns:p14="http://schemas.microsoft.com/office/powerpoint/2010/main" val="116752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604-55B3-47BC-9BA9-06223FBD0FB5}"/>
              </a:ext>
            </a:extLst>
          </p:cNvPr>
          <p:cNvSpPr>
            <a:spLocks noGrp="1"/>
          </p:cNvSpPr>
          <p:nvPr>
            <p:ph type="title"/>
          </p:nvPr>
        </p:nvSpPr>
        <p:spPr/>
        <p:txBody>
          <a:bodyPr/>
          <a:lstStyle/>
          <a:p>
            <a:r>
              <a:rPr lang="en-GB"/>
              <a:t>Back End Tests</a:t>
            </a:r>
          </a:p>
        </p:txBody>
      </p:sp>
      <p:pic>
        <p:nvPicPr>
          <p:cNvPr id="4" name="Picture 4" descr="A screenshot of a computer&#10;&#10;Description automatically generated">
            <a:extLst>
              <a:ext uri="{FF2B5EF4-FFF2-40B4-BE49-F238E27FC236}">
                <a16:creationId xmlns:a16="http://schemas.microsoft.com/office/drawing/2014/main" id="{0E6B2A60-9A56-4778-A07B-8B0D707519A3}"/>
              </a:ext>
            </a:extLst>
          </p:cNvPr>
          <p:cNvPicPr>
            <a:picLocks noGrp="1" noChangeAspect="1"/>
          </p:cNvPicPr>
          <p:nvPr>
            <p:ph idx="1"/>
          </p:nvPr>
        </p:nvPicPr>
        <p:blipFill>
          <a:blip r:embed="rId2"/>
          <a:stretch>
            <a:fillRect/>
          </a:stretch>
        </p:blipFill>
        <p:spPr>
          <a:xfrm>
            <a:off x="1349443" y="3370814"/>
            <a:ext cx="4162425" cy="3267075"/>
          </a:xfrm>
        </p:spPr>
      </p:pic>
      <p:pic>
        <p:nvPicPr>
          <p:cNvPr id="5" name="Picture 5" descr="A picture containing text&#10;&#10;Description automatically generated">
            <a:extLst>
              <a:ext uri="{FF2B5EF4-FFF2-40B4-BE49-F238E27FC236}">
                <a16:creationId xmlns:a16="http://schemas.microsoft.com/office/drawing/2014/main" id="{914FA01C-B718-4A74-AF85-A694803243D7}"/>
              </a:ext>
            </a:extLst>
          </p:cNvPr>
          <p:cNvPicPr>
            <a:picLocks noChangeAspect="1"/>
          </p:cNvPicPr>
          <p:nvPr/>
        </p:nvPicPr>
        <p:blipFill>
          <a:blip r:embed="rId3"/>
          <a:stretch>
            <a:fillRect/>
          </a:stretch>
        </p:blipFill>
        <p:spPr>
          <a:xfrm>
            <a:off x="6057899" y="4068128"/>
            <a:ext cx="4971221" cy="833807"/>
          </a:xfrm>
          <a:prstGeom prst="rect">
            <a:avLst/>
          </a:prstGeom>
        </p:spPr>
      </p:pic>
      <p:pic>
        <p:nvPicPr>
          <p:cNvPr id="6" name="Picture 6" descr="Text&#10;&#10;Description automatically generated">
            <a:extLst>
              <a:ext uri="{FF2B5EF4-FFF2-40B4-BE49-F238E27FC236}">
                <a16:creationId xmlns:a16="http://schemas.microsoft.com/office/drawing/2014/main" id="{BE5E65F9-6178-40E7-8D7E-E8612F4CC032}"/>
              </a:ext>
            </a:extLst>
          </p:cNvPr>
          <p:cNvPicPr>
            <a:picLocks noChangeAspect="1"/>
          </p:cNvPicPr>
          <p:nvPr/>
        </p:nvPicPr>
        <p:blipFill>
          <a:blip r:embed="rId4"/>
          <a:stretch>
            <a:fillRect/>
          </a:stretch>
        </p:blipFill>
        <p:spPr>
          <a:xfrm>
            <a:off x="2024269" y="1686160"/>
            <a:ext cx="8822634" cy="1390179"/>
          </a:xfrm>
          <a:prstGeom prst="rect">
            <a:avLst/>
          </a:prstGeom>
        </p:spPr>
      </p:pic>
    </p:spTree>
    <p:extLst>
      <p:ext uri="{BB962C8B-B14F-4D97-AF65-F5344CB8AC3E}">
        <p14:creationId xmlns:p14="http://schemas.microsoft.com/office/powerpoint/2010/main" val="3840750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6B3C-8744-4D64-9D70-2E2856842DDF}"/>
              </a:ext>
            </a:extLst>
          </p:cNvPr>
          <p:cNvSpPr>
            <a:spLocks noGrp="1"/>
          </p:cNvSpPr>
          <p:nvPr>
            <p:ph type="title"/>
          </p:nvPr>
        </p:nvSpPr>
        <p:spPr>
          <a:xfrm>
            <a:off x="1371600" y="685800"/>
            <a:ext cx="9601200" cy="923060"/>
          </a:xfrm>
        </p:spPr>
        <p:txBody>
          <a:bodyPr/>
          <a:lstStyle/>
          <a:p>
            <a:r>
              <a:rPr lang="en-GB"/>
              <a:t>Non-functional testing - JMeter</a:t>
            </a:r>
          </a:p>
        </p:txBody>
      </p:sp>
      <p:sp>
        <p:nvSpPr>
          <p:cNvPr id="3" name="Content Placeholder 2">
            <a:extLst>
              <a:ext uri="{FF2B5EF4-FFF2-40B4-BE49-F238E27FC236}">
                <a16:creationId xmlns:a16="http://schemas.microsoft.com/office/drawing/2014/main" id="{1C97CC1D-7D13-46D6-B417-17AD48891185}"/>
              </a:ext>
            </a:extLst>
          </p:cNvPr>
          <p:cNvSpPr>
            <a:spLocks noGrp="1"/>
          </p:cNvSpPr>
          <p:nvPr>
            <p:ph idx="1"/>
          </p:nvPr>
        </p:nvSpPr>
        <p:spPr>
          <a:xfrm>
            <a:off x="1371600" y="1939636"/>
            <a:ext cx="9601200" cy="4248150"/>
          </a:xfrm>
        </p:spPr>
        <p:txBody>
          <a:bodyPr vert="horz" lIns="91440" tIns="45720" rIns="91440" bIns="45720" rtlCol="0" anchor="t">
            <a:normAutofit/>
          </a:bodyPr>
          <a:lstStyle/>
          <a:p>
            <a:pPr marL="383540" indent="-383540"/>
            <a:r>
              <a:rPr lang="en-GB"/>
              <a:t>Load Tests – Purpose of this test is to make sure the expected load can be handled</a:t>
            </a:r>
          </a:p>
          <a:p>
            <a:pPr marL="383540" indent="-383540"/>
            <a:endParaRPr lang="en-GB"/>
          </a:p>
          <a:p>
            <a:pPr marL="383540" indent="-383540"/>
            <a:r>
              <a:rPr lang="en-GB"/>
              <a:t>Spike Tests – Purpose of this test is to see how well the site can handle users joining in a large amount at a specific time</a:t>
            </a:r>
          </a:p>
          <a:p>
            <a:pPr marL="383540" indent="-383540"/>
            <a:endParaRPr lang="en-GB"/>
          </a:p>
          <a:p>
            <a:pPr marL="383540" indent="-383540"/>
            <a:r>
              <a:rPr lang="en-GB"/>
              <a:t>Soak Tests – Purpose is to run over a long time (normally 3 days/weekend) to see how well it handles prolonged usage</a:t>
            </a:r>
          </a:p>
          <a:p>
            <a:pPr marL="383540" indent="-383540"/>
            <a:endParaRPr lang="en-GB"/>
          </a:p>
          <a:p>
            <a:pPr marL="383540" indent="-383540"/>
            <a:r>
              <a:rPr lang="en-GB"/>
              <a:t>Stress Tests – Purpose is to overload the system and see how well it copes</a:t>
            </a:r>
          </a:p>
        </p:txBody>
      </p:sp>
    </p:spTree>
    <p:extLst>
      <p:ext uri="{BB962C8B-B14F-4D97-AF65-F5344CB8AC3E}">
        <p14:creationId xmlns:p14="http://schemas.microsoft.com/office/powerpoint/2010/main" val="1321455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604-55B3-47BC-9BA9-06223FBD0FB5}"/>
              </a:ext>
            </a:extLst>
          </p:cNvPr>
          <p:cNvSpPr>
            <a:spLocks noGrp="1"/>
          </p:cNvSpPr>
          <p:nvPr>
            <p:ph type="title"/>
          </p:nvPr>
        </p:nvSpPr>
        <p:spPr>
          <a:xfrm>
            <a:off x="3917373" y="3006437"/>
            <a:ext cx="4362450" cy="836469"/>
          </a:xfrm>
        </p:spPr>
        <p:txBody>
          <a:bodyPr/>
          <a:lstStyle/>
          <a:p>
            <a:r>
              <a:rPr lang="en-GB"/>
              <a:t>ANY QUESTIONS?</a:t>
            </a:r>
          </a:p>
        </p:txBody>
      </p:sp>
    </p:spTree>
    <p:extLst>
      <p:ext uri="{BB962C8B-B14F-4D97-AF65-F5344CB8AC3E}">
        <p14:creationId xmlns:p14="http://schemas.microsoft.com/office/powerpoint/2010/main" val="7105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90B0-A860-4657-8D98-AA1C45B09DE8}"/>
              </a:ext>
            </a:extLst>
          </p:cNvPr>
          <p:cNvSpPr>
            <a:spLocks noGrp="1"/>
          </p:cNvSpPr>
          <p:nvPr>
            <p:ph type="title"/>
          </p:nvPr>
        </p:nvSpPr>
        <p:spPr/>
        <p:txBody>
          <a:bodyPr/>
          <a:lstStyle/>
          <a:p>
            <a:r>
              <a:rPr lang="en-GB"/>
              <a:t>ERD</a:t>
            </a:r>
          </a:p>
        </p:txBody>
      </p:sp>
      <p:pic>
        <p:nvPicPr>
          <p:cNvPr id="4" name="Picture 4" descr="Diagram&#10;&#10;Description automatically generated">
            <a:extLst>
              <a:ext uri="{FF2B5EF4-FFF2-40B4-BE49-F238E27FC236}">
                <a16:creationId xmlns:a16="http://schemas.microsoft.com/office/drawing/2014/main" id="{1FC733A6-45F2-426D-A177-40B44A3EE52F}"/>
              </a:ext>
            </a:extLst>
          </p:cNvPr>
          <p:cNvPicPr>
            <a:picLocks noChangeAspect="1"/>
          </p:cNvPicPr>
          <p:nvPr/>
        </p:nvPicPr>
        <p:blipFill>
          <a:blip r:embed="rId2"/>
          <a:stretch>
            <a:fillRect/>
          </a:stretch>
        </p:blipFill>
        <p:spPr>
          <a:xfrm>
            <a:off x="6620107" y="1995936"/>
            <a:ext cx="5493834" cy="3804688"/>
          </a:xfrm>
          <a:prstGeom prst="rect">
            <a:avLst/>
          </a:prstGeom>
        </p:spPr>
      </p:pic>
      <p:pic>
        <p:nvPicPr>
          <p:cNvPr id="5" name="Picture 5" descr="Diagram&#10;&#10;Description automatically generated">
            <a:extLst>
              <a:ext uri="{FF2B5EF4-FFF2-40B4-BE49-F238E27FC236}">
                <a16:creationId xmlns:a16="http://schemas.microsoft.com/office/drawing/2014/main" id="{F0506551-6B9E-4508-9500-39FDE25E6B05}"/>
              </a:ext>
            </a:extLst>
          </p:cNvPr>
          <p:cNvPicPr>
            <a:picLocks noChangeAspect="1"/>
          </p:cNvPicPr>
          <p:nvPr/>
        </p:nvPicPr>
        <p:blipFill>
          <a:blip r:embed="rId3"/>
          <a:stretch>
            <a:fillRect/>
          </a:stretch>
        </p:blipFill>
        <p:spPr>
          <a:xfrm>
            <a:off x="886521" y="1994024"/>
            <a:ext cx="5307980" cy="3808510"/>
          </a:xfrm>
          <a:prstGeom prst="rect">
            <a:avLst/>
          </a:prstGeom>
        </p:spPr>
      </p:pic>
      <p:sp>
        <p:nvSpPr>
          <p:cNvPr id="6" name="TextBox 5">
            <a:extLst>
              <a:ext uri="{FF2B5EF4-FFF2-40B4-BE49-F238E27FC236}">
                <a16:creationId xmlns:a16="http://schemas.microsoft.com/office/drawing/2014/main" id="{4144644B-E812-40AD-AA4C-B5A6E71EFA4D}"/>
              </a:ext>
            </a:extLst>
          </p:cNvPr>
          <p:cNvSpPr txBox="1"/>
          <p:nvPr/>
        </p:nvSpPr>
        <p:spPr>
          <a:xfrm>
            <a:off x="4315522" y="21689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First ERD</a:t>
            </a:r>
          </a:p>
        </p:txBody>
      </p:sp>
      <p:sp>
        <p:nvSpPr>
          <p:cNvPr id="7" name="TextBox 6">
            <a:extLst>
              <a:ext uri="{FF2B5EF4-FFF2-40B4-BE49-F238E27FC236}">
                <a16:creationId xmlns:a16="http://schemas.microsoft.com/office/drawing/2014/main" id="{97360DDE-4187-49FA-9E15-E6DF1C8CCDA6}"/>
              </a:ext>
            </a:extLst>
          </p:cNvPr>
          <p:cNvSpPr txBox="1"/>
          <p:nvPr/>
        </p:nvSpPr>
        <p:spPr>
          <a:xfrm>
            <a:off x="6657278" y="216891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Latest ERD</a:t>
            </a:r>
          </a:p>
        </p:txBody>
      </p:sp>
    </p:spTree>
    <p:extLst>
      <p:ext uri="{BB962C8B-B14F-4D97-AF65-F5344CB8AC3E}">
        <p14:creationId xmlns:p14="http://schemas.microsoft.com/office/powerpoint/2010/main" val="17244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BE0D-C7EF-4DEB-B123-4D1F2B93689D}"/>
              </a:ext>
            </a:extLst>
          </p:cNvPr>
          <p:cNvSpPr>
            <a:spLocks noGrp="1"/>
          </p:cNvSpPr>
          <p:nvPr>
            <p:ph type="title"/>
          </p:nvPr>
        </p:nvSpPr>
        <p:spPr>
          <a:xfrm>
            <a:off x="1232210" y="425605"/>
            <a:ext cx="9601200" cy="1485900"/>
          </a:xfrm>
        </p:spPr>
        <p:txBody>
          <a:bodyPr/>
          <a:lstStyle/>
          <a:p>
            <a:r>
              <a:rPr lang="en-GB"/>
              <a:t>Risk Assessment</a:t>
            </a:r>
          </a:p>
        </p:txBody>
      </p:sp>
      <p:pic>
        <p:nvPicPr>
          <p:cNvPr id="4" name="Picture 4" descr="Table&#10;&#10;Description automatically generated">
            <a:extLst>
              <a:ext uri="{FF2B5EF4-FFF2-40B4-BE49-F238E27FC236}">
                <a16:creationId xmlns:a16="http://schemas.microsoft.com/office/drawing/2014/main" id="{E3AF2BC9-6751-4CF4-A832-2B8959538B48}"/>
              </a:ext>
            </a:extLst>
          </p:cNvPr>
          <p:cNvPicPr>
            <a:picLocks noChangeAspect="1"/>
          </p:cNvPicPr>
          <p:nvPr/>
        </p:nvPicPr>
        <p:blipFill>
          <a:blip r:embed="rId2"/>
          <a:stretch>
            <a:fillRect/>
          </a:stretch>
        </p:blipFill>
        <p:spPr>
          <a:xfrm>
            <a:off x="1230351" y="1884573"/>
            <a:ext cx="10400369" cy="3163192"/>
          </a:xfrm>
          <a:prstGeom prst="rect">
            <a:avLst/>
          </a:prstGeom>
        </p:spPr>
      </p:pic>
    </p:spTree>
    <p:extLst>
      <p:ext uri="{BB962C8B-B14F-4D97-AF65-F5344CB8AC3E}">
        <p14:creationId xmlns:p14="http://schemas.microsoft.com/office/powerpoint/2010/main" val="34717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6E88-8987-48D9-86F5-7283AEEF9A26}"/>
              </a:ext>
            </a:extLst>
          </p:cNvPr>
          <p:cNvSpPr>
            <a:spLocks noGrp="1"/>
          </p:cNvSpPr>
          <p:nvPr>
            <p:ph type="title"/>
          </p:nvPr>
        </p:nvSpPr>
        <p:spPr/>
        <p:txBody>
          <a:bodyPr/>
          <a:lstStyle/>
          <a:p>
            <a:r>
              <a:rPr lang="en-GB"/>
              <a:t>UML</a:t>
            </a:r>
          </a:p>
        </p:txBody>
      </p:sp>
      <p:pic>
        <p:nvPicPr>
          <p:cNvPr id="3" name="Picture 4" descr="Diagram, schematic&#10;&#10;Description automatically generated">
            <a:extLst>
              <a:ext uri="{FF2B5EF4-FFF2-40B4-BE49-F238E27FC236}">
                <a16:creationId xmlns:a16="http://schemas.microsoft.com/office/drawing/2014/main" id="{B832FB02-C956-4B26-9537-47C50DD25B40}"/>
              </a:ext>
            </a:extLst>
          </p:cNvPr>
          <p:cNvPicPr>
            <a:picLocks noChangeAspect="1"/>
          </p:cNvPicPr>
          <p:nvPr/>
        </p:nvPicPr>
        <p:blipFill>
          <a:blip r:embed="rId2"/>
          <a:stretch>
            <a:fillRect/>
          </a:stretch>
        </p:blipFill>
        <p:spPr>
          <a:xfrm>
            <a:off x="3189194" y="23505"/>
            <a:ext cx="7516905" cy="6833403"/>
          </a:xfrm>
          <a:prstGeom prst="rect">
            <a:avLst/>
          </a:prstGeom>
        </p:spPr>
      </p:pic>
    </p:spTree>
    <p:extLst>
      <p:ext uri="{BB962C8B-B14F-4D97-AF65-F5344CB8AC3E}">
        <p14:creationId xmlns:p14="http://schemas.microsoft.com/office/powerpoint/2010/main" val="37746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Using Jira</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p:txBody>
          <a:bodyPr vert="horz" lIns="91440" tIns="45720" rIns="91440" bIns="45720" rtlCol="0" anchor="t">
            <a:normAutofit/>
          </a:bodyPr>
          <a:lstStyle/>
          <a:p>
            <a:pPr marL="0" indent="0">
              <a:buNone/>
            </a:pPr>
            <a:r>
              <a:rPr lang="en-GB" sz="2800"/>
              <a:t>Jira is a powerful web-based work management that allows us to plan, manage and track the workflow of the project whilst also allowing us to create and track epics, sprints and tasks. </a:t>
            </a:r>
          </a:p>
        </p:txBody>
      </p:sp>
    </p:spTree>
    <p:extLst>
      <p:ext uri="{BB962C8B-B14F-4D97-AF65-F5344CB8AC3E}">
        <p14:creationId xmlns:p14="http://schemas.microsoft.com/office/powerpoint/2010/main" val="280177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Using Jira – user stories</a:t>
            </a:r>
          </a:p>
        </p:txBody>
      </p:sp>
      <p:sp>
        <p:nvSpPr>
          <p:cNvPr id="3" name="Content Placeholder 2">
            <a:extLst>
              <a:ext uri="{FF2B5EF4-FFF2-40B4-BE49-F238E27FC236}">
                <a16:creationId xmlns:a16="http://schemas.microsoft.com/office/drawing/2014/main" id="{6ED1AFE6-CF27-416B-AE75-EB4E6FECB74C}"/>
              </a:ext>
            </a:extLst>
          </p:cNvPr>
          <p:cNvSpPr>
            <a:spLocks noGrp="1"/>
          </p:cNvSpPr>
          <p:nvPr>
            <p:ph idx="1"/>
          </p:nvPr>
        </p:nvSpPr>
        <p:spPr/>
        <p:txBody>
          <a:bodyPr vert="horz" lIns="91440" tIns="45720" rIns="91440" bIns="45720" rtlCol="0" anchor="t">
            <a:normAutofit/>
          </a:bodyPr>
          <a:lstStyle/>
          <a:p>
            <a:pPr marL="0" indent="0">
              <a:buNone/>
            </a:pPr>
            <a:r>
              <a:rPr lang="en-GB" sz="2800"/>
              <a:t>User Stories are a highly effective way of determining the software requirements based on what the user would typically expect the software to do. For example, </a:t>
            </a:r>
            <a:br>
              <a:rPr lang="en-GB" sz="2800"/>
            </a:br>
            <a:r>
              <a:rPr lang="en-GB" sz="2800"/>
              <a:t>"</a:t>
            </a:r>
            <a:r>
              <a:rPr lang="en-GB" sz="2800">
                <a:ea typeface="+mn-lt"/>
                <a:cs typeface="+mn-lt"/>
              </a:rPr>
              <a:t>As a User I want to use the read functions in the genres page so that I can view a genre"</a:t>
            </a:r>
          </a:p>
          <a:p>
            <a:pPr marL="0" indent="0">
              <a:buNone/>
            </a:pPr>
            <a:r>
              <a:rPr lang="en-GB" sz="2800">
                <a:ea typeface="+mn-lt"/>
                <a:cs typeface="+mn-lt"/>
              </a:rPr>
              <a:t>However, with jira, tracking the progress of a task becomes a lot more streamlined with the use of smart commits</a:t>
            </a:r>
            <a:endParaRPr lang="en-GB"/>
          </a:p>
        </p:txBody>
      </p:sp>
    </p:spTree>
    <p:extLst>
      <p:ext uri="{BB962C8B-B14F-4D97-AF65-F5344CB8AC3E}">
        <p14:creationId xmlns:p14="http://schemas.microsoft.com/office/powerpoint/2010/main" val="223666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B2E-06B1-4A99-A973-0EADF454171F}"/>
              </a:ext>
            </a:extLst>
          </p:cNvPr>
          <p:cNvSpPr>
            <a:spLocks noGrp="1"/>
          </p:cNvSpPr>
          <p:nvPr>
            <p:ph type="title"/>
          </p:nvPr>
        </p:nvSpPr>
        <p:spPr/>
        <p:txBody>
          <a:bodyPr/>
          <a:lstStyle/>
          <a:p>
            <a:r>
              <a:rPr lang="en-GB"/>
              <a:t>Planning – Using Jira – user stories issue example</a:t>
            </a:r>
          </a:p>
        </p:txBody>
      </p:sp>
      <p:pic>
        <p:nvPicPr>
          <p:cNvPr id="4" name="Picture 4" descr="Graphical user interface, application&#10;&#10;Description automatically generated">
            <a:extLst>
              <a:ext uri="{FF2B5EF4-FFF2-40B4-BE49-F238E27FC236}">
                <a16:creationId xmlns:a16="http://schemas.microsoft.com/office/drawing/2014/main" id="{39256695-6544-4834-82A6-29B14BBA0CF4}"/>
              </a:ext>
            </a:extLst>
          </p:cNvPr>
          <p:cNvPicPr>
            <a:picLocks noChangeAspect="1"/>
          </p:cNvPicPr>
          <p:nvPr/>
        </p:nvPicPr>
        <p:blipFill>
          <a:blip r:embed="rId2"/>
          <a:stretch>
            <a:fillRect/>
          </a:stretch>
        </p:blipFill>
        <p:spPr>
          <a:xfrm>
            <a:off x="1071283" y="2361683"/>
            <a:ext cx="10351993" cy="3994809"/>
          </a:xfrm>
          <a:prstGeom prst="rect">
            <a:avLst/>
          </a:prstGeom>
        </p:spPr>
      </p:pic>
    </p:spTree>
    <p:extLst>
      <p:ext uri="{BB962C8B-B14F-4D97-AF65-F5344CB8AC3E}">
        <p14:creationId xmlns:p14="http://schemas.microsoft.com/office/powerpoint/2010/main" val="18991410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Crop</vt:lpstr>
      <vt:lpstr>Team 4 By Hasan , Michael , Tom and Jordan</vt:lpstr>
      <vt:lpstr>Brief</vt:lpstr>
      <vt:lpstr>Planning </vt:lpstr>
      <vt:lpstr>ERD</vt:lpstr>
      <vt:lpstr>Risk Assessment</vt:lpstr>
      <vt:lpstr>UML</vt:lpstr>
      <vt:lpstr>Planning – Using Jira</vt:lpstr>
      <vt:lpstr>Planning – Using Jira – user stories</vt:lpstr>
      <vt:lpstr>Planning – Using Jira – user stories issue example</vt:lpstr>
      <vt:lpstr>Planning – Using Jira -creating epics</vt:lpstr>
      <vt:lpstr>Planning – Using Jira – planning sprints</vt:lpstr>
      <vt:lpstr>Planning – Using Jira – planning sprints</vt:lpstr>
      <vt:lpstr>Planning – Daily Stand-Ups</vt:lpstr>
      <vt:lpstr>Planning – Daily Stand-Ups</vt:lpstr>
      <vt:lpstr>Initial Functionality of the program</vt:lpstr>
      <vt:lpstr>The Front End </vt:lpstr>
      <vt:lpstr>The Front End - Wire-Frame's</vt:lpstr>
      <vt:lpstr>The Front End – Home Page</vt:lpstr>
      <vt:lpstr>The Front End – Javascript</vt:lpstr>
      <vt:lpstr>The Front End – Automation Testing</vt:lpstr>
      <vt:lpstr>The Front End – Automation Testing  -Cucumber Features</vt:lpstr>
      <vt:lpstr>Automation testing - navigation</vt:lpstr>
      <vt:lpstr>Automation Testing – data handling</vt:lpstr>
      <vt:lpstr>Automation Testing – results</vt:lpstr>
      <vt:lpstr>The Back End</vt:lpstr>
      <vt:lpstr>The Back End – Unit tests</vt:lpstr>
      <vt:lpstr>The Back End – Unit tests – testing the controllers</vt:lpstr>
      <vt:lpstr>The Back End – Unit tests – testing the controllers</vt:lpstr>
      <vt:lpstr>The Back End – Unit tests – testing the Services</vt:lpstr>
      <vt:lpstr>Back end showcase</vt:lpstr>
      <vt:lpstr>PowerPoint Presentation</vt:lpstr>
      <vt:lpstr>Back End Tests</vt:lpstr>
      <vt:lpstr>Non-functional testing - JMeter</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2021-04-15T21:52:10Z</dcterms:created>
  <dcterms:modified xsi:type="dcterms:W3CDTF">2021-04-16T11:02:38Z</dcterms:modified>
</cp:coreProperties>
</file>