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69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70" r:id="rId35"/>
    <p:sldId id="271" r:id="rId36"/>
    <p:sldId id="272" r:id="rId37"/>
    <p:sldId id="273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E722-DFD7-4E16-981B-13D4780ED2E5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E9C8-35ED-4237-B87F-ADF76BDF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6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E722-DFD7-4E16-981B-13D4780ED2E5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E9C8-35ED-4237-B87F-ADF76BDF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79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E722-DFD7-4E16-981B-13D4780ED2E5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E9C8-35ED-4237-B87F-ADF76BDF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03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E722-DFD7-4E16-981B-13D4780ED2E5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E9C8-35ED-4237-B87F-ADF76BDF6CE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3583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E722-DFD7-4E16-981B-13D4780ED2E5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E9C8-35ED-4237-B87F-ADF76BDF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85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E722-DFD7-4E16-981B-13D4780ED2E5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E9C8-35ED-4237-B87F-ADF76BDF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49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E722-DFD7-4E16-981B-13D4780ED2E5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E9C8-35ED-4237-B87F-ADF76BDF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60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E722-DFD7-4E16-981B-13D4780ED2E5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E9C8-35ED-4237-B87F-ADF76BDF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749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E722-DFD7-4E16-981B-13D4780ED2E5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E9C8-35ED-4237-B87F-ADF76BDF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8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E722-DFD7-4E16-981B-13D4780ED2E5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E9C8-35ED-4237-B87F-ADF76BDF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35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E722-DFD7-4E16-981B-13D4780ED2E5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E9C8-35ED-4237-B87F-ADF76BDF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53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E722-DFD7-4E16-981B-13D4780ED2E5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E9C8-35ED-4237-B87F-ADF76BDF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89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E722-DFD7-4E16-981B-13D4780ED2E5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E9C8-35ED-4237-B87F-ADF76BDF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32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E722-DFD7-4E16-981B-13D4780ED2E5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E9C8-35ED-4237-B87F-ADF76BDF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2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E722-DFD7-4E16-981B-13D4780ED2E5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E9C8-35ED-4237-B87F-ADF76BDF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94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E722-DFD7-4E16-981B-13D4780ED2E5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E9C8-35ED-4237-B87F-ADF76BDF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83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E722-DFD7-4E16-981B-13D4780ED2E5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E9C8-35ED-4237-B87F-ADF76BDF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39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C81E722-DFD7-4E16-981B-13D4780ED2E5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AE9C8-35ED-4237-B87F-ADF76BDF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094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kursovaya-for-murguzov.vercel.app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ru/docs/Web/CSS" TargetMode="External"/><Relationship Id="rId2" Type="http://schemas.openxmlformats.org/officeDocument/2006/relationships/hyperlink" Target="https://developer.mozilla.org/ru/docs/Web/HTM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kursovaya-for-murguzov.vercel.app/" TargetMode="External"/><Relationship Id="rId2" Type="http://schemas.openxmlformats.org/officeDocument/2006/relationships/hyperlink" Target="https://github.com/shalbuzz/Kursovaya_for_Murguzov.git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51B409-F4E3-B0FD-8CEC-277F744D9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877" y="1515359"/>
            <a:ext cx="10059971" cy="1026948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Курсовая</a:t>
            </a:r>
            <a:r>
              <a:rPr lang="ru-RU" dirty="0"/>
              <a:t> </a:t>
            </a:r>
            <a:br>
              <a:rPr lang="ru-RU" dirty="0"/>
            </a:br>
            <a:r>
              <a:rPr lang="ru-RU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АЗЕРБАЙДЖАНСКИЙ ГОСУДАРСТВЕННЫЙ УНИВЕРСИТЕТ НЕФТИ И ПРОМЫШЛЕННОСТИ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Тема: </a:t>
            </a:r>
            <a:r>
              <a:rPr lang="az-Latn-AZ" sz="36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</a:t>
            </a:r>
            <a:r>
              <a:rPr lang="ru-RU" sz="36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системы онлайн-бронирования отелей</a:t>
            </a:r>
            <a:endParaRPr lang="en-US" u="sng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63AD49-D93F-5CD7-7F92-8D3B6C219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722" y="3686879"/>
            <a:ext cx="4725971" cy="1655762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Студент</a:t>
            </a:r>
            <a:r>
              <a:rPr lang="ru-RU" b="1" dirty="0"/>
              <a:t>: </a:t>
            </a:r>
            <a:r>
              <a:rPr lang="ru-RU" b="1" i="1" dirty="0" err="1"/>
              <a:t>Мургузов</a:t>
            </a:r>
            <a:r>
              <a:rPr lang="ru-RU" b="1" i="1" dirty="0"/>
              <a:t> Турал</a:t>
            </a:r>
          </a:p>
          <a:p>
            <a:r>
              <a:rPr lang="ru-RU" dirty="0"/>
              <a:t>Курс: </a:t>
            </a:r>
            <a:r>
              <a:rPr lang="ru-RU" b="1" dirty="0"/>
              <a:t>3</a:t>
            </a:r>
          </a:p>
          <a:p>
            <a:r>
              <a:rPr lang="ru-RU" dirty="0"/>
              <a:t>Группа:</a:t>
            </a:r>
            <a:r>
              <a:rPr lang="ru-RU" b="1" dirty="0"/>
              <a:t>680.22</a:t>
            </a:r>
          </a:p>
          <a:p>
            <a:r>
              <a:rPr lang="ru-RU" dirty="0"/>
              <a:t>Предмет: </a:t>
            </a:r>
            <a:r>
              <a:rPr lang="ru-RU" b="1" i="1" dirty="0"/>
              <a:t>Веб-системы и технологии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359839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ED0230-5796-C447-373F-7830514FF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1.5</a:t>
            </a: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Bootstrap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4B4525-17D7-349B-E556-53B61CAF4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969" y="1027906"/>
            <a:ext cx="9333322" cy="518435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dirty="0" err="1"/>
              <a:t>Bootstrap</a:t>
            </a:r>
            <a:r>
              <a:rPr lang="ru-RU" sz="1600" dirty="0"/>
              <a:t> — фреймворк для адаптивной и быстрой верстки.</a:t>
            </a:r>
            <a:br>
              <a:rPr lang="ru-RU" sz="1600" dirty="0"/>
            </a:br>
            <a:r>
              <a:rPr lang="ru-RU" sz="1600" dirty="0"/>
              <a:t>Используется для: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Построения сетки и адаптивного макета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Оформления карточек, меню, форм, кнопок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Использования готовых компонентов: модальные окна, вкладки, </a:t>
            </a:r>
            <a:r>
              <a:rPr lang="ru-RU" sz="1600" dirty="0" err="1"/>
              <a:t>алерты</a:t>
            </a:r>
            <a:endParaRPr lang="ru-RU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Обеспечения единого стиля и </a:t>
            </a:r>
            <a:r>
              <a:rPr lang="ru-RU" sz="1600" dirty="0" err="1"/>
              <a:t>кроссбраузерности</a:t>
            </a:r>
            <a:endParaRPr lang="ru-RU" sz="1600" dirty="0"/>
          </a:p>
          <a:p>
            <a:pPr>
              <a:buNone/>
            </a:pPr>
            <a:r>
              <a:rPr lang="ru-RU" sz="1600" b="1" dirty="0"/>
              <a:t>Преимущества:</a:t>
            </a:r>
            <a:endParaRPr lang="ru-RU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Быстрая разработка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Современный внешний вид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Поддержка мобильных устройств без дополнительных усилий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447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06FDB3-F680-53DB-892E-B3A51A4A9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798" y="426513"/>
            <a:ext cx="10515600" cy="1081775"/>
          </a:xfrm>
        </p:spPr>
        <p:txBody>
          <a:bodyPr>
            <a:normAutofit fontScale="90000"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ru-RU" sz="27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2) Практическая часть.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2.1 Описание предметной области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72294F-7F1D-6E15-7034-C9BBBD7E0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288"/>
            <a:ext cx="6477000" cy="4668675"/>
          </a:xfrm>
        </p:spPr>
        <p:txBody>
          <a:bodyPr>
            <a:normAutofit fontScale="92500" lnSpcReduction="10000"/>
          </a:bodyPr>
          <a:lstStyle/>
          <a:p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данной курсовой работе рассматривается создание веб-страницы для системы гостиничного бронирования, которая позволяет пользователям искать и бронировать номера в отелях через интернет. Основной целью проекта является создание интерфейса, который был бы прост в использовании и обеспечивал бы удобство взаимодействия с системой для пользователей. В рамках веб-страницы предусмотрены такие разделы, как домашняя страница, информация о компании, контактная информация и форма для отправки сообщений. Кроме того, разработан раздел с часто задаваемыми вопросами и карта, показывающая местоположение компании.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454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AC2735-D901-794D-90CB-F4C9C2DC4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2.2 Создание окружения для проекта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176B01-4369-9B63-7F07-6F9D908A8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68924"/>
            <a:ext cx="8220959" cy="5008039"/>
          </a:xfrm>
        </p:spPr>
        <p:txBody>
          <a:bodyPr/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Проект был разработан с использованием стандартных технологий веб-разработки: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Для создания интерфейса страницы была использована библиотека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Bootstrap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которая предоставляет готовые стили и компоненты, упрощающие процесс верстки. Также для отображения иконок были использованы шрифты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Font Awesome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В проекте задействован файл стилей (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styles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для кастомизации внешнего вида элементов и создания уникального дизайна страницы.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00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758926-EA78-F65D-AD2F-8EF971B9E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079"/>
          </a:xfrm>
        </p:spPr>
        <p:txBody>
          <a:bodyPr>
            <a:normAutofit fontScale="90000"/>
          </a:bodyPr>
          <a:lstStyle/>
          <a:p>
            <a:r>
              <a:rPr lang="ru-RU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2.3 Верстка </a:t>
            </a: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ru-RU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страницы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F63896-F3B4-D61B-EC49-DBFB1CDCB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29559"/>
            <a:ext cx="9578419" cy="5347404"/>
          </a:xfrm>
        </p:spPr>
        <p:txBody>
          <a:bodyPr/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-код страницы представляет собой структуру веб-страницы, разделенную на несколько основных частей: заголовок страницы, главное меню навигации, форму обратной связи и информационные блоки. Код включает в себя следующие основные элементы: &lt;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nav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 для создания навигационного меню, &lt;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section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 для разделов контента&lt;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form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 для формы обратной связи и различные контейнеры для группировки информации. Страница включает в себя также раздел с картой, что позволяет пользователям удобно найти расположение компании.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878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ED747CD-0354-3508-8D7D-8157777E9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473" y="3998968"/>
            <a:ext cx="9130380" cy="207189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2970F78-5FB7-0916-3A5E-9474E13D1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96" y="992681"/>
            <a:ext cx="8896605" cy="28628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079A03-397B-5A45-CA9D-2726D04819C8}"/>
              </a:ext>
            </a:extLst>
          </p:cNvPr>
          <p:cNvSpPr txBox="1"/>
          <p:nvPr/>
        </p:nvSpPr>
        <p:spPr>
          <a:xfrm>
            <a:off x="285160" y="334953"/>
            <a:ext cx="7859597" cy="390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Фрагмент кода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-документа для веб-приложения "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HotelBooker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306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1E6B08-9C2A-502E-C10B-01D2533A6A7C}"/>
              </a:ext>
            </a:extLst>
          </p:cNvPr>
          <p:cNvSpPr txBox="1"/>
          <p:nvPr/>
        </p:nvSpPr>
        <p:spPr>
          <a:xfrm>
            <a:off x="567965" y="738892"/>
            <a:ext cx="9546995" cy="709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Этот код создаёт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навигационную панель (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Navbar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веб-приложения "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HotelBooker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 с использованием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Bootstrap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5.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C566574-3AF4-AE5F-F64C-29DBE851E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65" y="1448125"/>
            <a:ext cx="9669544" cy="418910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8E2013-6023-B359-763C-D85ECC986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16" y="5901147"/>
            <a:ext cx="11117793" cy="43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14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0C6016-FEB9-7AE5-BEA0-ED1501B0AD0D}"/>
              </a:ext>
            </a:extLst>
          </p:cNvPr>
          <p:cNvSpPr txBox="1"/>
          <p:nvPr/>
        </p:nvSpPr>
        <p:spPr>
          <a:xfrm>
            <a:off x="539685" y="464533"/>
            <a:ext cx="8057560" cy="390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Фрагмент кода футера веб-приложения "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HotelBooker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6F46A50-B9CA-AFAA-B11B-424B29DD4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34" y="997032"/>
            <a:ext cx="6017736" cy="127482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E3AD5E-3DDC-A4DC-A0BA-C6AE4818F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870" y="2942409"/>
            <a:ext cx="8361088" cy="184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62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772F85-2D2F-9649-44D7-7AFF1C88E92F}"/>
              </a:ext>
            </a:extLst>
          </p:cNvPr>
          <p:cNvSpPr txBox="1"/>
          <p:nvPr/>
        </p:nvSpPr>
        <p:spPr>
          <a:xfrm>
            <a:off x="577392" y="568228"/>
            <a:ext cx="6094428" cy="390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Герой-секция для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HotelBooker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A366A06-0D5A-74EC-4C6E-803414DCF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92" y="1291708"/>
            <a:ext cx="5943600" cy="288436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05BA0D-58EE-1FF3-3560-06D03AA73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071" y="4291199"/>
            <a:ext cx="8235620" cy="207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688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66EC9F-BCB7-ADFB-E645-8D7E90F995DD}"/>
              </a:ext>
            </a:extLst>
          </p:cNvPr>
          <p:cNvSpPr txBox="1"/>
          <p:nvPr/>
        </p:nvSpPr>
        <p:spPr>
          <a:xfrm>
            <a:off x="162613" y="473960"/>
            <a:ext cx="6094428" cy="390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algn="just">
              <a:lnSpc>
                <a:spcPct val="115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Поисковая форма для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HotelBooker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693D886-13EB-71C2-87A9-3119B0338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88" y="1001480"/>
            <a:ext cx="5438140" cy="275038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F51C1B-D895-E2A3-6ABA-60F76D21A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466" y="4481503"/>
            <a:ext cx="7198150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880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72B1CF-B671-852F-C390-52FD791BC848}"/>
              </a:ext>
            </a:extLst>
          </p:cNvPr>
          <p:cNvSpPr txBox="1"/>
          <p:nvPr/>
        </p:nvSpPr>
        <p:spPr>
          <a:xfrm>
            <a:off x="249025" y="73490"/>
            <a:ext cx="6094428" cy="390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algn="just">
              <a:lnSpc>
                <a:spcPct val="115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Технический разбор секции "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Featured Hotels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3D4020F-5FC0-4862-D701-2B0B08830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4173"/>
            <a:ext cx="9743388" cy="430578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FA8BDAC-6599-1F0E-FEFF-A301CD277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622" y="4873657"/>
            <a:ext cx="9743388" cy="176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050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077AD7-05A6-9821-50A4-F3A00291B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85" y="393406"/>
            <a:ext cx="10515600" cy="1325563"/>
          </a:xfrm>
        </p:spPr>
        <p:txBody>
          <a:bodyPr/>
          <a:lstStyle/>
          <a:p>
            <a:r>
              <a:rPr lang="ru-RU" dirty="0"/>
              <a:t>Содержание</a:t>
            </a:r>
            <a:endParaRPr lang="en-US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AF987E-7CAF-7B96-7F70-B85B41D52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88676"/>
          </a:xfrm>
        </p:spPr>
        <p:txBody>
          <a:bodyPr>
            <a:normAutofit lnSpcReduction="10000"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ru-RU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ВВЕДЕНИЕ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ru-RU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az-Latn-AZ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ТЕОРЕТИЧЕСКАЯ ЧАСТЬ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ru-RU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1.1 Web-программирование</a:t>
            </a:r>
          </a:p>
          <a:p>
            <a:pPr marL="457200" lvl="1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ru-RU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1.2 HTML </a:t>
            </a:r>
          </a:p>
          <a:p>
            <a:pPr marL="457200" lvl="1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ru-RU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1.3 Dynamic HTML</a:t>
            </a:r>
          </a:p>
          <a:p>
            <a:pPr marL="457200" lvl="1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ru-RU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1.3.1 Каскадные таблицы стилей</a:t>
            </a:r>
          </a:p>
          <a:p>
            <a:pPr marL="457200" lvl="1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ru-RU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1.3.2 </a:t>
            </a: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endParaRPr lang="ru-RU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ru-RU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</a:t>
            </a:r>
            <a:r>
              <a:rPr lang="ru-RU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ru-RU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Bootstrap</a:t>
            </a:r>
            <a:endParaRPr lang="ru-RU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3115472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96E2A2-1BC4-D38D-D7B6-31D022CC538F}"/>
              </a:ext>
            </a:extLst>
          </p:cNvPr>
          <p:cNvSpPr txBox="1"/>
          <p:nvPr/>
        </p:nvSpPr>
        <p:spPr>
          <a:xfrm>
            <a:off x="313442" y="285424"/>
            <a:ext cx="6094428" cy="390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Технический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анализ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секции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"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Преимущества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EA47655-653C-52B4-219C-BB9783B93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55" y="812432"/>
            <a:ext cx="7218575" cy="305255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C8715A5-A35F-7E9D-2C8B-C1077A990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901" y="4260583"/>
            <a:ext cx="5943600" cy="178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093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2811AD-81CF-35DE-33AB-01B822DE69E3}"/>
              </a:ext>
            </a:extLst>
          </p:cNvPr>
          <p:cNvSpPr txBox="1"/>
          <p:nvPr/>
        </p:nvSpPr>
        <p:spPr>
          <a:xfrm>
            <a:off x="106052" y="568228"/>
            <a:ext cx="6094428" cy="390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algn="just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Технический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разбор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CTA-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секции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4B20797-A6FD-4738-57CA-D571AB891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048" y="1227526"/>
            <a:ext cx="5943600" cy="277886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C27ABC4-1E2D-B86A-E80B-9C8274546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597" y="4352967"/>
            <a:ext cx="6434579" cy="166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803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DF899EF-FCF1-607F-6ABB-F9707A3948A9}"/>
              </a:ext>
            </a:extLst>
          </p:cNvPr>
          <p:cNvSpPr txBox="1"/>
          <p:nvPr/>
        </p:nvSpPr>
        <p:spPr>
          <a:xfrm>
            <a:off x="1572" y="294851"/>
            <a:ext cx="6094428" cy="390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>
              <a:lnSpc>
                <a:spcPct val="115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Секция "Наша команда"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50D3DF9-659C-9A29-CD01-1BDA89962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40" y="851319"/>
            <a:ext cx="7933442" cy="380552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7DDE32F-11D5-9555-E160-9C0FE996E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220" y="4964705"/>
            <a:ext cx="6575982" cy="126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755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DF2351-23FB-E5E4-C9A9-F9013C77DAB0}"/>
              </a:ext>
            </a:extLst>
          </p:cNvPr>
          <p:cNvSpPr txBox="1"/>
          <p:nvPr/>
        </p:nvSpPr>
        <p:spPr>
          <a:xfrm>
            <a:off x="567965" y="371515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О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сновной заголовок "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Contact Us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"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F13F1DA-A4B9-819B-F8F2-231880B1C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65" y="1013303"/>
            <a:ext cx="5943600" cy="277627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776BB06-4BBB-D0DA-0EB8-AFAD0CED8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195" y="4349763"/>
            <a:ext cx="6877639" cy="178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486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68C46C-0813-08E2-8EE6-71ABEBFF9C01}"/>
              </a:ext>
            </a:extLst>
          </p:cNvPr>
          <p:cNvSpPr txBox="1"/>
          <p:nvPr/>
        </p:nvSpPr>
        <p:spPr>
          <a:xfrm>
            <a:off x="454844" y="351412"/>
            <a:ext cx="6094428" cy="390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Назначение кода "Секция с картой"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218D534-E7B0-5295-0C65-EB5E7CFA7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729" y="1021001"/>
            <a:ext cx="7933442" cy="303098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2C0B8FB-592A-AF94-04AE-3E1CE09A1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659" y="4213781"/>
            <a:ext cx="6905919" cy="191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8051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CECCF9-048E-CC10-E7DE-BEF61AEFC098}"/>
              </a:ext>
            </a:extLst>
          </p:cNvPr>
          <p:cNvSpPr txBox="1"/>
          <p:nvPr/>
        </p:nvSpPr>
        <p:spPr>
          <a:xfrm>
            <a:off x="558538" y="275997"/>
            <a:ext cx="6094428" cy="390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Назначение кода "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FAQ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-секция"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FB7FE53-3CB6-D5D1-A906-095C4280C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925" y="666680"/>
            <a:ext cx="5388205" cy="407500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AB18301-EE8B-A765-FF10-D6379FBC7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3429000"/>
            <a:ext cx="5943600" cy="276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79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D45EF3-0D9C-CEE6-E0DC-76D56FD1F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2.4 Использование стилей </a:t>
            </a: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9D0869-3C27-2B77-CDAE-06C109F6E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8164398" cy="4351338"/>
          </a:xfrm>
        </p:spPr>
        <p:txBody>
          <a:bodyPr>
            <a:normAutofit/>
          </a:bodyPr>
          <a:lstStyle/>
          <a:p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Стили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были использованы для оформления элементов на странице, создания визуально привлекательного интерфейса и обеспечения удобства пользователя. В проекте использована стандартная тема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Bootstrap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для оформления различных блоков: кнопок, карточек, заголовков и форм. Дополнительно был применен кастомный файл стилей (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styles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который добавляет особенности, такие как тени, отступы, анимации и другие визуальные эффекты, что позволяет сделать страницу более современной и удобной для пользователя. Кастомные стили используются для более гибкой настройки страницы под конкретные требования пользователя.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0381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96FF553-48C4-DE44-0C36-EC5F74565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93" y="291052"/>
            <a:ext cx="6351680" cy="36304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8187C1-EF5F-7164-3545-8B994422B22D}"/>
              </a:ext>
            </a:extLst>
          </p:cNvPr>
          <p:cNvSpPr txBox="1"/>
          <p:nvPr/>
        </p:nvSpPr>
        <p:spPr>
          <a:xfrm>
            <a:off x="3355943" y="4590853"/>
            <a:ext cx="8729219" cy="390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Данный код определяет корневые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-переменные для системы цветов проекта.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9850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26F5F3-0219-6EFA-84D7-84C84584737B}"/>
              </a:ext>
            </a:extLst>
          </p:cNvPr>
          <p:cNvSpPr txBox="1"/>
          <p:nvPr/>
        </p:nvSpPr>
        <p:spPr>
          <a:xfrm>
            <a:off x="520830" y="5057350"/>
            <a:ext cx="8660876" cy="709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Данный код создает настраиваемый оверлей - полупрозрачный слой, который может использоваться для различных целей на веб-странице.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A84AC46-73D3-10A2-FA16-9EFBB2F56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666" y="1091417"/>
            <a:ext cx="8913829" cy="251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427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1BF4A0B-C4B3-FF3C-3997-8F278B8E0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29" y="463877"/>
            <a:ext cx="8825659" cy="686193"/>
          </a:xfrm>
        </p:spPr>
        <p:txBody>
          <a:bodyPr/>
          <a:lstStyle/>
          <a:p>
            <a:r>
              <a:rPr lang="ru-RU" sz="3200" dirty="0"/>
              <a:t>2.5 Использование</a:t>
            </a:r>
            <a:r>
              <a:rPr lang="en-US" sz="3200" dirty="0"/>
              <a:t> JS</a:t>
            </a:r>
            <a:r>
              <a:rPr lang="ru-RU" sz="3200" dirty="0"/>
              <a:t> </a:t>
            </a:r>
            <a:endParaRPr lang="en-US" sz="32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1B16D8B-5A17-D9B6-A698-567BE1A0B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04645" y="3139126"/>
            <a:ext cx="8825659" cy="2362200"/>
          </a:xfrm>
        </p:spPr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Этот код инициализирует плагин для выбора периода дат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daterangepicker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на веб-странице.</a:t>
            </a:r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CCF1F35-4FAF-F57F-E0EA-8745FBE9B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14" y="1150070"/>
            <a:ext cx="5781040" cy="147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751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5373DD-1A60-E63D-28AC-11FC22D7B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8095"/>
            <a:ext cx="10515600" cy="672593"/>
          </a:xfrm>
        </p:spPr>
        <p:txBody>
          <a:bodyPr>
            <a:normAutofit fontScale="90000"/>
          </a:bodyPr>
          <a:lstStyle/>
          <a:p>
            <a:r>
              <a:rPr lang="ru-RU" dirty="0"/>
              <a:t>2.Практическая часть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31B60D-DAE6-194E-01CE-C0F3FE473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lvl="1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ru-RU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2.1 </a:t>
            </a:r>
            <a:r>
              <a:rPr lang="en-US" sz="2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Описание</a:t>
            </a: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предметно</a:t>
            </a:r>
            <a:r>
              <a:rPr lang="ru-RU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й области</a:t>
            </a:r>
          </a:p>
          <a:p>
            <a:pPr marL="457200" lvl="1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ru-RU" sz="20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2.2 </a:t>
            </a:r>
            <a:r>
              <a:rPr lang="ru-RU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окружения для проекта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ru-RU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2.3 Верстка </a:t>
            </a: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ru-RU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страницы</a:t>
            </a:r>
            <a:r>
              <a:rPr lang="ru-RU" sz="2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 marL="457200" lvl="1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ru-RU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2.4 </a:t>
            </a: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Использование стилей 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endParaRPr lang="ru-RU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2.5 Использование 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</a:t>
            </a:r>
            <a:endParaRPr lang="ru-RU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ru-RU" sz="4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ru-RU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.РЕЗУЛЬТАТ.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ru-RU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4.ЛИТЕРАТУРА</a:t>
            </a:r>
            <a:endParaRPr lang="en-US" sz="4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4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ПРИЛОЖЕНИЯ</a:t>
            </a:r>
            <a:endParaRPr lang="en-US" sz="8600" dirty="0"/>
          </a:p>
        </p:txBody>
      </p:sp>
    </p:spTree>
    <p:extLst>
      <p:ext uri="{BB962C8B-B14F-4D97-AF65-F5344CB8AC3E}">
        <p14:creationId xmlns:p14="http://schemas.microsoft.com/office/powerpoint/2010/main" val="295732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1D810FF-2851-4DF5-9CF6-5C6127B32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19" y="295609"/>
            <a:ext cx="9620839" cy="43140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008F94-8F9F-C7EF-82B4-28D962DC381A}"/>
              </a:ext>
            </a:extLst>
          </p:cNvPr>
          <p:cNvSpPr txBox="1"/>
          <p:nvPr/>
        </p:nvSpPr>
        <p:spPr>
          <a:xfrm>
            <a:off x="352720" y="5026546"/>
            <a:ext cx="10591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Этот код реализует клиентскую логику работы контактной формы с имитацией успешной отправки.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6111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4F7EB8A-CCBF-1EB9-6ABF-4FBC6E030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48" y="710938"/>
            <a:ext cx="5943600" cy="35782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BF8090-7A9F-48B3-4084-984F4E8F04F1}"/>
              </a:ext>
            </a:extLst>
          </p:cNvPr>
          <p:cNvSpPr txBox="1"/>
          <p:nvPr/>
        </p:nvSpPr>
        <p:spPr>
          <a:xfrm>
            <a:off x="807561" y="5125528"/>
            <a:ext cx="7676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Этот код реализует плавную прокрутку к якорным ссылкам на странице.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478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6BA77DB-29C0-787F-B92C-B2FAAF6B9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54" y="897000"/>
            <a:ext cx="5844540" cy="296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73C628-E563-FA10-2250-D39107A76528}"/>
              </a:ext>
            </a:extLst>
          </p:cNvPr>
          <p:cNvSpPr txBox="1"/>
          <p:nvPr/>
        </p:nvSpPr>
        <p:spPr>
          <a:xfrm>
            <a:off x="1133574" y="4171229"/>
            <a:ext cx="9631836" cy="709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Этот код автоматически отмечает активный пункт меню в навигационной панели, основываясь на текущем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страницы.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4801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C2606FA-416F-F82F-3E3E-B94956AFB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99" y="866048"/>
            <a:ext cx="7942867" cy="17923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0A4237-B2AB-0791-9FF9-AFCA6F41645B}"/>
              </a:ext>
            </a:extLst>
          </p:cNvPr>
          <p:cNvSpPr txBox="1"/>
          <p:nvPr/>
        </p:nvSpPr>
        <p:spPr>
          <a:xfrm>
            <a:off x="662232" y="4510594"/>
            <a:ext cx="9622411" cy="709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Этот код активирует стандартные всплывающие подсказки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Bootstrap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 для всех элементов, помеченных соответствующим атрибутом.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0081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137965-02C6-7A87-F367-E2E697231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РЕЗУЛЬТАТ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7AFE2A-C55D-82F0-618F-151BD874E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103" y="1253331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ru-RU" sz="9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 время выполнения курсовой работы были изучены принципы разработки </a:t>
            </a:r>
            <a:r>
              <a:rPr lang="ru-RU" sz="9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</a:t>
            </a:r>
            <a:r>
              <a:rPr lang="ru-RU" sz="9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-сайта:</a:t>
            </a:r>
            <a:endParaRPr lang="en-US" sz="9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9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Мы создали веб-страницу используя HTML.</a:t>
            </a:r>
            <a:endParaRPr lang="en-US" sz="9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9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Стили выполнены с использованием CSS</a:t>
            </a:r>
            <a:endParaRPr lang="en-US" sz="9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9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Создана адаптивная веб-страница с использованием медиа-запросов.</a:t>
            </a:r>
            <a:endParaRPr lang="en-US" sz="9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ru-RU" sz="9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В результате была создана современная, функциональная и эстетичная веб-страница, которая удовлетворяет требованиям заказчиков, удобна для пользователей и соответствует современным трендам в веб-дизайне.</a:t>
            </a:r>
            <a:endParaRPr lang="en-US" sz="9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ru-RU" sz="9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9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ru-RU" sz="9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Ссылка на веб-страницу: </a:t>
            </a:r>
            <a:r>
              <a:rPr lang="ru-RU" sz="96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https://kursovaya-for-murguzov.vercel.app/</a:t>
            </a:r>
            <a:endParaRPr lang="en-US" sz="9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7212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1EBEA1-CD9B-B68D-0C4D-EEF094BB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az-Latn-AZ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ЛИТЕРАТУРА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1F0026-1057-0034-B395-4EE7D8BBC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8668"/>
            <a:ext cx="10515600" cy="5168295"/>
          </a:xfrm>
        </p:spPr>
        <p:txBody>
          <a:bodyPr>
            <a:normAutofit lnSpcReduction="10000"/>
          </a:bodyPr>
          <a:lstStyle/>
          <a:p>
            <a:pPr marL="342900" lvl="0" indent="-342900">
              <a:lnSpc>
                <a:spcPct val="115000"/>
              </a:lnSpc>
              <a:buFont typeface="+mj-lt"/>
              <a:buAutoNum type="arabicParenR"/>
            </a:pPr>
            <a:r>
              <a:rPr lang="ru-RU" sz="2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Даккар</a:t>
            </a:r>
            <a:r>
              <a:rPr lang="ru-RU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Д.</a:t>
            </a:r>
            <a:r>
              <a:rPr lang="ru-RU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ru-RU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ru-RU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Разработка и дизайн веб-сайтов. — Санкт-Петербург: Питер, 2021. — 512 с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arenR"/>
            </a:pPr>
            <a:r>
              <a:rPr lang="ru-RU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Крамер, Д.</a:t>
            </a:r>
            <a:r>
              <a:rPr lang="ru-RU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ru-RU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 и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ru-RU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3: современная разработка сайтов. — Москва: Эксмо, 2020. — 384 с.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arenR"/>
            </a:pPr>
            <a:r>
              <a:rPr lang="ru-RU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Фримен Э., Робсон Э.</a:t>
            </a:r>
            <a:r>
              <a:rPr lang="ru-RU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Изучаем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ru-RU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XHTML</a:t>
            </a:r>
            <a:r>
              <a:rPr lang="ru-RU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ru-RU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— СПб: Вильямс, 2018. — 720 с.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arenR"/>
            </a:pPr>
            <a:r>
              <a:rPr lang="ru-RU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Шеферд Б.</a:t>
            </a:r>
            <a:r>
              <a:rPr lang="ru-RU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ru-RU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Карманный справочник. — СПб: БХВ-Петербург, 2019. — 256 с.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Mozilla Developer Network (MDN Web Docs).</a:t>
            </a:r>
            <a:b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HTML: </a:t>
            </a:r>
            <a:r>
              <a:rPr lang="en-US" sz="2400" i="1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https://developer.mozilla.org/ru/docs/Web/HTML</a:t>
            </a:r>
            <a:b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CSS: </a:t>
            </a:r>
            <a:r>
              <a:rPr lang="en-US" sz="2400" i="1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https://developer.mozilla.org/ru/docs/Web/CSS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528298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DB64B4-92FC-C90D-ACFC-3F7974269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az-Latn-AZ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ПРИЛОЖЕНИЯ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458BC3-3912-DD04-E2F3-F03BA1C07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ru-RU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Репозиторий :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ru-RU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https://github.com/shalbuzz/Kursovaya_for_Murguzov.git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ru-RU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ru-RU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Страница сайта на хостинге 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 Pages</a:t>
            </a:r>
            <a:r>
              <a:rPr lang="ru-RU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</a:t>
            </a:r>
            <a:r>
              <a:rPr lang="ru-RU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://</a:t>
            </a:r>
            <a:r>
              <a:rPr lang="en-US" u="sng" kern="100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kursovaya</a:t>
            </a:r>
            <a:r>
              <a:rPr lang="ru-RU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-</a:t>
            </a:r>
            <a:r>
              <a:rPr lang="en-US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for</a:t>
            </a:r>
            <a:r>
              <a:rPr lang="ru-RU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-</a:t>
            </a:r>
            <a:r>
              <a:rPr lang="en-US" u="sng" kern="100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murguzov</a:t>
            </a:r>
            <a:r>
              <a:rPr lang="ru-RU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.</a:t>
            </a:r>
            <a:r>
              <a:rPr lang="en-US" u="sng" kern="100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vercel</a:t>
            </a:r>
            <a:r>
              <a:rPr lang="ru-RU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.</a:t>
            </a:r>
            <a:r>
              <a:rPr lang="en-US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app</a:t>
            </a:r>
            <a:r>
              <a:rPr lang="ru-RU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/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054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9CA2A2-2A78-923B-030B-8EFB70BF4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363608"/>
            <a:ext cx="10515600" cy="1325563"/>
          </a:xfrm>
        </p:spPr>
        <p:txBody>
          <a:bodyPr>
            <a:normAutofit/>
          </a:bodyPr>
          <a:lstStyle/>
          <a:p>
            <a:r>
              <a:rPr lang="ru-RU" sz="6600" b="1" dirty="0"/>
              <a:t>Спасибо за внимание.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296190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4BB326-FEF4-DF7F-8E08-147C7CFF3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Введение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36EA10-2FEE-D3D4-FA90-563933F0D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2501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b="1" dirty="0"/>
              <a:t>Современная система онлайн-бронирования отелей</a:t>
            </a:r>
            <a:br>
              <a:rPr lang="ru-RU" sz="1600" dirty="0"/>
            </a:br>
            <a:r>
              <a:rPr lang="ru-RU" sz="1600" dirty="0"/>
              <a:t>Разработана с использованием </a:t>
            </a:r>
            <a:r>
              <a:rPr lang="ru-RU" sz="1600" b="1" dirty="0"/>
              <a:t>React.js (</a:t>
            </a:r>
            <a:r>
              <a:rPr lang="ru-RU" sz="1600" b="1" dirty="0" err="1"/>
              <a:t>Frontend</a:t>
            </a:r>
            <a:r>
              <a:rPr lang="ru-RU" sz="1600" b="1" dirty="0"/>
              <a:t>)</a:t>
            </a:r>
            <a:r>
              <a:rPr lang="ru-RU" sz="1600" dirty="0"/>
              <a:t> и </a:t>
            </a:r>
            <a:r>
              <a:rPr lang="ru-RU" sz="1600" b="1" dirty="0"/>
              <a:t>Node.js + Express.js (</a:t>
            </a:r>
            <a:r>
              <a:rPr lang="ru-RU" sz="1600" b="1" dirty="0" err="1"/>
              <a:t>Backend</a:t>
            </a:r>
            <a:r>
              <a:rPr lang="ru-RU" sz="1600" b="1" dirty="0"/>
              <a:t>)</a:t>
            </a:r>
            <a:r>
              <a:rPr lang="ru-RU" sz="1600" dirty="0"/>
              <a:t>, с базой данных </a:t>
            </a:r>
            <a:r>
              <a:rPr lang="ru-RU" sz="1600" b="1" dirty="0" err="1"/>
              <a:t>PostgreSQL</a:t>
            </a:r>
            <a:r>
              <a:rPr lang="ru-RU" sz="1600" dirty="0"/>
              <a:t>.</a:t>
            </a:r>
            <a:br>
              <a:rPr lang="ru-RU" sz="1600" dirty="0"/>
            </a:br>
            <a:r>
              <a:rPr lang="ru-RU" sz="1600" dirty="0"/>
              <a:t>Функционал включает: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Поиск отелей по параметрам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Бронирование с выбором услуг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Личный кабинет пользователя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Админ-панель для управления</a:t>
            </a:r>
            <a:br>
              <a:rPr lang="ru-RU" sz="1600" dirty="0"/>
            </a:br>
            <a:r>
              <a:rPr lang="ru-RU" sz="1600" dirty="0"/>
              <a:t>Интеграция с платежными системами и картами.</a:t>
            </a:r>
            <a:br>
              <a:rPr lang="ru-RU" sz="1600" dirty="0"/>
            </a:br>
            <a:r>
              <a:rPr lang="ru-RU" sz="1600" dirty="0"/>
              <a:t>Особое внимание: скорость, удобство и безопасность.</a:t>
            </a:r>
            <a:br>
              <a:rPr lang="ru-RU" sz="1600" dirty="0"/>
            </a:br>
            <a:r>
              <a:rPr lang="ru-RU" sz="1600" dirty="0"/>
              <a:t>Проект масштабируем, надежен и эффективен в работе.</a:t>
            </a:r>
          </a:p>
        </p:txBody>
      </p:sp>
    </p:spTree>
    <p:extLst>
      <p:ext uri="{BB962C8B-B14F-4D97-AF65-F5344CB8AC3E}">
        <p14:creationId xmlns:p14="http://schemas.microsoft.com/office/powerpoint/2010/main" val="2958890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8E3665-EF64-F5E0-70F0-0083775FD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530" y="622610"/>
            <a:ext cx="10515600" cy="1325563"/>
          </a:xfrm>
        </p:spPr>
        <p:txBody>
          <a:bodyPr>
            <a:normAutofit fontScale="90000"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</a:pPr>
            <a:r>
              <a:rPr lang="ru-RU" sz="27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az-Latn-AZ" sz="27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ТЕОРЕТИЧЕСКАЯ ЧАСТЬ</a:t>
            </a:r>
            <a:br>
              <a:rPr lang="ru-RU" sz="27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az-Latn-AZ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</a:t>
            </a:r>
            <a:r>
              <a:rPr lang="ru-RU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az-Latn-AZ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Web-программирование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CF3378-EE87-BB7A-7F75-04A36F415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235"/>
            <a:ext cx="8136118" cy="4351338"/>
          </a:xfrm>
        </p:spPr>
        <p:txBody>
          <a:bodyPr>
            <a:normAutofit/>
          </a:bodyPr>
          <a:lstStyle/>
          <a:p>
            <a:r>
              <a:rPr lang="az-Latn-AZ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Основные технологии разработки</a:t>
            </a:r>
            <a:b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Для создания системы онлайн-бронирования используются как клиентские, так и серверные технологии. На стороне клиента применяются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HTML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CSS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и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JavaScript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которые обеспечивают создание интерактивного и адаптивного интерфейса. Популярные фреймворки, такие как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React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или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Vue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js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значительно ускоряют разработку и улучшают пользовательский опыт.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29326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9B433C-9244-FAD6-7658-8AC87E109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5892"/>
            <a:ext cx="10515600" cy="596409"/>
          </a:xfrm>
        </p:spPr>
        <p:txBody>
          <a:bodyPr>
            <a:noAutofit/>
          </a:bodyPr>
          <a:lstStyle/>
          <a:p>
            <a:r>
              <a:rPr lang="ru-RU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1.2 HTML </a:t>
            </a:r>
            <a:b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D3B50EF-17C2-031A-3E4B-B6E6F8784E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3725" y="1475134"/>
            <a:ext cx="7544053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HTML5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формирует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структуру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сайта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ru-RU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&lt;!DOCTYPE html&gt;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&lt;html&gt;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&lt;head&gt;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&lt;body&gt;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—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основа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документа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В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&lt;head&gt;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—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метаинформация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стили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шрифты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В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&lt;body&gt;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—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•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&lt;header&gt;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с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меню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•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&lt;main&gt;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с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секциями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•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&lt;footer&gt;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с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контактами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Формы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бронирования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включают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&lt;form&gt;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+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&lt;input&gt;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&lt;select&gt;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&lt;button&gt;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Семантические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теги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&lt;section&gt;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&lt;article&gt;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улучшают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доступность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HTML5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поддерживает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валидацию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мультимедиа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и API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для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расширений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77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53FA14-6DB1-F531-1142-7E0A3B579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1.3 Dynamic HTML</a:t>
            </a:r>
            <a:endParaRPr lang="en-US" sz="4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9709A3-ACF6-33A8-7C52-B9C681F9A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582" y="1331259"/>
            <a:ext cx="11292936" cy="4195481"/>
          </a:xfrm>
        </p:spPr>
        <p:txBody>
          <a:bodyPr/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Dynamic HTML или DHTML - так принято называть связку языка HTML, каскадных таблиц стилей, скриптового языка и объектной модели документов. Скриптовым языком может выступать JavaScript или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VisualBasic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но именно первый язык получил большую популярность и сегодня используется повсеместно. При помощи DHTML можно создавать интерактивные Web страницы, он позволяет легко и гибко обрабатывать данные запроса и формировать динамический ответ. DHTML может быть использован для реализации интерфейса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Drag'n'Drop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На его основе создаются игры и другие интерактивные сервисы. Стоит отметить, что для реализации принципов DHTML достаточно лишь браузера, который будет обрабатывать содержимое страницы. То есть, нет необходимости, например, в обращениях к базе данных.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781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15947F-6379-C401-113A-851FAA1FE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1.4.1 Каскадные таблицы стилей</a:t>
            </a:r>
            <a:b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228EB1D-F4E3-FB0A-675E-E1EAECAF25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61421"/>
            <a:ext cx="11171548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задаёт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внешний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вид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сайта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шрифты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цвета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отступы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расположение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и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адаптивность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ru-RU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Используется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для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Стилизации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текста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и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блоков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Расположения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элементов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(Flexbox, Grid)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Эффектов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анимации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:hover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:focus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Адаптивной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верстки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@media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ru-RU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Типы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подключения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Внешние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&lt;link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href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="styles.css"&gt;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—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приоритетный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способ</a:t>
            </a:r>
            <a:r>
              <a:rPr kumimoji="0" lang="ru-RU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Внутренние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&lt;style&gt;</a:t>
            </a:r>
            <a:r>
              <a:rPr kumimoji="0" lang="ru-RU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Встроенные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style=""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Принципы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каскадности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специфичность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селекторов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порядок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!important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Роль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удобный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красивый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адаптивный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интерфейс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улучшающий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UX и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доверие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пользователей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0641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26E2E7-3397-59E8-4329-33E9233BA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2335"/>
          </a:xfrm>
        </p:spPr>
        <p:txBody>
          <a:bodyPr>
            <a:normAutofit fontScale="90000"/>
          </a:bodyPr>
          <a:lstStyle/>
          <a:p>
            <a:r>
              <a:rPr lang="ru-RU" sz="24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1.4.2 JavaScript</a:t>
            </a:r>
            <a:b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7FD1C1-A02B-F1A6-10C2-2FBCF3E5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299" y="1253765"/>
            <a:ext cx="10515600" cy="5967167"/>
          </a:xfrm>
        </p:spPr>
        <p:txBody>
          <a:bodyPr/>
          <a:lstStyle/>
          <a:p>
            <a:pPr>
              <a:buNone/>
            </a:pPr>
            <a:r>
              <a:rPr lang="ru-RU" dirty="0"/>
              <a:t>JS отвечает за динамику и взаимодействие на сайте: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Валидация форм</a:t>
            </a:r>
            <a:r>
              <a:rPr lang="ru-RU" dirty="0"/>
              <a:t> до отправки на сервер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Уведомления и подсказки</a:t>
            </a:r>
            <a:r>
              <a:rPr lang="ru-RU" dirty="0"/>
              <a:t> для пользователей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Управление элементами UI: меню, модальные окна, FAQ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Асинхронные запросы</a:t>
            </a:r>
            <a:r>
              <a:rPr lang="ru-RU" dirty="0"/>
              <a:t> (AJAX) — загрузка данных без перезагрузки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Обработка фильтров, обновление цен, выбор номеров в реальном времени</a:t>
            </a:r>
          </a:p>
          <a:p>
            <a:r>
              <a:rPr lang="ru-RU" dirty="0"/>
              <a:t>JavaScript делает интерфейс интерактивным, быстрым и удобным для пользователя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5701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Фиолетовый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80</TotalTime>
  <Words>1469</Words>
  <Application>Microsoft Office PowerPoint</Application>
  <PresentationFormat>Широкоэкранный</PresentationFormat>
  <Paragraphs>121</Paragraphs>
  <Slides>37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4" baseType="lpstr">
      <vt:lpstr>Arial</vt:lpstr>
      <vt:lpstr>Arial Unicode MS</vt:lpstr>
      <vt:lpstr>Calibri</vt:lpstr>
      <vt:lpstr>Century Gothic</vt:lpstr>
      <vt:lpstr>Times New Roman</vt:lpstr>
      <vt:lpstr>Wingdings 3</vt:lpstr>
      <vt:lpstr>Ион</vt:lpstr>
      <vt:lpstr>Курсовая  АЗЕРБАЙДЖАНСКИЙ ГОСУДАРСТВЕННЫЙ УНИВЕРСИТЕТ НЕФТИ И ПРОМЫШЛЕННОСТИ Тема: Разработка системы онлайн-бронирования отелей</vt:lpstr>
      <vt:lpstr>Содержание</vt:lpstr>
      <vt:lpstr>2.Практическая часть</vt:lpstr>
      <vt:lpstr>Введение </vt:lpstr>
      <vt:lpstr>1. ТЕОРЕТИЧЕСКАЯ ЧАСТЬ  1.1 Web-программирование </vt:lpstr>
      <vt:lpstr>1.2 HTML  </vt:lpstr>
      <vt:lpstr>1.3 Dynamic HTML</vt:lpstr>
      <vt:lpstr>1.4.1 Каскадные таблицы стилей </vt:lpstr>
      <vt:lpstr>1.4.2 JavaScript </vt:lpstr>
      <vt:lpstr>1.5 Bootstrap </vt:lpstr>
      <vt:lpstr>2) Практическая часть.   2.1 Описание предметной области </vt:lpstr>
      <vt:lpstr>2.2 Создание окружения для проекта </vt:lpstr>
      <vt:lpstr>2.3 Верстка HTML страницы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2.4 Использование стилей CSS </vt:lpstr>
      <vt:lpstr>Презентация PowerPoint</vt:lpstr>
      <vt:lpstr>Презентация PowerPoint</vt:lpstr>
      <vt:lpstr>2.5 Использование JS </vt:lpstr>
      <vt:lpstr>Презентация PowerPoint</vt:lpstr>
      <vt:lpstr>Презентация PowerPoint</vt:lpstr>
      <vt:lpstr>Презентация PowerPoint</vt:lpstr>
      <vt:lpstr>Презентация PowerPoint</vt:lpstr>
      <vt:lpstr>3. РЕЗУЛЬТАТ </vt:lpstr>
      <vt:lpstr>4. ЛИТЕРАТУРА </vt:lpstr>
      <vt:lpstr>5. ПРИЛОЖЕНИЯ </vt:lpstr>
      <vt:lpstr>Спасибо за внимание.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Aytac Murguzova</dc:creator>
  <cp:lastModifiedBy>Aytac Murguzova</cp:lastModifiedBy>
  <cp:revision>2</cp:revision>
  <dcterms:created xsi:type="dcterms:W3CDTF">2025-04-25T11:48:41Z</dcterms:created>
  <dcterms:modified xsi:type="dcterms:W3CDTF">2025-05-07T11:50:38Z</dcterms:modified>
</cp:coreProperties>
</file>