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7" r:id="rId6"/>
    <p:sldId id="269" r:id="rId7"/>
    <p:sldId id="270" r:id="rId8"/>
    <p:sldId id="273" r:id="rId9"/>
    <p:sldId id="274" r:id="rId10"/>
    <p:sldId id="275" r:id="rId11"/>
    <p:sldId id="276" r:id="rId12"/>
    <p:sldId id="288" r:id="rId13"/>
    <p:sldId id="278" r:id="rId14"/>
    <p:sldId id="289" r:id="rId15"/>
    <p:sldId id="290" r:id="rId16"/>
    <p:sldId id="291" r:id="rId17"/>
    <p:sldId id="292" r:id="rId18"/>
    <p:sldId id="282" r:id="rId19"/>
    <p:sldId id="293" r:id="rId20"/>
    <p:sldId id="294" r:id="rId21"/>
    <p:sldId id="285" r:id="rId22"/>
    <p:sldId id="287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8FB1D-777B-418F-4598-DACA83FA2F2E}" v="13" dt="2025-05-19T18:34:40.243"/>
    <p1510:client id="{75005D04-D328-F545-55DF-75FF92F016A8}" v="385" dt="2025-05-20T19:21:07.733"/>
    <p1510:client id="{84851550-CFC9-BC87-DA45-DBD2508DD9EF}" v="427" dt="2025-05-19T21:15:57.397"/>
    <p1510:client id="{C4EE3A74-54BB-6EB1-6136-6ED567CC1297}" v="31" dt="2025-05-19T18:53:5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37C6002D-203B-1C4F-090D-FBC01F371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41" b="-1"/>
          <a:stretch/>
        </p:blipFill>
        <p:spPr>
          <a:xfrm>
            <a:off x="3612271" y="1"/>
            <a:ext cx="8579729" cy="6857999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AF7EC3B-D347-F3A2-2D11-E5E392A63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42561"/>
            <a:ext cx="3615251" cy="686454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ru-RU" sz="3200" b="1" dirty="0" err="1">
                <a:solidFill>
                  <a:schemeClr val="accent1"/>
                </a:solidFill>
                <a:cs typeface="Calibri"/>
              </a:rPr>
              <a:t>Факультeт</a:t>
            </a:r>
            <a:r>
              <a:rPr lang="ru-RU" sz="3200" b="1" dirty="0">
                <a:solidFill>
                  <a:schemeClr val="accent1"/>
                </a:solidFill>
                <a:cs typeface="Calibri"/>
              </a:rPr>
              <a:t>:</a:t>
            </a:r>
            <a:r>
              <a:rPr lang="ru-RU" sz="2800" dirty="0">
                <a:cs typeface="Calibri"/>
              </a:rPr>
              <a:t> </a:t>
            </a:r>
            <a:r>
              <a:rPr lang="ru-RU" sz="3100" b="1" dirty="0">
                <a:cs typeface="Calibri"/>
              </a:rPr>
              <a:t>Информационные технологии и управление</a:t>
            </a:r>
          </a:p>
          <a:p>
            <a:pPr algn="l"/>
            <a:r>
              <a:rPr lang="ru-RU" sz="3200" b="1" dirty="0">
                <a:solidFill>
                  <a:schemeClr val="accent1"/>
                </a:solidFill>
                <a:cs typeface="Calibri"/>
              </a:rPr>
              <a:t>Предмет:</a:t>
            </a:r>
          </a:p>
          <a:p>
            <a:pPr algn="l"/>
            <a:r>
              <a:rPr lang="ru" sz="3100" b="1" dirty="0">
                <a:latin typeface="Aptos"/>
                <a:cs typeface="Times New Roman"/>
              </a:rPr>
              <a:t>Веб-системы и технологии</a:t>
            </a:r>
          </a:p>
          <a:p>
            <a:pPr algn="l"/>
            <a:r>
              <a:rPr lang="ru" sz="3100" b="1" dirty="0">
                <a:solidFill>
                  <a:schemeClr val="accent1"/>
                </a:solidFill>
                <a:cs typeface="Times New Roman"/>
              </a:rPr>
              <a:t>Тема:</a:t>
            </a:r>
          </a:p>
          <a:p>
            <a:pPr algn="l"/>
            <a:r>
              <a:rPr lang="ru" sz="3100" b="1" dirty="0">
                <a:solidFill>
                  <a:srgbClr val="FFFFFF"/>
                </a:solidFill>
                <a:cs typeface="Times New Roman"/>
              </a:rPr>
              <a:t>Разработка онлайн информационной системы для продуктовых магазинов</a:t>
            </a:r>
          </a:p>
          <a:p>
            <a:pPr algn="l"/>
            <a:r>
              <a:rPr lang="ru-RU" sz="3200" b="1" dirty="0">
                <a:solidFill>
                  <a:schemeClr val="accent1"/>
                </a:solidFill>
                <a:cs typeface="Calibri"/>
              </a:rPr>
              <a:t>Группа:</a:t>
            </a:r>
            <a:endParaRPr lang="ru-RU" sz="3200" dirty="0">
              <a:solidFill>
                <a:schemeClr val="accent1"/>
              </a:solidFill>
            </a:endParaRPr>
          </a:p>
          <a:p>
            <a:pPr algn="l"/>
            <a:r>
              <a:rPr lang="ru-RU" sz="3100" b="1" dirty="0">
                <a:cs typeface="Calibri"/>
              </a:rPr>
              <a:t>680.22</a:t>
            </a:r>
          </a:p>
          <a:p>
            <a:pPr algn="l"/>
            <a:r>
              <a:rPr lang="ru-RU" sz="3200" b="1" dirty="0">
                <a:solidFill>
                  <a:schemeClr val="accent1"/>
                </a:solidFill>
                <a:cs typeface="Calibri"/>
              </a:rPr>
              <a:t>И.Ф:</a:t>
            </a:r>
          </a:p>
          <a:p>
            <a:pPr algn="l"/>
            <a:r>
              <a:rPr lang="ru-RU" sz="3100" b="1" dirty="0">
                <a:cs typeface="Calibri"/>
              </a:rPr>
              <a:t>Нурлан Агаев</a:t>
            </a:r>
          </a:p>
          <a:p>
            <a:pPr algn="l"/>
            <a:r>
              <a:rPr lang="ru-RU" sz="3100" b="1" dirty="0">
                <a:solidFill>
                  <a:schemeClr val="accent1"/>
                </a:solidFill>
                <a:cs typeface="Calibri"/>
              </a:rPr>
              <a:t>И.Ф </a:t>
            </a:r>
            <a:r>
              <a:rPr lang="ru-RU" sz="3100" b="1" dirty="0" err="1">
                <a:solidFill>
                  <a:schemeClr val="accent1"/>
                </a:solidFill>
                <a:cs typeface="Calibri"/>
              </a:rPr>
              <a:t>преподователя</a:t>
            </a:r>
            <a:r>
              <a:rPr lang="ru-RU" sz="3100" b="1" dirty="0">
                <a:solidFill>
                  <a:schemeClr val="accent1"/>
                </a:solidFill>
                <a:cs typeface="Calibri"/>
              </a:rPr>
              <a:t>:</a:t>
            </a:r>
            <a:endParaRPr lang="ru-RU" sz="3100" b="1" dirty="0">
              <a:solidFill>
                <a:schemeClr val="accent1"/>
              </a:solidFill>
              <a:ea typeface="Calibri"/>
              <a:cs typeface="Calibri"/>
            </a:endParaRPr>
          </a:p>
          <a:p>
            <a:pPr algn="l"/>
            <a:r>
              <a:rPr lang="ru-RU" sz="3100" b="1" err="1">
                <a:ea typeface="Calibri" panose="020F0502020204030204"/>
                <a:cs typeface="Calibri"/>
              </a:rPr>
              <a:t>Мятляб</a:t>
            </a:r>
            <a:r>
              <a:rPr lang="ru-RU" sz="3100" b="1" dirty="0">
                <a:ea typeface="Calibri" panose="020F0502020204030204"/>
                <a:cs typeface="Calibri"/>
              </a:rPr>
              <a:t> Халилов</a:t>
            </a:r>
          </a:p>
          <a:p>
            <a:pPr algn="l"/>
            <a:r>
              <a:rPr lang="ru-RU" b="1" dirty="0">
                <a:solidFill>
                  <a:schemeClr val="accent1"/>
                </a:solidFill>
                <a:cs typeface="Calibri"/>
              </a:rPr>
              <a:t>   </a:t>
            </a:r>
            <a:endParaRPr lang="ru-RU" dirty="0">
              <a:solidFill>
                <a:schemeClr val="accent1"/>
              </a:solidFill>
            </a:endParaRPr>
          </a:p>
          <a:p>
            <a:pPr algn="l"/>
            <a:endParaRPr lang="ru-RU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96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511A5-1BCB-6986-9ED4-7981502F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927764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ru" sz="2800" b="1" dirty="0">
                <a:ea typeface="+mj-lt"/>
                <a:cs typeface="+mj-lt"/>
              </a:rPr>
              <a:t>   </a:t>
            </a:r>
            <a:r>
              <a:rPr lang="ru" sz="3200" b="1" dirty="0">
                <a:solidFill>
                  <a:schemeClr val="accent1"/>
                </a:solidFill>
                <a:ea typeface="+mj-lt"/>
                <a:cs typeface="+mj-lt"/>
              </a:rPr>
              <a:t>2.2  Создание окружения для проекта</a:t>
            </a:r>
            <a:endParaRPr lang="en-US" sz="3200" b="1">
              <a:solidFill>
                <a:schemeClr val="accent1"/>
              </a:solidFill>
            </a:endParaRPr>
          </a:p>
          <a:p>
            <a:endParaRPr lang="en-GB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C15-3A9D-5393-4924-C9A09AF68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7" y="2128083"/>
            <a:ext cx="5557599" cy="3719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ru" sz="1800" b="1" dirty="0">
                <a:ea typeface="+mn-lt"/>
                <a:cs typeface="+mn-lt"/>
              </a:rPr>
              <a:t> </a:t>
            </a:r>
            <a:r>
              <a:rPr lang="ru" sz="1800" dirty="0">
                <a:ea typeface="+mn-lt"/>
                <a:cs typeface="+mn-lt"/>
              </a:rPr>
              <a:t>        </a:t>
            </a:r>
            <a:r>
              <a:rPr lang="ru" sz="2000" dirty="0">
                <a:ea typeface="+mn-lt"/>
                <a:cs typeface="+mn-lt"/>
              </a:rPr>
              <a:t> </a:t>
            </a:r>
            <a:r>
              <a:rPr lang="ru" sz="2000" b="1" dirty="0">
                <a:ea typeface="+mn-lt"/>
                <a:cs typeface="+mn-lt"/>
              </a:rPr>
              <a:t> </a:t>
            </a:r>
            <a:r>
              <a:rPr lang="ru" sz="2400" b="1" dirty="0">
                <a:ea typeface="+mn-lt"/>
                <a:cs typeface="+mn-lt"/>
              </a:rPr>
              <a:t>В качестве редактора кода будет использован </a:t>
            </a:r>
            <a:r>
              <a:rPr lang="en-GB" sz="2400" b="1" dirty="0">
                <a:ea typeface="+mn-lt"/>
                <a:cs typeface="+mn-lt"/>
              </a:rPr>
              <a:t>Visual Studio Code</a:t>
            </a:r>
            <a:r>
              <a:rPr lang="ru" sz="2400" b="1" dirty="0">
                <a:ea typeface="+mn-lt"/>
                <a:cs typeface="+mn-lt"/>
              </a:rPr>
              <a:t>. Создаем папку в нем, которую назовем “ </a:t>
            </a:r>
            <a:r>
              <a:rPr lang="en-GB" sz="2400" b="1" dirty="0">
                <a:ea typeface="+mn-lt"/>
                <a:cs typeface="+mn-lt"/>
              </a:rPr>
              <a:t>KURSOVAYA</a:t>
            </a:r>
            <a:r>
              <a:rPr lang="ru" sz="2400" b="1" dirty="0">
                <a:ea typeface="+mn-lt"/>
                <a:cs typeface="+mn-lt"/>
              </a:rPr>
              <a:t>”, в нем и будут все файлы проекта.</a:t>
            </a:r>
            <a:endParaRPr lang="en-GB" sz="2400" b="1"/>
          </a:p>
          <a:p>
            <a:pPr>
              <a:buNone/>
            </a:pPr>
            <a:r>
              <a:rPr lang="ru" sz="2400" b="1" dirty="0">
                <a:ea typeface="+mn-lt"/>
                <a:cs typeface="+mn-lt"/>
              </a:rPr>
              <a:t>          Сайт будет состоять из страниц. Создадим для нее файл </a:t>
            </a:r>
            <a:r>
              <a:rPr lang="en-GB" sz="2400" b="1" dirty="0">
                <a:ea typeface="+mn-lt"/>
                <a:cs typeface="+mn-lt"/>
              </a:rPr>
              <a:t>index</a:t>
            </a:r>
            <a:r>
              <a:rPr lang="ru" sz="2400" b="1" dirty="0">
                <a:ea typeface="+mn-lt"/>
                <a:cs typeface="+mn-lt"/>
              </a:rPr>
              <a:t>.</a:t>
            </a:r>
            <a:r>
              <a:rPr lang="en-GB" sz="2400" b="1" dirty="0">
                <a:ea typeface="+mn-lt"/>
                <a:cs typeface="+mn-lt"/>
              </a:rPr>
              <a:t>html </a:t>
            </a:r>
            <a:endParaRPr lang="en-GB" sz="2400" b="1"/>
          </a:p>
          <a:p>
            <a:pPr>
              <a:buNone/>
            </a:pPr>
            <a:r>
              <a:rPr lang="ru" sz="2400" b="1" dirty="0">
                <a:ea typeface="+mn-lt"/>
                <a:cs typeface="+mn-lt"/>
              </a:rPr>
              <a:t>          Окружение готово и теперь мы можем приступить к самой разработке (рис. 1) </a:t>
            </a:r>
            <a:endParaRPr lang="en-GB" sz="2400" b="1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37DE18-D9CD-38A7-E800-5F0D197C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27692"/>
            <a:ext cx="5628018" cy="47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53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72D2C-966F-38C0-A9E5-FDEF271E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GB" sz="4000" b="1" dirty="0">
                <a:solidFill>
                  <a:schemeClr val="accent1"/>
                </a:solidFill>
                <a:ea typeface="+mj-lt"/>
                <a:cs typeface="+mj-lt"/>
              </a:rPr>
              <a:t>2.3 </a:t>
            </a:r>
            <a:r>
              <a:rPr lang="en-GB" sz="4000" b="1" err="1">
                <a:solidFill>
                  <a:schemeClr val="accent1"/>
                </a:solidFill>
                <a:ea typeface="+mj-lt"/>
                <a:cs typeface="+mj-lt"/>
              </a:rPr>
              <a:t>Верстка</a:t>
            </a:r>
            <a:r>
              <a:rPr lang="en-GB" sz="4000" b="1" dirty="0">
                <a:solidFill>
                  <a:schemeClr val="accent1"/>
                </a:solidFill>
                <a:ea typeface="+mj-lt"/>
                <a:cs typeface="+mj-lt"/>
              </a:rPr>
              <a:t> HTML </a:t>
            </a:r>
            <a:r>
              <a:rPr lang="en-GB" sz="4000" b="1" err="1">
                <a:solidFill>
                  <a:schemeClr val="accent1"/>
                </a:solidFill>
                <a:ea typeface="+mj-lt"/>
                <a:cs typeface="+mj-lt"/>
              </a:rPr>
              <a:t>страницы</a:t>
            </a:r>
            <a:endParaRPr lang="en-US" sz="4000" b="1" err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7964-0DE0-003A-A02D-F39772FD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147" y="663742"/>
            <a:ext cx="5658587" cy="2381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b="1" err="1">
                <a:ea typeface="+mn-lt"/>
                <a:cs typeface="+mn-lt"/>
              </a:rPr>
              <a:t>Открываем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ранее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созданный</a:t>
            </a:r>
            <a:r>
              <a:rPr lang="en-GB" b="1" dirty="0">
                <a:ea typeface="+mn-lt"/>
                <a:cs typeface="+mn-lt"/>
              </a:rPr>
              <a:t> “index.html” и </a:t>
            </a:r>
            <a:r>
              <a:rPr lang="en-GB" b="1" err="1">
                <a:ea typeface="+mn-lt"/>
                <a:cs typeface="+mn-lt"/>
              </a:rPr>
              <a:t>пишем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стандартный</a:t>
            </a:r>
            <a:r>
              <a:rPr lang="en-GB" b="1" dirty="0">
                <a:ea typeface="+mn-lt"/>
                <a:cs typeface="+mn-lt"/>
              </a:rPr>
              <a:t> HTML5 </a:t>
            </a:r>
            <a:r>
              <a:rPr lang="en-GB" b="1" err="1">
                <a:ea typeface="+mn-lt"/>
                <a:cs typeface="+mn-lt"/>
              </a:rPr>
              <a:t>код</a:t>
            </a:r>
            <a:r>
              <a:rPr lang="en-GB" b="1" dirty="0">
                <a:ea typeface="+mn-lt"/>
                <a:cs typeface="+mn-lt"/>
              </a:rPr>
              <a:t> (</a:t>
            </a:r>
            <a:r>
              <a:rPr lang="en-GB" b="1" err="1">
                <a:ea typeface="+mn-lt"/>
                <a:cs typeface="+mn-lt"/>
              </a:rPr>
              <a:t>рис</a:t>
            </a:r>
            <a:r>
              <a:rPr lang="en-GB" b="1" dirty="0">
                <a:ea typeface="+mn-lt"/>
                <a:cs typeface="+mn-lt"/>
              </a:rPr>
              <a:t>. 2).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9169E1C4-6DA3-A1B6-57DF-824C7585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6" y="3040400"/>
            <a:ext cx="10515569" cy="26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5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8C176-4792-B85E-8AA8-85525299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" y="2292995"/>
            <a:ext cx="4022971" cy="1142182"/>
          </a:xfrm>
        </p:spPr>
        <p:txBody>
          <a:bodyPr anchor="t">
            <a:normAutofit fontScale="90000"/>
          </a:bodyPr>
          <a:lstStyle/>
          <a:p>
            <a:r>
              <a:rPr lang="en-GB" sz="4000" b="1" err="1">
                <a:solidFill>
                  <a:schemeClr val="accent1"/>
                </a:solidFill>
                <a:latin typeface="Times New Roman"/>
                <a:cs typeface="Times New Roman"/>
              </a:rPr>
              <a:t>Создаем</a:t>
            </a:r>
            <a:r>
              <a:rPr lang="en-GB" sz="4000" b="1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GB" sz="4000" b="1" err="1">
                <a:solidFill>
                  <a:schemeClr val="accent1"/>
                </a:solidFill>
                <a:latin typeface="Times New Roman"/>
                <a:cs typeface="Times New Roman"/>
              </a:rPr>
              <a:t>навбар</a:t>
            </a:r>
            <a:r>
              <a:rPr lang="en-GB" sz="4000" b="1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GB" sz="4000" b="1" err="1">
                <a:solidFill>
                  <a:schemeClr val="accent1"/>
                </a:solidFill>
                <a:latin typeface="Times New Roman"/>
                <a:cs typeface="Times New Roman"/>
              </a:rPr>
              <a:t>сайта</a:t>
            </a:r>
            <a:endParaRPr lang="en-US" sz="4000" b="1" err="1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465BA-15C9-9D6E-4DDA-56858AED7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1" y="2954"/>
            <a:ext cx="11188045" cy="10072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45521-82DC-F812-8CF1-18760D27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569" y="1010303"/>
            <a:ext cx="7637013" cy="59510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1600" b="1" dirty="0">
                <a:latin typeface="Consolas"/>
              </a:rPr>
              <a:t>&lt;nav class="nav" id="</a:t>
            </a:r>
            <a:r>
              <a:rPr lang="en-GB" sz="1600" b="1" err="1">
                <a:latin typeface="Consolas"/>
              </a:rPr>
              <a:t>mainNav</a:t>
            </a:r>
            <a:r>
              <a:rPr lang="en-GB" sz="1600" b="1" dirty="0">
                <a:latin typeface="Consolas"/>
              </a:rPr>
              <a:t>"&gt;</a:t>
            </a:r>
            <a:endParaRPr lang="en-US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&lt;ul class="nav-list"&gt;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&lt;li class="nav-item"&gt;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    &lt;a </a:t>
            </a:r>
            <a:r>
              <a:rPr lang="en-GB" sz="1600" b="1" err="1">
                <a:latin typeface="Consolas"/>
              </a:rPr>
              <a:t>href</a:t>
            </a:r>
            <a:r>
              <a:rPr lang="en-GB" sz="1600" b="1" dirty="0">
                <a:latin typeface="Consolas"/>
              </a:rPr>
              <a:t>="index.html" class="nav-link active"&gt;</a:t>
            </a:r>
            <a:r>
              <a:rPr lang="en-GB" sz="1600" b="1" err="1">
                <a:latin typeface="Consolas"/>
              </a:rPr>
              <a:t>Главная</a:t>
            </a:r>
            <a:r>
              <a:rPr lang="en-GB" sz="1600" b="1" dirty="0">
                <a:latin typeface="Consolas"/>
              </a:rPr>
              <a:t>&lt;/a&gt;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&lt;/li&gt;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&lt;li class="nav-item"&gt;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    &lt;a </a:t>
            </a:r>
            <a:r>
              <a:rPr lang="en-GB" sz="1600" b="1" err="1">
                <a:latin typeface="Consolas"/>
              </a:rPr>
              <a:t>href</a:t>
            </a:r>
            <a:r>
              <a:rPr lang="en-GB" sz="1600" b="1" dirty="0">
                <a:latin typeface="Consolas"/>
              </a:rPr>
              <a:t>="#" class="nav-link"&gt;О </a:t>
            </a:r>
            <a:r>
              <a:rPr lang="en-GB" sz="1600" b="1" err="1">
                <a:latin typeface="Consolas"/>
              </a:rPr>
              <a:t>нас</a:t>
            </a:r>
            <a:r>
              <a:rPr lang="en-GB" sz="1600" b="1" dirty="0">
                <a:latin typeface="Consolas"/>
              </a:rPr>
              <a:t>&lt;/a&gt;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&lt;/li&gt;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* &lt;li class="nav-item"&gt;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    &lt;a </a:t>
            </a:r>
            <a:r>
              <a:rPr lang="en-GB" sz="1600" b="1" err="1">
                <a:latin typeface="Consolas"/>
              </a:rPr>
              <a:t>href</a:t>
            </a:r>
            <a:r>
              <a:rPr lang="en-GB" sz="1600" b="1" dirty="0">
                <a:latin typeface="Consolas"/>
              </a:rPr>
              <a:t>="#" class="nav-link"&gt;</a:t>
            </a:r>
            <a:r>
              <a:rPr lang="en-GB" sz="1600" b="1" err="1">
                <a:latin typeface="Consolas"/>
              </a:rPr>
              <a:t>Каталог</a:t>
            </a:r>
            <a:r>
              <a:rPr lang="en-GB" sz="1600" b="1" dirty="0">
                <a:latin typeface="Consolas"/>
              </a:rPr>
              <a:t>&lt;/a&gt;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&lt;/li&gt;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&lt;li class="nav-item"&gt;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    &lt;a </a:t>
            </a:r>
            <a:r>
              <a:rPr lang="en-GB" sz="1600" b="1" err="1">
                <a:latin typeface="Consolas"/>
              </a:rPr>
              <a:t>href</a:t>
            </a:r>
            <a:r>
              <a:rPr lang="en-GB" sz="1600" b="1" dirty="0">
                <a:latin typeface="Consolas"/>
              </a:rPr>
              <a:t>="#" class="nav-link"&gt;</a:t>
            </a:r>
            <a:r>
              <a:rPr lang="en-GB" sz="1600" b="1" err="1">
                <a:latin typeface="Consolas"/>
              </a:rPr>
              <a:t>Контакты</a:t>
            </a:r>
            <a:r>
              <a:rPr lang="en-GB" sz="1600" b="1" dirty="0">
                <a:latin typeface="Consolas"/>
              </a:rPr>
              <a:t>&lt;/a&gt;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    &lt;/li&gt;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    &lt;/ul&gt;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           &lt;/nav&gt;</a:t>
            </a:r>
            <a:endParaRPr lang="en-GB" sz="1600" b="1"/>
          </a:p>
          <a:p>
            <a:pPr marL="0" indent="0">
              <a:buNone/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39869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8254" y="-358254"/>
            <a:ext cx="6858000" cy="7574507"/>
          </a:xfrm>
          <a:prstGeom prst="rect">
            <a:avLst/>
          </a:prstGeom>
          <a:ln>
            <a:noFill/>
          </a:ln>
          <a:effectLst>
            <a:outerShdw blurRad="304800" dist="317500" sx="94000" sy="94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ocery store&#10;&#10;AI-generated content may be incorrect.">
            <a:extLst>
              <a:ext uri="{FF2B5EF4-FFF2-40B4-BE49-F238E27FC236}">
                <a16:creationId xmlns:a16="http://schemas.microsoft.com/office/drawing/2014/main" id="{92C9CE19-2815-F2FA-8E82-4C407AA9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" y="2272646"/>
            <a:ext cx="7556738" cy="24056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5C4C-6F58-BEDA-B0D3-AC4D6B2C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751" y="117996"/>
            <a:ext cx="4612609" cy="6752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&lt;main&gt;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    &lt;!-- 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Герой секция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 --&gt;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    &lt;section class="hero"&gt;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        &lt;div class="container hero-content"&gt;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            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&lt;h1&gt;Свежие продукты от фермеров&lt;/h1&gt;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" sz="1700" b="1" dirty="0">
                <a:solidFill>
                  <a:schemeClr val="accent1"/>
                </a:solidFill>
                <a:latin typeface="Consolas"/>
              </a:rPr>
              <a:t>            &lt;p&gt;Мы предлагаем широкий ассортимент экологически чистых продуктов напрямую от местных фермеров.&lt;/p&gt;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" sz="1700" b="1" dirty="0">
                <a:solidFill>
                  <a:schemeClr val="accent1"/>
                </a:solidFill>
                <a:latin typeface="Consolas"/>
              </a:rPr>
              <a:t>            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&lt;div class="hero-buttons"&gt;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                &lt;a 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href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="#" class="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btn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 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btn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-lg" id="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viewCatalogBtn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"&gt;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Смотреть каталог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&lt;/a&gt;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                &lt;a 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href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="about.html" class="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btn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 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btn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-lg </a:t>
            </a:r>
            <a:r>
              <a:rPr lang="en-US" sz="1700" b="1" err="1">
                <a:solidFill>
                  <a:schemeClr val="accent1"/>
                </a:solidFill>
                <a:latin typeface="Consolas"/>
              </a:rPr>
              <a:t>btn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-outline"&gt;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Узнать больше</a:t>
            </a:r>
            <a:r>
              <a:rPr lang="en-US" sz="1700" b="1" dirty="0">
                <a:solidFill>
                  <a:schemeClr val="accent1"/>
                </a:solidFill>
                <a:latin typeface="Consolas"/>
              </a:rPr>
              <a:t>&lt;/a&gt;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  <a:latin typeface="Consolas"/>
              </a:rPr>
              <a:t>            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&lt;/</a:t>
            </a:r>
            <a:r>
              <a:rPr lang="ru" sz="1700" b="1" err="1">
                <a:solidFill>
                  <a:schemeClr val="accent1"/>
                </a:solidFill>
                <a:latin typeface="Consolas"/>
              </a:rPr>
              <a:t>div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" sz="1700" b="1" dirty="0">
                <a:solidFill>
                  <a:schemeClr val="accent1"/>
                </a:solidFill>
                <a:latin typeface="Consolas"/>
              </a:rPr>
              <a:t>        &lt;/</a:t>
            </a:r>
            <a:r>
              <a:rPr lang="ru" sz="1700" b="1" err="1">
                <a:solidFill>
                  <a:schemeClr val="accent1"/>
                </a:solidFill>
                <a:latin typeface="Consolas"/>
              </a:rPr>
              <a:t>div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" sz="1700" b="1" dirty="0">
                <a:solidFill>
                  <a:schemeClr val="accent1"/>
                </a:solidFill>
                <a:latin typeface="Consolas"/>
              </a:rPr>
              <a:t>    &lt;/</a:t>
            </a:r>
            <a:r>
              <a:rPr lang="ru" sz="1700" b="1" err="1">
                <a:solidFill>
                  <a:schemeClr val="accent1"/>
                </a:solidFill>
                <a:latin typeface="Consolas"/>
              </a:rPr>
              <a:t>section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" sz="1700" b="1" dirty="0">
                <a:solidFill>
                  <a:schemeClr val="accent1"/>
                </a:solidFill>
                <a:latin typeface="Consolas"/>
              </a:rPr>
              <a:t>&lt;/</a:t>
            </a:r>
            <a:r>
              <a:rPr lang="ru" sz="1700" b="1" err="1">
                <a:solidFill>
                  <a:schemeClr val="accent1"/>
                </a:solidFill>
                <a:latin typeface="Consolas"/>
              </a:rPr>
              <a:t>main</a:t>
            </a:r>
            <a:r>
              <a:rPr lang="ru" sz="1700" b="1" dirty="0">
                <a:solidFill>
                  <a:schemeClr val="accent1"/>
                </a:solidFill>
                <a:latin typeface="Consolas"/>
              </a:rPr>
              <a:t>&gt;</a:t>
            </a:r>
            <a:endParaRPr lang="en-US" sz="17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" sz="2200" b="1" dirty="0">
                <a:ea typeface="+mn-lt"/>
                <a:cs typeface="+mn-lt"/>
              </a:rPr>
              <a:t>В итоге мы получим следующее:</a:t>
            </a:r>
            <a:endParaRPr lang="en-US" sz="2200" b="1"/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42558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2A8C8-88A4-237A-B3A3-C105C9D5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" y="30229"/>
            <a:ext cx="5239071" cy="10479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err="1">
                <a:solidFill>
                  <a:schemeClr val="accent1"/>
                </a:solidFill>
              </a:rPr>
              <a:t>Следующая</a:t>
            </a:r>
            <a:r>
              <a:rPr lang="en-US" sz="4000" b="1" dirty="0">
                <a:solidFill>
                  <a:schemeClr val="accent1"/>
                </a:solidFill>
              </a:rPr>
              <a:t> </a:t>
            </a:r>
            <a:r>
              <a:rPr lang="en-US" sz="4000" b="1" err="1">
                <a:solidFill>
                  <a:schemeClr val="accent1"/>
                </a:solidFill>
              </a:rPr>
              <a:t>часть</a:t>
            </a:r>
            <a:r>
              <a:rPr lang="en-US" sz="4000" b="1" dirty="0">
                <a:solidFill>
                  <a:schemeClr val="accent1"/>
                </a:solidFill>
              </a:rPr>
              <a:t> </a:t>
            </a:r>
            <a:r>
              <a:rPr lang="en-US" sz="4000" b="1" err="1">
                <a:solidFill>
                  <a:schemeClr val="accent1"/>
                </a:solidFill>
              </a:rPr>
              <a:t>секция</a:t>
            </a:r>
            <a:r>
              <a:rPr lang="en-US" sz="4000" b="1" dirty="0">
                <a:solidFill>
                  <a:schemeClr val="accent1"/>
                </a:solidFill>
              </a:rPr>
              <a:t> </a:t>
            </a:r>
            <a:r>
              <a:rPr lang="en-US" sz="4000" b="1" err="1">
                <a:solidFill>
                  <a:schemeClr val="accent1"/>
                </a:solidFill>
              </a:rPr>
              <a:t>категория</a:t>
            </a:r>
            <a:r>
              <a:rPr lang="en-US" sz="4000" b="1" dirty="0">
                <a:solidFill>
                  <a:schemeClr val="accent1"/>
                </a:solidFill>
              </a:rPr>
              <a:t>: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8E5E8-86F8-0641-3811-1D800B6642ED}"/>
              </a:ext>
            </a:extLst>
          </p:cNvPr>
          <p:cNvSpPr txBox="1"/>
          <p:nvPr/>
        </p:nvSpPr>
        <p:spPr>
          <a:xfrm>
            <a:off x="6168320" y="29184"/>
            <a:ext cx="5886327" cy="5292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В </a:t>
            </a:r>
            <a:r>
              <a:rPr lang="en-US" sz="2400" b="1" err="1">
                <a:solidFill>
                  <a:schemeClr val="accent1"/>
                </a:solidFill>
              </a:rPr>
              <a:t>итоге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err="1">
                <a:solidFill>
                  <a:schemeClr val="accent1"/>
                </a:solidFill>
              </a:rPr>
              <a:t>мы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err="1">
                <a:solidFill>
                  <a:schemeClr val="accent1"/>
                </a:solidFill>
              </a:rPr>
              <a:t>получаем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err="1">
                <a:solidFill>
                  <a:schemeClr val="accent1"/>
                </a:solidFill>
              </a:rPr>
              <a:t>следующее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23275B5-076A-00DD-7FEB-7CCD4602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" y="1223151"/>
            <a:ext cx="8215184" cy="5634237"/>
          </a:xfrm>
          <a:prstGeom prst="rect">
            <a:avLst/>
          </a:prstGeom>
        </p:spPr>
      </p:pic>
      <p:pic>
        <p:nvPicPr>
          <p:cNvPr id="7" name="Picture 6" descr="A screenshot of a food and drink&#10;&#10;AI-generated content may be incorrect.">
            <a:extLst>
              <a:ext uri="{FF2B5EF4-FFF2-40B4-BE49-F238E27FC236}">
                <a16:creationId xmlns:a16="http://schemas.microsoft.com/office/drawing/2014/main" id="{992B99C1-98BB-F69F-FA1A-96673FAC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17" y="455998"/>
            <a:ext cx="7097932" cy="18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9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5A5C1-4DDD-6BF0-98A4-901A7229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76" y="579795"/>
            <a:ext cx="3431403" cy="2259529"/>
          </a:xfrm>
        </p:spPr>
        <p:txBody>
          <a:bodyPr anchor="b">
            <a:normAutofit fontScale="90000"/>
          </a:bodyPr>
          <a:lstStyle/>
          <a:p>
            <a:r>
              <a:rPr lang="en-GB" sz="40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Следующая</a:t>
            </a:r>
            <a:r>
              <a:rPr lang="en-GB"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GB" sz="40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секция</a:t>
            </a:r>
            <a:r>
              <a:rPr lang="en-GB"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GB" sz="40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Популярные</a:t>
            </a:r>
            <a:r>
              <a:rPr lang="en-GB"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GB" sz="40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продукты</a:t>
            </a:r>
            <a:r>
              <a:rPr lang="en-GB"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F30CFC-D135-C0CE-A65D-67F4F425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386" y="7990"/>
            <a:ext cx="6753492" cy="721225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Напишем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самое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основное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Сетка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с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продуктами</a:t>
            </a:r>
            <a:r>
              <a:rPr lang="en-GB" sz="1800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en-GB" sz="180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GB" sz="1600" b="1" dirty="0">
                <a:latin typeface="Consolas"/>
              </a:rPr>
              <a:t>&lt;div class="product-grid"&gt;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   &lt;div class="product-card" data-category="fruits"&gt;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       &lt;!-- </a:t>
            </a:r>
            <a:r>
              <a:rPr lang="en-GB" sz="1600" b="1" err="1">
                <a:latin typeface="Consolas"/>
              </a:rPr>
              <a:t>Продукт</a:t>
            </a:r>
            <a:r>
              <a:rPr lang="en-GB" sz="1600" b="1" dirty="0">
                <a:latin typeface="Consolas"/>
              </a:rPr>
              <a:t> "</a:t>
            </a:r>
            <a:r>
              <a:rPr lang="en-GB" sz="1600" b="1" err="1">
                <a:latin typeface="Consolas"/>
              </a:rPr>
              <a:t>Яблоки</a:t>
            </a:r>
            <a:r>
              <a:rPr lang="en-GB" sz="1600" b="1" dirty="0">
                <a:latin typeface="Consolas"/>
              </a:rPr>
              <a:t>" --&gt;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   &lt;/div&gt;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   .........</a:t>
            </a:r>
            <a:endParaRPr lang="en-GB" sz="1600" b="1"/>
          </a:p>
          <a:p>
            <a:pPr>
              <a:buNone/>
            </a:pPr>
            <a:r>
              <a:rPr lang="en-GB" sz="1600" b="1" dirty="0">
                <a:latin typeface="Consolas"/>
              </a:rPr>
              <a:t>      &lt;/div&gt;</a:t>
            </a:r>
            <a:endParaRPr lang="en-GB" sz="1600" b="1"/>
          </a:p>
          <a:p>
            <a:pPr>
              <a:buNone/>
            </a:pP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Рейтинг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продукта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en-GB" sz="1800" b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Отображаются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звездочки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рейтинга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и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количество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отзывов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.</a:t>
            </a:r>
            <a:br>
              <a:rPr lang="en-GB" sz="1800" b="1" dirty="0">
                <a:ea typeface="+mn-lt"/>
                <a:cs typeface="+mn-lt"/>
              </a:rPr>
            </a:br>
            <a:br>
              <a:rPr lang="en-GB" sz="1800" b="1" dirty="0">
                <a:ea typeface="+mn-lt"/>
                <a:cs typeface="+mn-lt"/>
              </a:rPr>
            </a:br>
            <a:r>
              <a:rPr lang="en-GB" sz="1600" b="1" dirty="0">
                <a:ea typeface="+mn-lt"/>
                <a:cs typeface="+mn-lt"/>
              </a:rPr>
              <a:t>&lt;div class="product-rating"&gt;</a:t>
            </a:r>
            <a:br>
              <a:rPr lang="en-GB" sz="1600" b="1" dirty="0">
                <a:ea typeface="+mn-lt"/>
                <a:cs typeface="+mn-lt"/>
              </a:rPr>
            </a:br>
            <a:br>
              <a:rPr lang="en-GB" sz="1600" b="1" dirty="0">
                <a:ea typeface="+mn-lt"/>
                <a:cs typeface="+mn-lt"/>
              </a:rPr>
            </a:br>
            <a:r>
              <a:rPr lang="en-GB" sz="1600" b="1" dirty="0">
                <a:ea typeface="+mn-lt"/>
                <a:cs typeface="+mn-lt"/>
              </a:rPr>
              <a:t>    &lt;div class="rating-stars"&gt;</a:t>
            </a:r>
            <a:br>
              <a:rPr lang="en-GB" sz="1600" b="1" dirty="0">
                <a:ea typeface="+mn-lt"/>
                <a:cs typeface="+mn-lt"/>
              </a:rPr>
            </a:br>
            <a:br>
              <a:rPr lang="en-GB" sz="1600" b="1" dirty="0">
                <a:ea typeface="+mn-lt"/>
                <a:cs typeface="+mn-lt"/>
              </a:rPr>
            </a:br>
            <a:r>
              <a:rPr lang="en-GB" sz="1600" b="1" dirty="0">
                <a:ea typeface="+mn-lt"/>
                <a:cs typeface="+mn-lt"/>
              </a:rPr>
              <a:t>        &lt;</a:t>
            </a:r>
            <a:r>
              <a:rPr lang="en-GB" sz="1600" b="1" err="1">
                <a:ea typeface="+mn-lt"/>
                <a:cs typeface="+mn-lt"/>
              </a:rPr>
              <a:t>i</a:t>
            </a:r>
            <a:r>
              <a:rPr lang="en-GB" sz="1600" b="1" dirty="0">
                <a:ea typeface="+mn-lt"/>
                <a:cs typeface="+mn-lt"/>
              </a:rPr>
              <a:t> class="</a:t>
            </a:r>
            <a:r>
              <a:rPr lang="en-GB" sz="1600" b="1" err="1">
                <a:ea typeface="+mn-lt"/>
                <a:cs typeface="+mn-lt"/>
              </a:rPr>
              <a:t>fas</a:t>
            </a:r>
            <a:r>
              <a:rPr lang="en-GB" sz="1600" b="1" dirty="0">
                <a:ea typeface="+mn-lt"/>
                <a:cs typeface="+mn-lt"/>
              </a:rPr>
              <a:t> fa-star"&gt;&lt;/</a:t>
            </a:r>
            <a:r>
              <a:rPr lang="en-GB" sz="1600" b="1" err="1">
                <a:ea typeface="+mn-lt"/>
                <a:cs typeface="+mn-lt"/>
              </a:rPr>
              <a:t>i</a:t>
            </a:r>
            <a:r>
              <a:rPr lang="en-GB" sz="1600" b="1" dirty="0">
                <a:ea typeface="+mn-lt"/>
                <a:cs typeface="+mn-lt"/>
              </a:rPr>
              <a:t>&gt;</a:t>
            </a:r>
            <a:br>
              <a:rPr lang="en-GB" sz="1600" b="1" dirty="0">
                <a:ea typeface="+mn-lt"/>
                <a:cs typeface="+mn-lt"/>
              </a:rPr>
            </a:br>
            <a:br>
              <a:rPr lang="en-GB" sz="1600" b="1" dirty="0">
                <a:ea typeface="+mn-lt"/>
                <a:cs typeface="+mn-lt"/>
              </a:rPr>
            </a:br>
            <a:r>
              <a:rPr lang="en-GB" sz="1600" b="1" dirty="0">
                <a:ea typeface="+mn-lt"/>
                <a:cs typeface="+mn-lt"/>
              </a:rPr>
              <a:t>         ..........</a:t>
            </a:r>
            <a:br>
              <a:rPr lang="en-GB" sz="1600" b="1" dirty="0">
                <a:ea typeface="+mn-lt"/>
                <a:cs typeface="+mn-lt"/>
              </a:rPr>
            </a:br>
            <a:br>
              <a:rPr lang="en-GB" sz="1600" b="1" dirty="0">
                <a:ea typeface="+mn-lt"/>
                <a:cs typeface="+mn-lt"/>
              </a:rPr>
            </a:br>
            <a:r>
              <a:rPr lang="en-GB" sz="1600" b="1" dirty="0">
                <a:ea typeface="+mn-lt"/>
                <a:cs typeface="+mn-lt"/>
              </a:rPr>
              <a:t>    &lt;/div&gt;</a:t>
            </a:r>
            <a:br>
              <a:rPr lang="en-GB" sz="1600" b="1" dirty="0">
                <a:ea typeface="+mn-lt"/>
                <a:cs typeface="+mn-lt"/>
              </a:rPr>
            </a:br>
            <a:br>
              <a:rPr lang="en-GB" sz="1600" b="1" dirty="0">
                <a:ea typeface="+mn-lt"/>
                <a:cs typeface="+mn-lt"/>
              </a:rPr>
            </a:br>
            <a:r>
              <a:rPr lang="en-GB" sz="1600" b="1" dirty="0">
                <a:ea typeface="+mn-lt"/>
                <a:cs typeface="+mn-lt"/>
              </a:rPr>
              <a:t>    &lt;span class="rating-count"&gt;(24)&lt;/span&gt;</a:t>
            </a:r>
            <a:br>
              <a:rPr lang="en-GB" sz="1600" b="1" dirty="0">
                <a:ea typeface="+mn-lt"/>
                <a:cs typeface="+mn-lt"/>
              </a:rPr>
            </a:br>
            <a:br>
              <a:rPr lang="en-GB" sz="1600" b="1" dirty="0">
                <a:ea typeface="+mn-lt"/>
                <a:cs typeface="+mn-lt"/>
              </a:rPr>
            </a:br>
            <a:r>
              <a:rPr lang="en-GB" sz="1600" b="1" dirty="0">
                <a:ea typeface="+mn-lt"/>
                <a:cs typeface="+mn-lt"/>
              </a:rPr>
              <a:t>       &lt;/div</a:t>
            </a:r>
          </a:p>
          <a:p>
            <a:pPr>
              <a:buNone/>
            </a:pPr>
            <a:endParaRPr lang="en-GB" sz="1100" dirty="0">
              <a:latin typeface="Consolas"/>
            </a:endParaRPr>
          </a:p>
          <a:p>
            <a:pPr marL="0" indent="0">
              <a:buNone/>
            </a:pPr>
            <a:endParaRPr lang="en-GB" sz="800"/>
          </a:p>
        </p:txBody>
      </p:sp>
      <p:pic>
        <p:nvPicPr>
          <p:cNvPr id="3" name="Picture 2" descr="A screenshot of a food menu&#10;&#10;AI-generated content may be incorrect.">
            <a:extLst>
              <a:ext uri="{FF2B5EF4-FFF2-40B4-BE49-F238E27FC236}">
                <a16:creationId xmlns:a16="http://schemas.microsoft.com/office/drawing/2014/main" id="{5FD170B7-9AFD-A995-9774-3A2A4BFA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0" y="3412000"/>
            <a:ext cx="5444868" cy="31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14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721B-DD60-580A-C7EC-9908FB6F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222" y="-5650"/>
            <a:ext cx="7118309" cy="768580"/>
          </a:xfrm>
        </p:spPr>
        <p:txBody>
          <a:bodyPr anchor="t">
            <a:normAutofit/>
          </a:bodyPr>
          <a:lstStyle/>
          <a:p>
            <a:r>
              <a:rPr lang="en-GB" sz="3200" b="1" err="1">
                <a:solidFill>
                  <a:schemeClr val="accent1"/>
                </a:solidFill>
                <a:ea typeface="+mj-lt"/>
                <a:cs typeface="+mj-lt"/>
              </a:rPr>
              <a:t>Важные</a:t>
            </a:r>
            <a:r>
              <a:rPr lang="en-GB" sz="32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GB" sz="3200" b="1" err="1">
                <a:solidFill>
                  <a:schemeClr val="accent1"/>
                </a:solidFill>
                <a:ea typeface="+mj-lt"/>
                <a:cs typeface="+mj-lt"/>
              </a:rPr>
              <a:t>моменты</a:t>
            </a:r>
            <a:r>
              <a:rPr lang="en-GB" sz="3200" b="1">
                <a:solidFill>
                  <a:schemeClr val="accent1"/>
                </a:solidFill>
                <a:ea typeface="+mj-lt"/>
                <a:cs typeface="+mj-lt"/>
              </a:rPr>
              <a:t> в </a:t>
            </a:r>
            <a:r>
              <a:rPr lang="en-GB" sz="3200" b="1" err="1">
                <a:solidFill>
                  <a:schemeClr val="accent1"/>
                </a:solidFill>
                <a:ea typeface="+mj-lt"/>
                <a:cs typeface="+mj-lt"/>
              </a:rPr>
              <a:t>секции</a:t>
            </a:r>
            <a:r>
              <a:rPr lang="en-GB" sz="32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GB" sz="3200" b="1">
                <a:solidFill>
                  <a:schemeClr val="accent1"/>
                </a:solidFill>
                <a:ea typeface="+mj-lt"/>
                <a:cs typeface="+mj-lt"/>
              </a:rPr>
              <a:t>"</a:t>
            </a:r>
            <a:r>
              <a:rPr lang="en-GB" sz="3200" b="1" err="1">
                <a:solidFill>
                  <a:schemeClr val="accent1"/>
                </a:solidFill>
                <a:ea typeface="+mj-lt"/>
                <a:cs typeface="+mj-lt"/>
              </a:rPr>
              <a:t>Отзывы</a:t>
            </a:r>
            <a:r>
              <a:rPr lang="en-GB" sz="3200" b="1">
                <a:solidFill>
                  <a:schemeClr val="accent1"/>
                </a:solidFill>
                <a:ea typeface="+mj-lt"/>
                <a:cs typeface="+mj-lt"/>
              </a:rPr>
              <a:t>":</a:t>
            </a:r>
            <a:endParaRPr lang="en-US" sz="3200" b="1">
              <a:solidFill>
                <a:schemeClr val="accent1"/>
              </a:solidFill>
            </a:endParaRPr>
          </a:p>
          <a:p>
            <a:endParaRPr lang="en-GB" sz="3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2C43-63D0-CCF4-E0B5-BFAD8338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" y="535733"/>
            <a:ext cx="11025811" cy="632495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Секция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800" b="1" err="1">
                <a:solidFill>
                  <a:schemeClr val="accent1"/>
                </a:solidFill>
                <a:ea typeface="+mn-lt"/>
                <a:cs typeface="+mn-lt"/>
              </a:rPr>
              <a:t>отзывов</a:t>
            </a:r>
            <a:r>
              <a:rPr lang="en-GB" sz="1800" b="1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en-US" sz="1800" b="1">
              <a:solidFill>
                <a:schemeClr val="accent1"/>
              </a:solidFill>
            </a:endParaRPr>
          </a:p>
          <a:p>
            <a:pPr>
              <a:buFont typeface="Arial"/>
              <a:buChar char="•"/>
            </a:pP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Секция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начинается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с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тега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&lt;section&gt; с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классами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testimonials и section.</a:t>
            </a:r>
            <a:endParaRPr lang="en-GB" sz="1600" b="1">
              <a:solidFill>
                <a:schemeClr val="accent1"/>
              </a:solidFill>
            </a:endParaRPr>
          </a:p>
          <a:p>
            <a:pPr>
              <a:buFont typeface="Arial"/>
              <a:buChar char="•"/>
            </a:pP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Это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позволяет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выделить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раздел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с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отзывами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и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применить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соответствующие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стили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через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CSS.</a:t>
            </a:r>
            <a:br>
              <a:rPr lang="en-GB" sz="1600" b="1" dirty="0">
                <a:ea typeface="+mn-lt"/>
                <a:cs typeface="+mn-lt"/>
              </a:rPr>
            </a:br>
            <a:br>
              <a:rPr lang="en-GB" sz="1200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&lt;section class="testimonials section"&gt;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 &lt;h2 class="section-title"&gt;</a:t>
            </a:r>
            <a:r>
              <a:rPr lang="en-GB" sz="1400" b="1" dirty="0" err="1">
                <a:ea typeface="+mn-lt"/>
                <a:cs typeface="+mn-lt"/>
              </a:rPr>
              <a:t>Отзывы</a:t>
            </a:r>
            <a:r>
              <a:rPr lang="en-GB" sz="1400" b="1" dirty="0">
                <a:ea typeface="+mn-lt"/>
                <a:cs typeface="+mn-lt"/>
              </a:rPr>
              <a:t> </a:t>
            </a:r>
            <a:r>
              <a:rPr lang="en-GB" sz="1400" b="1" dirty="0" err="1">
                <a:ea typeface="+mn-lt"/>
                <a:cs typeface="+mn-lt"/>
              </a:rPr>
              <a:t>наших</a:t>
            </a:r>
            <a:r>
              <a:rPr lang="en-GB" sz="1400" b="1" dirty="0">
                <a:ea typeface="+mn-lt"/>
                <a:cs typeface="+mn-lt"/>
              </a:rPr>
              <a:t> </a:t>
            </a:r>
            <a:r>
              <a:rPr lang="en-GB" sz="1400" b="1" dirty="0" err="1">
                <a:ea typeface="+mn-lt"/>
                <a:cs typeface="+mn-lt"/>
              </a:rPr>
              <a:t>клиентов</a:t>
            </a:r>
            <a:r>
              <a:rPr lang="en-GB" sz="1400" b="1" dirty="0">
                <a:ea typeface="+mn-lt"/>
                <a:cs typeface="+mn-lt"/>
              </a:rPr>
              <a:t>&lt;/h2&gt;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 &lt;div class="testimonial-grid"&gt;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 &lt;div class="testimonial-card"&gt;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     &lt;p class="testimonial-text"&gt;</a:t>
            </a:r>
            <a:r>
              <a:rPr lang="en-GB" sz="1400" b="1" dirty="0" err="1">
                <a:ea typeface="+mn-lt"/>
                <a:cs typeface="+mn-lt"/>
              </a:rPr>
              <a:t>Очень</a:t>
            </a:r>
            <a:r>
              <a:rPr lang="en-GB" sz="1400" b="1" dirty="0">
                <a:ea typeface="+mn-lt"/>
                <a:cs typeface="+mn-lt"/>
              </a:rPr>
              <a:t> </a:t>
            </a:r>
            <a:r>
              <a:rPr lang="en-GB" sz="1400" b="1" dirty="0" err="1">
                <a:ea typeface="+mn-lt"/>
                <a:cs typeface="+mn-lt"/>
              </a:rPr>
              <a:t>доволен</a:t>
            </a:r>
            <a:r>
              <a:rPr lang="en-GB" sz="1400" b="1" dirty="0">
                <a:ea typeface="+mn-lt"/>
                <a:cs typeface="+mn-lt"/>
              </a:rPr>
              <a:t>...&lt;/p&gt;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     &lt;div class="testimonial-author"&gt;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         &lt;</a:t>
            </a:r>
            <a:r>
              <a:rPr lang="en-GB" sz="1400" b="1" dirty="0" err="1">
                <a:ea typeface="+mn-lt"/>
                <a:cs typeface="+mn-lt"/>
              </a:rPr>
              <a:t>img</a:t>
            </a:r>
            <a:r>
              <a:rPr lang="en-GB" sz="1400" b="1" dirty="0">
                <a:ea typeface="+mn-lt"/>
                <a:cs typeface="+mn-lt"/>
              </a:rPr>
              <a:t> </a:t>
            </a:r>
            <a:r>
              <a:rPr lang="en-GB" sz="1400" b="1" dirty="0" err="1">
                <a:ea typeface="+mn-lt"/>
                <a:cs typeface="+mn-lt"/>
              </a:rPr>
              <a:t>src</a:t>
            </a:r>
            <a:r>
              <a:rPr lang="en-GB" sz="1400" b="1" dirty="0">
                <a:ea typeface="+mn-lt"/>
                <a:cs typeface="+mn-lt"/>
              </a:rPr>
              <a:t>="author.jpg" alt="</a:t>
            </a:r>
            <a:r>
              <a:rPr lang="en-GB" sz="1400" b="1" dirty="0" err="1">
                <a:ea typeface="+mn-lt"/>
                <a:cs typeface="+mn-lt"/>
              </a:rPr>
              <a:t>Автор</a:t>
            </a:r>
            <a:r>
              <a:rPr lang="en-GB" sz="1400" b="1" dirty="0">
                <a:ea typeface="+mn-lt"/>
                <a:cs typeface="+mn-lt"/>
              </a:rPr>
              <a:t>" class="author-</a:t>
            </a:r>
            <a:r>
              <a:rPr lang="en-GB" sz="1400" b="1" dirty="0" err="1">
                <a:ea typeface="+mn-lt"/>
                <a:cs typeface="+mn-lt"/>
              </a:rPr>
              <a:t>img</a:t>
            </a:r>
            <a:r>
              <a:rPr lang="en-GB" sz="1400" b="1" dirty="0">
                <a:ea typeface="+mn-lt"/>
                <a:cs typeface="+mn-lt"/>
              </a:rPr>
              <a:t>"&gt;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         &lt;h4&gt;</a:t>
            </a:r>
            <a:r>
              <a:rPr lang="en-GB" sz="1400" b="1" dirty="0" err="1">
                <a:ea typeface="+mn-lt"/>
                <a:cs typeface="+mn-lt"/>
              </a:rPr>
              <a:t>Алексей</a:t>
            </a:r>
            <a:r>
              <a:rPr lang="en-GB" sz="1400" b="1" dirty="0">
                <a:ea typeface="+mn-lt"/>
                <a:cs typeface="+mn-lt"/>
              </a:rPr>
              <a:t> </a:t>
            </a:r>
            <a:r>
              <a:rPr lang="en-GB" sz="1400" b="1" dirty="0" err="1">
                <a:ea typeface="+mn-lt"/>
                <a:cs typeface="+mn-lt"/>
              </a:rPr>
              <a:t>Петров</a:t>
            </a:r>
            <a:r>
              <a:rPr lang="en-GB" sz="1400" b="1" dirty="0">
                <a:ea typeface="+mn-lt"/>
                <a:cs typeface="+mn-lt"/>
              </a:rPr>
              <a:t>&lt;/h4&gt;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     &lt;/div&gt;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 &lt;/div&gt;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     &lt;!-- </a:t>
            </a:r>
            <a:r>
              <a:rPr lang="en-GB" sz="1400" b="1" dirty="0" err="1">
                <a:ea typeface="+mn-lt"/>
                <a:cs typeface="+mn-lt"/>
              </a:rPr>
              <a:t>Другие</a:t>
            </a:r>
            <a:r>
              <a:rPr lang="en-GB" sz="1400" b="1" dirty="0">
                <a:ea typeface="+mn-lt"/>
                <a:cs typeface="+mn-lt"/>
              </a:rPr>
              <a:t> </a:t>
            </a:r>
            <a:r>
              <a:rPr lang="en-GB" sz="1400" b="1" dirty="0" err="1">
                <a:ea typeface="+mn-lt"/>
                <a:cs typeface="+mn-lt"/>
              </a:rPr>
              <a:t>отзывы</a:t>
            </a:r>
            <a:r>
              <a:rPr lang="en-GB" sz="1400" b="1" dirty="0">
                <a:ea typeface="+mn-lt"/>
                <a:cs typeface="+mn-lt"/>
              </a:rPr>
              <a:t> --&gt;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   &lt;/div&gt;</a:t>
            </a:r>
            <a:br>
              <a:rPr lang="en-GB" sz="1400" b="1" dirty="0">
                <a:ea typeface="+mn-lt"/>
                <a:cs typeface="+mn-lt"/>
              </a:rPr>
            </a:br>
            <a:br>
              <a:rPr lang="en-GB" sz="1400" b="1" dirty="0">
                <a:ea typeface="+mn-lt"/>
                <a:cs typeface="+mn-lt"/>
              </a:rPr>
            </a:br>
            <a:r>
              <a:rPr lang="en-GB" sz="1400" b="1" dirty="0">
                <a:ea typeface="+mn-lt"/>
                <a:cs typeface="+mn-lt"/>
              </a:rPr>
              <a:t>      &lt;/section&gt;</a:t>
            </a:r>
            <a:br>
              <a:rPr lang="en-GB" sz="1400" b="1" dirty="0">
                <a:ea typeface="+mn-lt"/>
                <a:cs typeface="+mn-lt"/>
              </a:rPr>
            </a:b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В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итоге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получаем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1600" b="1" dirty="0" err="1">
                <a:solidFill>
                  <a:schemeClr val="accent1"/>
                </a:solidFill>
                <a:ea typeface="+mn-lt"/>
                <a:cs typeface="+mn-lt"/>
              </a:rPr>
              <a:t>следующее</a:t>
            </a: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endParaRPr lang="en-GB" sz="1600" b="1">
              <a:solidFill>
                <a:schemeClr val="accent1"/>
              </a:solidFill>
            </a:endParaRPr>
          </a:p>
        </p:txBody>
      </p:sp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16AD1DF8-E74E-B2C0-D224-4B3F2561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" t="-2174" r="-11" b="1449"/>
          <a:stretch>
            <a:fillRect/>
          </a:stretch>
        </p:blipFill>
        <p:spPr>
          <a:xfrm>
            <a:off x="5514713" y="2414233"/>
            <a:ext cx="6678056" cy="27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26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FDE35-087A-1EFB-104A-9FA6950A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16" y="482606"/>
            <a:ext cx="6575561" cy="1910399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ea typeface="+mj-lt"/>
                <a:cs typeface="+mj-lt"/>
              </a:rPr>
              <a:t>Следующая секция </a:t>
            </a:r>
            <a:r>
              <a:rPr lang="en-GB" b="1">
                <a:solidFill>
                  <a:schemeClr val="accent1"/>
                </a:solidFill>
                <a:ea typeface="+mj-lt"/>
                <a:cs typeface="+mj-lt"/>
              </a:rPr>
              <a:t>"Подписка на </a:t>
            </a:r>
            <a:r>
              <a:rPr lang="en-GB" b="1" dirty="0">
                <a:solidFill>
                  <a:schemeClr val="accent1"/>
                </a:solidFill>
                <a:ea typeface="+mj-lt"/>
                <a:cs typeface="+mj-lt"/>
              </a:rPr>
              <a:t>рассылку"</a:t>
            </a:r>
            <a:endParaRPr lang="en-US" b="1">
              <a:solidFill>
                <a:schemeClr val="accent1"/>
              </a:solidFill>
            </a:endParaRPr>
          </a:p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ED73DD-3047-75A3-D755-437FEB8D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" y="2197728"/>
            <a:ext cx="5694679" cy="4664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GB" sz="1100" dirty="0">
                <a:latin typeface="Consolas"/>
              </a:rPr>
              <a:t> </a:t>
            </a:r>
            <a:r>
              <a:rPr lang="en-GB" sz="1400" b="1">
                <a:latin typeface="Consolas"/>
              </a:rPr>
              <a:t>&lt;!-- Подписка на рассылку --&gt;</a:t>
            </a:r>
            <a:endParaRPr lang="en-US" sz="1400" b="1"/>
          </a:p>
          <a:p>
            <a:pPr>
              <a:buNone/>
            </a:pPr>
            <a:r>
              <a:rPr lang="en-GB" sz="1400" b="1">
                <a:latin typeface="Consolas"/>
              </a:rPr>
              <a:t>        &lt;section class="newsletter"&gt;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&lt;div class="container newsletter-container"&gt;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    &lt;h2&gt;Подпишитесь на нашу рассылку&lt;/h2&gt;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    &lt;p&gt;Получайте информацию о новых продуктах, акциях и специальных предложениях&lt;/p&gt;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    &lt;form class="newsletter-form"&gt;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        &lt;input type="email" class="newsletter-input" placeholder="Ваш email адрес" required&gt;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        &lt;button type="submit" class="newsletter-btn"&gt;Подписаться&lt;/button&gt;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    &lt;/form&gt;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    &lt;/div&gt;</a:t>
            </a:r>
            <a:endParaRPr lang="en-GB" sz="1400" b="1" dirty="0"/>
          </a:p>
          <a:p>
            <a:pPr>
              <a:buNone/>
            </a:pPr>
            <a:r>
              <a:rPr lang="en-GB" sz="1400" b="1">
                <a:latin typeface="Consolas"/>
              </a:rPr>
              <a:t>        &lt;/section&gt;</a:t>
            </a:r>
            <a:endParaRPr lang="en-GB" sz="1400" b="1" dirty="0"/>
          </a:p>
          <a:p>
            <a:pPr>
              <a:buNone/>
            </a:pPr>
            <a:endParaRPr lang="en-GB" sz="1400" b="1" dirty="0"/>
          </a:p>
        </p:txBody>
      </p:sp>
      <p:pic>
        <p:nvPicPr>
          <p:cNvPr id="4" name="Picture 3" descr="A green screen with white text&#10;&#10;AI-generated content may be incorrect.">
            <a:extLst>
              <a:ext uri="{FF2B5EF4-FFF2-40B4-BE49-F238E27FC236}">
                <a16:creationId xmlns:a16="http://schemas.microsoft.com/office/drawing/2014/main" id="{B428DDA6-653A-4B17-11B6-D10ED08F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60" y="3434507"/>
            <a:ext cx="6508021" cy="18137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7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7770A-BFEE-65A6-05DE-ADBD81E7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" y="245164"/>
            <a:ext cx="2782668" cy="17272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Следующая часть ‘footer’:</a:t>
            </a:r>
          </a:p>
          <a:p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DBD77-33B1-0EBB-2FB8-B4F483C4B6BC}"/>
              </a:ext>
            </a:extLst>
          </p:cNvPr>
          <p:cNvSpPr txBox="1"/>
          <p:nvPr/>
        </p:nvSpPr>
        <p:spPr>
          <a:xfrm>
            <a:off x="13855" y="2493818"/>
            <a:ext cx="7730836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z-Latn-AZ" sz="2000" b="1" err="1">
                <a:solidFill>
                  <a:schemeClr val="accent1"/>
                </a:solidFill>
              </a:rPr>
              <a:t>Основная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структура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подвала</a:t>
            </a:r>
            <a:r>
              <a:rPr lang="az-Latn-AZ" sz="2000" b="1" dirty="0">
                <a:solidFill>
                  <a:schemeClr val="accent1"/>
                </a:solidFill>
              </a:rPr>
              <a:t> (</a:t>
            </a:r>
            <a:r>
              <a:rPr lang="az-Latn-AZ" sz="2000" b="1" err="1">
                <a:solidFill>
                  <a:schemeClr val="accent1"/>
                </a:solidFill>
              </a:rPr>
              <a:t>footer</a:t>
            </a:r>
            <a:r>
              <a:rPr lang="az-Latn-AZ" sz="2000" b="1" dirty="0">
                <a:solidFill>
                  <a:schemeClr val="accent1"/>
                </a:solidFill>
              </a:rPr>
              <a:t>):</a:t>
            </a:r>
            <a:endParaRPr lang="en-US" sz="2000" b="1">
              <a:solidFill>
                <a:schemeClr val="accent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az-Latn-AZ" sz="2000" b="1" err="1">
                <a:solidFill>
                  <a:schemeClr val="accent1"/>
                </a:solidFill>
              </a:rPr>
              <a:t>Весь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подвал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находится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внутри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блока</a:t>
            </a:r>
            <a:r>
              <a:rPr lang="az-Latn-AZ" sz="2000" b="1" dirty="0">
                <a:solidFill>
                  <a:schemeClr val="accent1"/>
                </a:solidFill>
              </a:rPr>
              <a:t> &lt;</a:t>
            </a:r>
            <a:r>
              <a:rPr lang="az-Latn-AZ" sz="2000" b="1" err="1">
                <a:solidFill>
                  <a:schemeClr val="accent1"/>
                </a:solidFill>
              </a:rPr>
              <a:t>footer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class</a:t>
            </a:r>
            <a:r>
              <a:rPr lang="az-Latn-AZ" sz="2000" b="1" dirty="0">
                <a:solidFill>
                  <a:schemeClr val="accent1"/>
                </a:solidFill>
              </a:rPr>
              <a:t>="</a:t>
            </a:r>
            <a:r>
              <a:rPr lang="az-Latn-AZ" sz="2000" b="1" err="1">
                <a:solidFill>
                  <a:schemeClr val="accent1"/>
                </a:solidFill>
              </a:rPr>
              <a:t>footer</a:t>
            </a:r>
            <a:r>
              <a:rPr lang="az-Latn-AZ" sz="2000" b="1" dirty="0">
                <a:solidFill>
                  <a:schemeClr val="accent1"/>
                </a:solidFill>
              </a:rPr>
              <a:t>"&gt;. </a:t>
            </a:r>
            <a:endParaRPr lang="en-US" sz="2000" b="1">
              <a:solidFill>
                <a:schemeClr val="accent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az-Latn-AZ" sz="2000" b="1" err="1">
                <a:solidFill>
                  <a:schemeClr val="accent1"/>
                </a:solidFill>
              </a:rPr>
              <a:t>Внутри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подвала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есть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несколько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колонок</a:t>
            </a:r>
            <a:r>
              <a:rPr lang="az-Latn-AZ" sz="2000" b="1" dirty="0">
                <a:solidFill>
                  <a:schemeClr val="accent1"/>
                </a:solidFill>
              </a:rPr>
              <a:t> (</a:t>
            </a:r>
            <a:r>
              <a:rPr lang="az-Latn-AZ" sz="2000" b="1" err="1">
                <a:solidFill>
                  <a:schemeClr val="accent1"/>
                </a:solidFill>
              </a:rPr>
              <a:t>используется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класс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footer-col</a:t>
            </a:r>
            <a:r>
              <a:rPr lang="az-Latn-AZ" sz="2000" b="1" dirty="0">
                <a:solidFill>
                  <a:schemeClr val="accent1"/>
                </a:solidFill>
              </a:rPr>
              <a:t>), </a:t>
            </a:r>
            <a:r>
              <a:rPr lang="az-Latn-AZ" sz="2000" b="1" err="1">
                <a:solidFill>
                  <a:schemeClr val="accent1"/>
                </a:solidFill>
              </a:rPr>
              <a:t>которые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содержат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разные</a:t>
            </a:r>
            <a:r>
              <a:rPr lang="az-Latn-AZ" sz="2000" b="1" dirty="0">
                <a:solidFill>
                  <a:schemeClr val="accent1"/>
                </a:solidFill>
              </a:rPr>
              <a:t> </a:t>
            </a:r>
            <a:r>
              <a:rPr lang="az-Latn-AZ" sz="2000" b="1" err="1">
                <a:solidFill>
                  <a:schemeClr val="accent1"/>
                </a:solidFill>
              </a:rPr>
              <a:t>секции</a:t>
            </a:r>
            <a:r>
              <a:rPr lang="az-Latn-AZ" sz="2000" b="1" dirty="0">
                <a:solidFill>
                  <a:schemeClr val="accent1"/>
                </a:solidFill>
              </a:rPr>
              <a:t>.</a:t>
            </a:r>
            <a:endParaRPr lang="en-US" sz="2000" b="1">
              <a:solidFill>
                <a:schemeClr val="accent1"/>
              </a:solidFill>
            </a:endParaRPr>
          </a:p>
          <a:p>
            <a:r>
              <a:rPr lang="az-Latn-AZ" b="1" dirty="0"/>
              <a:t>&lt;div </a:t>
            </a:r>
            <a:r>
              <a:rPr lang="az-Latn-AZ" b="1" dirty="0" err="1"/>
              <a:t>class</a:t>
            </a:r>
            <a:r>
              <a:rPr lang="az-Latn-AZ" b="1" dirty="0"/>
              <a:t>="</a:t>
            </a:r>
            <a:r>
              <a:rPr lang="az-Latn-AZ" b="1" dirty="0" err="1"/>
              <a:t>footer-col</a:t>
            </a:r>
            <a:r>
              <a:rPr lang="az-Latn-AZ" b="1" dirty="0"/>
              <a:t> </a:t>
            </a:r>
            <a:r>
              <a:rPr lang="az-Latn-AZ" b="1" dirty="0" err="1"/>
              <a:t>footer-about</a:t>
            </a:r>
            <a:r>
              <a:rPr lang="az-Latn-AZ" b="1" dirty="0"/>
              <a:t>"&gt;</a:t>
            </a:r>
            <a:endParaRPr lang="az-Latn-AZ"/>
          </a:p>
          <a:p>
            <a:pPr marL="457200"/>
            <a:r>
              <a:rPr lang="az-Latn-AZ" b="1" dirty="0"/>
              <a:t>    &lt;h3&gt;О </a:t>
            </a:r>
            <a:r>
              <a:rPr lang="az-Latn-AZ" b="1" err="1"/>
              <a:t>нас</a:t>
            </a:r>
            <a:r>
              <a:rPr lang="az-Latn-AZ" b="1" dirty="0"/>
              <a:t>&lt;/h3&gt;</a:t>
            </a:r>
          </a:p>
          <a:p>
            <a:pPr marL="457200"/>
            <a:r>
              <a:rPr lang="az-Latn-AZ" b="1" dirty="0"/>
              <a:t>    &lt;p&gt;</a:t>
            </a:r>
            <a:r>
              <a:rPr lang="az-Latn-AZ" b="1" err="1"/>
              <a:t>ЭкоФерма</a:t>
            </a:r>
            <a:r>
              <a:rPr lang="az-Latn-AZ" b="1" dirty="0"/>
              <a:t> — </a:t>
            </a:r>
            <a:r>
              <a:rPr lang="az-Latn-AZ" b="1" err="1"/>
              <a:t>это</a:t>
            </a:r>
            <a:r>
              <a:rPr lang="az-Latn-AZ" b="1" dirty="0"/>
              <a:t> </a:t>
            </a:r>
            <a:r>
              <a:rPr lang="az-Latn-AZ" b="1" err="1"/>
              <a:t>онлайн-магазин</a:t>
            </a:r>
            <a:r>
              <a:rPr lang="az-Latn-AZ" b="1" dirty="0"/>
              <a:t> </a:t>
            </a:r>
            <a:r>
              <a:rPr lang="az-Latn-AZ" b="1" err="1"/>
              <a:t>фермерских</a:t>
            </a:r>
            <a:r>
              <a:rPr lang="az-Latn-AZ" b="1" dirty="0"/>
              <a:t> </a:t>
            </a:r>
            <a:r>
              <a:rPr lang="az-Latn-AZ" b="1" err="1"/>
              <a:t>продуктов</a:t>
            </a:r>
            <a:r>
              <a:rPr lang="az-Latn-AZ" b="1" dirty="0"/>
              <a:t> </a:t>
            </a:r>
            <a:r>
              <a:rPr lang="az-Latn-AZ" b="1" err="1"/>
              <a:t>высочайшего</a:t>
            </a:r>
            <a:r>
              <a:rPr lang="az-Latn-AZ" b="1" dirty="0"/>
              <a:t> </a:t>
            </a:r>
            <a:r>
              <a:rPr lang="az-Latn-AZ" b="1" err="1"/>
              <a:t>качества</a:t>
            </a:r>
            <a:r>
              <a:rPr lang="az-Latn-AZ" b="1" dirty="0"/>
              <a:t>. </a:t>
            </a:r>
            <a:r>
              <a:rPr lang="az-Latn-AZ" b="1" err="1"/>
              <a:t>Мы</a:t>
            </a:r>
            <a:r>
              <a:rPr lang="az-Latn-AZ" b="1" dirty="0"/>
              <a:t> </a:t>
            </a:r>
            <a:r>
              <a:rPr lang="az-Latn-AZ" b="1" err="1"/>
              <a:t>сотрудничаем</a:t>
            </a:r>
            <a:r>
              <a:rPr lang="az-Latn-AZ" b="1" dirty="0"/>
              <a:t> с </a:t>
            </a:r>
            <a:r>
              <a:rPr lang="az-Latn-AZ" b="1" err="1"/>
              <a:t>лучшими</a:t>
            </a:r>
            <a:r>
              <a:rPr lang="az-Latn-AZ" b="1" dirty="0"/>
              <a:t> </a:t>
            </a:r>
            <a:r>
              <a:rPr lang="az-Latn-AZ" b="1" err="1"/>
              <a:t>фермерами</a:t>
            </a:r>
            <a:r>
              <a:rPr lang="az-Latn-AZ" b="1" dirty="0"/>
              <a:t>, </a:t>
            </a:r>
            <a:r>
              <a:rPr lang="az-Latn-AZ" b="1" err="1"/>
              <a:t>чтобы</a:t>
            </a:r>
            <a:r>
              <a:rPr lang="az-Latn-AZ" b="1" dirty="0"/>
              <a:t> </a:t>
            </a:r>
            <a:r>
              <a:rPr lang="az-Latn-AZ" b="1" err="1"/>
              <a:t>предложить</a:t>
            </a:r>
            <a:r>
              <a:rPr lang="az-Latn-AZ" b="1" dirty="0"/>
              <a:t> </a:t>
            </a:r>
            <a:r>
              <a:rPr lang="az-Latn-AZ" b="1" err="1"/>
              <a:t>вам</a:t>
            </a:r>
            <a:r>
              <a:rPr lang="az-Latn-AZ" b="1" dirty="0"/>
              <a:t> </a:t>
            </a:r>
            <a:r>
              <a:rPr lang="az-Latn-AZ" b="1" err="1"/>
              <a:t>самые</a:t>
            </a:r>
            <a:r>
              <a:rPr lang="az-Latn-AZ" b="1" dirty="0"/>
              <a:t> </a:t>
            </a:r>
            <a:r>
              <a:rPr lang="az-Latn-AZ" b="1" err="1"/>
              <a:t>свежие</a:t>
            </a:r>
            <a:r>
              <a:rPr lang="az-Latn-AZ" b="1" dirty="0"/>
              <a:t> и </a:t>
            </a:r>
            <a:r>
              <a:rPr lang="az-Latn-AZ" b="1" err="1"/>
              <a:t>экологически</a:t>
            </a:r>
            <a:r>
              <a:rPr lang="az-Latn-AZ" b="1" dirty="0"/>
              <a:t> </a:t>
            </a:r>
            <a:r>
              <a:rPr lang="az-Latn-AZ" b="1" err="1"/>
              <a:t>чистые</a:t>
            </a:r>
            <a:r>
              <a:rPr lang="az-Latn-AZ" b="1" dirty="0"/>
              <a:t> </a:t>
            </a:r>
            <a:r>
              <a:rPr lang="az-Latn-AZ" b="1" err="1"/>
              <a:t>продукты</a:t>
            </a:r>
            <a:r>
              <a:rPr lang="az-Latn-AZ" b="1" dirty="0"/>
              <a:t>.&lt;/p&gt;</a:t>
            </a:r>
          </a:p>
          <a:p>
            <a:pPr marL="457200"/>
            <a:r>
              <a:rPr lang="az-Latn-AZ" b="1" dirty="0"/>
              <a:t>    &lt;div </a:t>
            </a:r>
            <a:r>
              <a:rPr lang="az-Latn-AZ" b="1" err="1"/>
              <a:t>class</a:t>
            </a:r>
            <a:r>
              <a:rPr lang="az-Latn-AZ" b="1" dirty="0"/>
              <a:t>="</a:t>
            </a:r>
            <a:r>
              <a:rPr lang="az-Latn-AZ" b="1" err="1"/>
              <a:t>social-links</a:t>
            </a:r>
            <a:r>
              <a:rPr lang="az-Latn-AZ" b="1" dirty="0"/>
              <a:t>"&gt;</a:t>
            </a:r>
          </a:p>
          <a:p>
            <a:pPr marL="457200"/>
            <a:r>
              <a:rPr lang="az-Latn-AZ" b="1" dirty="0"/>
              <a:t>        &lt;a </a:t>
            </a:r>
            <a:r>
              <a:rPr lang="az-Latn-AZ" b="1" err="1"/>
              <a:t>href</a:t>
            </a:r>
            <a:r>
              <a:rPr lang="az-Latn-AZ" b="1" dirty="0"/>
              <a:t>="#" </a:t>
            </a:r>
            <a:r>
              <a:rPr lang="az-Latn-AZ" b="1" err="1"/>
              <a:t>class</a:t>
            </a:r>
            <a:r>
              <a:rPr lang="az-Latn-AZ" b="1" dirty="0"/>
              <a:t>="</a:t>
            </a:r>
            <a:r>
              <a:rPr lang="az-Latn-AZ" b="1" err="1"/>
              <a:t>social-link</a:t>
            </a:r>
            <a:r>
              <a:rPr lang="az-Latn-AZ" b="1" dirty="0"/>
              <a:t>"&gt;&lt;i </a:t>
            </a:r>
            <a:r>
              <a:rPr lang="az-Latn-AZ" b="1" err="1"/>
              <a:t>class</a:t>
            </a:r>
            <a:r>
              <a:rPr lang="az-Latn-AZ" b="1" dirty="0"/>
              <a:t>="</a:t>
            </a:r>
            <a:r>
              <a:rPr lang="az-Latn-AZ" b="1" err="1"/>
              <a:t>fab</a:t>
            </a:r>
            <a:r>
              <a:rPr lang="az-Latn-AZ" b="1" dirty="0"/>
              <a:t> fa-</a:t>
            </a:r>
            <a:r>
              <a:rPr lang="az-Latn-AZ" b="1" err="1"/>
              <a:t>vk</a:t>
            </a:r>
            <a:r>
              <a:rPr lang="az-Latn-AZ" b="1" dirty="0"/>
              <a:t>"&gt;&lt;/i&gt;&lt;/a&gt;</a:t>
            </a:r>
          </a:p>
          <a:p>
            <a:pPr marL="457200"/>
            <a:r>
              <a:rPr lang="az-Latn-AZ" b="1" dirty="0"/>
              <a:t>    &lt;/div&gt;</a:t>
            </a:r>
          </a:p>
          <a:p>
            <a:r>
              <a:rPr lang="az-Latn-AZ" b="1" dirty="0"/>
              <a:t>      &lt;/div&gt;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5187D0-BCD1-49D7-6080-B40AF09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01" y="1152"/>
            <a:ext cx="9277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7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8DA9-EF1D-82DA-EDF4-0C85560A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491" y="4907"/>
            <a:ext cx="4862945" cy="8267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2.4 </a:t>
            </a:r>
            <a:r>
              <a:rPr lang="en-US" sz="2400" b="1" err="1">
                <a:solidFill>
                  <a:schemeClr val="accent1"/>
                </a:solidFill>
                <a:latin typeface="Times New Roman"/>
                <a:cs typeface="Times New Roman"/>
              </a:rPr>
              <a:t>Использование</a:t>
            </a:r>
            <a:r>
              <a:rPr lang="en-US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sz="2400" b="1" err="1">
                <a:solidFill>
                  <a:schemeClr val="accent1"/>
                </a:solidFill>
                <a:latin typeface="Times New Roman"/>
                <a:cs typeface="Times New Roman"/>
              </a:rPr>
              <a:t>стилей</a:t>
            </a:r>
            <a:r>
              <a:rPr lang="en-US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 CSS    </a:t>
            </a:r>
            <a:r>
              <a:rPr lang="en-US" sz="1400" b="1" dirty="0">
                <a:latin typeface="Times New Roman"/>
                <a:cs typeface="Times New Roman"/>
              </a:rPr>
              <a:t>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E2B9-BE29-1641-FA34-B4760C40D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927" y="841952"/>
            <a:ext cx="11055927" cy="6013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err="1">
                <a:solidFill>
                  <a:schemeClr val="accent1"/>
                </a:solidFill>
                <a:ea typeface="+mn-lt"/>
                <a:cs typeface="+mn-lt"/>
              </a:rPr>
              <a:t>Переменные</a:t>
            </a:r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 CSS (Root Variables)</a:t>
            </a:r>
          </a:p>
          <a:p>
            <a:pPr marL="0" indent="0">
              <a:buNone/>
            </a:pPr>
            <a:r>
              <a:rPr lang="en-US" sz="1800" b="1" err="1">
                <a:ea typeface="+mn-lt"/>
                <a:cs typeface="+mn-lt"/>
              </a:rPr>
              <a:t>Файл</a:t>
            </a:r>
            <a:r>
              <a:rPr lang="en-US" sz="1800" b="1" dirty="0">
                <a:ea typeface="+mn-lt"/>
                <a:cs typeface="+mn-lt"/>
              </a:rPr>
              <a:t> ‘common.css’ </a:t>
            </a:r>
            <a:r>
              <a:rPr lang="en-US" sz="1800" b="1" err="1">
                <a:ea typeface="+mn-lt"/>
                <a:cs typeface="+mn-lt"/>
              </a:rPr>
              <a:t>где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находятся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основные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части</a:t>
            </a:r>
            <a:r>
              <a:rPr lang="en-US" sz="1800" b="1" dirty="0">
                <a:ea typeface="+mn-lt"/>
                <a:cs typeface="+mn-lt"/>
              </a:rPr>
              <a:t>  </a:t>
            </a:r>
            <a:r>
              <a:rPr lang="en-US" sz="1800" b="1" err="1">
                <a:ea typeface="+mn-lt"/>
                <a:cs typeface="+mn-lt"/>
              </a:rPr>
              <a:t>любой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страницы</a:t>
            </a:r>
            <a:endParaRPr lang="en-US" sz="18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:root {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--primary: #2ecc71;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Основной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--primary-dark: #27ae60;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Темный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основной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--secondary: #f39c12;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Вторичный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--dark: #2c3e50;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Темный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для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текста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--light: #ecf0f1;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Светлый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фона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--gray: #95a5a6;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Серый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--danger: #e74c3c;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ошибки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--success: #27ae60;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успеха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--white: #ffffff;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Белый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цвет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--shadow: 0 4px 6px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rgba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(0, 0, 0, 0.1);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Тень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для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элементов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    --radius: 8px; /*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Радиус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</a:t>
            </a:r>
            <a:r>
              <a:rPr lang="en-US" sz="1400" b="1" err="1">
                <a:solidFill>
                  <a:srgbClr val="7030A0"/>
                </a:solidFill>
                <a:latin typeface="Consolas"/>
              </a:rPr>
              <a:t>скруглений</a:t>
            </a:r>
            <a:r>
              <a:rPr lang="en-US" sz="1400" b="1" dirty="0">
                <a:solidFill>
                  <a:srgbClr val="7030A0"/>
                </a:solidFill>
                <a:latin typeface="Consolas"/>
              </a:rPr>
              <a:t> */</a:t>
            </a:r>
            <a:endParaRPr lang="en-US" sz="1400" b="1"/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}</a:t>
            </a:r>
            <a:endParaRPr lang="en-US" sz="1400" b="1"/>
          </a:p>
          <a:p>
            <a:pPr>
              <a:buNone/>
            </a:pPr>
            <a:r>
              <a:rPr lang="en-US" sz="2000" b="1" err="1">
                <a:solidFill>
                  <a:schemeClr val="accent1"/>
                </a:solidFill>
                <a:ea typeface="+mn-lt"/>
                <a:cs typeface="+mn-lt"/>
              </a:rPr>
              <a:t>Объяснение</a:t>
            </a:r>
            <a:r>
              <a:rPr lang="en-US" sz="2000" b="1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r>
              <a:rPr lang="en-US" sz="2000" b="1" dirty="0">
                <a:ea typeface="+mn-lt"/>
                <a:cs typeface="+mn-lt"/>
              </a:rPr>
              <a:t> В </a:t>
            </a:r>
            <a:r>
              <a:rPr lang="en-US" sz="2000" b="1" err="1">
                <a:ea typeface="+mn-lt"/>
                <a:cs typeface="+mn-lt"/>
              </a:rPr>
              <a:t>этих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переменных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заданы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основные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цвета</a:t>
            </a:r>
            <a:r>
              <a:rPr lang="en-US" sz="2000" b="1" dirty="0">
                <a:ea typeface="+mn-lt"/>
                <a:cs typeface="+mn-lt"/>
              </a:rPr>
              <a:t> и </a:t>
            </a:r>
            <a:r>
              <a:rPr lang="en-US" sz="2000" b="1" err="1">
                <a:ea typeface="+mn-lt"/>
                <a:cs typeface="+mn-lt"/>
              </a:rPr>
              <a:t>параметры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такие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как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тени</a:t>
            </a:r>
            <a:r>
              <a:rPr lang="en-US" sz="2000" b="1" dirty="0">
                <a:ea typeface="+mn-lt"/>
                <a:cs typeface="+mn-lt"/>
              </a:rPr>
              <a:t> и </a:t>
            </a:r>
            <a:r>
              <a:rPr lang="en-US" sz="2000" b="1" err="1">
                <a:ea typeface="+mn-lt"/>
                <a:cs typeface="+mn-lt"/>
              </a:rPr>
              <a:t>радиус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скруглений</a:t>
            </a:r>
            <a:r>
              <a:rPr lang="en-US" sz="2000" b="1" dirty="0">
                <a:ea typeface="+mn-lt"/>
                <a:cs typeface="+mn-lt"/>
              </a:rPr>
              <a:t>. </a:t>
            </a:r>
            <a:r>
              <a:rPr lang="en-US" sz="2000" b="1" err="1">
                <a:ea typeface="+mn-lt"/>
                <a:cs typeface="+mn-lt"/>
              </a:rPr>
              <a:t>Это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позволяет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использовать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их</a:t>
            </a:r>
            <a:r>
              <a:rPr lang="en-US" sz="2000" b="1" dirty="0">
                <a:ea typeface="+mn-lt"/>
                <a:cs typeface="+mn-lt"/>
              </a:rPr>
              <a:t> в </a:t>
            </a:r>
            <a:r>
              <a:rPr lang="en-US" sz="2000" b="1" err="1">
                <a:ea typeface="+mn-lt"/>
                <a:cs typeface="+mn-lt"/>
              </a:rPr>
              <a:t>разных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частях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сайта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что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упрощает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редактирование</a:t>
            </a:r>
            <a:r>
              <a:rPr lang="en-US" sz="2000" b="1" dirty="0">
                <a:ea typeface="+mn-lt"/>
                <a:cs typeface="+mn-lt"/>
              </a:rPr>
              <a:t> и </a:t>
            </a:r>
            <a:r>
              <a:rPr lang="en-US" sz="2000" b="1" err="1">
                <a:ea typeface="+mn-lt"/>
                <a:cs typeface="+mn-lt"/>
              </a:rPr>
              <a:t>стилизацию</a:t>
            </a:r>
            <a:r>
              <a:rPr lang="en-US" sz="2000" b="1" dirty="0">
                <a:ea typeface="+mn-lt"/>
                <a:cs typeface="+mn-lt"/>
              </a:rPr>
              <a:t>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4205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C3116A-9BF8-D6FA-942D-3CECF4C5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640" y="2567638"/>
            <a:ext cx="6350623" cy="1722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Разработка</a:t>
            </a: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онлайн</a:t>
            </a: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информационной</a:t>
            </a: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системы</a:t>
            </a: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для</a:t>
            </a: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продуктовых</a:t>
            </a:r>
            <a:r>
              <a:rPr lang="en-US"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2800" b="1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магазинов</a:t>
            </a:r>
            <a:endParaRPr lang="en-US" sz="2800" kern="1200" err="1">
              <a:solidFill>
                <a:schemeClr val="tx2"/>
              </a:solidFill>
              <a:latin typeface="+mj-lt"/>
            </a:endParaRPr>
          </a:p>
          <a:p>
            <a:pPr algn="ctr"/>
            <a:endParaRPr lang="en-US" sz="2800" kern="120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42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87C3-D154-AB9C-35CC-DEDACF6C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27" y="882709"/>
            <a:ext cx="10803147" cy="1897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Следующая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файл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‘index.css’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для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основной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страницы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то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что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отличается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от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других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b="1" err="1">
                <a:solidFill>
                  <a:schemeClr val="accent1"/>
                </a:solidFill>
                <a:ea typeface="+mj-lt"/>
                <a:cs typeface="+mj-lt"/>
              </a:rPr>
              <a:t>страниц</a:t>
            </a:r>
            <a:r>
              <a:rPr lang="en-US" sz="2800" b="1" dirty="0">
                <a:solidFill>
                  <a:schemeClr val="accent1"/>
                </a:solidFill>
                <a:ea typeface="+mj-lt"/>
                <a:cs typeface="+mj-lt"/>
              </a:rPr>
              <a:t>:</a:t>
            </a:r>
            <a:endParaRPr lang="en-US" sz="2800" b="1">
              <a:solidFill>
                <a:schemeClr val="accent1"/>
              </a:solidFill>
            </a:endParaRPr>
          </a:p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F75D-D675-CE4C-6F28-BC6B5B67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90" y="1482661"/>
            <a:ext cx="11312366" cy="53700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2400" b="1" err="1">
                <a:solidFill>
                  <a:schemeClr val="accent1"/>
                </a:solidFill>
                <a:ea typeface="+mn-lt"/>
                <a:cs typeface="+mn-lt"/>
              </a:rPr>
              <a:t>Герой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accent1"/>
                </a:solidFill>
                <a:ea typeface="+mn-lt"/>
                <a:cs typeface="+mn-lt"/>
              </a:rPr>
              <a:t>секция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 (Hero Section)</a:t>
            </a:r>
            <a:endParaRPr lang="en-US" sz="24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  <a:latin typeface="Consolas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nsolas"/>
              </a:rPr>
              <a:t>hero {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position: relative;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height: 600px;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background-image: linear-gradient(</a:t>
            </a:r>
            <a:r>
              <a:rPr lang="en-US" sz="1600" b="1" err="1">
                <a:solidFill>
                  <a:srgbClr val="7030A0"/>
                </a:solidFill>
                <a:latin typeface="Consolas"/>
              </a:rPr>
              <a:t>rgba</a:t>
            </a:r>
            <a:r>
              <a:rPr lang="en-US" sz="1600" b="1" dirty="0">
                <a:solidFill>
                  <a:srgbClr val="7030A0"/>
                </a:solidFill>
                <a:latin typeface="Consolas"/>
              </a:rPr>
              <a:t>(0, 0, 0, 0.5), </a:t>
            </a:r>
            <a:r>
              <a:rPr lang="en-US" sz="1600" b="1" err="1">
                <a:solidFill>
                  <a:srgbClr val="7030A0"/>
                </a:solidFill>
                <a:latin typeface="Consolas"/>
              </a:rPr>
              <a:t>rgba</a:t>
            </a:r>
            <a:r>
              <a:rPr lang="en-US" sz="1600" b="1" dirty="0">
                <a:solidFill>
                  <a:srgbClr val="7030A0"/>
                </a:solidFill>
                <a:latin typeface="Consolas"/>
              </a:rPr>
              <a:t>(0, 0, 0, 0.5)), </a:t>
            </a:r>
            <a:r>
              <a:rPr lang="en-US" sz="1600" b="1" err="1">
                <a:solidFill>
                  <a:srgbClr val="7030A0"/>
                </a:solidFill>
                <a:latin typeface="Consolas"/>
              </a:rPr>
              <a:t>url</a:t>
            </a:r>
            <a:r>
              <a:rPr lang="en-US" sz="1600" b="1" dirty="0">
                <a:solidFill>
                  <a:srgbClr val="7030A0"/>
                </a:solidFill>
                <a:latin typeface="Consolas"/>
              </a:rPr>
              <a:t>('https://images.unsplash.com/photo-1542838132-92c53300491e?ixlib=rb-4.0.3&amp;ixid=M3wxMjA3fDB8MHxwaG90by1wYWdlfHx8fGVufDB8fHx8fA%3D%3D&amp;auto=</a:t>
            </a:r>
            <a:r>
              <a:rPr lang="en-US" sz="1600" b="1" err="1">
                <a:solidFill>
                  <a:srgbClr val="7030A0"/>
                </a:solidFill>
                <a:latin typeface="Consolas"/>
              </a:rPr>
              <a:t>format&amp;fit</a:t>
            </a:r>
            <a:r>
              <a:rPr lang="en-US" sz="1600" b="1" dirty="0">
                <a:solidFill>
                  <a:srgbClr val="7030A0"/>
                </a:solidFill>
                <a:latin typeface="Consolas"/>
              </a:rPr>
              <a:t>=</a:t>
            </a:r>
            <a:r>
              <a:rPr lang="en-US" sz="1600" b="1" err="1">
                <a:solidFill>
                  <a:srgbClr val="7030A0"/>
                </a:solidFill>
                <a:latin typeface="Consolas"/>
              </a:rPr>
              <a:t>crop&amp;w</a:t>
            </a:r>
            <a:r>
              <a:rPr lang="en-US" sz="1600" b="1" dirty="0">
                <a:solidFill>
                  <a:srgbClr val="7030A0"/>
                </a:solidFill>
                <a:latin typeface="Consolas"/>
              </a:rPr>
              <a:t>=1920&amp;q=80');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background-size: cover;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background-position: center;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color: white;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display: flex;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align-items: center;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    text-align: center;</a:t>
            </a:r>
            <a:endParaRPr lang="en-US" sz="1600" b="1"/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  <a:latin typeface="Consolas"/>
              </a:rPr>
              <a:t>}</a:t>
            </a:r>
            <a:endParaRPr lang="en-US" sz="1600" b="1"/>
          </a:p>
          <a:p>
            <a:pPr>
              <a:buNone/>
            </a:pPr>
            <a:r>
              <a:rPr lang="en-US" sz="2400" b="1" err="1">
                <a:solidFill>
                  <a:schemeClr val="accent1"/>
                </a:solidFill>
                <a:ea typeface="+mn-lt"/>
                <a:cs typeface="+mn-lt"/>
              </a:rPr>
              <a:t>Объяснение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400" b="1" err="1">
                <a:ea typeface="+mn-lt"/>
                <a:cs typeface="+mn-lt"/>
              </a:rPr>
              <a:t>Эта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секция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представляет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собой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фоновое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изображение</a:t>
            </a:r>
            <a:r>
              <a:rPr lang="en-US" sz="2400" b="1" dirty="0">
                <a:ea typeface="+mn-lt"/>
                <a:cs typeface="+mn-lt"/>
              </a:rPr>
              <a:t> с </a:t>
            </a:r>
            <a:r>
              <a:rPr lang="en-US" sz="2400" b="1" err="1">
                <a:ea typeface="+mn-lt"/>
                <a:cs typeface="+mn-lt"/>
              </a:rPr>
              <a:t>градиентом</a:t>
            </a:r>
            <a:r>
              <a:rPr lang="en-US" sz="2400" b="1" dirty="0">
                <a:ea typeface="+mn-lt"/>
                <a:cs typeface="+mn-lt"/>
              </a:rPr>
              <a:t>, </a:t>
            </a:r>
            <a:r>
              <a:rPr lang="en-US" sz="2400" b="1" err="1">
                <a:ea typeface="+mn-lt"/>
                <a:cs typeface="+mn-lt"/>
              </a:rPr>
              <a:t>который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затемняет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фон</a:t>
            </a:r>
            <a:r>
              <a:rPr lang="en-US" sz="2400" b="1" dirty="0">
                <a:ea typeface="+mn-lt"/>
                <a:cs typeface="+mn-lt"/>
              </a:rPr>
              <a:t>, </a:t>
            </a:r>
            <a:r>
              <a:rPr lang="en-US" sz="2400" b="1" err="1">
                <a:ea typeface="+mn-lt"/>
                <a:cs typeface="+mn-lt"/>
              </a:rPr>
              <a:t>чтобы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текст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на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нем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был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читаемым</a:t>
            </a:r>
            <a:r>
              <a:rPr lang="en-US" sz="2400" b="1" dirty="0">
                <a:ea typeface="+mn-lt"/>
                <a:cs typeface="+mn-lt"/>
              </a:rPr>
              <a:t>. </a:t>
            </a:r>
            <a:r>
              <a:rPr lang="en-US" sz="2400" b="1" err="1">
                <a:ea typeface="+mn-lt"/>
                <a:cs typeface="+mn-lt"/>
              </a:rPr>
              <a:t>Используется</a:t>
            </a:r>
            <a:r>
              <a:rPr lang="en-US" sz="2400" b="1" dirty="0">
                <a:ea typeface="+mn-lt"/>
                <a:cs typeface="+mn-lt"/>
              </a:rPr>
              <a:t> flex </a:t>
            </a:r>
            <a:r>
              <a:rPr lang="en-US" sz="2400" b="1" err="1">
                <a:ea typeface="+mn-lt"/>
                <a:cs typeface="+mn-lt"/>
              </a:rPr>
              <a:t>для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центрирования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текста</a:t>
            </a:r>
            <a:r>
              <a:rPr lang="en-US" sz="2400" b="1" dirty="0">
                <a:ea typeface="+mn-lt"/>
                <a:cs typeface="+mn-lt"/>
              </a:rPr>
              <a:t> и </a:t>
            </a:r>
            <a:r>
              <a:rPr lang="en-US" sz="2400" b="1" err="1">
                <a:ea typeface="+mn-lt"/>
                <a:cs typeface="+mn-lt"/>
              </a:rPr>
              <a:t>кнопок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внутри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секции</a:t>
            </a:r>
            <a:r>
              <a:rPr lang="en-US" sz="2400" b="1" dirty="0">
                <a:ea typeface="+mn-lt"/>
                <a:cs typeface="+mn-lt"/>
              </a:rPr>
              <a:t>.</a:t>
            </a:r>
            <a:endParaRPr lang="en-US" sz="2400" b="1"/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99260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BA042-C7DF-459F-8591-129B9656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" sz="4000" b="1">
                <a:solidFill>
                  <a:srgbClr val="FFFFFF"/>
                </a:solidFill>
                <a:latin typeface="Times New Roman"/>
                <a:cs typeface="Times New Roman"/>
              </a:rPr>
              <a:t>РЕЗУЛЬТАТ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4607-341D-775E-3699-2C1C2106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405" y="801881"/>
            <a:ext cx="7926946" cy="63496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None/>
            </a:pPr>
            <a:r>
              <a:rPr lang="ru" sz="2400" b="1">
                <a:solidFill>
                  <a:schemeClr val="accent1"/>
                </a:solidFill>
                <a:ea typeface="+mn-lt"/>
                <a:cs typeface="+mn-lt"/>
              </a:rPr>
              <a:t>За время выполнения курсовой работы были изучены принципы разработки </a:t>
            </a:r>
            <a:r>
              <a:rPr lang="ru" sz="2400" b="1" err="1">
                <a:solidFill>
                  <a:schemeClr val="accent1"/>
                </a:solidFill>
                <a:ea typeface="+mn-lt"/>
                <a:cs typeface="+mn-lt"/>
              </a:rPr>
              <a:t>web</a:t>
            </a:r>
            <a:r>
              <a:rPr lang="ru" sz="2400" b="1">
                <a:solidFill>
                  <a:schemeClr val="accent1"/>
                </a:solidFill>
                <a:ea typeface="+mn-lt"/>
                <a:cs typeface="+mn-lt"/>
              </a:rPr>
              <a:t>-сайта:</a:t>
            </a:r>
            <a:endParaRPr lang="en-US" sz="2400" b="1">
              <a:solidFill>
                <a:schemeClr val="accent1"/>
              </a:solidFill>
            </a:endParaRPr>
          </a:p>
          <a:p>
            <a:pPr algn="just">
              <a:buNone/>
            </a:pPr>
            <a:endParaRPr lang="en-GB" sz="4400" b="1">
              <a:solidFill>
                <a:schemeClr val="accent1"/>
              </a:solidFill>
            </a:endParaRPr>
          </a:p>
          <a:p>
            <a:pPr>
              <a:buFont typeface="Arial"/>
              <a:buChar char="•"/>
            </a:pPr>
            <a:r>
              <a:rPr lang="ru" sz="1600" b="1">
                <a:solidFill>
                  <a:schemeClr val="accent1"/>
                </a:solidFill>
                <a:ea typeface="+mn-lt"/>
                <a:cs typeface="+mn-lt"/>
              </a:rPr>
              <a:t>Мы создали веб-страницу используя HTML.</a:t>
            </a:r>
            <a:endParaRPr lang="en-GB" sz="1600" b="1">
              <a:solidFill>
                <a:schemeClr val="accent1"/>
              </a:solidFill>
            </a:endParaRPr>
          </a:p>
          <a:p>
            <a:pPr indent="0" algn="just">
              <a:buNone/>
            </a:pPr>
            <a:endParaRPr lang="en-GB" sz="3200" b="1">
              <a:solidFill>
                <a:schemeClr val="accent1"/>
              </a:solidFill>
            </a:endParaRPr>
          </a:p>
          <a:p>
            <a:pPr>
              <a:buFont typeface="Arial"/>
              <a:buChar char="•"/>
            </a:pPr>
            <a:r>
              <a:rPr lang="ru" sz="1600" b="1">
                <a:solidFill>
                  <a:schemeClr val="accent1"/>
                </a:solidFill>
                <a:ea typeface="+mn-lt"/>
                <a:cs typeface="+mn-lt"/>
              </a:rPr>
              <a:t>Стили выполнены с использованием CSS</a:t>
            </a:r>
            <a:endParaRPr lang="en-GB" sz="1600" b="1">
              <a:solidFill>
                <a:schemeClr val="accent1"/>
              </a:solidFill>
            </a:endParaRPr>
          </a:p>
          <a:p>
            <a:pPr indent="0" algn="just">
              <a:buNone/>
            </a:pPr>
            <a:endParaRPr lang="en-GB" sz="3200" b="1">
              <a:solidFill>
                <a:schemeClr val="accent1"/>
              </a:solidFill>
            </a:endParaRPr>
          </a:p>
          <a:p>
            <a:pPr>
              <a:buFont typeface="Arial"/>
              <a:buChar char="•"/>
            </a:pPr>
            <a:r>
              <a:rPr lang="ru" sz="1600" b="1">
                <a:solidFill>
                  <a:schemeClr val="accent1"/>
                </a:solidFill>
                <a:ea typeface="+mn-lt"/>
                <a:cs typeface="+mn-lt"/>
              </a:rPr>
              <a:t>Создана адаптивная веб-страница с использованием медиа-запросов.</a:t>
            </a:r>
            <a:endParaRPr lang="ru" sz="1600" b="1">
              <a:solidFill>
                <a:schemeClr val="accent1"/>
              </a:solidFill>
            </a:endParaRPr>
          </a:p>
          <a:p>
            <a:pPr>
              <a:buFont typeface="Arial"/>
              <a:buChar char="•"/>
            </a:pPr>
            <a:endParaRPr lang="ru" sz="1600" b="1"/>
          </a:p>
          <a:p>
            <a:pPr algn="just">
              <a:buNone/>
            </a:pPr>
            <a:r>
              <a:rPr lang="ru" sz="2000" b="1">
                <a:solidFill>
                  <a:schemeClr val="accent1"/>
                </a:solidFill>
                <a:ea typeface="+mn-lt"/>
                <a:cs typeface="+mn-lt"/>
              </a:rPr>
              <a:t>В результате была создана современная, функциональная и эстетичная веб-страница, которая удовлетворяет требованиям заказчиков, удобна для пользователей и соответствует современным трендам в веб-дизайне.</a:t>
            </a:r>
            <a:endParaRPr lang="ru" sz="4000" b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" sz="2000" b="1">
              <a:solidFill>
                <a:schemeClr val="accent1"/>
              </a:solidFill>
            </a:endParaRPr>
          </a:p>
          <a:p>
            <a:pPr indent="0" algn="just">
              <a:buNone/>
            </a:pPr>
            <a:endParaRPr lang="en-GB"/>
          </a:p>
          <a:p>
            <a:pPr marL="0" indent="0">
              <a:buNone/>
            </a:pPr>
            <a:endParaRPr lang="en-GB" sz="1900" b="1"/>
          </a:p>
        </p:txBody>
      </p:sp>
    </p:spTree>
    <p:extLst>
      <p:ext uri="{BB962C8B-B14F-4D97-AF65-F5344CB8AC3E}">
        <p14:creationId xmlns:p14="http://schemas.microsoft.com/office/powerpoint/2010/main" val="374011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B8C7E10D-A6DC-F2E8-4B74-BEEE372D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02" b="204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72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CD951-CE8A-3C06-1388-D683DB51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8143"/>
            <a:ext cx="5393361" cy="1311709"/>
          </a:xfrm>
        </p:spPr>
        <p:txBody>
          <a:bodyPr>
            <a:normAutofit/>
          </a:bodyPr>
          <a:lstStyle/>
          <a:p>
            <a:r>
              <a:rPr lang="ru" b="1" dirty="0">
                <a:solidFill>
                  <a:schemeClr val="accent1"/>
                </a:solidFill>
                <a:latin typeface="Aptos"/>
                <a:ea typeface="+mj-lt"/>
                <a:cs typeface="+mj-lt"/>
              </a:rPr>
              <a:t>ВВЕДЕНИЕ</a:t>
            </a:r>
            <a:endParaRPr lang="en-US" dirty="0">
              <a:solidFill>
                <a:schemeClr val="accent1"/>
              </a:solidFill>
              <a:latin typeface="Aptos"/>
            </a:endParaRPr>
          </a:p>
          <a:p>
            <a:endParaRPr lang="en-GB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113-9ABF-EC89-BA0E-62CBC725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202170"/>
            <a:ext cx="5878270" cy="52657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" sz="2000" b="1" dirty="0">
                <a:solidFill>
                  <a:schemeClr val="accent1"/>
                </a:solidFill>
                <a:ea typeface="+mn-lt"/>
                <a:cs typeface="+mn-lt"/>
              </a:rPr>
              <a:t>Web-технологиями </a:t>
            </a:r>
            <a:r>
              <a:rPr lang="ru" sz="2000" b="1" dirty="0">
                <a:ea typeface="+mn-lt"/>
                <a:cs typeface="+mn-lt"/>
              </a:rPr>
              <a:t>является весь набор средств, позволяющих организовать WWW (World Wide Web), то есть всемирную паутину. Так как каждый сеанс является взаимодействием двух сторон, а именно, сервера и клиента, то и Web-технологии делятся на следующие группы:</a:t>
            </a:r>
            <a:endParaRPr lang="en-US" sz="2000" b="1"/>
          </a:p>
          <a:p>
            <a:pPr>
              <a:buFont typeface="Arial"/>
              <a:buChar char="•"/>
            </a:pPr>
            <a:r>
              <a:rPr lang="ru" sz="2000" b="1" dirty="0">
                <a:solidFill>
                  <a:schemeClr val="accent1"/>
                </a:solidFill>
                <a:ea typeface="+mn-lt"/>
                <a:cs typeface="+mn-lt"/>
              </a:rPr>
              <a:t>Технологии серверной стороны (</a:t>
            </a:r>
            <a:r>
              <a:rPr lang="ru" sz="2000" b="1" err="1">
                <a:solidFill>
                  <a:schemeClr val="accent1"/>
                </a:solidFill>
                <a:ea typeface="+mn-lt"/>
                <a:cs typeface="+mn-lt"/>
              </a:rPr>
              <a:t>server-side</a:t>
            </a:r>
            <a:r>
              <a:rPr lang="ru" sz="2000" b="1" dirty="0">
                <a:solidFill>
                  <a:schemeClr val="accent1"/>
                </a:solidFill>
                <a:ea typeface="+mn-lt"/>
                <a:cs typeface="+mn-lt"/>
              </a:rPr>
              <a:t>).</a:t>
            </a:r>
            <a:endParaRPr lang="en-GB" sz="2000" b="1">
              <a:solidFill>
                <a:schemeClr val="accent1"/>
              </a:solidFill>
            </a:endParaRPr>
          </a:p>
          <a:p>
            <a:pPr>
              <a:buFont typeface="Arial"/>
              <a:buChar char="•"/>
            </a:pPr>
            <a:r>
              <a:rPr lang="ru" sz="2000" b="1" dirty="0">
                <a:solidFill>
                  <a:schemeClr val="accent1"/>
                </a:solidFill>
                <a:ea typeface="+mn-lt"/>
                <a:cs typeface="+mn-lt"/>
              </a:rPr>
              <a:t>Технологии клиентской стороны (</a:t>
            </a:r>
            <a:r>
              <a:rPr lang="ru" sz="2000" b="1" err="1">
                <a:solidFill>
                  <a:schemeClr val="accent1"/>
                </a:solidFill>
                <a:ea typeface="+mn-lt"/>
                <a:cs typeface="+mn-lt"/>
              </a:rPr>
              <a:t>client-side</a:t>
            </a:r>
            <a:r>
              <a:rPr lang="ru" sz="2000" b="1" dirty="0">
                <a:solidFill>
                  <a:schemeClr val="accent1"/>
                </a:solidFill>
                <a:ea typeface="+mn-lt"/>
                <a:cs typeface="+mn-lt"/>
              </a:rPr>
              <a:t>).</a:t>
            </a:r>
            <a:endParaRPr lang="en-GB" sz="2000" b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ru" sz="2000" dirty="0">
                <a:ea typeface="+mn-lt"/>
                <a:cs typeface="+mn-lt"/>
              </a:rPr>
              <a:t>Т</a:t>
            </a:r>
            <a:r>
              <a:rPr lang="ru" sz="2000" b="1" dirty="0">
                <a:ea typeface="+mn-lt"/>
                <a:cs typeface="+mn-lt"/>
              </a:rPr>
              <a:t>ехнологии клиентской стороны включают в свой состав весь набор технологий по созданию веб-страниц (HTML, DHTML и другие), а технологии серверной стороны состоят из технологий доступа к информационным базам данных в сети интернет .</a:t>
            </a:r>
            <a:endParaRPr lang="ru" sz="2000" b="1" dirty="0"/>
          </a:p>
          <a:p>
            <a:pPr marL="0" indent="0">
              <a:buNone/>
            </a:pPr>
            <a:endParaRPr lang="ru" sz="1800" b="1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5" name="Picture 4" descr="Фото Веб Технологии | Freepik">
            <a:extLst>
              <a:ext uri="{FF2B5EF4-FFF2-40B4-BE49-F238E27FC236}">
                <a16:creationId xmlns:a16="http://schemas.microsoft.com/office/drawing/2014/main" id="{8F3A87F1-51E5-C34B-18FE-74CCBF2F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11" r="19238" b="-2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289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cepto de collage html y css | Foto Gratis">
            <a:extLst>
              <a:ext uri="{FF2B5EF4-FFF2-40B4-BE49-F238E27FC236}">
                <a16:creationId xmlns:a16="http://schemas.microsoft.com/office/drawing/2014/main" id="{F5BE4C13-8124-F34D-70EE-EB991F420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0A099-15E2-2B04-30A4-70E5630C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58" y="2611550"/>
            <a:ext cx="9957759" cy="16338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solidFill>
                  <a:srgbClr val="FFFFFF"/>
                </a:solidFill>
              </a:rPr>
              <a:t>1.ТЕОРЕТИЧЕСКАЯ ЧАСТЬ</a:t>
            </a:r>
            <a:endParaRPr lang="en-US" sz="5200">
              <a:solidFill>
                <a:srgbClr val="FFFFFF"/>
              </a:solidFill>
            </a:endParaRPr>
          </a:p>
          <a:p>
            <a:pPr algn="ctr"/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7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stema html para el concepto de sitio web. | Foto Premium">
            <a:extLst>
              <a:ext uri="{FF2B5EF4-FFF2-40B4-BE49-F238E27FC236}">
                <a16:creationId xmlns:a16="http://schemas.microsoft.com/office/drawing/2014/main" id="{A89C7FBE-025E-35ED-C7DB-ADEDF065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32C00-3ED4-BFDD-8BCF-FDAC02B0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92" y="365125"/>
            <a:ext cx="4473351" cy="1345731"/>
          </a:xfrm>
        </p:spPr>
        <p:txBody>
          <a:bodyPr>
            <a:normAutofit/>
          </a:bodyPr>
          <a:lstStyle/>
          <a:p>
            <a:r>
              <a:rPr lang="ru" sz="4000" b="1" dirty="0">
                <a:solidFill>
                  <a:schemeClr val="accent1"/>
                </a:solidFill>
                <a:ea typeface="+mj-lt"/>
                <a:cs typeface="+mj-lt"/>
              </a:rPr>
              <a:t>1.2 HTML 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GB" sz="4000" b="1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17DD-BBF7-33CB-BABE-B73A9B65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591" y="1436674"/>
            <a:ext cx="5332334" cy="52113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" b="1" err="1">
                <a:solidFill>
                  <a:schemeClr val="accent1"/>
                </a:solidFill>
                <a:ea typeface="+mn-lt"/>
                <a:cs typeface="+mn-lt"/>
              </a:rPr>
              <a:t>HyperTextMarkupLanguage</a:t>
            </a:r>
            <a:r>
              <a:rPr lang="ru" b="1" dirty="0">
                <a:solidFill>
                  <a:schemeClr val="accent1"/>
                </a:solidFill>
                <a:ea typeface="+mn-lt"/>
                <a:cs typeface="+mn-lt"/>
              </a:rPr>
              <a:t> (HTML)</a:t>
            </a:r>
            <a:r>
              <a:rPr lang="ru" sz="2400" b="1" dirty="0">
                <a:ea typeface="+mn-lt"/>
                <a:cs typeface="+mn-lt"/>
              </a:rPr>
              <a:t> - это язык разметки документов во Всемирной паутине, принятый за стандартный. Большая доля всех Web-страниц в Интернете создана при помощи языка HTML , поэтому мы рассмотрим его подробно.</a:t>
            </a:r>
            <a:endParaRPr lang="en-US" sz="2400" b="1"/>
          </a:p>
          <a:p>
            <a:pPr>
              <a:buNone/>
            </a:pPr>
            <a:r>
              <a:rPr lang="ru" sz="2400" b="1" dirty="0">
                <a:ea typeface="+mn-lt"/>
                <a:cs typeface="+mn-lt"/>
              </a:rPr>
              <a:t>Язык HTML позволяет форматировать текст и другие элемента Web-страницы: </a:t>
            </a:r>
            <a:r>
              <a:rPr lang="ru" sz="2400" b="1" dirty="0">
                <a:solidFill>
                  <a:schemeClr val="accent1"/>
                </a:solidFill>
                <a:ea typeface="+mn-lt"/>
                <a:cs typeface="+mn-lt"/>
              </a:rPr>
              <a:t>цвет, жирность, стиль, название шрифта для текста.</a:t>
            </a:r>
            <a:endParaRPr lang="en-GB" sz="2400" b="1">
              <a:solidFill>
                <a:schemeClr val="accent1"/>
              </a:solidFill>
            </a:endParaRPr>
          </a:p>
          <a:p>
            <a:pPr>
              <a:buNone/>
            </a:pPr>
            <a:endParaRPr lang="ru" sz="1800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7587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E40B0-2E0A-9CA5-D5B9-2DB18D62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47" y="1424164"/>
            <a:ext cx="9984615" cy="1597228"/>
          </a:xfrm>
        </p:spPr>
        <p:txBody>
          <a:bodyPr>
            <a:normAutofit/>
          </a:bodyPr>
          <a:lstStyle/>
          <a:p>
            <a:r>
              <a:rPr lang="ru" sz="4800" b="1">
                <a:solidFill>
                  <a:schemeClr val="accent1"/>
                </a:solidFill>
                <a:ea typeface="+mj-lt"/>
                <a:cs typeface="+mj-lt"/>
              </a:rPr>
              <a:t>1.3 Dynamic HTML</a:t>
            </a:r>
            <a:endParaRPr lang="en-US" sz="4800">
              <a:solidFill>
                <a:schemeClr val="accent1"/>
              </a:solidFill>
            </a:endParaRPr>
          </a:p>
          <a:p>
            <a:endParaRPr lang="en-GB" sz="4800">
              <a:solidFill>
                <a:schemeClr val="accent1"/>
              </a:solidFill>
            </a:endParaRPr>
          </a:p>
        </p:txBody>
      </p:sp>
      <p:pic>
        <p:nvPicPr>
          <p:cNvPr id="5" name="Picture 4" descr="How To Open File With DHTML Extension? - File Extension .DHTML">
            <a:extLst>
              <a:ext uri="{FF2B5EF4-FFF2-40B4-BE49-F238E27FC236}">
                <a16:creationId xmlns:a16="http://schemas.microsoft.com/office/drawing/2014/main" id="{286F1085-2D89-1CD7-9B53-B7CCA0D9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50" y="2699672"/>
            <a:ext cx="2728198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B28E-1185-347B-3372-FAE036D4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734" y="2693478"/>
            <a:ext cx="6409435" cy="3143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Dynamic HTML или DHTML</a:t>
            </a:r>
            <a:r>
              <a:rPr lang="ru" sz="2400" b="1" dirty="0">
                <a:latin typeface="Times New Roman"/>
                <a:cs typeface="Times New Roman"/>
              </a:rPr>
              <a:t> - так принято называть связку языка HTML, каскадных таблиц стилей, скриптового языка и объектной модели документов. При помощи DHTML можно создавать интерактивные Web страницы, он позволяет легко и гибко обрабатывать данные запроса и формировать динамический ответ.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538628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2B245-77D3-2B9C-F983-83888080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46" y="1086218"/>
            <a:ext cx="4876886" cy="1128068"/>
          </a:xfrm>
        </p:spPr>
        <p:txBody>
          <a:bodyPr anchor="ctr">
            <a:normAutofit/>
          </a:bodyPr>
          <a:lstStyle/>
          <a:p>
            <a:r>
              <a:rPr lang="ru" sz="3700" b="1" dirty="0">
                <a:solidFill>
                  <a:schemeClr val="accent1"/>
                </a:solidFill>
                <a:ea typeface="+mj-lt"/>
                <a:cs typeface="+mj-lt"/>
              </a:rPr>
              <a:t>1.3.1 Каскадные таблицы стилей</a:t>
            </a:r>
            <a:endParaRPr lang="en-US" sz="3700" dirty="0">
              <a:solidFill>
                <a:schemeClr val="accent1"/>
              </a:solidFill>
            </a:endParaRPr>
          </a:p>
          <a:p>
            <a:endParaRPr lang="en-GB" sz="3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C827-F475-5A50-7C77-48C3453B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89" y="2220228"/>
            <a:ext cx="5496828" cy="4124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buNone/>
            </a:pPr>
            <a:r>
              <a:rPr lang="ru" sz="2400" b="1" dirty="0">
                <a:ea typeface="+mn-lt"/>
                <a:cs typeface="+mn-lt"/>
              </a:rPr>
              <a:t>Рассмотрим подробнее каскадные таблицы стилей </a:t>
            </a:r>
            <a:r>
              <a:rPr lang="ru" sz="2400" b="1" dirty="0">
                <a:solidFill>
                  <a:schemeClr val="accent1"/>
                </a:solidFill>
                <a:ea typeface="+mn-lt"/>
                <a:cs typeface="+mn-lt"/>
              </a:rPr>
              <a:t>- CSS (</a:t>
            </a:r>
            <a:r>
              <a:rPr lang="ru" sz="2400" b="1" err="1">
                <a:solidFill>
                  <a:schemeClr val="accent1"/>
                </a:solidFill>
                <a:ea typeface="+mn-lt"/>
                <a:cs typeface="+mn-lt"/>
              </a:rPr>
              <a:t>CascadingStyleSheets</a:t>
            </a:r>
            <a:r>
              <a:rPr lang="ru" sz="2400" b="1" dirty="0">
                <a:solidFill>
                  <a:schemeClr val="accent1"/>
                </a:solidFill>
                <a:ea typeface="+mn-lt"/>
                <a:cs typeface="+mn-lt"/>
              </a:rPr>
              <a:t>).</a:t>
            </a:r>
            <a:r>
              <a:rPr lang="ru" sz="2400" b="1" dirty="0">
                <a:ea typeface="+mn-lt"/>
                <a:cs typeface="+mn-lt"/>
              </a:rPr>
              <a:t> Это стандарт позволяющий задавать описание внешнего вида некоторых элементов страницы на HTML. </a:t>
            </a:r>
            <a:r>
              <a:rPr lang="ru" sz="2400" b="1" dirty="0">
                <a:solidFill>
                  <a:schemeClr val="accent1"/>
                </a:solidFill>
                <a:ea typeface="+mn-lt"/>
                <a:cs typeface="+mn-lt"/>
              </a:rPr>
              <a:t>CSS </a:t>
            </a:r>
            <a:r>
              <a:rPr lang="ru" sz="2400" b="1" dirty="0">
                <a:ea typeface="+mn-lt"/>
                <a:cs typeface="+mn-lt"/>
              </a:rPr>
              <a:t>используется при создании Web-страниц для определения шрифта, цвета, расположения и прочих атрибутов, используемых в документе, элементов.</a:t>
            </a:r>
            <a:endParaRPr lang="en-GB" sz="2400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146338C6-E5B4-D5B0-6A11-9A0EECC3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51" r="16869" b="-1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3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тографии на тему «Интернет Технологии» — скачивайте бесплатные  изображения высокого качества | Freepik">
            <a:extLst>
              <a:ext uri="{FF2B5EF4-FFF2-40B4-BE49-F238E27FC236}">
                <a16:creationId xmlns:a16="http://schemas.microsoft.com/office/drawing/2014/main" id="{A00AE7D9-FA6D-EB10-F603-FFC2EA6068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414"/>
          <a:stretch/>
        </p:blipFill>
        <p:spPr>
          <a:xfrm>
            <a:off x="20" y="14378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92395-7C85-A1E9-205D-A7D6FEE4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36" y="2344437"/>
            <a:ext cx="9330905" cy="2181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2. ПРАКТИЧЕСКАЯ ЧАСТЬ</a:t>
            </a:r>
            <a:endParaRPr lang="en-US" sz="6000">
              <a:solidFill>
                <a:srgbClr val="FFFFFF"/>
              </a:solidFill>
            </a:endParaRPr>
          </a:p>
          <a:p>
            <a:pPr algn="ctr"/>
            <a:endParaRPr lang="en-US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1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1241-42B1-FC8B-A4CA-6696AE64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  <a:latin typeface="Times New Roman"/>
                <a:cs typeface="Times New Roman"/>
              </a:rPr>
              <a:t> 2.1</a:t>
            </a:r>
            <a:r>
              <a:rPr lang="en-GB" sz="4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GB" sz="4000" b="1">
                <a:solidFill>
                  <a:srgbClr val="FFFFFF"/>
                </a:solidFill>
                <a:latin typeface="Times New Roman"/>
                <a:cs typeface="Times New Roman"/>
              </a:rPr>
              <a:t>Описание предметно</a:t>
            </a:r>
            <a:r>
              <a:rPr lang="ru" sz="4000" b="1">
                <a:solidFill>
                  <a:srgbClr val="FFFFFF"/>
                </a:solidFill>
                <a:latin typeface="Times New Roman"/>
                <a:cs typeface="Times New Roman"/>
              </a:rPr>
              <a:t>й области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0230-AFC1-4200-A65D-DB9CD6EB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754" y="471724"/>
            <a:ext cx="6838940" cy="63888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GB" sz="2400" b="1" err="1">
                <a:solidFill>
                  <a:schemeClr val="accent1"/>
                </a:solidFill>
                <a:ea typeface="+mn-lt"/>
                <a:cs typeface="+mn-lt"/>
              </a:rPr>
              <a:t>Предм</a:t>
            </a:r>
            <a:r>
              <a:rPr lang="ru" sz="2400" b="1" dirty="0">
                <a:solidFill>
                  <a:schemeClr val="accent1"/>
                </a:solidFill>
                <a:ea typeface="+mn-lt"/>
                <a:cs typeface="+mn-lt"/>
              </a:rPr>
              <a:t>е</a:t>
            </a:r>
            <a:r>
              <a:rPr lang="en-GB" sz="2400" b="1" err="1">
                <a:solidFill>
                  <a:schemeClr val="accent1"/>
                </a:solidFill>
                <a:ea typeface="+mn-lt"/>
                <a:cs typeface="+mn-lt"/>
              </a:rPr>
              <a:t>тная</a:t>
            </a:r>
            <a:r>
              <a:rPr lang="en-GB" sz="2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2400" b="1" err="1">
                <a:solidFill>
                  <a:schemeClr val="accent1"/>
                </a:solidFill>
                <a:ea typeface="+mn-lt"/>
                <a:cs typeface="+mn-lt"/>
              </a:rPr>
              <a:t>область</a:t>
            </a:r>
            <a:r>
              <a:rPr lang="en-GB" sz="2400" b="1" dirty="0">
                <a:ea typeface="+mn-lt"/>
                <a:cs typeface="+mn-lt"/>
              </a:rPr>
              <a:t> - </a:t>
            </a:r>
            <a:r>
              <a:rPr lang="en-GB" sz="2400" b="1" err="1">
                <a:ea typeface="+mn-lt"/>
                <a:cs typeface="+mn-lt"/>
              </a:rPr>
              <a:t>область</a:t>
            </a:r>
            <a:r>
              <a:rPr lang="en-GB" sz="2400" b="1" dirty="0">
                <a:ea typeface="+mn-lt"/>
                <a:cs typeface="+mn-lt"/>
              </a:rPr>
              <a:t> т</a:t>
            </a:r>
            <a:r>
              <a:rPr lang="ru" sz="2400" b="1" dirty="0">
                <a:ea typeface="+mn-lt"/>
                <a:cs typeface="+mn-lt"/>
              </a:rPr>
              <a:t>е</a:t>
            </a:r>
            <a:r>
              <a:rPr lang="en-GB" sz="2400" b="1" err="1">
                <a:ea typeface="+mn-lt"/>
                <a:cs typeface="+mn-lt"/>
              </a:rPr>
              <a:t>ории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рассматривасмая</a:t>
            </a:r>
            <a:r>
              <a:rPr lang="en-GB" sz="2400" b="1" dirty="0">
                <a:ea typeface="+mn-lt"/>
                <a:cs typeface="+mn-lt"/>
              </a:rPr>
              <a:t> в </a:t>
            </a:r>
            <a:r>
              <a:rPr lang="ru" sz="2400" b="1" dirty="0">
                <a:ea typeface="+mn-lt"/>
                <a:cs typeface="+mn-lt"/>
              </a:rPr>
              <a:t>п</a:t>
            </a:r>
            <a:r>
              <a:rPr lang="en-GB" sz="2400" b="1" err="1">
                <a:ea typeface="+mn-lt"/>
                <a:cs typeface="+mn-lt"/>
              </a:rPr>
              <a:t>ределах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отдельного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рассуждения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научной</a:t>
            </a:r>
            <a:r>
              <a:rPr lang="en-GB" sz="2400" b="1" dirty="0">
                <a:ea typeface="+mn-lt"/>
                <a:cs typeface="+mn-lt"/>
              </a:rPr>
              <a:t> т</a:t>
            </a:r>
            <a:r>
              <a:rPr lang="ru" sz="2400" b="1" dirty="0">
                <a:ea typeface="+mn-lt"/>
                <a:cs typeface="+mn-lt"/>
              </a:rPr>
              <a:t>е</a:t>
            </a:r>
            <a:r>
              <a:rPr lang="en-GB" sz="2400" b="1" err="1">
                <a:ea typeface="+mn-lt"/>
                <a:cs typeface="+mn-lt"/>
              </a:rPr>
              <a:t>ории</a:t>
            </a:r>
            <a:r>
              <a:rPr lang="en-GB" sz="2400" b="1" dirty="0">
                <a:ea typeface="+mn-lt"/>
                <a:cs typeface="+mn-lt"/>
              </a:rPr>
              <a:t>. </a:t>
            </a:r>
            <a:endParaRPr lang="en-GB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GB" sz="2400" b="1" dirty="0">
                <a:solidFill>
                  <a:schemeClr val="accent1"/>
                </a:solidFill>
                <a:ea typeface="+mn-lt"/>
                <a:cs typeface="+mn-lt"/>
              </a:rPr>
              <a:t>П</a:t>
            </a:r>
            <a:r>
              <a:rPr lang="ru" sz="2400" b="1" dirty="0">
                <a:solidFill>
                  <a:schemeClr val="accent1"/>
                </a:solidFill>
                <a:ea typeface="+mn-lt"/>
                <a:cs typeface="+mn-lt"/>
              </a:rPr>
              <a:t>ре</a:t>
            </a:r>
            <a:r>
              <a:rPr lang="en-GB" sz="2400" b="1" err="1">
                <a:solidFill>
                  <a:schemeClr val="accent1"/>
                </a:solidFill>
                <a:ea typeface="+mn-lt"/>
                <a:cs typeface="+mn-lt"/>
              </a:rPr>
              <a:t>дметной</a:t>
            </a:r>
            <a:r>
              <a:rPr lang="en-GB" sz="2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2400" b="1" err="1">
                <a:solidFill>
                  <a:schemeClr val="accent1"/>
                </a:solidFill>
                <a:ea typeface="+mn-lt"/>
                <a:cs typeface="+mn-lt"/>
              </a:rPr>
              <a:t>областью</a:t>
            </a:r>
            <a:r>
              <a:rPr lang="en-GB" sz="2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2400" b="1" err="1">
                <a:solidFill>
                  <a:schemeClr val="accent1"/>
                </a:solidFill>
                <a:ea typeface="+mn-lt"/>
                <a:cs typeface="+mn-lt"/>
              </a:rPr>
              <a:t>данной</a:t>
            </a:r>
            <a:r>
              <a:rPr lang="en-GB" sz="2400" b="1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курсовой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работы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являе</a:t>
            </a:r>
            <a:r>
              <a:rPr lang="ru" sz="2400" b="1" dirty="0">
                <a:ea typeface="+mn-lt"/>
                <a:cs typeface="+mn-lt"/>
              </a:rPr>
              <a:t>т</a:t>
            </a:r>
            <a:r>
              <a:rPr lang="en-GB" sz="2400" b="1" err="1">
                <a:ea typeface="+mn-lt"/>
                <a:cs typeface="+mn-lt"/>
              </a:rPr>
              <a:t>ся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онлайн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информационн</a:t>
            </a:r>
            <a:r>
              <a:rPr lang="ru" sz="2400" b="1" err="1">
                <a:ea typeface="+mn-lt"/>
                <a:cs typeface="+mn-lt"/>
              </a:rPr>
              <a:t>ая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систем</a:t>
            </a:r>
            <a:r>
              <a:rPr lang="ru" sz="2400" b="1" dirty="0">
                <a:ea typeface="+mn-lt"/>
                <a:cs typeface="+mn-lt"/>
              </a:rPr>
              <a:t>а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для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продуктовых</a:t>
            </a:r>
            <a:r>
              <a:rPr lang="en-GB" sz="2400" b="1" dirty="0">
                <a:ea typeface="+mn-lt"/>
                <a:cs typeface="+mn-lt"/>
              </a:rPr>
              <a:t> </a:t>
            </a:r>
            <a:r>
              <a:rPr lang="en-GB" sz="2400" b="1" err="1">
                <a:ea typeface="+mn-lt"/>
                <a:cs typeface="+mn-lt"/>
              </a:rPr>
              <a:t>магазинов</a:t>
            </a:r>
            <a:r>
              <a:rPr lang="ru" sz="2400" b="1" dirty="0">
                <a:ea typeface="+mn-lt"/>
                <a:cs typeface="+mn-lt"/>
              </a:rPr>
              <a:t>.</a:t>
            </a:r>
            <a:endParaRPr lang="en-GB" sz="2400" b="1" dirty="0"/>
          </a:p>
          <a:p>
            <a:pPr>
              <a:buNone/>
            </a:pPr>
            <a:r>
              <a:rPr lang="ru" sz="2400" b="1" dirty="0">
                <a:ea typeface="+mn-lt"/>
                <a:cs typeface="+mn-lt"/>
              </a:rPr>
              <a:t>Важным элементом в разработке интернет-магазина является </a:t>
            </a:r>
            <a:r>
              <a:rPr lang="ru" sz="2400" b="1" dirty="0">
                <a:solidFill>
                  <a:schemeClr val="accent1"/>
                </a:solidFill>
                <a:ea typeface="+mn-lt"/>
                <a:cs typeface="+mn-lt"/>
              </a:rPr>
              <a:t>интерфейс</a:t>
            </a:r>
            <a:r>
              <a:rPr lang="ru" sz="2400" b="1" dirty="0">
                <a:ea typeface="+mn-lt"/>
                <a:cs typeface="+mn-lt"/>
              </a:rPr>
              <a:t>, так   как   с   помощью   него   будет   происходить   взаимодействие   с   клиентом.</a:t>
            </a:r>
            <a:endParaRPr lang="en-GB" sz="2400" b="1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89130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Разработка онлайн информационной системы для продуктовых магазинов </vt:lpstr>
      <vt:lpstr>ВВЕДЕНИЕ </vt:lpstr>
      <vt:lpstr>1.ТЕОРЕТИЧЕСКАЯ ЧАСТЬ </vt:lpstr>
      <vt:lpstr>1.2 HTML  </vt:lpstr>
      <vt:lpstr>1.3 Dynamic HTML </vt:lpstr>
      <vt:lpstr>1.3.1 Каскадные таблицы стилей </vt:lpstr>
      <vt:lpstr>2. ПРАКТИЧЕСКАЯ ЧАСТЬ </vt:lpstr>
      <vt:lpstr> 2.1 Описание предметной области</vt:lpstr>
      <vt:lpstr>   2.2  Создание окружения для проекта </vt:lpstr>
      <vt:lpstr>2.3 Верстка HTML страницы</vt:lpstr>
      <vt:lpstr>Создаем навбар сайта</vt:lpstr>
      <vt:lpstr>PowerPoint Presentation</vt:lpstr>
      <vt:lpstr>Следующая часть секция категория:</vt:lpstr>
      <vt:lpstr>Следующая секция Популярные продукты:</vt:lpstr>
      <vt:lpstr>Важные моменты в секции "Отзывы": </vt:lpstr>
      <vt:lpstr>Следующая секция "Подписка на рассылку" </vt:lpstr>
      <vt:lpstr>Следующая часть ‘footer’: </vt:lpstr>
      <vt:lpstr>2.4 Использование стилей CSS      </vt:lpstr>
      <vt:lpstr>Следующая файл ‘index.css’ для основной страницы то что отличается от других страниц: </vt:lpstr>
      <vt:lpstr>РЕЗУЛЬТАТ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554</cp:revision>
  <dcterms:created xsi:type="dcterms:W3CDTF">2025-04-27T11:49:41Z</dcterms:created>
  <dcterms:modified xsi:type="dcterms:W3CDTF">2025-05-20T19:22:14Z</dcterms:modified>
</cp:coreProperties>
</file>