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03021C-276A-4690-85F8-5DC7F427CB45}">
  <a:tblStyle styleId="{D603021C-276A-4690-85F8-5DC7F427CB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 - </a:t>
            </a:r>
            <a:endParaRPr/>
          </a:p>
          <a:p>
            <a:pPr indent="0" lvl="0" marL="0" rtl="0" algn="l">
              <a:spcBef>
                <a:spcPts val="0"/>
              </a:spcBef>
              <a:spcAft>
                <a:spcPts val="0"/>
              </a:spcAft>
              <a:buNone/>
            </a:pPr>
            <a:r>
              <a:rPr lang="en"/>
              <a:t>Hello everyone and </a:t>
            </a:r>
            <a:r>
              <a:rPr lang="en"/>
              <a:t>welcome to our presentation on Santander Customer transaction prediction from the team of Koller, Harshitha, Shaleen, and myself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0a7aa77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0a7aa77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size of data is increasing day by day and it is becoming difficult for traditional data science algorithms to give faster results. Light GBM is prefixed as ‘Light’ because of its high speed. Light GBM can handle the large size of data and takes lower memory to run. Another reason of why Light GBM is popular is because it focuses on accuracy of results. LGBM also supports GPU learning and thus data scientists are widely using LGBM for data science application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0a7aa77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0a7aa77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5d5cec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35d5cec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0a7aa7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0a7aa7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5fb8cd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5fb8cd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5d5cec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5d5cec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0a7aa7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0a7aa7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292100" lvl="0" marL="457200" rtl="0" algn="l">
              <a:lnSpc>
                <a:spcPct val="115000"/>
              </a:lnSpc>
              <a:spcBef>
                <a:spcPts val="0"/>
              </a:spcBef>
              <a:spcAft>
                <a:spcPts val="0"/>
              </a:spcAft>
              <a:buClr>
                <a:srgbClr val="000000"/>
              </a:buClr>
              <a:buSzPts val="1000"/>
              <a:buFont typeface="Arial"/>
              <a:buChar char="●"/>
            </a:pPr>
            <a:r>
              <a:rPr lang="en" sz="1000"/>
              <a:t>The data team at Santander is looking to predict which customers will be making a transaction in the future given certain variables.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The current model is a majority classifier with prediction accuracy of 90%.</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This number is deceivingly high, due to class imbalance i.e. 90% of the data are labeled as non-purchasers, if you guess all data points as non-purchasers you’ll get 90% accuracy.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Santander is looking to measure AUC, which is a less misleading measure</a:t>
            </a:r>
            <a:endParaRPr sz="1000"/>
          </a:p>
          <a:p>
            <a:pPr indent="0" lvl="0" marL="0" rtl="0" algn="l">
              <a:lnSpc>
                <a:spcPct val="115000"/>
              </a:lnSpc>
              <a:spcBef>
                <a:spcPts val="1200"/>
              </a:spcBef>
              <a:spcAft>
                <a:spcPts val="0"/>
              </a:spcAft>
              <a:buNone/>
            </a:pPr>
            <a:r>
              <a:rPr lang="en" sz="1000"/>
              <a:t>(Click)</a:t>
            </a:r>
            <a:endParaRPr sz="1000"/>
          </a:p>
          <a:p>
            <a:pPr indent="0" lvl="0" marL="0" rtl="0" algn="l">
              <a:lnSpc>
                <a:spcPct val="115000"/>
              </a:lnSpc>
              <a:spcBef>
                <a:spcPts val="1200"/>
              </a:spcBef>
              <a:spcAft>
                <a:spcPts val="0"/>
              </a:spcAft>
              <a:buNone/>
            </a:pPr>
            <a:r>
              <a:rPr lang="en" sz="1000"/>
              <a:t>“As a way of background Santander Bank is looking to solve one of the oldest business issues, What customers do we target? </a:t>
            </a:r>
            <a:endParaRPr sz="1000"/>
          </a:p>
          <a:p>
            <a:pPr indent="0" lvl="0" marL="0" rtl="0" algn="l">
              <a:lnSpc>
                <a:spcPct val="115000"/>
              </a:lnSpc>
              <a:spcBef>
                <a:spcPts val="1200"/>
              </a:spcBef>
              <a:spcAft>
                <a:spcPts val="0"/>
              </a:spcAft>
              <a:buNone/>
            </a:pPr>
            <a:r>
              <a:rPr lang="en" sz="1000"/>
              <a:t>(Click)</a:t>
            </a:r>
            <a:endParaRPr sz="1000"/>
          </a:p>
          <a:p>
            <a:pPr indent="0" lvl="0" marL="0" rtl="0" algn="l">
              <a:lnSpc>
                <a:spcPct val="115000"/>
              </a:lnSpc>
              <a:spcBef>
                <a:spcPts val="1200"/>
              </a:spcBef>
              <a:spcAft>
                <a:spcPts val="0"/>
              </a:spcAft>
              <a:buNone/>
            </a:pPr>
            <a:r>
              <a:rPr lang="en" sz="1000"/>
              <a:t>So the task is simple, using a dataset of customer information from Santander we want to create a model that can predict which customers will make a transaction. A well designed model will help the business find the needles in the customer haystack and lead to greater return on their marketing investment.”</a:t>
            </a:r>
            <a:endParaRPr sz="1000"/>
          </a:p>
          <a:p>
            <a:pPr indent="0" lvl="0" marL="0" rtl="0" algn="l">
              <a:lnSpc>
                <a:spcPct val="115000"/>
              </a:lnSpc>
              <a:spcBef>
                <a:spcPts val="1200"/>
              </a:spcBef>
              <a:spcAft>
                <a:spcPts val="120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0a7aa77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0a7aa77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292100" lvl="0" marL="457200" rtl="0" algn="l">
              <a:lnSpc>
                <a:spcPct val="115000"/>
              </a:lnSpc>
              <a:spcBef>
                <a:spcPts val="0"/>
              </a:spcBef>
              <a:spcAft>
                <a:spcPts val="0"/>
              </a:spcAft>
              <a:buClr>
                <a:srgbClr val="000000"/>
              </a:buClr>
              <a:buSzPts val="1000"/>
              <a:buFont typeface="Arial"/>
              <a:buChar char="●"/>
            </a:pPr>
            <a:r>
              <a:rPr lang="en" sz="1000"/>
              <a:t>The model’s purpose is to predict what types of customers should be targeted for promotions and what new types of customers Santander should be targeting.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Their current model wastes advertisement spend.  Because Santander doesn’t know who are the likely purchasers, they are implementing a blanket marketing strategy, distributing advertisements to everyone.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Our model will be able to target the most likely purchasers ultimately aiming to decrease the waste in advertisement spend.  </a:t>
            </a:r>
            <a:endParaRPr sz="1000"/>
          </a:p>
          <a:p>
            <a:pPr indent="0" lvl="0" marL="0" rtl="0" algn="l">
              <a:lnSpc>
                <a:spcPct val="115000"/>
              </a:lnSpc>
              <a:spcBef>
                <a:spcPts val="1200"/>
              </a:spcBef>
              <a:spcAft>
                <a:spcPts val="0"/>
              </a:spcAft>
              <a:buNone/>
            </a:pPr>
            <a:r>
              <a:rPr lang="en" sz="1000"/>
              <a:t>“Santander will be able to use this model in order to get a better understanding of their customer base and what type of customers they should target in the future with their advertising and promotions.</a:t>
            </a:r>
            <a:endParaRPr sz="1000"/>
          </a:p>
          <a:p>
            <a:pPr indent="0" lvl="0" marL="0" rtl="0" algn="l">
              <a:lnSpc>
                <a:spcPct val="115000"/>
              </a:lnSpc>
              <a:spcBef>
                <a:spcPts val="1200"/>
              </a:spcBef>
              <a:spcAft>
                <a:spcPts val="0"/>
              </a:spcAft>
              <a:buNone/>
            </a:pPr>
            <a:r>
              <a:rPr lang="en" sz="1000"/>
              <a:t>This will also be important as the cost to acquire a customer through traditional channels in the banking industry is around $300. And lowering the cost to acquire a customer by targeting the right people will help Santander keep up with their competitors.</a:t>
            </a:r>
            <a:endParaRPr sz="1000"/>
          </a:p>
          <a:p>
            <a:pPr indent="0" lvl="0" marL="0" rtl="0" algn="l">
              <a:lnSpc>
                <a:spcPct val="115000"/>
              </a:lnSpc>
              <a:spcBef>
                <a:spcPts val="1200"/>
              </a:spcBef>
              <a:spcAft>
                <a:spcPts val="0"/>
              </a:spcAft>
              <a:buNone/>
            </a:pPr>
            <a:r>
              <a:rPr lang="en" sz="1000"/>
              <a:t>Next Koller will discuss the Santander customer data we were given to work with”</a:t>
            </a:r>
            <a:endParaRPr sz="1000"/>
          </a:p>
          <a:p>
            <a:pPr indent="0" lvl="0" marL="0" rtl="0" algn="l">
              <a:lnSpc>
                <a:spcPct val="115000"/>
              </a:lnSpc>
              <a:spcBef>
                <a:spcPts val="1200"/>
              </a:spcBef>
              <a:spcAft>
                <a:spcPts val="120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5d5ce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5d5ce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0a7aa7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0a7aa7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5fb8c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5fb8c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 - LigthGBM picks up on the little spikes well.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35fb8cd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35fb8cd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distribution of the number of unique values (across features) is significantly different between training set and test set.</a:t>
            </a:r>
            <a:endParaRPr/>
          </a:p>
          <a:p>
            <a:pPr indent="0" lvl="0" marL="0" rtl="0" algn="l">
              <a:spcBef>
                <a:spcPts val="0"/>
              </a:spcBef>
              <a:spcAft>
                <a:spcPts val="0"/>
              </a:spcAft>
              <a:buClr>
                <a:schemeClr val="dk1"/>
              </a:buClr>
              <a:buSzPts val="1100"/>
              <a:buFont typeface="Arial"/>
              <a:buNone/>
            </a:pPr>
            <a:r>
              <a:rPr lang="en"/>
              <a:t>Our research suggests that the test set consists of real as well as synthetic or fake samples that were generated by sampling the feature distributions of real samples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Rows that contain at least one unique feature value are real rows.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Rows that contain no unique feature values are likely fake.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Extract real samples from test data and combine with training data to create new features based on how many times values repeat themselves.</a:t>
            </a:r>
            <a:endParaRPr/>
          </a:p>
          <a:p>
            <a:pPr indent="0" lvl="0" marL="0" rtl="0" algn="l">
              <a:spcBef>
                <a:spcPts val="0"/>
              </a:spcBef>
              <a:spcAft>
                <a:spcPts val="0"/>
              </a:spcAft>
              <a:buClr>
                <a:schemeClr val="dk1"/>
              </a:buClr>
              <a:buSzPts val="1100"/>
              <a:buFont typeface="Arial"/>
              <a:buNone/>
            </a:pPr>
            <a:r>
              <a:rPr lang="en"/>
              <a:t>(The fake samples are probably not used in the official scoring and since we are using the test data to create new features, we had remove these).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0e67406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0e67406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samples which have a target variable of 1 have been increased by 300%. We shuffle the samples and add the them to the existing dataset. We do this twice for target variable 1.</a:t>
            </a:r>
            <a:endParaRPr/>
          </a:p>
          <a:p>
            <a:pPr indent="0" lvl="0" marL="0" rtl="0" algn="l">
              <a:spcBef>
                <a:spcPts val="0"/>
              </a:spcBef>
              <a:spcAft>
                <a:spcPts val="0"/>
              </a:spcAft>
              <a:buClr>
                <a:schemeClr val="dk1"/>
              </a:buClr>
              <a:buSzPts val="1100"/>
              <a:buFont typeface="Arial"/>
              <a:buNone/>
            </a:pPr>
            <a:r>
              <a:rPr lang="en"/>
              <a:t>similarly we increase target 0 samples by 200%.we shuffle the samples and add them once since it the dataset already consists of 90% target 0 samples.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HarshithaKuriminisetty/Santander-Customer-Transaction-Prediction/tree/main/Resul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Santander Customer Transaction Prediction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100">
                <a:solidFill>
                  <a:srgbClr val="CCCCCC"/>
                </a:solidFill>
                <a:latin typeface="Arial"/>
                <a:ea typeface="Arial"/>
                <a:cs typeface="Arial"/>
                <a:sym typeface="Arial"/>
              </a:rPr>
              <a:t>Presented by the team of:</a:t>
            </a:r>
            <a:endParaRPr sz="1100">
              <a:solidFill>
                <a:srgbClr val="CCCCCC"/>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CCCCCC"/>
                </a:solidFill>
                <a:latin typeface="Arial"/>
                <a:ea typeface="Arial"/>
                <a:cs typeface="Arial"/>
                <a:sym typeface="Arial"/>
              </a:rPr>
              <a:t>Tommy Entwistle, Shaleen Swarup, Harshitha Kuriminisetty, &amp; Koller Adzick</a:t>
            </a:r>
            <a:endParaRPr>
              <a:solidFill>
                <a:srgbClr val="CCCCCC"/>
              </a:solidFill>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Model</a:t>
            </a:r>
            <a:endParaRPr/>
          </a:p>
        </p:txBody>
      </p:sp>
      <p:sp>
        <p:nvSpPr>
          <p:cNvPr id="147" name="Google Shape;147;p22"/>
          <p:cNvSpPr txBox="1"/>
          <p:nvPr>
            <p:ph idx="1" type="body"/>
          </p:nvPr>
        </p:nvSpPr>
        <p:spPr>
          <a:xfrm>
            <a:off x="387900" y="14477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LightGBM </a:t>
            </a:r>
            <a:endParaRPr/>
          </a:p>
          <a:p>
            <a:pPr indent="-342900" lvl="0" marL="457200" rtl="0" algn="l">
              <a:spcBef>
                <a:spcPts val="0"/>
              </a:spcBef>
              <a:spcAft>
                <a:spcPts val="0"/>
              </a:spcAft>
              <a:buSzPts val="1800"/>
              <a:buChar char="●"/>
            </a:pPr>
            <a:r>
              <a:rPr lang="en"/>
              <a:t>I</a:t>
            </a:r>
            <a:r>
              <a:rPr lang="en"/>
              <a:t>t differs from other tree based algorithm as </a:t>
            </a:r>
            <a:r>
              <a:rPr lang="en"/>
              <a:t>focuses on accuracy of results</a:t>
            </a:r>
            <a:r>
              <a:rPr lang="en"/>
              <a:t>.</a:t>
            </a:r>
            <a:endParaRPr/>
          </a:p>
          <a:p>
            <a:pPr indent="-342900" lvl="0" marL="457200" rtl="0" algn="l">
              <a:spcBef>
                <a:spcPts val="0"/>
              </a:spcBef>
              <a:spcAft>
                <a:spcPts val="0"/>
              </a:spcAft>
              <a:buSzPts val="1800"/>
              <a:buChar char="●"/>
            </a:pPr>
            <a:r>
              <a:rPr lang="en"/>
              <a:t>‘Light’ because of its high speed and </a:t>
            </a:r>
            <a:r>
              <a:rPr lang="en"/>
              <a:t>Supports GPU learning </a:t>
            </a:r>
            <a:endParaRPr/>
          </a:p>
          <a:p>
            <a:pPr indent="-342900" lvl="0" marL="457200" rtl="0" algn="l">
              <a:spcBef>
                <a:spcPts val="0"/>
              </a:spcBef>
              <a:spcAft>
                <a:spcPts val="0"/>
              </a:spcAft>
              <a:buSzPts val="1800"/>
              <a:buChar char="●"/>
            </a:pPr>
            <a:r>
              <a:rPr lang="en"/>
              <a:t>Large size of data and takes lower memory to run. </a:t>
            </a:r>
            <a:endParaRPr/>
          </a:p>
          <a:p>
            <a:pPr indent="-342900" lvl="0" marL="457200" rtl="0" algn="l">
              <a:spcBef>
                <a:spcPts val="0"/>
              </a:spcBef>
              <a:spcAft>
                <a:spcPts val="0"/>
              </a:spcAft>
              <a:buSzPts val="1800"/>
              <a:buChar char="●"/>
            </a:pPr>
            <a:r>
              <a:rPr lang="en"/>
              <a:t>With no feature engineering, evaluation on training/testing data </a:t>
            </a:r>
            <a:r>
              <a:rPr lang="en"/>
              <a:t>yields</a:t>
            </a:r>
            <a:r>
              <a:rPr lang="en"/>
              <a:t> about a 90% AUC score.  </a:t>
            </a:r>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5300667" y="3491017"/>
            <a:ext cx="3026774" cy="81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6" name="Google Shape;156;p23"/>
          <p:cNvGraphicFramePr/>
          <p:nvPr/>
        </p:nvGraphicFramePr>
        <p:xfrm>
          <a:off x="952500" y="1327075"/>
          <a:ext cx="3000000" cy="3000000"/>
        </p:xfrm>
        <a:graphic>
          <a:graphicData uri="http://schemas.openxmlformats.org/drawingml/2006/table">
            <a:tbl>
              <a:tblPr>
                <a:noFill/>
                <a:tableStyleId>{D603021C-276A-4690-85F8-5DC7F427CB45}</a:tableStyleId>
              </a:tblPr>
              <a:tblGrid>
                <a:gridCol w="2413000"/>
                <a:gridCol w="2220125"/>
                <a:gridCol w="2605875"/>
              </a:tblGrid>
              <a:tr h="381000">
                <a:tc>
                  <a:txBody>
                    <a:bodyPr/>
                    <a:lstStyle/>
                    <a:p>
                      <a:pPr indent="0" lvl="0" marL="0" rtl="0" algn="ctr">
                        <a:lnSpc>
                          <a:spcPct val="115000"/>
                        </a:lnSpc>
                        <a:spcBef>
                          <a:spcPts val="0"/>
                        </a:spcBef>
                        <a:spcAft>
                          <a:spcPts val="1200"/>
                        </a:spcAft>
                        <a:buNone/>
                      </a:pPr>
                      <a:r>
                        <a:rPr i="1" lang="en" sz="1800">
                          <a:solidFill>
                            <a:schemeClr val="dk1"/>
                          </a:solidFill>
                          <a:latin typeface="Roboto"/>
                          <a:ea typeface="Roboto"/>
                          <a:cs typeface="Roboto"/>
                          <a:sym typeface="Roboto"/>
                        </a:rPr>
                        <a:t>Model</a:t>
                      </a:r>
                      <a:endParaRPr i="1"/>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i="1" lang="en" sz="1800">
                          <a:solidFill>
                            <a:schemeClr val="dk1"/>
                          </a:solidFill>
                          <a:latin typeface="Roboto"/>
                          <a:ea typeface="Roboto"/>
                          <a:cs typeface="Roboto"/>
                          <a:sym typeface="Roboto"/>
                        </a:rPr>
                        <a:t>Hyperparameters</a:t>
                      </a:r>
                      <a:endParaRPr i="1"/>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i="1" lang="en" sz="2000">
                          <a:solidFill>
                            <a:schemeClr val="dk1"/>
                          </a:solidFill>
                          <a:latin typeface="Roboto"/>
                          <a:ea typeface="Roboto"/>
                          <a:cs typeface="Roboto"/>
                          <a:sym typeface="Roboto"/>
                        </a:rPr>
                        <a:t>Best AUC Score</a:t>
                      </a:r>
                      <a:endParaRPr i="1" sz="16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92.3</a:t>
                      </a:r>
                      <a:r>
                        <a:rPr lang="en">
                          <a:solidFill>
                            <a:schemeClr val="dk1"/>
                          </a:solidFill>
                          <a:latin typeface="Roboto"/>
                          <a:ea typeface="Roboto"/>
                          <a:cs typeface="Roboto"/>
                          <a:sym typeface="Roboto"/>
                        </a:rPr>
                        <a:t>%</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2</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3</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Neural Network(CNN)</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4 layers</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89.2%</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Naive Bayes</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89.6%</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Santander</a:t>
                      </a:r>
                      <a:r>
                        <a:rPr lang="en">
                          <a:solidFill>
                            <a:schemeClr val="dk1"/>
                          </a:solidFill>
                          <a:latin typeface="Roboto"/>
                          <a:ea typeface="Roboto"/>
                          <a:cs typeface="Roboto"/>
                          <a:sym typeface="Roboto"/>
                        </a:rPr>
                        <a:t> Base Model</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Majority Classifier</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50.0%</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57" name="Google Shape;157;p23"/>
          <p:cNvSpPr txBox="1"/>
          <p:nvPr/>
        </p:nvSpPr>
        <p:spPr>
          <a:xfrm>
            <a:off x="4327200" y="4659925"/>
            <a:ext cx="44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*Hyperparameter combinations available </a:t>
            </a:r>
            <a:r>
              <a:rPr lang="en" u="sng">
                <a:solidFill>
                  <a:schemeClr val="hlink"/>
                </a:solidFill>
                <a:latin typeface="Roboto"/>
                <a:ea typeface="Roboto"/>
                <a:cs typeface="Roboto"/>
                <a:sym typeface="Roboto"/>
                <a:hlinkClick r:id="rId3"/>
              </a:rPr>
              <a:t>HERE</a:t>
            </a:r>
            <a:endParaRPr>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Insights</a:t>
            </a:r>
            <a:endParaRPr/>
          </a:p>
        </p:txBody>
      </p:sp>
      <p:sp>
        <p:nvSpPr>
          <p:cNvPr id="163" name="Google Shape;163;p24"/>
          <p:cNvSpPr txBox="1"/>
          <p:nvPr>
            <p:ph idx="1" type="body"/>
          </p:nvPr>
        </p:nvSpPr>
        <p:spPr>
          <a:xfrm>
            <a:off x="387900" y="2928375"/>
            <a:ext cx="8368200" cy="16161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For santander, each transaction incurs a revenue of around $2, cost of advertising is $0.5.</a:t>
            </a:r>
            <a:endParaRPr/>
          </a:p>
          <a:p>
            <a:pPr indent="-325755" lvl="0" marL="457200" rtl="0" algn="l">
              <a:spcBef>
                <a:spcPts val="0"/>
              </a:spcBef>
              <a:spcAft>
                <a:spcPts val="0"/>
              </a:spcAft>
              <a:buSzPct val="100000"/>
              <a:buChar char="●"/>
            </a:pPr>
            <a:r>
              <a:rPr lang="en"/>
              <a:t>By using CRC curve, you can target the customers you need to send the ads which is 10% of the total customers to get an Return of investment of 300%.</a:t>
            </a:r>
            <a:endParaRPr/>
          </a:p>
          <a:p>
            <a:pPr indent="-325755" lvl="0" marL="457200" rtl="0" algn="l">
              <a:spcBef>
                <a:spcPts val="0"/>
              </a:spcBef>
              <a:spcAft>
                <a:spcPts val="0"/>
              </a:spcAft>
              <a:buSzPct val="100000"/>
              <a:buChar char="●"/>
            </a:pPr>
            <a:r>
              <a:rPr lang="en"/>
              <a:t>With our model, Santander should be able to more effectively target customers for their marketing campaigns, which will decrease ad spend and ultimately increase profits. </a:t>
            </a:r>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4279051" y="958525"/>
            <a:ext cx="2751825" cy="190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&amp; Conclusions</a:t>
            </a:r>
            <a:endParaRPr/>
          </a:p>
        </p:txBody>
      </p:sp>
      <p:sp>
        <p:nvSpPr>
          <p:cNvPr id="171" name="Google Shape;171;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model can be used to find the right customers to target and increase profits, as well as return on marketing investment.</a:t>
            </a:r>
            <a:endParaRPr/>
          </a:p>
          <a:p>
            <a:pPr indent="-342900" lvl="0" marL="457200" rtl="0" algn="l">
              <a:spcBef>
                <a:spcPts val="0"/>
              </a:spcBef>
              <a:spcAft>
                <a:spcPts val="0"/>
              </a:spcAft>
              <a:buSzPts val="1800"/>
              <a:buChar char="●"/>
            </a:pPr>
            <a:r>
              <a:rPr lang="en"/>
              <a:t>After dealing with data imbalance our data was ready for feature engineering.</a:t>
            </a:r>
            <a:endParaRPr/>
          </a:p>
          <a:p>
            <a:pPr indent="-342900" lvl="0" marL="457200" rtl="0" algn="l">
              <a:spcBef>
                <a:spcPts val="0"/>
              </a:spcBef>
              <a:spcAft>
                <a:spcPts val="0"/>
              </a:spcAft>
              <a:buSzPts val="1800"/>
              <a:buChar char="●"/>
            </a:pPr>
            <a:r>
              <a:rPr lang="en"/>
              <a:t>Best Method - LightGBM which gives auc score of 92.3</a:t>
            </a:r>
            <a:endParaRPr/>
          </a:p>
          <a:p>
            <a:pPr indent="-342900" lvl="0" marL="457200" rtl="0" algn="l">
              <a:spcBef>
                <a:spcPts val="0"/>
              </a:spcBef>
              <a:spcAft>
                <a:spcPts val="0"/>
              </a:spcAft>
              <a:buSzPts val="1800"/>
              <a:buChar char="●"/>
            </a:pPr>
            <a:r>
              <a:rPr lang="en"/>
              <a:t>Best Return on investment is </a:t>
            </a:r>
            <a:r>
              <a:rPr lang="en"/>
              <a:t>around</a:t>
            </a:r>
            <a:r>
              <a:rPr lang="en"/>
              <a:t> 300%.</a:t>
            </a:r>
            <a:endParaRPr/>
          </a:p>
        </p:txBody>
      </p:sp>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87900" y="2228700"/>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Any Questions?</a:t>
            </a:r>
            <a:endParaRPr/>
          </a:p>
        </p:txBody>
      </p: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Presentation Agenda</a:t>
            </a:r>
            <a:endParaRPr/>
          </a:p>
        </p:txBody>
      </p:sp>
      <p:sp>
        <p:nvSpPr>
          <p:cNvPr id="71" name="Google Shape;71;p14"/>
          <p:cNvSpPr txBox="1"/>
          <p:nvPr>
            <p:ph idx="1" type="body"/>
          </p:nvPr>
        </p:nvSpPr>
        <p:spPr>
          <a:xfrm>
            <a:off x="328600" y="1364225"/>
            <a:ext cx="8982600" cy="3533700"/>
          </a:xfrm>
          <a:prstGeom prst="rect">
            <a:avLst/>
          </a:prstGeom>
        </p:spPr>
        <p:txBody>
          <a:bodyPr anchorCtr="0" anchor="t" bIns="91425" lIns="91425" spcFirstLastPara="1" rIns="91425" wrap="square" tIns="91425">
            <a:normAutofit/>
          </a:bodyPr>
          <a:lstStyle/>
          <a:p>
            <a:pPr indent="-431800" lvl="0" marL="457200" rtl="0" algn="l">
              <a:spcBef>
                <a:spcPts val="0"/>
              </a:spcBef>
              <a:spcAft>
                <a:spcPts val="0"/>
              </a:spcAft>
              <a:buSzPts val="3200"/>
              <a:buChar char="●"/>
            </a:pPr>
            <a:r>
              <a:rPr lang="en" sz="3200"/>
              <a:t>Background &amp; Business Applications</a:t>
            </a:r>
            <a:endParaRPr sz="3200"/>
          </a:p>
          <a:p>
            <a:pPr indent="-431800" lvl="0" marL="457200" rtl="0" algn="l">
              <a:spcBef>
                <a:spcPts val="0"/>
              </a:spcBef>
              <a:spcAft>
                <a:spcPts val="0"/>
              </a:spcAft>
              <a:buSzPts val="3200"/>
              <a:buChar char="●"/>
            </a:pPr>
            <a:r>
              <a:rPr lang="en" sz="3200"/>
              <a:t>Santander Customer Data &amp; Exploration</a:t>
            </a:r>
            <a:endParaRPr sz="3200"/>
          </a:p>
          <a:p>
            <a:pPr indent="-431800" lvl="0" marL="457200" rtl="0" algn="l">
              <a:spcBef>
                <a:spcPts val="0"/>
              </a:spcBef>
              <a:spcAft>
                <a:spcPts val="0"/>
              </a:spcAft>
              <a:buSzPts val="3200"/>
              <a:buChar char="●"/>
            </a:pPr>
            <a:r>
              <a:rPr lang="en" sz="3200"/>
              <a:t>Our Model &amp; Solution Overview</a:t>
            </a:r>
            <a:endParaRPr sz="3200"/>
          </a:p>
          <a:p>
            <a:pPr indent="-431800" lvl="0" marL="457200" rtl="0" algn="l">
              <a:spcBef>
                <a:spcPts val="0"/>
              </a:spcBef>
              <a:spcAft>
                <a:spcPts val="0"/>
              </a:spcAft>
              <a:buSzPts val="3200"/>
              <a:buChar char="●"/>
            </a:pPr>
            <a:r>
              <a:rPr lang="en" sz="3200"/>
              <a:t>Business Insights &amp; Next Steps</a:t>
            </a:r>
            <a:endParaRPr sz="3100"/>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Santander’s Question - Which customers will make a transaction?</a:t>
            </a:r>
            <a:endParaRPr/>
          </a:p>
          <a:p>
            <a:pPr indent="-342900" lvl="0" marL="457200" rtl="0" algn="l">
              <a:spcBef>
                <a:spcPts val="0"/>
              </a:spcBef>
              <a:spcAft>
                <a:spcPts val="0"/>
              </a:spcAft>
              <a:buSzPts val="1800"/>
              <a:buChar char="●"/>
            </a:pPr>
            <a:r>
              <a:rPr lang="en"/>
              <a:t>Our Goal - Create a model that will outperform their current model to efficiently find those most likely to make a transaction with Santander</a:t>
            </a:r>
            <a:endParaRPr/>
          </a:p>
          <a:p>
            <a:pPr indent="0" lvl="0" marL="457200" rtl="0" algn="l">
              <a:spcBef>
                <a:spcPts val="1200"/>
              </a:spcBef>
              <a:spcAft>
                <a:spcPts val="120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a:blip r:embed="rId3">
            <a:alphaModFix/>
          </a:blip>
          <a:stretch>
            <a:fillRect/>
          </a:stretch>
        </p:blipFill>
        <p:spPr>
          <a:xfrm>
            <a:off x="2337950" y="2488604"/>
            <a:ext cx="957274" cy="957274"/>
          </a:xfrm>
          <a:prstGeom prst="rect">
            <a:avLst/>
          </a:prstGeom>
          <a:noFill/>
          <a:ln>
            <a:noFill/>
          </a:ln>
        </p:spPr>
      </p:pic>
      <p:sp>
        <p:nvSpPr>
          <p:cNvPr id="81" name="Google Shape;81;p15"/>
          <p:cNvSpPr/>
          <p:nvPr/>
        </p:nvSpPr>
        <p:spPr>
          <a:xfrm>
            <a:off x="3545213" y="3322475"/>
            <a:ext cx="1843500" cy="81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3815525" y="3531575"/>
            <a:ext cx="11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Our Model</a:t>
            </a:r>
            <a:endParaRPr>
              <a:latin typeface="Roboto"/>
              <a:ea typeface="Roboto"/>
              <a:cs typeface="Roboto"/>
              <a:sym typeface="Roboto"/>
            </a:endParaRPr>
          </a:p>
        </p:txBody>
      </p:sp>
      <p:pic>
        <p:nvPicPr>
          <p:cNvPr id="83" name="Google Shape;83;p15"/>
          <p:cNvPicPr preferRelativeResize="0"/>
          <p:nvPr/>
        </p:nvPicPr>
        <p:blipFill>
          <a:blip r:embed="rId4">
            <a:alphaModFix/>
          </a:blip>
          <a:stretch>
            <a:fillRect/>
          </a:stretch>
        </p:blipFill>
        <p:spPr>
          <a:xfrm>
            <a:off x="5535977" y="3086671"/>
            <a:ext cx="1657975" cy="1207204"/>
          </a:xfrm>
          <a:prstGeom prst="rect">
            <a:avLst/>
          </a:prstGeom>
          <a:noFill/>
          <a:ln>
            <a:noFill/>
          </a:ln>
        </p:spPr>
      </p:pic>
      <p:pic>
        <p:nvPicPr>
          <p:cNvPr id="84" name="Google Shape;84;p15"/>
          <p:cNvPicPr preferRelativeResize="0"/>
          <p:nvPr/>
        </p:nvPicPr>
        <p:blipFill>
          <a:blip r:embed="rId5">
            <a:alphaModFix/>
          </a:blip>
          <a:stretch>
            <a:fillRect/>
          </a:stretch>
        </p:blipFill>
        <p:spPr>
          <a:xfrm>
            <a:off x="7445051" y="3094025"/>
            <a:ext cx="1192500" cy="1192500"/>
          </a:xfrm>
          <a:prstGeom prst="rect">
            <a:avLst/>
          </a:prstGeom>
          <a:noFill/>
          <a:ln>
            <a:noFill/>
          </a:ln>
        </p:spPr>
      </p:pic>
      <p:pic>
        <p:nvPicPr>
          <p:cNvPr id="85" name="Google Shape;85;p15"/>
          <p:cNvPicPr preferRelativeResize="0"/>
          <p:nvPr/>
        </p:nvPicPr>
        <p:blipFill rotWithShape="1">
          <a:blip r:embed="rId4">
            <a:alphaModFix/>
          </a:blip>
          <a:srcRect b="0" l="0" r="40337" t="0"/>
          <a:stretch/>
        </p:blipFill>
        <p:spPr>
          <a:xfrm>
            <a:off x="664496" y="3086675"/>
            <a:ext cx="989201" cy="1207199"/>
          </a:xfrm>
          <a:prstGeom prst="rect">
            <a:avLst/>
          </a:prstGeom>
          <a:noFill/>
          <a:ln>
            <a:noFill/>
          </a:ln>
        </p:spPr>
      </p:pic>
      <p:pic>
        <p:nvPicPr>
          <p:cNvPr id="86" name="Google Shape;86;p15"/>
          <p:cNvPicPr preferRelativeResize="0"/>
          <p:nvPr/>
        </p:nvPicPr>
        <p:blipFill rotWithShape="1">
          <a:blip r:embed="rId4">
            <a:alphaModFix/>
          </a:blip>
          <a:srcRect b="0" l="18393" r="40336" t="0"/>
          <a:stretch/>
        </p:blipFill>
        <p:spPr>
          <a:xfrm>
            <a:off x="1653699" y="3086675"/>
            <a:ext cx="684250" cy="1207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Applications</a:t>
            </a:r>
            <a:endParaRPr/>
          </a:p>
        </p:txBody>
      </p:sp>
      <p:sp>
        <p:nvSpPr>
          <p:cNvPr id="92" name="Google Shape;92;p16"/>
          <p:cNvSpPr txBox="1"/>
          <p:nvPr>
            <p:ph idx="1" type="body"/>
          </p:nvPr>
        </p:nvSpPr>
        <p:spPr>
          <a:xfrm>
            <a:off x="104250" y="1546925"/>
            <a:ext cx="5469300" cy="31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is to predict what </a:t>
            </a:r>
            <a:r>
              <a:rPr lang="en"/>
              <a:t>types</a:t>
            </a:r>
            <a:r>
              <a:rPr lang="en"/>
              <a:t> of customers should be targeted for </a:t>
            </a:r>
            <a:r>
              <a:rPr lang="en"/>
              <a:t>promotions</a:t>
            </a:r>
            <a:r>
              <a:rPr lang="en"/>
              <a:t> and what new types of customers Santander should be </a:t>
            </a:r>
            <a:r>
              <a:rPr lang="en"/>
              <a:t>targeting</a:t>
            </a:r>
            <a:r>
              <a:rPr lang="en"/>
              <a:t>.  </a:t>
            </a:r>
            <a:endParaRPr/>
          </a:p>
          <a:p>
            <a:pPr indent="-342900" lvl="0" marL="457200" rtl="0" algn="l">
              <a:spcBef>
                <a:spcPts val="0"/>
              </a:spcBef>
              <a:spcAft>
                <a:spcPts val="0"/>
              </a:spcAft>
              <a:buSzPts val="1800"/>
              <a:buChar char="●"/>
            </a:pPr>
            <a:r>
              <a:rPr lang="en"/>
              <a:t>Unlike the original model, our model will be able to target the most likely purchasers ultimately aiming to decrease the waste in advertisement spend.  </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6"/>
          <p:cNvPicPr preferRelativeResize="0"/>
          <p:nvPr/>
        </p:nvPicPr>
        <p:blipFill rotWithShape="1">
          <a:blip r:embed="rId3">
            <a:alphaModFix/>
          </a:blip>
          <a:srcRect b="0" l="0" r="0" t="13718"/>
          <a:stretch/>
        </p:blipFill>
        <p:spPr>
          <a:xfrm>
            <a:off x="6068400" y="2959075"/>
            <a:ext cx="2952750" cy="1339525"/>
          </a:xfrm>
          <a:prstGeom prst="rect">
            <a:avLst/>
          </a:prstGeom>
          <a:noFill/>
          <a:ln>
            <a:noFill/>
          </a:ln>
        </p:spPr>
      </p:pic>
      <p:pic>
        <p:nvPicPr>
          <p:cNvPr id="95" name="Google Shape;95;p16"/>
          <p:cNvPicPr preferRelativeResize="0"/>
          <p:nvPr/>
        </p:nvPicPr>
        <p:blipFill>
          <a:blip r:embed="rId4">
            <a:alphaModFix/>
          </a:blip>
          <a:stretch>
            <a:fillRect/>
          </a:stretch>
        </p:blipFill>
        <p:spPr>
          <a:xfrm>
            <a:off x="6068400" y="1212875"/>
            <a:ext cx="2952750" cy="147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Santander Data Overview</a:t>
            </a:r>
            <a:endParaRPr/>
          </a:p>
        </p:txBody>
      </p:sp>
      <p:sp>
        <p:nvSpPr>
          <p:cNvPr id="101" name="Google Shape;10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data has 202 features (extra labeled feature), test has 201 features.</a:t>
            </a:r>
            <a:endParaRPr/>
          </a:p>
          <a:p>
            <a:pPr indent="-342900" lvl="0" marL="457200" rtl="0" algn="l">
              <a:spcBef>
                <a:spcPts val="0"/>
              </a:spcBef>
              <a:spcAft>
                <a:spcPts val="0"/>
              </a:spcAft>
              <a:buSzPts val="1800"/>
              <a:buChar char="●"/>
            </a:pPr>
            <a:r>
              <a:rPr lang="en"/>
              <a:t>Labeled feature values are 0 (non-purchaser) and 1 (purchaser)</a:t>
            </a:r>
            <a:endParaRPr/>
          </a:p>
          <a:p>
            <a:pPr indent="-342900" lvl="0" marL="457200" rtl="0" algn="l">
              <a:spcBef>
                <a:spcPts val="0"/>
              </a:spcBef>
              <a:spcAft>
                <a:spcPts val="0"/>
              </a:spcAft>
              <a:buSzPts val="1800"/>
              <a:buChar char="●"/>
            </a:pPr>
            <a:r>
              <a:rPr lang="en"/>
              <a:t>Features are named var_0, var_1, etc. so there is no context given outside of the data as to what they mean.</a:t>
            </a:r>
            <a:endParaRPr/>
          </a:p>
          <a:p>
            <a:pPr indent="-342900" lvl="0" marL="457200" rtl="0" algn="l">
              <a:spcBef>
                <a:spcPts val="0"/>
              </a:spcBef>
              <a:spcAft>
                <a:spcPts val="0"/>
              </a:spcAft>
              <a:buSzPts val="1800"/>
              <a:buChar char="●"/>
            </a:pPr>
            <a:r>
              <a:rPr lang="en"/>
              <a:t>There are 200,000 rows in each dataset.  </a:t>
            </a:r>
            <a:endParaRPr/>
          </a:p>
          <a:p>
            <a:pPr indent="-342900" lvl="0" marL="457200" rtl="0" algn="l">
              <a:spcBef>
                <a:spcPts val="0"/>
              </a:spcBef>
              <a:spcAft>
                <a:spcPts val="0"/>
              </a:spcAft>
              <a:buSzPts val="1800"/>
              <a:buChar char="●"/>
            </a:pPr>
            <a:r>
              <a:rPr lang="en"/>
              <a:t>No missing values as the data has already been processed.  </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5441425" y="3842394"/>
            <a:ext cx="3314665" cy="121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Exploration</a:t>
            </a:r>
            <a:endParaRPr/>
          </a:p>
        </p:txBody>
      </p:sp>
      <p:sp>
        <p:nvSpPr>
          <p:cNvPr id="109" name="Google Shape;109;p18"/>
          <p:cNvSpPr txBox="1"/>
          <p:nvPr>
            <p:ph idx="1" type="body"/>
          </p:nvPr>
        </p:nvSpPr>
        <p:spPr>
          <a:xfrm>
            <a:off x="387900" y="1489825"/>
            <a:ext cx="4946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 imbalance</a:t>
            </a:r>
            <a:endParaRPr/>
          </a:p>
          <a:p>
            <a:pPr indent="-317500" lvl="1" marL="914400" rtl="0" algn="l">
              <a:spcBef>
                <a:spcPts val="0"/>
              </a:spcBef>
              <a:spcAft>
                <a:spcPts val="0"/>
              </a:spcAft>
              <a:buSzPts val="1400"/>
              <a:buChar char="○"/>
            </a:pPr>
            <a:r>
              <a:rPr lang="en"/>
              <a:t>~90% of training data labeled 0 (non-purchaser) and ~10% labeled 1 (purchaser).</a:t>
            </a:r>
            <a:endParaRPr/>
          </a:p>
          <a:p>
            <a:pPr indent="-317500" lvl="1" marL="914400" rtl="0" algn="l">
              <a:spcBef>
                <a:spcPts val="0"/>
              </a:spcBef>
              <a:spcAft>
                <a:spcPts val="0"/>
              </a:spcAft>
              <a:buSzPts val="1400"/>
              <a:buChar char="○"/>
            </a:pPr>
            <a:r>
              <a:rPr lang="en" sz="1400"/>
              <a:t>To avoid sacrificing information in the data, oversampling was chosen to deal with class imbalance, which if left unchecked, could result in a biased model towards the heavier balance.</a:t>
            </a:r>
            <a:endParaRPr/>
          </a:p>
          <a:p>
            <a:pPr indent="0" lvl="0" marL="457200" rtl="0" algn="l">
              <a:spcBef>
                <a:spcPts val="1200"/>
              </a:spcBef>
              <a:spcAft>
                <a:spcPts val="1200"/>
              </a:spcAft>
              <a:buNone/>
            </a:pPr>
            <a:r>
              <a:t/>
            </a:r>
            <a:endParaRPr/>
          </a:p>
        </p:txBody>
      </p:sp>
      <p:pic>
        <p:nvPicPr>
          <p:cNvPr id="110" name="Google Shape;110;p18"/>
          <p:cNvPicPr preferRelativeResize="0"/>
          <p:nvPr/>
        </p:nvPicPr>
        <p:blipFill>
          <a:blip r:embed="rId3">
            <a:alphaModFix/>
          </a:blip>
          <a:stretch>
            <a:fillRect/>
          </a:stretch>
        </p:blipFill>
        <p:spPr>
          <a:xfrm>
            <a:off x="5399775" y="1489825"/>
            <a:ext cx="2828925" cy="2019300"/>
          </a:xfrm>
          <a:prstGeom prst="rect">
            <a:avLst/>
          </a:prstGeom>
          <a:noFill/>
          <a:ln>
            <a:noFill/>
          </a:ln>
        </p:spPr>
      </p:pic>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Exploration Continued</a:t>
            </a:r>
            <a:endParaRPr/>
          </a:p>
        </p:txBody>
      </p:sp>
      <p:sp>
        <p:nvSpPr>
          <p:cNvPr id="117" name="Google Shape;117;p19"/>
          <p:cNvSpPr txBox="1"/>
          <p:nvPr>
            <p:ph idx="1" type="body"/>
          </p:nvPr>
        </p:nvSpPr>
        <p:spPr>
          <a:xfrm>
            <a:off x="387900" y="1362475"/>
            <a:ext cx="8368200" cy="68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and testing variable distributions are almost identical.</a:t>
            </a:r>
            <a:endParaRPr/>
          </a:p>
        </p:txBody>
      </p:sp>
      <p:pic>
        <p:nvPicPr>
          <p:cNvPr id="118" name="Google Shape;118;p19"/>
          <p:cNvPicPr preferRelativeResize="0"/>
          <p:nvPr/>
        </p:nvPicPr>
        <p:blipFill>
          <a:blip r:embed="rId3">
            <a:alphaModFix/>
          </a:blip>
          <a:stretch>
            <a:fillRect/>
          </a:stretch>
        </p:blipFill>
        <p:spPr>
          <a:xfrm>
            <a:off x="1263175" y="2126549"/>
            <a:ext cx="6393745" cy="2560475"/>
          </a:xfrm>
          <a:prstGeom prst="rect">
            <a:avLst/>
          </a:prstGeom>
          <a:noFill/>
          <a:ln>
            <a:noFill/>
          </a:ln>
        </p:spPr>
      </p:pic>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 Fake Test Samples</a:t>
            </a:r>
            <a:endParaRPr/>
          </a:p>
        </p:txBody>
      </p:sp>
      <p:sp>
        <p:nvSpPr>
          <p:cNvPr id="125" name="Google Shape;12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36550" lvl="0" marL="457200" rtl="0" algn="l">
              <a:lnSpc>
                <a:spcPct val="105000"/>
              </a:lnSpc>
              <a:spcBef>
                <a:spcPts val="0"/>
              </a:spcBef>
              <a:spcAft>
                <a:spcPts val="0"/>
              </a:spcAft>
              <a:buSzPts val="1700"/>
              <a:buChar char="●"/>
            </a:pPr>
            <a:r>
              <a:rPr lang="en" sz="1700"/>
              <a:t>The distribution of the number of unique values (across features) is significantly different between training set and test set.</a:t>
            </a:r>
            <a:br>
              <a:rPr lang="en" sz="1700"/>
            </a:br>
            <a:endParaRPr sz="1700"/>
          </a:p>
          <a:p>
            <a:pPr indent="-336550" lvl="0" marL="457200" rtl="0" algn="l">
              <a:lnSpc>
                <a:spcPct val="105000"/>
              </a:lnSpc>
              <a:spcBef>
                <a:spcPts val="0"/>
              </a:spcBef>
              <a:spcAft>
                <a:spcPts val="0"/>
              </a:spcAft>
              <a:buSzPts val="1700"/>
              <a:buChar char="●"/>
            </a:pPr>
            <a:r>
              <a:rPr lang="en" sz="1700"/>
              <a:t>Our research suggests that the test set consists of real</a:t>
            </a:r>
            <a:r>
              <a:rPr lang="en" sz="1700"/>
              <a:t> </a:t>
            </a:r>
            <a:r>
              <a:rPr lang="en" sz="1700"/>
              <a:t>as well as synthetic or fake samples that were generated by sampling the feature distributions of real samples (These samples are probably not used in the official scoring).</a:t>
            </a:r>
            <a:br>
              <a:rPr lang="en" sz="1700"/>
            </a:br>
            <a:endParaRPr sz="1700"/>
          </a:p>
          <a:p>
            <a:pPr indent="-336550" lvl="0" marL="457200" rtl="0" algn="l">
              <a:lnSpc>
                <a:spcPct val="105000"/>
              </a:lnSpc>
              <a:spcBef>
                <a:spcPts val="0"/>
              </a:spcBef>
              <a:spcAft>
                <a:spcPts val="0"/>
              </a:spcAft>
              <a:buSzPts val="1700"/>
              <a:buChar char="●"/>
            </a:pPr>
            <a:r>
              <a:rPr lang="en" sz="1700"/>
              <a:t>R</a:t>
            </a:r>
            <a:r>
              <a:rPr lang="en" sz="1700"/>
              <a:t>ows that contain at least one </a:t>
            </a:r>
            <a:r>
              <a:rPr lang="en" sz="1700"/>
              <a:t>unique</a:t>
            </a:r>
            <a:r>
              <a:rPr lang="en" sz="1700"/>
              <a:t> feature value are real rows.  </a:t>
            </a:r>
            <a:br>
              <a:rPr lang="en" sz="1700"/>
            </a:br>
            <a:endParaRPr sz="1700"/>
          </a:p>
          <a:p>
            <a:pPr indent="-336550" lvl="0" marL="457200" rtl="0" algn="l">
              <a:lnSpc>
                <a:spcPct val="105000"/>
              </a:lnSpc>
              <a:spcBef>
                <a:spcPts val="0"/>
              </a:spcBef>
              <a:spcAft>
                <a:spcPts val="0"/>
              </a:spcAft>
              <a:buSzPts val="1700"/>
              <a:buChar char="●"/>
            </a:pPr>
            <a:r>
              <a:rPr lang="en" sz="1700"/>
              <a:t>Rows that contain no unique feature values are likely synthetic. </a:t>
            </a:r>
            <a:br>
              <a:rPr lang="en" sz="1700"/>
            </a:br>
            <a:r>
              <a:rPr lang="en" sz="1700"/>
              <a:t> </a:t>
            </a:r>
            <a:endParaRPr sz="1700"/>
          </a:p>
          <a:p>
            <a:pPr indent="-336550" lvl="0" marL="457200" rtl="0" algn="l">
              <a:lnSpc>
                <a:spcPct val="105000"/>
              </a:lnSpc>
              <a:spcBef>
                <a:spcPts val="0"/>
              </a:spcBef>
              <a:spcAft>
                <a:spcPts val="0"/>
              </a:spcAft>
              <a:buSzPts val="1700"/>
              <a:buChar char="●"/>
            </a:pPr>
            <a:r>
              <a:rPr lang="en" sz="1700"/>
              <a:t>Extract real samples from test data and combine with training data to create new features based on how many times values repeat themselves.</a:t>
            </a:r>
            <a:endParaRPr sz="1700"/>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 Oversampling</a:t>
            </a:r>
            <a:endParaRPr/>
          </a:p>
        </p:txBody>
      </p:sp>
      <p:sp>
        <p:nvSpPr>
          <p:cNvPr id="132" name="Google Shape;132;p21"/>
          <p:cNvSpPr txBox="1"/>
          <p:nvPr>
            <p:ph idx="1" type="body"/>
          </p:nvPr>
        </p:nvSpPr>
        <p:spPr>
          <a:xfrm>
            <a:off x="324225" y="1502774"/>
            <a:ext cx="8368200" cy="7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the data is </a:t>
            </a:r>
            <a:r>
              <a:rPr lang="en"/>
              <a:t>imbalanced we have oversampled the data. This increases our performance significantly as our model has more data to train 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endParaRPr/>
          </a:p>
          <a:p>
            <a:pPr indent="457200" lvl="0" marL="0" rtl="0" algn="l">
              <a:spcBef>
                <a:spcPts val="1200"/>
              </a:spcBef>
              <a:spcAft>
                <a:spcPts val="0"/>
              </a:spcAft>
              <a:buNone/>
            </a:pPr>
            <a:r>
              <a:rPr lang="en"/>
              <a:t>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lang="en"/>
              <a:t>					     					</a:t>
            </a:r>
            <a:endParaRPr/>
          </a:p>
        </p:txBody>
      </p:sp>
      <p:sp>
        <p:nvSpPr>
          <p:cNvPr id="133" name="Google Shape;13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4" name="Google Shape;134;p21"/>
          <p:cNvCxnSpPr/>
          <p:nvPr/>
        </p:nvCxnSpPr>
        <p:spPr>
          <a:xfrm>
            <a:off x="3436525" y="2773613"/>
            <a:ext cx="1775700" cy="0"/>
          </a:xfrm>
          <a:prstGeom prst="straightConnector1">
            <a:avLst/>
          </a:prstGeom>
          <a:noFill/>
          <a:ln cap="flat" cmpd="sng" w="38100">
            <a:solidFill>
              <a:srgbClr val="FFFFFF"/>
            </a:solidFill>
            <a:prstDash val="solid"/>
            <a:round/>
            <a:headEnd len="med" w="med" type="none"/>
            <a:tailEnd len="med" w="med" type="triangle"/>
          </a:ln>
        </p:spPr>
      </p:cxnSp>
      <p:cxnSp>
        <p:nvCxnSpPr>
          <p:cNvPr id="135" name="Google Shape;135;p21"/>
          <p:cNvCxnSpPr/>
          <p:nvPr/>
        </p:nvCxnSpPr>
        <p:spPr>
          <a:xfrm>
            <a:off x="3436525" y="4004700"/>
            <a:ext cx="1775700" cy="0"/>
          </a:xfrm>
          <a:prstGeom prst="straightConnector1">
            <a:avLst/>
          </a:prstGeom>
          <a:noFill/>
          <a:ln cap="flat" cmpd="sng" w="38100">
            <a:solidFill>
              <a:srgbClr val="FFFFFF"/>
            </a:solidFill>
            <a:prstDash val="solid"/>
            <a:round/>
            <a:headEnd len="med" w="med" type="none"/>
            <a:tailEnd len="med" w="med" type="triangle"/>
          </a:ln>
        </p:spPr>
      </p:cxnSp>
      <p:graphicFrame>
        <p:nvGraphicFramePr>
          <p:cNvPr id="136" name="Google Shape;136;p21"/>
          <p:cNvGraphicFramePr/>
          <p:nvPr/>
        </p:nvGraphicFramePr>
        <p:xfrm>
          <a:off x="1366350" y="2598375"/>
          <a:ext cx="3000000" cy="3000000"/>
        </p:xfrm>
        <a:graphic>
          <a:graphicData uri="http://schemas.openxmlformats.org/drawingml/2006/table">
            <a:tbl>
              <a:tblPr>
                <a:noFill/>
                <a:tableStyleId>{D603021C-276A-4690-85F8-5DC7F427CB45}</a:tableStyleId>
              </a:tblPr>
              <a:tblGrid>
                <a:gridCol w="1373875"/>
              </a:tblGrid>
              <a:tr h="350500">
                <a:tc>
                  <a:txBody>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Target = 1 samples</a:t>
                      </a:r>
                      <a:endParaRPr sz="700"/>
                    </a:p>
                  </a:txBody>
                  <a:tcPr marT="91425" marB="91425" marR="91425" marL="91425"/>
                </a:tc>
              </a:tr>
            </a:tbl>
          </a:graphicData>
        </a:graphic>
      </p:graphicFrame>
      <p:graphicFrame>
        <p:nvGraphicFramePr>
          <p:cNvPr id="137" name="Google Shape;137;p21"/>
          <p:cNvGraphicFramePr/>
          <p:nvPr/>
        </p:nvGraphicFramePr>
        <p:xfrm>
          <a:off x="5908525" y="2389375"/>
          <a:ext cx="3000000" cy="3000000"/>
        </p:xfrm>
        <a:graphic>
          <a:graphicData uri="http://schemas.openxmlformats.org/drawingml/2006/table">
            <a:tbl>
              <a:tblPr>
                <a:noFill/>
                <a:tableStyleId>{D603021C-276A-4690-85F8-5DC7F427CB45}</a:tableStyleId>
              </a:tblPr>
              <a:tblGrid>
                <a:gridCol w="2445700"/>
              </a:tblGrid>
              <a:tr h="339875">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sample</a:t>
                      </a:r>
                      <a:endParaRPr sz="700"/>
                    </a:p>
                  </a:txBody>
                  <a:tcPr marT="91425" marB="91425" marR="91425" marL="91425"/>
                </a:tc>
              </a:tr>
              <a:tr h="30805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shuffled samples</a:t>
                      </a:r>
                      <a:endParaRPr/>
                    </a:p>
                  </a:txBody>
                  <a:tcPr marT="91425" marB="91425" marR="91425" marL="91425"/>
                </a:tc>
              </a:tr>
              <a:tr h="339875">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shuffled samples</a:t>
                      </a:r>
                      <a:endParaRPr/>
                    </a:p>
                  </a:txBody>
                  <a:tcPr marT="91425" marB="91425" marR="91425" marL="91425"/>
                </a:tc>
              </a:tr>
            </a:tbl>
          </a:graphicData>
        </a:graphic>
      </p:graphicFrame>
      <p:graphicFrame>
        <p:nvGraphicFramePr>
          <p:cNvPr id="138" name="Google Shape;138;p21"/>
          <p:cNvGraphicFramePr/>
          <p:nvPr/>
        </p:nvGraphicFramePr>
        <p:xfrm>
          <a:off x="1366350" y="3841972"/>
          <a:ext cx="3000000" cy="3000000"/>
        </p:xfrm>
        <a:graphic>
          <a:graphicData uri="http://schemas.openxmlformats.org/drawingml/2006/table">
            <a:tbl>
              <a:tblPr>
                <a:noFill/>
                <a:tableStyleId>{D603021C-276A-4690-85F8-5DC7F427CB45}</a:tableStyleId>
              </a:tblPr>
              <a:tblGrid>
                <a:gridCol w="1373875"/>
              </a:tblGrid>
              <a:tr h="396200">
                <a:tc>
                  <a:txBody>
                    <a:bodyPr/>
                    <a:lstStyle/>
                    <a:p>
                      <a:pPr indent="0" lvl="0" marL="0" rtl="0" algn="l">
                        <a:spcBef>
                          <a:spcPts val="0"/>
                        </a:spcBef>
                        <a:spcAft>
                          <a:spcPts val="0"/>
                        </a:spcAft>
                        <a:buNone/>
                      </a:pPr>
                      <a:r>
                        <a:rPr lang="en" sz="1100">
                          <a:solidFill>
                            <a:srgbClr val="FFFFFF"/>
                          </a:solidFill>
                        </a:rPr>
                        <a:t>Target = 0 samples</a:t>
                      </a:r>
                      <a:endParaRPr sz="1100">
                        <a:solidFill>
                          <a:srgbClr val="FFFFFF"/>
                        </a:solidFill>
                      </a:endParaRPr>
                    </a:p>
                  </a:txBody>
                  <a:tcPr marT="91425" marB="91425" marR="91425" marL="91425"/>
                </a:tc>
              </a:tr>
            </a:tbl>
          </a:graphicData>
        </a:graphic>
      </p:graphicFrame>
      <p:graphicFrame>
        <p:nvGraphicFramePr>
          <p:cNvPr id="139" name="Google Shape;139;p21"/>
          <p:cNvGraphicFramePr/>
          <p:nvPr/>
        </p:nvGraphicFramePr>
        <p:xfrm>
          <a:off x="5908525" y="3761375"/>
          <a:ext cx="3000000" cy="3000000"/>
        </p:xfrm>
        <a:graphic>
          <a:graphicData uri="http://schemas.openxmlformats.org/drawingml/2006/table">
            <a:tbl>
              <a:tblPr>
                <a:noFill/>
                <a:tableStyleId>{D603021C-276A-4690-85F8-5DC7F427CB45}</a:tableStyleId>
              </a:tblPr>
              <a:tblGrid>
                <a:gridCol w="2445700"/>
              </a:tblGrid>
              <a:tr h="38100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0 samples</a:t>
                      </a:r>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0 shuffled samples</a:t>
                      </a:r>
                      <a:endParaRPr/>
                    </a:p>
                  </a:txBody>
                  <a:tcPr marT="91425" marB="91425" marR="91425" marL="91425"/>
                </a:tc>
              </a:tr>
            </a:tbl>
          </a:graphicData>
        </a:graphic>
      </p:graphicFrame>
      <p:sp>
        <p:nvSpPr>
          <p:cNvPr id="140" name="Google Shape;140;p21"/>
          <p:cNvSpPr txBox="1"/>
          <p:nvPr/>
        </p:nvSpPr>
        <p:spPr>
          <a:xfrm>
            <a:off x="3316225" y="2829975"/>
            <a:ext cx="2016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Increasing samples by 200%</a:t>
            </a:r>
            <a:endParaRPr>
              <a:latin typeface="Roboto"/>
              <a:ea typeface="Roboto"/>
              <a:cs typeface="Roboto"/>
              <a:sym typeface="Roboto"/>
            </a:endParaRPr>
          </a:p>
        </p:txBody>
      </p:sp>
      <p:sp>
        <p:nvSpPr>
          <p:cNvPr id="141" name="Google Shape;141;p21"/>
          <p:cNvSpPr txBox="1"/>
          <p:nvPr/>
        </p:nvSpPr>
        <p:spPr>
          <a:xfrm>
            <a:off x="3368150" y="4047250"/>
            <a:ext cx="2016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Increasing samples by 100%</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