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Old Standard TT"/>
      <p:regular r:id="rId12"/>
      <p:bold r:id="rId13"/>
      <p: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ABE1F4FA-54EC-49CD-9B5E-BC9E3E03AEDF}">
  <a:tblStyle styleId="{ABE1F4FA-54EC-49CD-9B5E-BC9E3E03AEDF}"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ldStandardTT-bold.fntdata"/><Relationship Id="rId12" Type="http://schemas.openxmlformats.org/officeDocument/2006/relationships/font" Target="fonts/OldStandardT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11" name="Shape 11"/>
          <p:cNvCxnSpPr/>
          <p:nvPr/>
        </p:nvCxnSpPr>
        <p:spPr>
          <a:xfrm>
            <a:off x="641934" y="3597500"/>
            <a:ext cx="390299"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512700" y="1893300"/>
            <a:ext cx="8118600" cy="1522800"/>
          </a:xfrm>
          <a:prstGeom prst="rect">
            <a:avLst/>
          </a:prstGeom>
        </p:spPr>
        <p:txBody>
          <a:bodyPr anchorCtr="0" anchor="b" bIns="91425" lIns="91425" rIns="91425" tIns="91425"/>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p:txBody>
      </p:sp>
      <p:sp>
        <p:nvSpPr>
          <p:cNvPr id="13" name="Shape 13"/>
          <p:cNvSpPr txBox="1"/>
          <p:nvPr>
            <p:ph idx="1" type="subTitle"/>
          </p:nvPr>
        </p:nvSpPr>
        <p:spPr>
          <a:xfrm>
            <a:off x="512700" y="3840639"/>
            <a:ext cx="8118600" cy="787500"/>
          </a:xfrm>
          <a:prstGeom prst="rect">
            <a:avLst/>
          </a:prstGeom>
        </p:spPr>
        <p:txBody>
          <a:bodyPr anchorCtr="0" anchor="t" bIns="91425" lIns="91425" rIns="91425" tIns="91425"/>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600" cy="2106300"/>
          </a:xfrm>
          <a:prstGeom prst="rect">
            <a:avLst/>
          </a:prstGeom>
        </p:spPr>
        <p:txBody>
          <a:bodyPr anchorCtr="0" anchor="b"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299"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512700" y="1893300"/>
            <a:ext cx="8118600" cy="1522800"/>
          </a:xfrm>
          <a:prstGeom prst="rect">
            <a:avLst/>
          </a:prstGeom>
        </p:spPr>
        <p:txBody>
          <a:bodyPr anchorCtr="0" anchor="b" bIns="91425" lIns="91425" rIns="91425" tIns="91425"/>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p:txBody>
      </p:sp>
      <p:sp>
        <p:nvSpPr>
          <p:cNvPr id="18" name="Shape 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71600"/>
            <a:ext cx="8520600" cy="3397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71675"/>
            <a:ext cx="3999900"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71675"/>
            <a:ext cx="3999900"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rIns="91425" tIns="91425"/>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686400"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382350"/>
            <a:ext cx="4045200" cy="1333200"/>
          </a:xfrm>
          <a:prstGeom prst="rect">
            <a:avLst/>
          </a:prstGeom>
        </p:spPr>
        <p:txBody>
          <a:bodyPr anchorCtr="0" anchor="b" bIns="91425" lIns="91425" rIns="91425" tIns="91425"/>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p:txBody>
      </p:sp>
      <p:sp>
        <p:nvSpPr>
          <p:cNvPr id="43" name="Shape 43"/>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rIns="91425" tIns="91425"/>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0.png"/><Relationship Id="rId4" Type="http://schemas.openxmlformats.org/officeDocument/2006/relationships/image" Target="../media/image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3.png"/><Relationship Id="rId4"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265500" y="1382350"/>
            <a:ext cx="4045200" cy="1333200"/>
          </a:xfrm>
          <a:prstGeom prst="rect">
            <a:avLst/>
          </a:prstGeom>
        </p:spPr>
        <p:txBody>
          <a:bodyPr anchorCtr="0" anchor="b" bIns="91425" lIns="91425" rIns="91425" tIns="91425">
            <a:noAutofit/>
          </a:bodyPr>
          <a:lstStyle/>
          <a:p>
            <a:pPr lvl="0">
              <a:spcBef>
                <a:spcPts val="0"/>
              </a:spcBef>
              <a:buNone/>
            </a:pPr>
            <a:r>
              <a:rPr lang="en"/>
              <a:t>Video Quality Assessment Analysis</a:t>
            </a:r>
          </a:p>
        </p:txBody>
      </p:sp>
      <p:sp>
        <p:nvSpPr>
          <p:cNvPr id="60" name="Shape 60"/>
          <p:cNvSpPr txBox="1"/>
          <p:nvPr>
            <p:ph idx="1" type="subTitle"/>
          </p:nvPr>
        </p:nvSpPr>
        <p:spPr>
          <a:xfrm>
            <a:off x="265500" y="2769000"/>
            <a:ext cx="4045200" cy="1345500"/>
          </a:xfrm>
          <a:prstGeom prst="rect">
            <a:avLst/>
          </a:prstGeom>
        </p:spPr>
        <p:txBody>
          <a:bodyPr anchorCtr="0" anchor="t" bIns="91425" lIns="91425" rIns="91425" tIns="91425">
            <a:noAutofit/>
          </a:bodyPr>
          <a:lstStyle/>
          <a:p>
            <a:pPr lvl="0">
              <a:spcBef>
                <a:spcPts val="0"/>
              </a:spcBef>
              <a:buNone/>
            </a:pPr>
            <a:r>
              <a:rPr lang="en" sz="1800"/>
              <a:t>Visharad Bansal (201301438)</a:t>
            </a:r>
          </a:p>
          <a:p>
            <a:pPr lvl="0">
              <a:spcBef>
                <a:spcPts val="0"/>
              </a:spcBef>
              <a:buNone/>
            </a:pPr>
            <a:r>
              <a:rPr lang="en" sz="1800"/>
              <a:t>Shaleen Kumar Gupta (201301429)</a:t>
            </a:r>
          </a:p>
        </p:txBody>
      </p:sp>
      <p:sp>
        <p:nvSpPr>
          <p:cNvPr id="61" name="Shape 61"/>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a:spcBef>
                <a:spcPts val="0"/>
              </a:spcBef>
              <a:buNone/>
            </a:pPr>
            <a:r>
              <a:rPr lang="en"/>
              <a:t>Video quality assessment is an important aspect of video transmission and delivery. This project aims to analyse subjective video quality (MOS) against the PDU (Percentage Dissatisfied Users), develop and evaluate various models and subsequently analyse the relationship between the two. </a:t>
            </a:r>
          </a:p>
        </p:txBody>
      </p:sp>
      <p:sp>
        <p:nvSpPr>
          <p:cNvPr id="62" name="Shape 62"/>
          <p:cNvSpPr txBox="1"/>
          <p:nvPr/>
        </p:nvSpPr>
        <p:spPr>
          <a:xfrm>
            <a:off x="4939500" y="424400"/>
            <a:ext cx="4045200" cy="372900"/>
          </a:xfrm>
          <a:prstGeom prst="rect">
            <a:avLst/>
          </a:prstGeom>
          <a:solidFill>
            <a:srgbClr val="000000"/>
          </a:solidFill>
          <a:ln>
            <a:noFill/>
          </a:ln>
        </p:spPr>
        <p:txBody>
          <a:bodyPr anchorCtr="0" anchor="t" bIns="91425" lIns="91425" rIns="91425" tIns="91425">
            <a:noAutofit/>
          </a:bodyPr>
          <a:lstStyle/>
          <a:p>
            <a:pPr lvl="0">
              <a:spcBef>
                <a:spcPts val="0"/>
              </a:spcBef>
              <a:buNone/>
            </a:pPr>
            <a:r>
              <a:rPr b="1" lang="en">
                <a:solidFill>
                  <a:srgbClr val="FFFFFF"/>
                </a:solidFill>
                <a:latin typeface="Old Standard TT"/>
                <a:ea typeface="Old Standard TT"/>
                <a:cs typeface="Old Standard TT"/>
                <a:sym typeface="Old Standard TT"/>
              </a:rPr>
              <a:t>PROBLEM DESCRIPTION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64025"/>
            <a:ext cx="8520600" cy="613200"/>
          </a:xfrm>
          <a:prstGeom prst="rect">
            <a:avLst/>
          </a:prstGeom>
        </p:spPr>
        <p:txBody>
          <a:bodyPr anchorCtr="0" anchor="t" bIns="91425" lIns="91425" rIns="91425" tIns="91425">
            <a:noAutofit/>
          </a:bodyPr>
          <a:lstStyle/>
          <a:p>
            <a:pPr lvl="0" rtl="0" algn="ctr">
              <a:spcBef>
                <a:spcPts val="0"/>
              </a:spcBef>
              <a:buNone/>
            </a:pPr>
            <a:r>
              <a:rPr lang="en"/>
              <a:t>Correlation between MOS and PDUs</a:t>
            </a:r>
          </a:p>
        </p:txBody>
      </p:sp>
      <p:pic>
        <p:nvPicPr>
          <p:cNvPr descr="hdr_correlation.png" id="68" name="Shape 68"/>
          <p:cNvPicPr preferRelativeResize="0"/>
          <p:nvPr/>
        </p:nvPicPr>
        <p:blipFill>
          <a:blip r:embed="rId3">
            <a:alphaModFix/>
          </a:blip>
          <a:stretch>
            <a:fillRect/>
          </a:stretch>
        </p:blipFill>
        <p:spPr>
          <a:xfrm>
            <a:off x="692700" y="597425"/>
            <a:ext cx="7726854" cy="3951598"/>
          </a:xfrm>
          <a:prstGeom prst="rect">
            <a:avLst/>
          </a:prstGeom>
          <a:noFill/>
          <a:ln>
            <a:noFill/>
          </a:ln>
        </p:spPr>
      </p:pic>
      <p:pic>
        <p:nvPicPr>
          <p:cNvPr descr="fullhd_correlation.png" id="69" name="Shape 69"/>
          <p:cNvPicPr preferRelativeResize="0"/>
          <p:nvPr/>
        </p:nvPicPr>
        <p:blipFill>
          <a:blip r:embed="rId4">
            <a:alphaModFix/>
          </a:blip>
          <a:stretch>
            <a:fillRect/>
          </a:stretch>
        </p:blipFill>
        <p:spPr>
          <a:xfrm>
            <a:off x="692700" y="626175"/>
            <a:ext cx="7726848" cy="3924930"/>
          </a:xfrm>
          <a:prstGeom prst="rect">
            <a:avLst/>
          </a:prstGeom>
          <a:noFill/>
          <a:ln>
            <a:noFill/>
          </a:ln>
        </p:spPr>
      </p:pic>
      <p:sp>
        <p:nvSpPr>
          <p:cNvPr id="70" name="Shape 70"/>
          <p:cNvSpPr/>
          <p:nvPr/>
        </p:nvSpPr>
        <p:spPr>
          <a:xfrm>
            <a:off x="677750" y="617325"/>
            <a:ext cx="7762800" cy="3951600"/>
          </a:xfrm>
          <a:prstGeom prst="rect">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 name="Shape 71"/>
          <p:cNvSpPr txBox="1"/>
          <p:nvPr/>
        </p:nvSpPr>
        <p:spPr>
          <a:xfrm>
            <a:off x="846875" y="4669425"/>
            <a:ext cx="7407900" cy="864300"/>
          </a:xfrm>
          <a:prstGeom prst="rect">
            <a:avLst/>
          </a:prstGeom>
          <a:noFill/>
          <a:ln>
            <a:noFill/>
          </a:ln>
        </p:spPr>
        <p:txBody>
          <a:bodyPr anchorCtr="0" anchor="t" bIns="91425" lIns="91425" rIns="91425" tIns="91425">
            <a:noAutofit/>
          </a:bodyPr>
          <a:lstStyle/>
          <a:p>
            <a:pPr lvl="0" algn="ctr">
              <a:spcBef>
                <a:spcPts val="0"/>
              </a:spcBef>
              <a:buNone/>
            </a:pPr>
            <a:r>
              <a:rPr lang="en"/>
              <a:t>Still, you cannot say that the two are inversely related.</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64025"/>
            <a:ext cx="8520600" cy="613200"/>
          </a:xfrm>
          <a:prstGeom prst="rect">
            <a:avLst/>
          </a:prstGeom>
        </p:spPr>
        <p:txBody>
          <a:bodyPr anchorCtr="0" anchor="t" bIns="91425" lIns="91425" rIns="91425" tIns="91425">
            <a:noAutofit/>
          </a:bodyPr>
          <a:lstStyle/>
          <a:p>
            <a:pPr lvl="0" rtl="0" algn="ctr">
              <a:spcBef>
                <a:spcPts val="0"/>
              </a:spcBef>
              <a:buNone/>
            </a:pPr>
            <a:r>
              <a:rPr lang="en"/>
              <a:t>The Prediction Models</a:t>
            </a:r>
          </a:p>
        </p:txBody>
      </p:sp>
      <p:sp>
        <p:nvSpPr>
          <p:cNvPr id="77" name="Shape 77"/>
          <p:cNvSpPr/>
          <p:nvPr/>
        </p:nvSpPr>
        <p:spPr>
          <a:xfrm>
            <a:off x="677750" y="617325"/>
            <a:ext cx="7762800" cy="3951600"/>
          </a:xfrm>
          <a:prstGeom prst="rect">
            <a:avLst/>
          </a:prstGeom>
          <a:noFill/>
          <a:ln cap="flat" cmpd="sng" w="285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descr="hdr_models.png" id="78" name="Shape 78"/>
          <p:cNvPicPr preferRelativeResize="0"/>
          <p:nvPr/>
        </p:nvPicPr>
        <p:blipFill>
          <a:blip r:embed="rId3">
            <a:alphaModFix/>
          </a:blip>
          <a:stretch>
            <a:fillRect/>
          </a:stretch>
        </p:blipFill>
        <p:spPr>
          <a:xfrm>
            <a:off x="709050" y="655999"/>
            <a:ext cx="7700202" cy="3858124"/>
          </a:xfrm>
          <a:prstGeom prst="rect">
            <a:avLst/>
          </a:prstGeom>
          <a:noFill/>
          <a:ln>
            <a:noFill/>
          </a:ln>
        </p:spPr>
      </p:pic>
      <p:pic>
        <p:nvPicPr>
          <p:cNvPr descr="fullhd_models.png" id="79" name="Shape 79"/>
          <p:cNvPicPr preferRelativeResize="0"/>
          <p:nvPr/>
        </p:nvPicPr>
        <p:blipFill>
          <a:blip r:embed="rId4">
            <a:alphaModFix/>
          </a:blip>
          <a:stretch>
            <a:fillRect/>
          </a:stretch>
        </p:blipFill>
        <p:spPr>
          <a:xfrm>
            <a:off x="753850" y="677224"/>
            <a:ext cx="7655400" cy="38581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64025"/>
            <a:ext cx="8520600" cy="613200"/>
          </a:xfrm>
          <a:prstGeom prst="rect">
            <a:avLst/>
          </a:prstGeom>
        </p:spPr>
        <p:txBody>
          <a:bodyPr anchorCtr="0" anchor="t" bIns="91425" lIns="91425" rIns="91425" tIns="91425">
            <a:noAutofit/>
          </a:bodyPr>
          <a:lstStyle/>
          <a:p>
            <a:pPr lvl="0" algn="ctr">
              <a:spcBef>
                <a:spcPts val="0"/>
              </a:spcBef>
              <a:buNone/>
            </a:pPr>
            <a:r>
              <a:rPr lang="en"/>
              <a:t>F-Test Analysis</a:t>
            </a:r>
          </a:p>
        </p:txBody>
      </p:sp>
      <p:sp>
        <p:nvSpPr>
          <p:cNvPr id="85" name="Shape 85"/>
          <p:cNvSpPr txBox="1"/>
          <p:nvPr>
            <p:ph idx="1" type="body"/>
          </p:nvPr>
        </p:nvSpPr>
        <p:spPr>
          <a:xfrm>
            <a:off x="311700" y="3163750"/>
            <a:ext cx="8520600" cy="1405200"/>
          </a:xfrm>
          <a:prstGeom prst="rect">
            <a:avLst/>
          </a:prstGeom>
        </p:spPr>
        <p:txBody>
          <a:bodyPr anchorCtr="0" anchor="t" bIns="91425" lIns="91425" rIns="91425" tIns="91425">
            <a:noAutofit/>
          </a:bodyPr>
          <a:lstStyle/>
          <a:p>
            <a:pPr lvl="0" rtl="0">
              <a:spcBef>
                <a:spcPts val="0"/>
              </a:spcBef>
              <a:buNone/>
            </a:pPr>
            <a:r>
              <a:rPr lang="en" sz="1200"/>
              <a:t>F-Test is not a good idea.</a:t>
            </a:r>
          </a:p>
          <a:p>
            <a:pPr indent="-304800" lvl="0" marL="457200" rtl="0">
              <a:spcBef>
                <a:spcPts val="0"/>
              </a:spcBef>
              <a:buSzPct val="100000"/>
            </a:pPr>
            <a:r>
              <a:rPr lang="en" sz="1200"/>
              <a:t>Small sample size</a:t>
            </a:r>
          </a:p>
          <a:p>
            <a:pPr indent="-304800" lvl="0" marL="457200">
              <a:spcBef>
                <a:spcPts val="0"/>
              </a:spcBef>
              <a:buSzPct val="100000"/>
            </a:pPr>
            <a:r>
              <a:rPr lang="en" sz="1200"/>
              <a:t>Data not Normally distributed</a:t>
            </a:r>
          </a:p>
        </p:txBody>
      </p:sp>
      <p:graphicFrame>
        <p:nvGraphicFramePr>
          <p:cNvPr id="86" name="Shape 86"/>
          <p:cNvGraphicFramePr/>
          <p:nvPr/>
        </p:nvGraphicFramePr>
        <p:xfrm>
          <a:off x="382150" y="741250"/>
          <a:ext cx="3000000" cy="3000000"/>
        </p:xfrm>
        <a:graphic>
          <a:graphicData uri="http://schemas.openxmlformats.org/drawingml/2006/table">
            <a:tbl>
              <a:tblPr>
                <a:noFill/>
                <a:tableStyleId>{ABE1F4FA-54EC-49CD-9B5E-BC9E3E03AEDF}</a:tableStyleId>
              </a:tblPr>
              <a:tblGrid>
                <a:gridCol w="2007425"/>
                <a:gridCol w="1142875"/>
                <a:gridCol w="1903400"/>
                <a:gridCol w="1268325"/>
                <a:gridCol w="1847575"/>
              </a:tblGrid>
              <a:tr h="396200">
                <a:tc>
                  <a:txBody>
                    <a:bodyPr>
                      <a:noAutofit/>
                    </a:bodyPr>
                    <a:lstStyle/>
                    <a:p>
                      <a:pPr lvl="0">
                        <a:spcBef>
                          <a:spcPts val="0"/>
                        </a:spcBef>
                        <a:buNone/>
                      </a:pPr>
                      <a:r>
                        <a:t/>
                      </a:r>
                      <a:endParaRPr/>
                    </a:p>
                  </a:txBody>
                  <a:tcPr marT="91425" marB="91425" marR="91425" marL="91425"/>
                </a:tc>
                <a:tc gridSpan="2">
                  <a:txBody>
                    <a:bodyPr>
                      <a:noAutofit/>
                    </a:bodyPr>
                    <a:lstStyle/>
                    <a:p>
                      <a:pPr lvl="0" algn="ctr">
                        <a:spcBef>
                          <a:spcPts val="0"/>
                        </a:spcBef>
                        <a:buClr>
                          <a:schemeClr val="dk1"/>
                        </a:buClr>
                        <a:buSzPct val="78571"/>
                        <a:buFont typeface="Arial"/>
                        <a:buNone/>
                      </a:pPr>
                      <a:r>
                        <a:rPr b="1" lang="en">
                          <a:solidFill>
                            <a:schemeClr val="dk1"/>
                          </a:solidFill>
                        </a:rPr>
                        <a:t>HDR (F</a:t>
                      </a:r>
                      <a:r>
                        <a:rPr b="1" baseline="-25000" lang="en">
                          <a:solidFill>
                            <a:schemeClr val="dk1"/>
                          </a:solidFill>
                        </a:rPr>
                        <a:t>critical</a:t>
                      </a:r>
                      <a:r>
                        <a:rPr b="1" lang="en">
                          <a:solidFill>
                            <a:schemeClr val="dk1"/>
                          </a:solidFill>
                        </a:rPr>
                        <a:t>= 1.31)</a:t>
                      </a:r>
                    </a:p>
                  </a:txBody>
                  <a:tcPr marT="91425" marB="91425" marR="91425" marL="91425"/>
                </a:tc>
                <a:tc hMerge="1"/>
                <a:tc gridSpan="2">
                  <a:txBody>
                    <a:bodyPr>
                      <a:noAutofit/>
                    </a:bodyPr>
                    <a:lstStyle/>
                    <a:p>
                      <a:pPr lvl="0" rtl="0" algn="ctr">
                        <a:spcBef>
                          <a:spcPts val="0"/>
                        </a:spcBef>
                        <a:buNone/>
                      </a:pPr>
                      <a:r>
                        <a:rPr b="1" lang="en"/>
                        <a:t>Full HD (F</a:t>
                      </a:r>
                      <a:r>
                        <a:rPr b="1" baseline="-25000" lang="en"/>
                        <a:t>critical</a:t>
                      </a:r>
                      <a:r>
                        <a:rPr b="1" lang="en"/>
                        <a:t>= 1.39)</a:t>
                      </a:r>
                    </a:p>
                  </a:txBody>
                  <a:tcPr marT="91425" marB="91425" marR="91425" marL="91425"/>
                </a:tc>
                <a:tc hMerge="1"/>
              </a:tr>
              <a:tr h="396200">
                <a:tc>
                  <a:txBody>
                    <a:bodyPr>
                      <a:noAutofit/>
                    </a:bodyPr>
                    <a:lstStyle/>
                    <a:p>
                      <a:pPr lvl="0" rtl="0">
                        <a:spcBef>
                          <a:spcPts val="0"/>
                        </a:spcBef>
                        <a:buNone/>
                      </a:pPr>
                      <a:r>
                        <a:t/>
                      </a:r>
                      <a:endParaRPr/>
                    </a:p>
                  </a:txBody>
                  <a:tcPr marT="91425" marB="91425" marR="91425" marL="91425"/>
                </a:tc>
                <a:tc>
                  <a:txBody>
                    <a:bodyPr>
                      <a:noAutofit/>
                    </a:bodyPr>
                    <a:lstStyle/>
                    <a:p>
                      <a:pPr lvl="0" rtl="0" algn="ctr">
                        <a:spcBef>
                          <a:spcPts val="0"/>
                        </a:spcBef>
                        <a:buNone/>
                      </a:pPr>
                      <a:r>
                        <a:rPr b="1" lang="en"/>
                        <a:t>F - statistic</a:t>
                      </a:r>
                    </a:p>
                  </a:txBody>
                  <a:tcPr marT="91425" marB="91425" marR="91425" marL="91425"/>
                </a:tc>
                <a:tc>
                  <a:txBody>
                    <a:bodyPr>
                      <a:noAutofit/>
                    </a:bodyPr>
                    <a:lstStyle/>
                    <a:p>
                      <a:pPr lvl="0" algn="ctr">
                        <a:spcBef>
                          <a:spcPts val="0"/>
                        </a:spcBef>
                        <a:buNone/>
                      </a:pPr>
                      <a:r>
                        <a:rPr b="1" lang="en"/>
                        <a:t>Null Hypothesis</a:t>
                      </a:r>
                    </a:p>
                  </a:txBody>
                  <a:tcPr marT="91425" marB="91425" marR="91425" marL="91425"/>
                </a:tc>
                <a:tc>
                  <a:txBody>
                    <a:bodyPr>
                      <a:noAutofit/>
                    </a:bodyPr>
                    <a:lstStyle/>
                    <a:p>
                      <a:pPr lvl="0" rtl="0" algn="ctr">
                        <a:spcBef>
                          <a:spcPts val="0"/>
                        </a:spcBef>
                        <a:buNone/>
                      </a:pPr>
                      <a:r>
                        <a:rPr b="1" lang="en"/>
                        <a:t>F - statistic</a:t>
                      </a:r>
                    </a:p>
                  </a:txBody>
                  <a:tcPr marT="91425" marB="91425" marR="91425" marL="91425"/>
                </a:tc>
                <a:tc>
                  <a:txBody>
                    <a:bodyPr>
                      <a:noAutofit/>
                    </a:bodyPr>
                    <a:lstStyle/>
                    <a:p>
                      <a:pPr lvl="0" rtl="0" algn="ctr">
                        <a:spcBef>
                          <a:spcPts val="0"/>
                        </a:spcBef>
                        <a:buNone/>
                      </a:pPr>
                      <a:r>
                        <a:rPr b="1" lang="en"/>
                        <a:t>Null Hypothesis</a:t>
                      </a:r>
                    </a:p>
                  </a:txBody>
                  <a:tcPr marT="91425" marB="91425" marR="91425" marL="91425"/>
                </a:tc>
              </a:tr>
              <a:tr h="381000">
                <a:tc>
                  <a:txBody>
                    <a:bodyPr>
                      <a:noAutofit/>
                    </a:bodyPr>
                    <a:lstStyle/>
                    <a:p>
                      <a:pPr lvl="0">
                        <a:spcBef>
                          <a:spcPts val="0"/>
                        </a:spcBef>
                        <a:buNone/>
                      </a:pPr>
                      <a:r>
                        <a:rPr lang="en"/>
                        <a:t>Linear vs. Logistic</a:t>
                      </a:r>
                    </a:p>
                  </a:txBody>
                  <a:tcPr marT="91425" marB="91425" marR="91425" marL="91425"/>
                </a:tc>
                <a:tc>
                  <a:txBody>
                    <a:bodyPr>
                      <a:noAutofit/>
                    </a:bodyPr>
                    <a:lstStyle/>
                    <a:p>
                      <a:pPr lvl="0" algn="ctr">
                        <a:spcBef>
                          <a:spcPts val="0"/>
                        </a:spcBef>
                        <a:buNone/>
                      </a:pPr>
                      <a:r>
                        <a:rPr lang="en"/>
                        <a:t>1.066</a:t>
                      </a:r>
                    </a:p>
                  </a:txBody>
                  <a:tcPr marT="91425" marB="91425" marR="91425" marL="91425"/>
                </a:tc>
                <a:tc>
                  <a:txBody>
                    <a:bodyPr>
                      <a:noAutofit/>
                    </a:bodyPr>
                    <a:lstStyle/>
                    <a:p>
                      <a:pPr lvl="0" rtl="0" algn="ctr">
                        <a:spcBef>
                          <a:spcPts val="0"/>
                        </a:spcBef>
                        <a:buNone/>
                      </a:pPr>
                      <a:r>
                        <a:rPr lang="en">
                          <a:solidFill>
                            <a:schemeClr val="dk1"/>
                          </a:solidFill>
                        </a:rPr>
                        <a:t>Cannot be Rejected</a:t>
                      </a:r>
                    </a:p>
                  </a:txBody>
                  <a:tcPr marT="91425" marB="91425" marR="91425" marL="91425"/>
                </a:tc>
                <a:tc>
                  <a:txBody>
                    <a:bodyPr>
                      <a:noAutofit/>
                    </a:bodyPr>
                    <a:lstStyle/>
                    <a:p>
                      <a:pPr lvl="0" rtl="0" algn="ctr">
                        <a:spcBef>
                          <a:spcPts val="0"/>
                        </a:spcBef>
                        <a:buNone/>
                      </a:pPr>
                      <a:r>
                        <a:rPr lang="en"/>
                        <a:t>1.029</a:t>
                      </a:r>
                    </a:p>
                  </a:txBody>
                  <a:tcPr marT="91425" marB="91425" marR="91425" marL="91425"/>
                </a:tc>
                <a:tc>
                  <a:txBody>
                    <a:bodyPr>
                      <a:noAutofit/>
                    </a:bodyPr>
                    <a:lstStyle/>
                    <a:p>
                      <a:pPr lvl="0" rtl="0" algn="ctr">
                        <a:spcBef>
                          <a:spcPts val="0"/>
                        </a:spcBef>
                        <a:buNone/>
                      </a:pPr>
                      <a:r>
                        <a:rPr lang="en"/>
                        <a:t>Cannot be Rejected</a:t>
                      </a:r>
                    </a:p>
                  </a:txBody>
                  <a:tcPr marT="91425" marB="91425" marR="91425" marL="91425"/>
                </a:tc>
              </a:tr>
              <a:tr h="381000">
                <a:tc>
                  <a:txBody>
                    <a:bodyPr>
                      <a:noAutofit/>
                    </a:bodyPr>
                    <a:lstStyle/>
                    <a:p>
                      <a:pPr lvl="0">
                        <a:spcBef>
                          <a:spcPts val="0"/>
                        </a:spcBef>
                        <a:buNone/>
                      </a:pPr>
                      <a:r>
                        <a:rPr lang="en"/>
                        <a:t>Linear vs. Gaussian</a:t>
                      </a:r>
                    </a:p>
                  </a:txBody>
                  <a:tcPr marT="91425" marB="91425" marR="91425" marL="91425"/>
                </a:tc>
                <a:tc>
                  <a:txBody>
                    <a:bodyPr>
                      <a:noAutofit/>
                    </a:bodyPr>
                    <a:lstStyle/>
                    <a:p>
                      <a:pPr lvl="0" algn="ctr">
                        <a:spcBef>
                          <a:spcPts val="0"/>
                        </a:spcBef>
                        <a:buNone/>
                      </a:pPr>
                      <a:r>
                        <a:rPr lang="en"/>
                        <a:t>1.005</a:t>
                      </a:r>
                    </a:p>
                  </a:txBody>
                  <a:tcPr marT="91425" marB="91425" marR="91425" marL="91425"/>
                </a:tc>
                <a:tc>
                  <a:txBody>
                    <a:bodyPr>
                      <a:noAutofit/>
                    </a:bodyPr>
                    <a:lstStyle/>
                    <a:p>
                      <a:pPr lvl="0" rtl="0" algn="ctr">
                        <a:spcBef>
                          <a:spcPts val="0"/>
                        </a:spcBef>
                        <a:buNone/>
                      </a:pPr>
                      <a:r>
                        <a:rPr lang="en">
                          <a:solidFill>
                            <a:schemeClr val="dk1"/>
                          </a:solidFill>
                        </a:rPr>
                        <a:t>Cannot be Rejected</a:t>
                      </a:r>
                    </a:p>
                  </a:txBody>
                  <a:tcPr marT="91425" marB="91425" marR="91425" marL="91425"/>
                </a:tc>
                <a:tc>
                  <a:txBody>
                    <a:bodyPr>
                      <a:noAutofit/>
                    </a:bodyPr>
                    <a:lstStyle/>
                    <a:p>
                      <a:pPr lvl="0" rtl="0" algn="ctr">
                        <a:spcBef>
                          <a:spcPts val="0"/>
                        </a:spcBef>
                        <a:buNone/>
                      </a:pPr>
                      <a:r>
                        <a:rPr lang="en"/>
                        <a:t>1.0006</a:t>
                      </a:r>
                    </a:p>
                  </a:txBody>
                  <a:tcPr marT="91425" marB="91425" marR="91425" marL="91425"/>
                </a:tc>
                <a:tc>
                  <a:txBody>
                    <a:bodyPr>
                      <a:noAutofit/>
                    </a:bodyPr>
                    <a:lstStyle/>
                    <a:p>
                      <a:pPr lvl="0" rtl="0" algn="ctr">
                        <a:spcBef>
                          <a:spcPts val="0"/>
                        </a:spcBef>
                        <a:buNone/>
                      </a:pPr>
                      <a:r>
                        <a:rPr lang="en">
                          <a:solidFill>
                            <a:schemeClr val="dk1"/>
                          </a:solidFill>
                        </a:rPr>
                        <a:t>Cannot be Rejected</a:t>
                      </a:r>
                    </a:p>
                  </a:txBody>
                  <a:tcPr marT="91425" marB="91425" marR="91425" marL="91425"/>
                </a:tc>
              </a:tr>
              <a:tr h="381000">
                <a:tc>
                  <a:txBody>
                    <a:bodyPr>
                      <a:noAutofit/>
                    </a:bodyPr>
                    <a:lstStyle/>
                    <a:p>
                      <a:pPr lvl="0">
                        <a:spcBef>
                          <a:spcPts val="0"/>
                        </a:spcBef>
                        <a:buNone/>
                      </a:pPr>
                      <a:r>
                        <a:rPr lang="en"/>
                        <a:t>Logistic vs. Gaussian</a:t>
                      </a:r>
                    </a:p>
                  </a:txBody>
                  <a:tcPr marT="91425" marB="91425" marR="91425" marL="91425"/>
                </a:tc>
                <a:tc>
                  <a:txBody>
                    <a:bodyPr>
                      <a:noAutofit/>
                    </a:bodyPr>
                    <a:lstStyle/>
                    <a:p>
                      <a:pPr lvl="0" algn="ctr">
                        <a:spcBef>
                          <a:spcPts val="0"/>
                        </a:spcBef>
                        <a:buNone/>
                      </a:pPr>
                      <a:r>
                        <a:rPr lang="en"/>
                        <a:t>1.060</a:t>
                      </a:r>
                    </a:p>
                  </a:txBody>
                  <a:tcPr marT="91425" marB="91425" marR="91425" marL="91425"/>
                </a:tc>
                <a:tc>
                  <a:txBody>
                    <a:bodyPr>
                      <a:noAutofit/>
                    </a:bodyPr>
                    <a:lstStyle/>
                    <a:p>
                      <a:pPr lvl="0" rtl="0" algn="ctr">
                        <a:spcBef>
                          <a:spcPts val="0"/>
                        </a:spcBef>
                        <a:buNone/>
                      </a:pPr>
                      <a:r>
                        <a:rPr lang="en">
                          <a:solidFill>
                            <a:schemeClr val="dk1"/>
                          </a:solidFill>
                        </a:rPr>
                        <a:t>Cannot be Rejected</a:t>
                      </a:r>
                    </a:p>
                  </a:txBody>
                  <a:tcPr marT="91425" marB="91425" marR="91425" marL="91425"/>
                </a:tc>
                <a:tc>
                  <a:txBody>
                    <a:bodyPr>
                      <a:noAutofit/>
                    </a:bodyPr>
                    <a:lstStyle/>
                    <a:p>
                      <a:pPr lvl="0" rtl="0" algn="ctr">
                        <a:spcBef>
                          <a:spcPts val="0"/>
                        </a:spcBef>
                        <a:buNone/>
                      </a:pPr>
                      <a:r>
                        <a:rPr lang="en"/>
                        <a:t>1.0299</a:t>
                      </a:r>
                    </a:p>
                  </a:txBody>
                  <a:tcPr marT="91425" marB="91425" marR="91425" marL="91425"/>
                </a:tc>
                <a:tc>
                  <a:txBody>
                    <a:bodyPr>
                      <a:noAutofit/>
                    </a:bodyPr>
                    <a:lstStyle/>
                    <a:p>
                      <a:pPr lvl="0" rtl="0" algn="ctr">
                        <a:spcBef>
                          <a:spcPts val="0"/>
                        </a:spcBef>
                        <a:buNone/>
                      </a:pPr>
                      <a:r>
                        <a:rPr lang="en">
                          <a:solidFill>
                            <a:schemeClr val="dk1"/>
                          </a:solidFill>
                        </a:rPr>
                        <a:t>Cannot be Rejected</a:t>
                      </a: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64025"/>
            <a:ext cx="8520600" cy="613200"/>
          </a:xfrm>
          <a:prstGeom prst="rect">
            <a:avLst/>
          </a:prstGeom>
        </p:spPr>
        <p:txBody>
          <a:bodyPr anchorCtr="0" anchor="t" bIns="91425" lIns="91425" rIns="91425" tIns="91425">
            <a:noAutofit/>
          </a:bodyPr>
          <a:lstStyle/>
          <a:p>
            <a:pPr lvl="0" algn="ctr">
              <a:spcBef>
                <a:spcPts val="0"/>
              </a:spcBef>
              <a:buNone/>
            </a:pPr>
            <a:r>
              <a:rPr lang="en"/>
              <a:t>Non - Parametric Testing (Bootstrapping)</a:t>
            </a:r>
          </a:p>
        </p:txBody>
      </p:sp>
      <p:graphicFrame>
        <p:nvGraphicFramePr>
          <p:cNvPr id="92" name="Shape 92"/>
          <p:cNvGraphicFramePr/>
          <p:nvPr/>
        </p:nvGraphicFramePr>
        <p:xfrm>
          <a:off x="532075" y="783600"/>
          <a:ext cx="3000000" cy="3000000"/>
        </p:xfrm>
        <a:graphic>
          <a:graphicData uri="http://schemas.openxmlformats.org/drawingml/2006/table">
            <a:tbl>
              <a:tblPr>
                <a:noFill/>
                <a:tableStyleId>{ABE1F4FA-54EC-49CD-9B5E-BC9E3E03AEDF}</a:tableStyleId>
              </a:tblPr>
              <a:tblGrid>
                <a:gridCol w="2084800"/>
                <a:gridCol w="1734175"/>
                <a:gridCol w="1212950"/>
                <a:gridCol w="1645600"/>
                <a:gridCol w="1429275"/>
              </a:tblGrid>
              <a:tr h="396200">
                <a:tc>
                  <a:txBody>
                    <a:bodyPr>
                      <a:noAutofit/>
                    </a:bodyPr>
                    <a:lstStyle/>
                    <a:p>
                      <a:pPr lvl="0" rtl="0">
                        <a:spcBef>
                          <a:spcPts val="0"/>
                        </a:spcBef>
                        <a:buNone/>
                      </a:pPr>
                      <a:r>
                        <a:t/>
                      </a:r>
                      <a:endParaRPr>
                        <a:latin typeface="Old Standard TT"/>
                        <a:ea typeface="Old Standard TT"/>
                        <a:cs typeface="Old Standard TT"/>
                        <a:sym typeface="Old Standard TT"/>
                      </a:endParaRPr>
                    </a:p>
                  </a:txBody>
                  <a:tcPr marT="91425" marB="91425" marR="91425" marL="91425"/>
                </a:tc>
                <a:tc gridSpan="2">
                  <a:txBody>
                    <a:bodyPr>
                      <a:noAutofit/>
                    </a:bodyPr>
                    <a:lstStyle/>
                    <a:p>
                      <a:pPr lvl="0" rtl="0" algn="ctr">
                        <a:spcBef>
                          <a:spcPts val="0"/>
                        </a:spcBef>
                        <a:buNone/>
                      </a:pPr>
                      <a:r>
                        <a:rPr b="1" lang="en">
                          <a:solidFill>
                            <a:schemeClr val="dk1"/>
                          </a:solidFill>
                          <a:latin typeface="Old Standard TT"/>
                          <a:ea typeface="Old Standard TT"/>
                          <a:cs typeface="Old Standard TT"/>
                          <a:sym typeface="Old Standard TT"/>
                        </a:rPr>
                        <a:t>HDR </a:t>
                      </a:r>
                    </a:p>
                  </a:txBody>
                  <a:tcPr marT="91425" marB="91425" marR="91425" marL="91425"/>
                </a:tc>
                <a:tc hMerge="1"/>
                <a:tc gridSpan="2">
                  <a:txBody>
                    <a:bodyPr>
                      <a:noAutofit/>
                    </a:bodyPr>
                    <a:lstStyle/>
                    <a:p>
                      <a:pPr lvl="0" rtl="0" algn="ctr">
                        <a:spcBef>
                          <a:spcPts val="0"/>
                        </a:spcBef>
                        <a:buNone/>
                      </a:pPr>
                      <a:r>
                        <a:rPr b="1" lang="en">
                          <a:latin typeface="Old Standard TT"/>
                          <a:ea typeface="Old Standard TT"/>
                          <a:cs typeface="Old Standard TT"/>
                          <a:sym typeface="Old Standard TT"/>
                        </a:rPr>
                        <a:t>Full HD</a:t>
                      </a:r>
                    </a:p>
                  </a:txBody>
                  <a:tcPr marT="91425" marB="91425" marR="91425" marL="91425"/>
                </a:tc>
                <a:tc hMerge="1"/>
              </a:tr>
              <a:tr h="381000">
                <a:tc>
                  <a:txBody>
                    <a:bodyPr>
                      <a:noAutofit/>
                    </a:bodyPr>
                    <a:lstStyle/>
                    <a:p>
                      <a:pPr lvl="0" rtl="0">
                        <a:spcBef>
                          <a:spcPts val="0"/>
                        </a:spcBef>
                        <a:buNone/>
                      </a:pPr>
                      <a:r>
                        <a:t/>
                      </a:r>
                      <a:endParaRPr>
                        <a:latin typeface="Old Standard TT"/>
                        <a:ea typeface="Old Standard TT"/>
                        <a:cs typeface="Old Standard TT"/>
                        <a:sym typeface="Old Standard TT"/>
                      </a:endParaRPr>
                    </a:p>
                  </a:txBody>
                  <a:tcPr marT="91425" marB="91425" marR="91425" marL="91425"/>
                </a:tc>
                <a:tc>
                  <a:txBody>
                    <a:bodyPr>
                      <a:noAutofit/>
                    </a:bodyPr>
                    <a:lstStyle/>
                    <a:p>
                      <a:pPr lvl="0" rtl="0" algn="ctr">
                        <a:spcBef>
                          <a:spcPts val="0"/>
                        </a:spcBef>
                        <a:buNone/>
                      </a:pPr>
                      <a:r>
                        <a:rPr b="1" lang="en">
                          <a:solidFill>
                            <a:schemeClr val="dk1"/>
                          </a:solidFill>
                          <a:latin typeface="Old Standard TT"/>
                          <a:ea typeface="Old Standard TT"/>
                          <a:cs typeface="Old Standard TT"/>
                          <a:sym typeface="Old Standard TT"/>
                        </a:rPr>
                        <a:t>CI (</a:t>
                      </a:r>
                      <a:r>
                        <a:rPr b="1" lang="en">
                          <a:solidFill>
                            <a:schemeClr val="dk1"/>
                          </a:solidFill>
                        </a:rPr>
                        <a:t>α</a:t>
                      </a:r>
                      <a:r>
                        <a:rPr b="1" lang="en">
                          <a:solidFill>
                            <a:schemeClr val="dk1"/>
                          </a:solidFill>
                          <a:latin typeface="Old Standard TT"/>
                          <a:ea typeface="Old Standard TT"/>
                          <a:cs typeface="Old Standard TT"/>
                          <a:sym typeface="Old Standard TT"/>
                        </a:rPr>
                        <a:t> = 0.05)</a:t>
                      </a:r>
                    </a:p>
                  </a:txBody>
                  <a:tcPr marT="91425" marB="91425" marR="91425" marL="91425"/>
                </a:tc>
                <a:tc>
                  <a:txBody>
                    <a:bodyPr>
                      <a:noAutofit/>
                    </a:bodyPr>
                    <a:lstStyle/>
                    <a:p>
                      <a:pPr lvl="0" rtl="0" algn="ctr">
                        <a:spcBef>
                          <a:spcPts val="0"/>
                        </a:spcBef>
                        <a:buNone/>
                      </a:pPr>
                      <a:r>
                        <a:rPr b="1" lang="en">
                          <a:latin typeface="Old Standard TT"/>
                          <a:ea typeface="Old Standard TT"/>
                          <a:cs typeface="Old Standard TT"/>
                          <a:sym typeface="Old Standard TT"/>
                        </a:rPr>
                        <a:t>MSE</a:t>
                      </a:r>
                    </a:p>
                  </a:txBody>
                  <a:tcPr marT="91425" marB="91425" marR="91425" marL="91425"/>
                </a:tc>
                <a:tc>
                  <a:txBody>
                    <a:bodyPr>
                      <a:noAutofit/>
                    </a:bodyPr>
                    <a:lstStyle/>
                    <a:p>
                      <a:pPr lvl="0" rtl="0" algn="ctr">
                        <a:spcBef>
                          <a:spcPts val="0"/>
                        </a:spcBef>
                        <a:buClr>
                          <a:schemeClr val="dk1"/>
                        </a:buClr>
                        <a:buSzPct val="78571"/>
                        <a:buFont typeface="Arial"/>
                        <a:buNone/>
                      </a:pPr>
                      <a:r>
                        <a:rPr b="1" lang="en">
                          <a:solidFill>
                            <a:schemeClr val="dk1"/>
                          </a:solidFill>
                          <a:latin typeface="Old Standard TT"/>
                          <a:ea typeface="Old Standard TT"/>
                          <a:cs typeface="Old Standard TT"/>
                          <a:sym typeface="Old Standard TT"/>
                        </a:rPr>
                        <a:t>CI (</a:t>
                      </a:r>
                      <a:r>
                        <a:rPr b="1" lang="en">
                          <a:solidFill>
                            <a:schemeClr val="dk1"/>
                          </a:solidFill>
                        </a:rPr>
                        <a:t>α</a:t>
                      </a:r>
                      <a:r>
                        <a:rPr b="1" lang="en">
                          <a:solidFill>
                            <a:schemeClr val="dk1"/>
                          </a:solidFill>
                          <a:latin typeface="Old Standard TT"/>
                          <a:ea typeface="Old Standard TT"/>
                          <a:cs typeface="Old Standard TT"/>
                          <a:sym typeface="Old Standard TT"/>
                        </a:rPr>
                        <a:t> = 0.05)</a:t>
                      </a:r>
                    </a:p>
                  </a:txBody>
                  <a:tcPr marT="91425" marB="91425" marR="91425" marL="91425"/>
                </a:tc>
                <a:tc>
                  <a:txBody>
                    <a:bodyPr>
                      <a:noAutofit/>
                    </a:bodyPr>
                    <a:lstStyle/>
                    <a:p>
                      <a:pPr lvl="0" rtl="0" algn="ctr">
                        <a:spcBef>
                          <a:spcPts val="0"/>
                        </a:spcBef>
                        <a:buNone/>
                      </a:pPr>
                      <a:r>
                        <a:rPr b="1" lang="en">
                          <a:latin typeface="Old Standard TT"/>
                          <a:ea typeface="Old Standard TT"/>
                          <a:cs typeface="Old Standard TT"/>
                          <a:sym typeface="Old Standard TT"/>
                        </a:rPr>
                        <a:t>MSE</a:t>
                      </a:r>
                    </a:p>
                  </a:txBody>
                  <a:tcPr marT="91425" marB="91425" marR="91425" marL="91425"/>
                </a:tc>
              </a:tr>
              <a:tr h="381000">
                <a:tc>
                  <a:txBody>
                    <a:bodyPr>
                      <a:noAutofit/>
                    </a:bodyPr>
                    <a:lstStyle/>
                    <a:p>
                      <a:pPr lvl="0" rtl="0">
                        <a:spcBef>
                          <a:spcPts val="0"/>
                        </a:spcBef>
                        <a:buNone/>
                      </a:pPr>
                      <a:r>
                        <a:rPr lang="en">
                          <a:latin typeface="Old Standard TT"/>
                          <a:ea typeface="Old Standard TT"/>
                          <a:cs typeface="Old Standard TT"/>
                          <a:sym typeface="Old Standard TT"/>
                        </a:rPr>
                        <a:t>Linear</a:t>
                      </a:r>
                    </a:p>
                  </a:txBody>
                  <a:tcPr marT="91425" marB="91425" marR="91425" marL="91425"/>
                </a:tc>
                <a:tc>
                  <a:txBody>
                    <a:bodyPr>
                      <a:noAutofit/>
                    </a:bodyPr>
                    <a:lstStyle/>
                    <a:p>
                      <a:pPr lvl="0" rtl="0" algn="ctr">
                        <a:spcBef>
                          <a:spcPts val="0"/>
                        </a:spcBef>
                        <a:buNone/>
                      </a:pPr>
                      <a:r>
                        <a:rPr lang="en">
                          <a:latin typeface="Old Standard TT"/>
                          <a:ea typeface="Old Standard TT"/>
                          <a:cs typeface="Old Standard TT"/>
                          <a:sym typeface="Old Standard TT"/>
                        </a:rPr>
                        <a:t>(49.70, 76.12)</a:t>
                      </a:r>
                    </a:p>
                  </a:txBody>
                  <a:tcPr marT="91425" marB="91425" marR="91425" marL="91425"/>
                </a:tc>
                <a:tc>
                  <a:txBody>
                    <a:bodyPr>
                      <a:noAutofit/>
                    </a:bodyPr>
                    <a:lstStyle/>
                    <a:p>
                      <a:pPr lvl="0" rtl="0" algn="ctr">
                        <a:spcBef>
                          <a:spcPts val="0"/>
                        </a:spcBef>
                        <a:buNone/>
                      </a:pPr>
                      <a:r>
                        <a:rPr lang="en">
                          <a:latin typeface="Old Standard TT"/>
                          <a:ea typeface="Old Standard TT"/>
                          <a:cs typeface="Old Standard TT"/>
                          <a:sym typeface="Old Standard TT"/>
                        </a:rPr>
                        <a:t>61.50</a:t>
                      </a:r>
                    </a:p>
                  </a:txBody>
                  <a:tcPr marT="91425" marB="91425" marR="91425" marL="91425"/>
                </a:tc>
                <a:tc>
                  <a:txBody>
                    <a:bodyPr>
                      <a:noAutofit/>
                    </a:bodyPr>
                    <a:lstStyle/>
                    <a:p>
                      <a:pPr lvl="0" rtl="0" algn="ctr">
                        <a:spcBef>
                          <a:spcPts val="0"/>
                        </a:spcBef>
                        <a:buNone/>
                      </a:pPr>
                      <a:r>
                        <a:rPr lang="en">
                          <a:latin typeface="Old Standard TT"/>
                          <a:ea typeface="Old Standard TT"/>
                          <a:cs typeface="Old Standard TT"/>
                          <a:sym typeface="Old Standard TT"/>
                        </a:rPr>
                        <a:t>(45.43, 77.13)</a:t>
                      </a:r>
                    </a:p>
                  </a:txBody>
                  <a:tcPr marT="91425" marB="91425" marR="91425" marL="91425"/>
                </a:tc>
                <a:tc>
                  <a:txBody>
                    <a:bodyPr>
                      <a:noAutofit/>
                    </a:bodyPr>
                    <a:lstStyle/>
                    <a:p>
                      <a:pPr lvl="0" rtl="0" algn="ctr">
                        <a:spcBef>
                          <a:spcPts val="0"/>
                        </a:spcBef>
                        <a:buNone/>
                      </a:pPr>
                      <a:r>
                        <a:rPr lang="en">
                          <a:latin typeface="Old Standard TT"/>
                          <a:ea typeface="Old Standard TT"/>
                          <a:cs typeface="Old Standard TT"/>
                          <a:sym typeface="Old Standard TT"/>
                        </a:rPr>
                        <a:t>59.07</a:t>
                      </a:r>
                    </a:p>
                  </a:txBody>
                  <a:tcPr marT="91425" marB="91425" marR="91425" marL="91425"/>
                </a:tc>
              </a:tr>
              <a:tr h="381000">
                <a:tc>
                  <a:txBody>
                    <a:bodyPr>
                      <a:noAutofit/>
                    </a:bodyPr>
                    <a:lstStyle/>
                    <a:p>
                      <a:pPr lvl="0" rtl="0">
                        <a:spcBef>
                          <a:spcPts val="0"/>
                        </a:spcBef>
                        <a:buNone/>
                      </a:pPr>
                      <a:r>
                        <a:rPr lang="en">
                          <a:latin typeface="Old Standard TT"/>
                          <a:ea typeface="Old Standard TT"/>
                          <a:cs typeface="Old Standard TT"/>
                          <a:sym typeface="Old Standard TT"/>
                        </a:rPr>
                        <a:t>Logistic</a:t>
                      </a:r>
                    </a:p>
                  </a:txBody>
                  <a:tcPr marT="91425" marB="91425" marR="91425" marL="91425"/>
                </a:tc>
                <a:tc>
                  <a:txBody>
                    <a:bodyPr>
                      <a:noAutofit/>
                    </a:bodyPr>
                    <a:lstStyle/>
                    <a:p>
                      <a:pPr lvl="0" rtl="0" algn="ctr">
                        <a:spcBef>
                          <a:spcPts val="0"/>
                        </a:spcBef>
                        <a:buNone/>
                      </a:pPr>
                      <a:r>
                        <a:rPr lang="en">
                          <a:latin typeface="Old Standard TT"/>
                          <a:ea typeface="Old Standard TT"/>
                          <a:cs typeface="Old Standard TT"/>
                          <a:sym typeface="Old Standard TT"/>
                        </a:rPr>
                        <a:t>(9.87, 16.51)</a:t>
                      </a:r>
                    </a:p>
                  </a:txBody>
                  <a:tcPr marT="91425" marB="91425" marR="91425" marL="91425"/>
                </a:tc>
                <a:tc>
                  <a:txBody>
                    <a:bodyPr>
                      <a:noAutofit/>
                    </a:bodyPr>
                    <a:lstStyle/>
                    <a:p>
                      <a:pPr lvl="0" rtl="0" algn="ctr">
                        <a:spcBef>
                          <a:spcPts val="0"/>
                        </a:spcBef>
                        <a:buNone/>
                      </a:pPr>
                      <a:r>
                        <a:rPr lang="en">
                          <a:latin typeface="Old Standard TT"/>
                          <a:ea typeface="Old Standard TT"/>
                          <a:cs typeface="Old Standard TT"/>
                          <a:sym typeface="Old Standard TT"/>
                        </a:rPr>
                        <a:t>12.68</a:t>
                      </a:r>
                    </a:p>
                  </a:txBody>
                  <a:tcPr marT="91425" marB="91425" marR="91425" marL="91425"/>
                </a:tc>
                <a:tc>
                  <a:txBody>
                    <a:bodyPr>
                      <a:noAutofit/>
                    </a:bodyPr>
                    <a:lstStyle/>
                    <a:p>
                      <a:pPr lvl="0" rtl="0" algn="ctr">
                        <a:spcBef>
                          <a:spcPts val="0"/>
                        </a:spcBef>
                        <a:buNone/>
                      </a:pPr>
                      <a:r>
                        <a:rPr lang="en">
                          <a:latin typeface="Old Standard TT"/>
                          <a:ea typeface="Old Standard TT"/>
                          <a:cs typeface="Old Standard TT"/>
                          <a:sym typeface="Old Standard TT"/>
                        </a:rPr>
                        <a:t>(11,68, 23.91)</a:t>
                      </a:r>
                    </a:p>
                  </a:txBody>
                  <a:tcPr marT="91425" marB="91425" marR="91425" marL="91425"/>
                </a:tc>
                <a:tc>
                  <a:txBody>
                    <a:bodyPr>
                      <a:noAutofit/>
                    </a:bodyPr>
                    <a:lstStyle/>
                    <a:p>
                      <a:pPr lvl="0" rtl="0" algn="ctr">
                        <a:spcBef>
                          <a:spcPts val="0"/>
                        </a:spcBef>
                        <a:buNone/>
                      </a:pPr>
                      <a:r>
                        <a:rPr lang="en">
                          <a:latin typeface="Old Standard TT"/>
                          <a:ea typeface="Old Standard TT"/>
                          <a:cs typeface="Old Standard TT"/>
                          <a:sym typeface="Old Standard TT"/>
                        </a:rPr>
                        <a:t>16.54</a:t>
                      </a:r>
                    </a:p>
                  </a:txBody>
                  <a:tcPr marT="91425" marB="91425" marR="91425" marL="91425"/>
                </a:tc>
              </a:tr>
              <a:tr h="381000">
                <a:tc>
                  <a:txBody>
                    <a:bodyPr>
                      <a:noAutofit/>
                    </a:bodyPr>
                    <a:lstStyle/>
                    <a:p>
                      <a:pPr lvl="0" rtl="0">
                        <a:spcBef>
                          <a:spcPts val="0"/>
                        </a:spcBef>
                        <a:buNone/>
                      </a:pPr>
                      <a:r>
                        <a:rPr lang="en">
                          <a:latin typeface="Old Standard TT"/>
                          <a:ea typeface="Old Standard TT"/>
                          <a:cs typeface="Old Standard TT"/>
                          <a:sym typeface="Old Standard TT"/>
                        </a:rPr>
                        <a:t>Gaussian</a:t>
                      </a:r>
                    </a:p>
                  </a:txBody>
                  <a:tcPr marT="91425" marB="91425" marR="91425" marL="91425"/>
                </a:tc>
                <a:tc>
                  <a:txBody>
                    <a:bodyPr>
                      <a:noAutofit/>
                    </a:bodyPr>
                    <a:lstStyle/>
                    <a:p>
                      <a:pPr lvl="0" rtl="0" algn="ctr">
                        <a:spcBef>
                          <a:spcPts val="0"/>
                        </a:spcBef>
                        <a:buNone/>
                      </a:pPr>
                      <a:r>
                        <a:rPr lang="en">
                          <a:latin typeface="Old Standard TT"/>
                          <a:ea typeface="Old Standard TT"/>
                          <a:cs typeface="Old Standard TT"/>
                          <a:sym typeface="Old Standard TT"/>
                        </a:rPr>
                        <a:t>(8.07, 13.22)</a:t>
                      </a:r>
                    </a:p>
                  </a:txBody>
                  <a:tcPr marT="91425" marB="91425" marR="91425" marL="91425"/>
                </a:tc>
                <a:tc>
                  <a:txBody>
                    <a:bodyPr>
                      <a:noAutofit/>
                    </a:bodyPr>
                    <a:lstStyle/>
                    <a:p>
                      <a:pPr lvl="0" rtl="0" algn="ctr">
                        <a:spcBef>
                          <a:spcPts val="0"/>
                        </a:spcBef>
                        <a:buNone/>
                      </a:pPr>
                      <a:r>
                        <a:rPr lang="en">
                          <a:latin typeface="Old Standard TT"/>
                          <a:ea typeface="Old Standard TT"/>
                          <a:cs typeface="Old Standard TT"/>
                          <a:sym typeface="Old Standard TT"/>
                        </a:rPr>
                        <a:t>10.13</a:t>
                      </a:r>
                    </a:p>
                  </a:txBody>
                  <a:tcPr marT="91425" marB="91425" marR="91425" marL="91425"/>
                </a:tc>
                <a:tc>
                  <a:txBody>
                    <a:bodyPr>
                      <a:noAutofit/>
                    </a:bodyPr>
                    <a:lstStyle/>
                    <a:p>
                      <a:pPr lvl="0" rtl="0" algn="ctr">
                        <a:spcBef>
                          <a:spcPts val="0"/>
                        </a:spcBef>
                        <a:buNone/>
                      </a:pPr>
                      <a:r>
                        <a:rPr lang="en">
                          <a:latin typeface="Old Standard TT"/>
                          <a:ea typeface="Old Standard TT"/>
                          <a:cs typeface="Old Standard TT"/>
                          <a:sym typeface="Old Standard TT"/>
                        </a:rPr>
                        <a:t>(10.65, 22.88)</a:t>
                      </a:r>
                    </a:p>
                  </a:txBody>
                  <a:tcPr marT="91425" marB="91425" marR="91425" marL="91425"/>
                </a:tc>
                <a:tc>
                  <a:txBody>
                    <a:bodyPr>
                      <a:noAutofit/>
                    </a:bodyPr>
                    <a:lstStyle/>
                    <a:p>
                      <a:pPr lvl="0" rtl="0" algn="ctr">
                        <a:spcBef>
                          <a:spcPts val="0"/>
                        </a:spcBef>
                        <a:buNone/>
                      </a:pPr>
                      <a:r>
                        <a:rPr lang="en">
                          <a:latin typeface="Old Standard TT"/>
                          <a:ea typeface="Old Standard TT"/>
                          <a:cs typeface="Old Standard TT"/>
                          <a:sym typeface="Old Standard TT"/>
                        </a:rPr>
                        <a:t>15.49</a:t>
                      </a:r>
                    </a:p>
                  </a:txBody>
                  <a:tcPr marT="91425" marB="91425" marR="91425" marL="91425"/>
                </a:tc>
              </a:tr>
            </a:tbl>
          </a:graphicData>
        </a:graphic>
      </p:graphicFrame>
      <p:sp>
        <p:nvSpPr>
          <p:cNvPr id="93" name="Shape 93"/>
          <p:cNvSpPr txBox="1"/>
          <p:nvPr/>
        </p:nvSpPr>
        <p:spPr>
          <a:xfrm>
            <a:off x="573250" y="3226250"/>
            <a:ext cx="7407900" cy="864300"/>
          </a:xfrm>
          <a:prstGeom prst="rect">
            <a:avLst/>
          </a:prstGeom>
          <a:noFill/>
          <a:ln>
            <a:noFill/>
          </a:ln>
        </p:spPr>
        <p:txBody>
          <a:bodyPr anchorCtr="0" anchor="t" bIns="91425" lIns="91425" rIns="91425" tIns="91425">
            <a:noAutofit/>
          </a:bodyPr>
          <a:lstStyle/>
          <a:p>
            <a:pPr indent="-228600" lvl="0" marL="457200" rtl="0">
              <a:spcBef>
                <a:spcPts val="0"/>
              </a:spcBef>
              <a:buFont typeface="Old Standard TT"/>
              <a:buChar char="●"/>
            </a:pPr>
            <a:r>
              <a:rPr lang="en">
                <a:latin typeface="Old Standard TT"/>
                <a:ea typeface="Old Standard TT"/>
                <a:cs typeface="Old Standard TT"/>
                <a:sym typeface="Old Standard TT"/>
              </a:rPr>
              <a:t>Logistic and Gaussian show no overlap with Linear</a:t>
            </a:r>
          </a:p>
          <a:p>
            <a:pPr indent="-228600" lvl="1" marL="914400" rtl="0">
              <a:spcBef>
                <a:spcPts val="0"/>
              </a:spcBef>
              <a:buFont typeface="Old Standard TT"/>
              <a:buChar char="○"/>
            </a:pPr>
            <a:r>
              <a:rPr lang="en">
                <a:latin typeface="Old Standard TT"/>
                <a:ea typeface="Old Standard TT"/>
                <a:cs typeface="Old Standard TT"/>
                <a:sym typeface="Old Standard TT"/>
              </a:rPr>
              <a:t>Implies that Linear model’s MSE is significantly different from the other two.</a:t>
            </a:r>
          </a:p>
          <a:p>
            <a:pPr indent="-228600" lvl="1" marL="914400" rtl="0">
              <a:spcBef>
                <a:spcPts val="0"/>
              </a:spcBef>
              <a:buFont typeface="Old Standard TT"/>
              <a:buChar char="○"/>
            </a:pPr>
            <a:r>
              <a:rPr lang="en">
                <a:latin typeface="Old Standard TT"/>
                <a:ea typeface="Old Standard TT"/>
                <a:cs typeface="Old Standard TT"/>
                <a:sym typeface="Old Standard TT"/>
              </a:rPr>
              <a:t>Since Linear model’s MSE is larger, linear model comes out to be the worst performing model</a:t>
            </a:r>
          </a:p>
          <a:p>
            <a:pPr indent="-228600" lvl="0" marL="457200" rtl="0">
              <a:spcBef>
                <a:spcPts val="0"/>
              </a:spcBef>
              <a:buFont typeface="Old Standard TT"/>
              <a:buChar char="●"/>
            </a:pPr>
            <a:r>
              <a:rPr lang="en">
                <a:latin typeface="Old Standard TT"/>
                <a:ea typeface="Old Standard TT"/>
                <a:cs typeface="Old Standard TT"/>
                <a:sym typeface="Old Standard TT"/>
              </a:rPr>
              <a:t>Logistic and Gaussian intervals show a good overlap</a:t>
            </a:r>
          </a:p>
          <a:p>
            <a:pPr indent="-228600" lvl="1" marL="914400" rtl="0">
              <a:spcBef>
                <a:spcPts val="0"/>
              </a:spcBef>
              <a:buFont typeface="Old Standard TT"/>
              <a:buChar char="○"/>
            </a:pPr>
            <a:r>
              <a:rPr lang="en">
                <a:latin typeface="Old Standard TT"/>
                <a:ea typeface="Old Standard TT"/>
                <a:cs typeface="Old Standard TT"/>
                <a:sym typeface="Old Standard TT"/>
              </a:rPr>
              <a:t>Implies that the two models cannot be compared on the basis of MSE.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64025"/>
            <a:ext cx="8520600" cy="613200"/>
          </a:xfrm>
          <a:prstGeom prst="rect">
            <a:avLst/>
          </a:prstGeom>
        </p:spPr>
        <p:txBody>
          <a:bodyPr anchorCtr="0" anchor="t" bIns="91425" lIns="91425" rIns="91425" tIns="91425">
            <a:noAutofit/>
          </a:bodyPr>
          <a:lstStyle/>
          <a:p>
            <a:pPr lvl="0" algn="ctr">
              <a:spcBef>
                <a:spcPts val="0"/>
              </a:spcBef>
              <a:buNone/>
            </a:pPr>
            <a:r>
              <a:rPr lang="en"/>
              <a:t>MSE - Training on Full HD videos and Testing on HDR videos</a:t>
            </a:r>
          </a:p>
        </p:txBody>
      </p:sp>
      <p:graphicFrame>
        <p:nvGraphicFramePr>
          <p:cNvPr id="99" name="Shape 99"/>
          <p:cNvGraphicFramePr/>
          <p:nvPr/>
        </p:nvGraphicFramePr>
        <p:xfrm>
          <a:off x="952500" y="1733550"/>
          <a:ext cx="3000000" cy="3000000"/>
        </p:xfrm>
        <a:graphic>
          <a:graphicData uri="http://schemas.openxmlformats.org/drawingml/2006/table">
            <a:tbl>
              <a:tblPr>
                <a:noFill/>
                <a:tableStyleId>{ABE1F4FA-54EC-49CD-9B5E-BC9E3E03AEDF}</a:tableStyleId>
              </a:tblPr>
              <a:tblGrid>
                <a:gridCol w="2413000"/>
                <a:gridCol w="2413000"/>
                <a:gridCol w="2413000"/>
              </a:tblGrid>
              <a:tr h="381000">
                <a:tc>
                  <a:txBody>
                    <a:bodyPr>
                      <a:noAutofit/>
                    </a:bodyPr>
                    <a:lstStyle/>
                    <a:p>
                      <a:pPr lvl="0" algn="ctr">
                        <a:spcBef>
                          <a:spcPts val="0"/>
                        </a:spcBef>
                        <a:buNone/>
                      </a:pPr>
                      <a:r>
                        <a:rPr b="1" lang="en"/>
                        <a:t>Model</a:t>
                      </a:r>
                    </a:p>
                  </a:txBody>
                  <a:tcPr marT="91425" marB="91425" marR="91425" marL="91425"/>
                </a:tc>
                <a:tc>
                  <a:txBody>
                    <a:bodyPr>
                      <a:noAutofit/>
                    </a:bodyPr>
                    <a:lstStyle/>
                    <a:p>
                      <a:pPr lvl="0" algn="ctr">
                        <a:spcBef>
                          <a:spcPts val="0"/>
                        </a:spcBef>
                        <a:buNone/>
                      </a:pPr>
                      <a:r>
                        <a:rPr b="1" lang="en"/>
                        <a:t>Mean Squared Error</a:t>
                      </a:r>
                    </a:p>
                  </a:txBody>
                  <a:tcPr marT="91425" marB="91425" marR="91425" marL="91425"/>
                </a:tc>
                <a:tc>
                  <a:txBody>
                    <a:bodyPr>
                      <a:noAutofit/>
                    </a:bodyPr>
                    <a:lstStyle/>
                    <a:p>
                      <a:pPr lvl="0" rtl="0" algn="ctr">
                        <a:spcBef>
                          <a:spcPts val="0"/>
                        </a:spcBef>
                        <a:buNone/>
                      </a:pPr>
                      <a:r>
                        <a:rPr b="1" lang="en"/>
                        <a:t>CI (</a:t>
                      </a:r>
                      <a:r>
                        <a:rPr b="1" lang="en">
                          <a:solidFill>
                            <a:schemeClr val="dk1"/>
                          </a:solidFill>
                        </a:rPr>
                        <a:t>α</a:t>
                      </a:r>
                      <a:r>
                        <a:rPr b="1" lang="en"/>
                        <a:t> = 0.05)</a:t>
                      </a:r>
                    </a:p>
                  </a:txBody>
                  <a:tcPr marT="91425" marB="91425" marR="91425" marL="91425"/>
                </a:tc>
              </a:tr>
              <a:tr h="381000">
                <a:tc>
                  <a:txBody>
                    <a:bodyPr>
                      <a:noAutofit/>
                    </a:bodyPr>
                    <a:lstStyle/>
                    <a:p>
                      <a:pPr lvl="0" algn="ctr">
                        <a:spcBef>
                          <a:spcPts val="0"/>
                        </a:spcBef>
                        <a:buNone/>
                      </a:pPr>
                      <a:r>
                        <a:rPr lang="en"/>
                        <a:t>Linear</a:t>
                      </a:r>
                    </a:p>
                  </a:txBody>
                  <a:tcPr marT="91425" marB="91425" marR="91425" marL="91425"/>
                </a:tc>
                <a:tc>
                  <a:txBody>
                    <a:bodyPr>
                      <a:noAutofit/>
                    </a:bodyPr>
                    <a:lstStyle/>
                    <a:p>
                      <a:pPr lvl="0" algn="ctr">
                        <a:spcBef>
                          <a:spcPts val="0"/>
                        </a:spcBef>
                        <a:buNone/>
                      </a:pPr>
                      <a:r>
                        <a:rPr lang="en"/>
                        <a:t>72.28</a:t>
                      </a:r>
                    </a:p>
                  </a:txBody>
                  <a:tcPr marT="91425" marB="91425" marR="91425" marL="91425"/>
                </a:tc>
                <a:tc>
                  <a:txBody>
                    <a:bodyPr>
                      <a:noAutofit/>
                    </a:bodyPr>
                    <a:lstStyle/>
                    <a:p>
                      <a:pPr lvl="0" rtl="0" algn="ctr">
                        <a:spcBef>
                          <a:spcPts val="0"/>
                        </a:spcBef>
                        <a:buNone/>
                      </a:pPr>
                      <a:r>
                        <a:rPr lang="en"/>
                        <a:t>(59.11, 90.21)</a:t>
                      </a:r>
                    </a:p>
                  </a:txBody>
                  <a:tcPr marT="91425" marB="91425" marR="91425" marL="91425"/>
                </a:tc>
              </a:tr>
              <a:tr h="381000">
                <a:tc>
                  <a:txBody>
                    <a:bodyPr>
                      <a:noAutofit/>
                    </a:bodyPr>
                    <a:lstStyle/>
                    <a:p>
                      <a:pPr lvl="0" algn="ctr">
                        <a:spcBef>
                          <a:spcPts val="0"/>
                        </a:spcBef>
                        <a:buNone/>
                      </a:pPr>
                      <a:r>
                        <a:rPr lang="en"/>
                        <a:t>Logistic</a:t>
                      </a:r>
                    </a:p>
                  </a:txBody>
                  <a:tcPr marT="91425" marB="91425" marR="91425" marL="91425"/>
                </a:tc>
                <a:tc>
                  <a:txBody>
                    <a:bodyPr>
                      <a:noAutofit/>
                    </a:bodyPr>
                    <a:lstStyle/>
                    <a:p>
                      <a:pPr lvl="0" algn="ctr">
                        <a:spcBef>
                          <a:spcPts val="0"/>
                        </a:spcBef>
                        <a:buNone/>
                      </a:pPr>
                      <a:r>
                        <a:rPr lang="en"/>
                        <a:t>16.04</a:t>
                      </a:r>
                    </a:p>
                  </a:txBody>
                  <a:tcPr marT="91425" marB="91425" marR="91425" marL="91425"/>
                </a:tc>
                <a:tc>
                  <a:txBody>
                    <a:bodyPr>
                      <a:noAutofit/>
                    </a:bodyPr>
                    <a:lstStyle/>
                    <a:p>
                      <a:pPr lvl="0" rtl="0" algn="ctr">
                        <a:spcBef>
                          <a:spcPts val="0"/>
                        </a:spcBef>
                        <a:buNone/>
                      </a:pPr>
                      <a:r>
                        <a:rPr lang="en"/>
                        <a:t>(12.46, 20.92)</a:t>
                      </a:r>
                    </a:p>
                  </a:txBody>
                  <a:tcPr marT="91425" marB="91425" marR="91425" marL="91425"/>
                </a:tc>
              </a:tr>
              <a:tr h="381000">
                <a:tc>
                  <a:txBody>
                    <a:bodyPr>
                      <a:noAutofit/>
                    </a:bodyPr>
                    <a:lstStyle/>
                    <a:p>
                      <a:pPr lvl="0" algn="ctr">
                        <a:spcBef>
                          <a:spcPts val="0"/>
                        </a:spcBef>
                        <a:buNone/>
                      </a:pPr>
                      <a:r>
                        <a:rPr lang="en"/>
                        <a:t>Gaussian</a:t>
                      </a:r>
                    </a:p>
                  </a:txBody>
                  <a:tcPr marT="91425" marB="91425" marR="91425" marL="91425"/>
                </a:tc>
                <a:tc>
                  <a:txBody>
                    <a:bodyPr>
                      <a:noAutofit/>
                    </a:bodyPr>
                    <a:lstStyle/>
                    <a:p>
                      <a:pPr lvl="0" algn="ctr">
                        <a:spcBef>
                          <a:spcPts val="0"/>
                        </a:spcBef>
                        <a:buNone/>
                      </a:pPr>
                      <a:r>
                        <a:rPr lang="en"/>
                        <a:t>16.75</a:t>
                      </a:r>
                    </a:p>
                  </a:txBody>
                  <a:tcPr marT="91425" marB="91425" marR="91425" marL="91425"/>
                </a:tc>
                <a:tc>
                  <a:txBody>
                    <a:bodyPr>
                      <a:noAutofit/>
                    </a:bodyPr>
                    <a:lstStyle/>
                    <a:p>
                      <a:pPr lvl="0" rtl="0" algn="ctr">
                        <a:spcBef>
                          <a:spcPts val="0"/>
                        </a:spcBef>
                        <a:buNone/>
                      </a:pPr>
                      <a:r>
                        <a:rPr lang="en"/>
                        <a:t>(12.82, 22.04)</a:t>
                      </a:r>
                    </a:p>
                  </a:txBody>
                  <a:tcPr marT="91425" marB="91425" marR="91425" marL="91425"/>
                </a:tc>
              </a:tr>
            </a:tbl>
          </a:graphicData>
        </a:graphic>
      </p:graphicFrame>
      <p:sp>
        <p:nvSpPr>
          <p:cNvPr id="100" name="Shape 100"/>
          <p:cNvSpPr txBox="1"/>
          <p:nvPr/>
        </p:nvSpPr>
        <p:spPr>
          <a:xfrm>
            <a:off x="791850" y="3591050"/>
            <a:ext cx="7407900" cy="864300"/>
          </a:xfrm>
          <a:prstGeom prst="rect">
            <a:avLst/>
          </a:prstGeom>
          <a:noFill/>
          <a:ln>
            <a:noFill/>
          </a:ln>
        </p:spPr>
        <p:txBody>
          <a:bodyPr anchorCtr="0" anchor="t" bIns="91425" lIns="91425" rIns="91425" tIns="91425">
            <a:noAutofit/>
          </a:bodyPr>
          <a:lstStyle/>
          <a:p>
            <a:pPr indent="-228600" lvl="0" marL="457200" rtl="0">
              <a:spcBef>
                <a:spcPts val="0"/>
              </a:spcBef>
              <a:buFont typeface="Old Standard TT"/>
              <a:buChar char="●"/>
            </a:pPr>
            <a:r>
              <a:rPr lang="en">
                <a:solidFill>
                  <a:schemeClr val="dk1"/>
                </a:solidFill>
                <a:latin typeface="Old Standard TT"/>
                <a:ea typeface="Old Standard TT"/>
                <a:cs typeface="Old Standard TT"/>
                <a:sym typeface="Old Standard TT"/>
              </a:rPr>
              <a:t>Both Logistic and Gaussian models perform well compared to the Linear model.</a:t>
            </a:r>
          </a:p>
          <a:p>
            <a:pPr indent="-228600" lvl="0" marL="457200" rtl="0">
              <a:spcBef>
                <a:spcPts val="0"/>
              </a:spcBef>
              <a:buFont typeface="Old Standard TT"/>
              <a:buChar char="●"/>
            </a:pPr>
            <a:r>
              <a:rPr lang="en">
                <a:latin typeface="Old Standard TT"/>
                <a:ea typeface="Old Standard TT"/>
                <a:cs typeface="Old Standard TT"/>
                <a:sym typeface="Old Standard TT"/>
              </a:rPr>
              <a:t>Linear CI has no overlap with the CI’s of the other two models</a:t>
            </a:r>
          </a:p>
          <a:p>
            <a:pPr indent="-228600" lvl="1" marL="914400" rtl="0">
              <a:spcBef>
                <a:spcPts val="0"/>
              </a:spcBef>
              <a:buFont typeface="Old Standard TT"/>
              <a:buChar char="○"/>
            </a:pPr>
            <a:r>
              <a:rPr lang="en">
                <a:latin typeface="Old Standard TT"/>
                <a:ea typeface="Old Standard TT"/>
                <a:cs typeface="Old Standard TT"/>
                <a:sym typeface="Old Standard TT"/>
              </a:rPr>
              <a:t>Implies that linear model is the worst</a:t>
            </a:r>
          </a:p>
          <a:p>
            <a:pPr indent="-228600" lvl="0" marL="457200" rtl="0">
              <a:spcBef>
                <a:spcPts val="0"/>
              </a:spcBef>
              <a:buFont typeface="Old Standard TT"/>
              <a:buChar char="●"/>
            </a:pPr>
            <a:r>
              <a:rPr lang="en">
                <a:latin typeface="Old Standard TT"/>
                <a:ea typeface="Old Standard TT"/>
                <a:cs typeface="Old Standard TT"/>
                <a:sym typeface="Old Standard TT"/>
              </a:rPr>
              <a:t>However, logistic and gaussian model cannot be compared directly on the basis of MSE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