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51" r:id="rId3"/>
    <p:sldId id="458" r:id="rId4"/>
    <p:sldId id="443" r:id="rId5"/>
    <p:sldId id="530" r:id="rId6"/>
    <p:sldId id="442" r:id="rId7"/>
    <p:sldId id="487" r:id="rId8"/>
    <p:sldId id="488" r:id="rId9"/>
    <p:sldId id="489" r:id="rId10"/>
    <p:sldId id="490" r:id="rId11"/>
    <p:sldId id="520" r:id="rId12"/>
    <p:sldId id="523" r:id="rId13"/>
    <p:sldId id="524" r:id="rId14"/>
    <p:sldId id="525" r:id="rId15"/>
    <p:sldId id="526" r:id="rId16"/>
    <p:sldId id="527" r:id="rId17"/>
    <p:sldId id="528" r:id="rId18"/>
    <p:sldId id="529" r:id="rId19"/>
    <p:sldId id="516" r:id="rId20"/>
    <p:sldId id="50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4171" autoAdjust="0"/>
  </p:normalViewPr>
  <p:slideViewPr>
    <p:cSldViewPr>
      <p:cViewPr>
        <p:scale>
          <a:sx n="50" d="100"/>
          <a:sy n="50" d="100"/>
        </p:scale>
        <p:origin x="-165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FA10D-A2CA-46B5-BF06-1BEBC6DFBEC5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70487-5552-4650-9FDD-010D8A32B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1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50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5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75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Mixing with 0.0003% Marcellus brine would shift downward &gt;5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Mixing with 0.01% UD brine would shift upward 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Importance of 2-3 seasons of baseline data to determine background variations (recharge, agriculture sources)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 p-value, 0.028, also suggests significant shift</a:t>
            </a:r>
          </a:p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Limitation: only 2 pre-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FFD4C-4771-1C45-B24A-1D871F700BC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300B-2147-4FEA-9DE6-27058D0B78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300B-2147-4FEA-9DE6-27058D0B78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8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2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E300B-2147-4FEA-9DE6-27058D0B788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870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44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170487-5552-4650-9FDD-010D8A32B9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58A6D77-94CF-40FD-B404-667DF47C4F23}" type="datetime1">
              <a:rPr lang="en-US" smtClean="0"/>
              <a:t>6/1/2015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7835-ECFC-4B18-BF48-8E55B39394F9}" type="datetime1">
              <a:rPr lang="en-US" smtClean="0"/>
              <a:t>6/1/2015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A481-454F-44E5-91F6-A321E09709A7}" type="datetime1">
              <a:rPr lang="en-US" smtClean="0"/>
              <a:t>6/1/2015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3A600AA-A55C-4B45-ACEE-DA1871BDFDBE}" type="datetimeFigureOut">
              <a:rPr lang="en-US" smtClean="0"/>
              <a:pPr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F1A1E2-4C76-5749-9FB4-B868A740C6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6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846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9734" y="1981200"/>
            <a:ext cx="3818467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48005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34400" cy="83820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FF6C4-9E67-48CE-A1D4-C38F82FFDC9B}" type="datetime1">
              <a:rPr lang="en-US" smtClean="0"/>
              <a:t>6/1/2015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4F33E853-9353-424D-8077-35DFB1B13A21}" type="datetime1">
              <a:rPr lang="en-US" smtClean="0"/>
              <a:t>6/1/2015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0451-1124-4CD1-85EF-90C4CB11BF27}" type="datetime1">
              <a:rPr lang="en-US" smtClean="0"/>
              <a:t>6/1/2015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DB88-43FE-4462-B8F9-005283E31792}" type="datetime1">
              <a:rPr lang="en-US" smtClean="0"/>
              <a:t>6/1/2015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97EE-5D09-4B10-B545-857B816AB2C3}" type="datetime1">
              <a:rPr lang="en-US" smtClean="0"/>
              <a:t>6/1/2015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0CE7-BE6E-4B22-845F-64E81AF76086}" type="datetime1">
              <a:rPr lang="en-US" smtClean="0"/>
              <a:t>6/1/2015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5EC46-6763-45FB-8FC8-65E9B17F99D8}" type="datetime1">
              <a:rPr lang="en-US" smtClean="0"/>
              <a:t>6/1/2015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8B73-5CF1-4996-B258-1292A3BB83F4}" type="datetime1">
              <a:rPr lang="en-US" smtClean="0"/>
              <a:t>6/1/2015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1" y="304800"/>
            <a:ext cx="8595092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001000" cy="472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C6DDB64-A6D2-4A30-A935-20E563639D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2F9B0B-6F12-42C1-A99B-D21DDC39C0BF}" type="datetime1">
              <a:rPr lang="en-US" smtClean="0"/>
              <a:t>6/1/2015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0.tiff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57600"/>
            <a:ext cx="6858000" cy="28194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tantia" pitchFamily="18" charset="0"/>
              </a:rPr>
              <a:t>Liz Chapman, PhD, Geochemist </a:t>
            </a:r>
          </a:p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tantia" pitchFamily="18" charset="0"/>
              </a:rPr>
              <a:t>ECHELON Applied Geosciences</a:t>
            </a:r>
          </a:p>
          <a:p>
            <a:pPr algn="ctr"/>
            <a:endParaRPr lang="en-US" sz="9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onstantia" pitchFamily="18" charset="0"/>
            </a:endParaRPr>
          </a:p>
          <a:p>
            <a:pPr algn="ctr"/>
            <a:endParaRPr lang="en-US" sz="900" dirty="0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3581400"/>
          </a:xfrm>
        </p:spPr>
        <p:style>
          <a:lnRef idx="0">
            <a:scrgbClr r="0" g="0" b="0"/>
          </a:lnRef>
          <a:fillRef idx="1002">
            <a:schemeClr val="lt1"/>
          </a:fillRef>
          <a:effectRef idx="0">
            <a:scrgbClr r="0" g="0" b="0"/>
          </a:effectRef>
          <a:fontRef idx="major"/>
        </p:style>
        <p:txBody>
          <a:bodyPr anchor="ctr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i="1" dirty="0" smtClean="0">
                <a:latin typeface="Constantia" pitchFamily="18" charset="0"/>
              </a:rPr>
              <a:t>The Use of Strontium Isotope   and Element Geochemistry to Characterize Water from Fossil Fuel Sources</a:t>
            </a:r>
            <a:endParaRPr lang="en-US" i="1" dirty="0">
              <a:latin typeface="Constantia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1</a:t>
            </a:fld>
            <a:endParaRPr lang="en-US"/>
          </a:p>
        </p:txBody>
      </p:sp>
      <p:pic>
        <p:nvPicPr>
          <p:cNvPr id="1032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5943600"/>
            <a:ext cx="2147322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8600" y="6334780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 © Copyright 2014  </a:t>
            </a:r>
            <a:r>
              <a:rPr lang="en-US" sz="1400" dirty="0" err="1">
                <a:latin typeface="Constantia" panose="02030602050306030303" pitchFamily="18" charset="0"/>
              </a:rPr>
              <a:t>EchelonAGC</a:t>
            </a:r>
            <a:endParaRPr lang="en-US" sz="140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0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213" y="152400"/>
            <a:ext cx="7010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Potential Applications</a:t>
            </a:r>
            <a:endParaRPr lang="en-US" dirty="0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19800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idx="1"/>
          </p:nvPr>
        </p:nvSpPr>
        <p:spPr>
          <a:xfrm>
            <a:off x="3829049" y="1143000"/>
            <a:ext cx="5029200" cy="5181600"/>
          </a:xfrm>
        </p:spPr>
        <p:txBody>
          <a:bodyPr anchor="ctr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Determination of origin of dissolved constituents in surface and ground waters affected by multiple sources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Quantification of mixing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Extremely sensitive tracking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endParaRPr lang="en-US" sz="2600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5250" y="1930195"/>
            <a:ext cx="3581696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76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76" y="838200"/>
            <a:ext cx="3887999" cy="601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5105400" cy="4571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Greene County site with:</a:t>
            </a:r>
          </a:p>
          <a:p>
            <a:pPr lvl="1"/>
            <a:r>
              <a:rPr lang="en-US" sz="2400" dirty="0" smtClean="0"/>
              <a:t>Six Marcellus laterals</a:t>
            </a:r>
          </a:p>
          <a:p>
            <a:pPr lvl="1"/>
            <a:r>
              <a:rPr lang="en-US" sz="2400" dirty="0" smtClean="0"/>
              <a:t>One vertical Marcellus well</a:t>
            </a:r>
          </a:p>
          <a:p>
            <a:pPr lvl="1"/>
            <a:r>
              <a:rPr lang="en-US" sz="2400" dirty="0" smtClean="0"/>
              <a:t>Five Upper Devonian (UD) gas wells</a:t>
            </a:r>
          </a:p>
          <a:p>
            <a:pPr lvl="1"/>
            <a:r>
              <a:rPr lang="en-US" sz="2400" dirty="0" smtClean="0"/>
              <a:t>One shallow groundwater spring</a:t>
            </a:r>
          </a:p>
          <a:p>
            <a:r>
              <a:rPr lang="en-US" sz="2800" dirty="0" smtClean="0"/>
              <a:t>Sr measured before and after hydraulic fracturing of laterals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867400" y="66294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6200" y="6438900"/>
            <a:ext cx="2590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Kolesar</a:t>
            </a:r>
            <a:r>
              <a:rPr lang="en-US" sz="2000" dirty="0" smtClean="0"/>
              <a:t> Kohl et al., 2014</a:t>
            </a:r>
            <a:endParaRPr lang="en-US" sz="1600" dirty="0"/>
          </a:p>
        </p:txBody>
      </p:sp>
      <p:pic>
        <p:nvPicPr>
          <p:cNvPr id="7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647700" y="94129"/>
            <a:ext cx="6857999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Sensitivity of Sr Isotopes in Monitoring Potential Fluid Migration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255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3695"/>
            <a:ext cx="5017470" cy="576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676" y="838200"/>
            <a:ext cx="3887999" cy="601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867400" y="66294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7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2"/>
          <p:cNvSpPr txBox="1">
            <a:spLocks/>
          </p:cNvSpPr>
          <p:nvPr/>
        </p:nvSpPr>
        <p:spPr>
          <a:xfrm>
            <a:off x="647700" y="94129"/>
            <a:ext cx="6857999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Sensitivity of Sr Isotopes in Monitoring Potential Fluid Migration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82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" b="859"/>
          <a:stretch/>
        </p:blipFill>
        <p:spPr bwMode="auto">
          <a:xfrm>
            <a:off x="3190494" y="1543456"/>
            <a:ext cx="5953506" cy="5120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05286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0" y="1122829"/>
            <a:ext cx="3581400" cy="5125571"/>
          </a:xfrm>
        </p:spPr>
        <p:txBody>
          <a:bodyPr anchor="ctr">
            <a:noAutofit/>
          </a:bodyPr>
          <a:lstStyle/>
          <a:p>
            <a: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Most UD wells show no change after fracturing (</a:t>
            </a:r>
            <a:r>
              <a:rPr lang="en-US" sz="2600" i="1" dirty="0" smtClean="0"/>
              <a:t>p</a:t>
            </a:r>
            <a:r>
              <a:rPr lang="en-US" sz="2600" dirty="0" smtClean="0"/>
              <a:t> values &gt;0.05)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For isotopic shifts to be considered significant enough to suggest Marcellus fluid incursion, </a:t>
            </a:r>
            <a:r>
              <a:rPr lang="en-US" sz="2800" dirty="0" err="1">
                <a:latin typeface="Symbol" panose="05050102010706020507" pitchFamily="18" charset="2"/>
              </a:rPr>
              <a:t>e</a:t>
            </a:r>
            <a:r>
              <a:rPr lang="en-US" sz="2600" baseline="-25000" dirty="0" err="1"/>
              <a:t>Sr</a:t>
            </a:r>
            <a:r>
              <a:rPr lang="en-US" sz="2600" baseline="-25000" dirty="0"/>
              <a:t> </a:t>
            </a:r>
            <a:r>
              <a:rPr lang="en-US" sz="2600" dirty="0" smtClean="0"/>
              <a:t>would need to decrease by 1-3 units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7505699" cy="703729"/>
          </a:xfrm>
        </p:spPr>
        <p:txBody>
          <a:bodyPr>
            <a:noAutofit/>
          </a:bodyPr>
          <a:lstStyle/>
          <a:p>
            <a:r>
              <a:rPr lang="en-US" sz="3200" dirty="0" smtClean="0"/>
              <a:t>Pre-Frac vs Post-Frac: Upper Devonian Wells</a:t>
            </a:r>
            <a:endParaRPr lang="en-US" sz="3200" dirty="0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76200" y="6438900"/>
            <a:ext cx="2590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Kolesar</a:t>
            </a:r>
            <a:r>
              <a:rPr lang="en-US" sz="2000" dirty="0" smtClean="0"/>
              <a:t> Kohl et al., 2014</a:t>
            </a:r>
            <a:endParaRPr lang="en-US" sz="1600" dirty="0"/>
          </a:p>
        </p:txBody>
      </p:sp>
      <p:sp>
        <p:nvSpPr>
          <p:cNvPr id="2" name="Down Arrow 1"/>
          <p:cNvSpPr/>
          <p:nvPr/>
        </p:nvSpPr>
        <p:spPr>
          <a:xfrm>
            <a:off x="5352738" y="1314855"/>
            <a:ext cx="266701" cy="457200"/>
          </a:xfrm>
          <a:prstGeom prst="down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3848910" y="740925"/>
            <a:ext cx="32765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2400" b="1" dirty="0" smtClean="0"/>
              <a:t>Horizontal wells fractured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959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05286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-1" y="1122829"/>
            <a:ext cx="3352801" cy="512557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Sr isotope values fall between Marcellus and Upper Devonian values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Values shift on a semiannual basis</a:t>
            </a:r>
            <a:r>
              <a:rPr lang="en-US" sz="2600" dirty="0"/>
              <a:t> </a:t>
            </a:r>
            <a:r>
              <a:rPr lang="en-US" sz="2600" dirty="0" smtClean="0"/>
              <a:t>   (±0.8 from the mean)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Spring water contains very little Sr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Very sensitive to any potential mixing with produced water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399" cy="703729"/>
          </a:xfrm>
        </p:spPr>
        <p:txBody>
          <a:bodyPr>
            <a:noAutofit/>
          </a:bodyPr>
          <a:lstStyle/>
          <a:p>
            <a:r>
              <a:rPr lang="en-US" sz="3200" dirty="0" smtClean="0"/>
              <a:t>Sr in Spring Water</a:t>
            </a:r>
            <a:endParaRPr lang="en-US" sz="3200" dirty="0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76200" y="6438900"/>
            <a:ext cx="2590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Kolesar</a:t>
            </a:r>
            <a:r>
              <a:rPr lang="en-US" sz="2000" dirty="0" smtClean="0"/>
              <a:t> Kohl et al., 2014</a:t>
            </a:r>
            <a:endParaRPr lang="en-US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61945" y="1371600"/>
            <a:ext cx="5212495" cy="4495800"/>
            <a:chOff x="3561945" y="1371600"/>
            <a:chExt cx="5212495" cy="4495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945" y="1371600"/>
              <a:ext cx="5212495" cy="449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8382000" y="1371600"/>
              <a:ext cx="39244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1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14400" y="2963453"/>
            <a:ext cx="7923462" cy="3837397"/>
            <a:chOff x="914400" y="2963453"/>
            <a:chExt cx="7923462" cy="3837397"/>
          </a:xfrm>
        </p:grpSpPr>
        <p:grpSp>
          <p:nvGrpSpPr>
            <p:cNvPr id="9" name="Group 8"/>
            <p:cNvGrpSpPr/>
            <p:nvPr/>
          </p:nvGrpSpPr>
          <p:grpSpPr>
            <a:xfrm>
              <a:off x="1485900" y="2963453"/>
              <a:ext cx="7351962" cy="3837397"/>
              <a:chOff x="1600200" y="2849151"/>
              <a:chExt cx="7351962" cy="383739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600200" y="2849151"/>
                <a:ext cx="7199562" cy="3723099"/>
                <a:chOff x="1600200" y="2849151"/>
                <a:chExt cx="7199562" cy="3723099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600200" y="2849151"/>
                  <a:ext cx="7199562" cy="3723099"/>
                  <a:chOff x="1389434" y="2849151"/>
                  <a:chExt cx="7199562" cy="3723099"/>
                </a:xfrm>
              </p:grpSpPr>
              <p:pic>
                <p:nvPicPr>
                  <p:cNvPr id="2051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127"/>
                  <a:stretch/>
                </p:blipFill>
                <p:spPr bwMode="auto">
                  <a:xfrm>
                    <a:off x="1389434" y="2849151"/>
                    <a:ext cx="7199562" cy="37230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" name="Rectangle 1"/>
                  <p:cNvSpPr/>
                  <p:nvPr/>
                </p:nvSpPr>
                <p:spPr>
                  <a:xfrm>
                    <a:off x="7848600" y="3124200"/>
                    <a:ext cx="740396" cy="2286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8294998" y="3276600"/>
                    <a:ext cx="293998" cy="28194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" name="Oval 6"/>
                <p:cNvSpPr/>
                <p:nvPr/>
              </p:nvSpPr>
              <p:spPr>
                <a:xfrm>
                  <a:off x="6690007" y="3505200"/>
                  <a:ext cx="914400" cy="838200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600200" y="2895600"/>
                  <a:ext cx="740396" cy="4663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4298"/>
              <a:stretch/>
            </p:blipFill>
            <p:spPr bwMode="auto">
              <a:xfrm>
                <a:off x="1752600" y="6457950"/>
                <a:ext cx="7199562" cy="2285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2" t="2109" r="90838" b="86842"/>
            <a:stretch/>
          </p:blipFill>
          <p:spPr bwMode="auto">
            <a:xfrm>
              <a:off x="914400" y="4632117"/>
              <a:ext cx="550068" cy="44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05286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-1" y="894229"/>
            <a:ext cx="8429565" cy="238237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The only well in the study that showed a significant change in Sr isotope values after horizontal wells were fractured (from +33.8 to +35.9)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Sr concentration also increased by ~200 mg/L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New pathways within the Marcellus were opened up by fracturing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399" cy="703729"/>
          </a:xfrm>
        </p:spPr>
        <p:txBody>
          <a:bodyPr>
            <a:noAutofit/>
          </a:bodyPr>
          <a:lstStyle/>
          <a:p>
            <a:r>
              <a:rPr lang="en-US" sz="3200" dirty="0" smtClean="0"/>
              <a:t>Vertical Marcellus Well</a:t>
            </a:r>
            <a:endParaRPr lang="en-US" sz="3200" dirty="0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76200" y="6438900"/>
            <a:ext cx="2590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Kolesar</a:t>
            </a:r>
            <a:r>
              <a:rPr lang="en-US" sz="2000" dirty="0" smtClean="0"/>
              <a:t> Kohl et al.,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750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142269" y="476250"/>
            <a:ext cx="6065231" cy="6285690"/>
            <a:chOff x="3142269" y="476250"/>
            <a:chExt cx="6065231" cy="6285690"/>
          </a:xfrm>
        </p:grpSpPr>
        <p:grpSp>
          <p:nvGrpSpPr>
            <p:cNvPr id="17" name="Group 16"/>
            <p:cNvGrpSpPr/>
            <p:nvPr/>
          </p:nvGrpSpPr>
          <p:grpSpPr>
            <a:xfrm>
              <a:off x="3142269" y="476250"/>
              <a:ext cx="6065231" cy="6285690"/>
              <a:chOff x="3142269" y="476250"/>
              <a:chExt cx="6065231" cy="628569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142269" y="476250"/>
                <a:ext cx="6065231" cy="6285690"/>
                <a:chOff x="3142269" y="476250"/>
                <a:chExt cx="6065231" cy="6285690"/>
              </a:xfrm>
            </p:grpSpPr>
            <p:grpSp>
              <p:nvGrpSpPr>
                <p:cNvPr id="10" name="Group 9"/>
                <p:cNvGrpSpPr/>
                <p:nvPr/>
              </p:nvGrpSpPr>
              <p:grpSpPr>
                <a:xfrm>
                  <a:off x="3142269" y="476250"/>
                  <a:ext cx="6065231" cy="6285690"/>
                  <a:chOff x="3142269" y="572310"/>
                  <a:chExt cx="6065231" cy="628569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3231191" y="572310"/>
                    <a:ext cx="5976309" cy="6285690"/>
                    <a:chOff x="3231191" y="572310"/>
                    <a:chExt cx="5976309" cy="6285690"/>
                  </a:xfrm>
                </p:grpSpPr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8686800" y="685800"/>
                      <a:ext cx="457511" cy="7239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3231191" y="572310"/>
                      <a:ext cx="5976309" cy="6285690"/>
                      <a:chOff x="2773680" y="572310"/>
                      <a:chExt cx="5976309" cy="6285690"/>
                    </a:xfrm>
                  </p:grpSpPr>
                  <p:pic>
                    <p:nvPicPr>
                      <p:cNvPr id="3074" name="Picture 2"/>
                      <p:cNvPicPr>
                        <a:picLocks noChangeAspect="1" noChangeArrowheads="1"/>
                      </p:cNvPicPr>
                      <p:nvPr/>
                    </p:nvPicPr>
                    <p:blipFill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534" r="6944"/>
                      <a:stretch/>
                    </p:blipFill>
                    <p:spPr bwMode="auto">
                      <a:xfrm>
                        <a:off x="2773680" y="1362075"/>
                        <a:ext cx="5913120" cy="549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12" name="Title 1"/>
                      <p:cNvSpPr txBox="1">
                        <a:spLocks/>
                      </p:cNvSpPr>
                      <p:nvPr/>
                    </p:nvSpPr>
                    <p:spPr>
                      <a:xfrm>
                        <a:off x="7246161" y="572310"/>
                        <a:ext cx="1503828" cy="685800"/>
                      </a:xfrm>
                      <a:prstGeom prst="rect">
                        <a:avLst/>
                      </a:prstGeom>
                    </p:spPr>
                    <p:txBody>
                      <a:bodyPr vert="horz" lIns="91440" tIns="45720" rIns="91440" bIns="45720" rtlCol="0" anchor="ctr">
                        <a:noAutofit/>
                      </a:bodyPr>
                      <a:lstStyle>
                        <a:lvl1pPr algn="ctr" defTabSz="914400" rtl="0" eaLnBrk="1" latinLnBrk="0" hangingPunct="1">
                          <a:spcBef>
                            <a:spcPct val="0"/>
                          </a:spcBef>
                          <a:buNone/>
                          <a:defRPr sz="3600" kern="1200">
                            <a:gradFill>
                              <a:gsLst>
                                <a:gs pos="0">
                                  <a:schemeClr val="tx1">
                                    <a:lumMod val="50000"/>
                                  </a:schemeClr>
                                </a:gs>
                                <a:gs pos="61000">
                                  <a:schemeClr val="tx1"/>
                                </a:gs>
                              </a:gsLst>
                              <a:lin ang="5400000" scaled="0"/>
                            </a:gradFill>
                            <a:effectLst/>
                            <a:latin typeface="+mj-lt"/>
                            <a:ea typeface="+mj-ea"/>
                            <a:cs typeface="+mj-cs"/>
                          </a:defRPr>
                        </a:lvl1pPr>
                      </a:lstStyle>
                      <a:p>
                        <a:pPr algn="r">
                          <a:lnSpc>
                            <a:spcPct val="80000"/>
                          </a:lnSpc>
                        </a:pPr>
                        <a:r>
                          <a:rPr lang="en-US" sz="2000" b="1" dirty="0" smtClean="0"/>
                          <a:t>Elemental ratios</a:t>
                        </a:r>
                        <a:endParaRPr lang="en-US" sz="2000" b="1" dirty="0"/>
                      </a:p>
                    </p:txBody>
                  </p:sp>
                  <p:cxnSp>
                    <p:nvCxnSpPr>
                      <p:cNvPr id="5" name="Straight Arrow Connector 4"/>
                      <p:cNvCxnSpPr/>
                      <p:nvPr/>
                    </p:nvCxnSpPr>
                    <p:spPr>
                      <a:xfrm>
                        <a:off x="8591550" y="1135380"/>
                        <a:ext cx="0" cy="274320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" name="Straight Arrow Connector 18"/>
                  <p:cNvCxnSpPr/>
                  <p:nvPr/>
                </p:nvCxnSpPr>
                <p:spPr>
                  <a:xfrm>
                    <a:off x="3417303" y="1179733"/>
                    <a:ext cx="0" cy="27432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20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22" t="2109" r="90838" b="86842"/>
                  <a:stretch/>
                </p:blipFill>
                <p:spPr bwMode="auto">
                  <a:xfrm>
                    <a:off x="3142269" y="697724"/>
                    <a:ext cx="550068" cy="44291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1" name="Title 1"/>
                  <p:cNvSpPr txBox="1">
                    <a:spLocks/>
                  </p:cNvSpPr>
                  <p:nvPr/>
                </p:nvSpPr>
                <p:spPr>
                  <a:xfrm>
                    <a:off x="3525372" y="609600"/>
                    <a:ext cx="1503828" cy="68580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3600" kern="1200">
                        <a:gradFill>
                          <a:gsLst>
                            <a:gs pos="0">
                              <a:schemeClr val="tx1">
                                <a:lumMod val="50000"/>
                              </a:schemeClr>
                            </a:gs>
                            <a:gs pos="61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>
                      <a:lnSpc>
                        <a:spcPct val="80000"/>
                      </a:lnSpc>
                    </a:pPr>
                    <a:r>
                      <a:rPr lang="en-US" sz="2000" b="1" dirty="0"/>
                      <a:t>s</a:t>
                    </a:r>
                    <a:r>
                      <a:rPr lang="en-US" sz="2000" b="1" dirty="0" smtClean="0"/>
                      <a:t>hift</a:t>
                    </a:r>
                    <a:endParaRPr lang="en-US" sz="2000" b="1" dirty="0"/>
                  </a:p>
                </p:txBody>
              </p:sp>
            </p:grpSp>
            <p:sp>
              <p:nvSpPr>
                <p:cNvPr id="25" name="Oval 24"/>
                <p:cNvSpPr/>
                <p:nvPr/>
              </p:nvSpPr>
              <p:spPr>
                <a:xfrm>
                  <a:off x="7826935" y="3124200"/>
                  <a:ext cx="1145769" cy="68035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/>
              <p:cNvSpPr/>
              <p:nvPr/>
            </p:nvSpPr>
            <p:spPr>
              <a:xfrm>
                <a:off x="6629400" y="1313640"/>
                <a:ext cx="762000" cy="104311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>
              <a:off x="7296150" y="1377043"/>
              <a:ext cx="0" cy="4661807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05286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-1" y="1122829"/>
            <a:ext cx="3417304" cy="512557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Calculated mixing models between produced waters and spring water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Most sensitive elements: Ba, Br, Cl, Sr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Elemental ratios (Sr/Ca, Br/Cl) less sensitive than absolute concentrations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305799" cy="58974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Sensitivity of Elemental Concentrations</a:t>
            </a:r>
            <a:endParaRPr lang="en-US" sz="3200" dirty="0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76200" y="6438900"/>
            <a:ext cx="2590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Kolesar</a:t>
            </a:r>
            <a:r>
              <a:rPr lang="en-US" sz="2000" dirty="0" smtClean="0"/>
              <a:t> Kohl et al., 2014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594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05286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-1" y="1122829"/>
            <a:ext cx="3417304" cy="5125571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Greater sensitivity than elemental conc., especially in waters with natural seasonal variation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/>
              <a:t>Unlike elemental concentration, Sr isotopes can distinguish between UD and Marcellus produced waters</a:t>
            </a:r>
          </a:p>
        </p:txBody>
      </p:sp>
      <p:sp>
        <p:nvSpPr>
          <p:cNvPr id="40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305799" cy="589740"/>
          </a:xfrm>
        </p:spPr>
        <p:txBody>
          <a:bodyPr>
            <a:noAutofit/>
          </a:bodyPr>
          <a:lstStyle/>
          <a:p>
            <a:r>
              <a:rPr lang="en-US" sz="3200" dirty="0" smtClean="0"/>
              <a:t>Sensitivity of Sr Isotopes</a:t>
            </a:r>
            <a:endParaRPr lang="en-US" sz="3200" dirty="0"/>
          </a:p>
        </p:txBody>
      </p:sp>
      <p:sp>
        <p:nvSpPr>
          <p:cNvPr id="38" name="Content Placeholder 1"/>
          <p:cNvSpPr txBox="1">
            <a:spLocks/>
          </p:cNvSpPr>
          <p:nvPr/>
        </p:nvSpPr>
        <p:spPr>
          <a:xfrm>
            <a:off x="76200" y="6438900"/>
            <a:ext cx="2590800" cy="57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/>
              <a:t>Kolesar</a:t>
            </a:r>
            <a:r>
              <a:rPr lang="en-US" sz="2000" dirty="0" smtClean="0"/>
              <a:t> Kohl et al., 2014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3142269" y="476250"/>
            <a:ext cx="6065231" cy="6285690"/>
            <a:chOff x="3142269" y="476250"/>
            <a:chExt cx="6065231" cy="6285690"/>
          </a:xfrm>
        </p:grpSpPr>
        <p:grpSp>
          <p:nvGrpSpPr>
            <p:cNvPr id="2" name="Group 1"/>
            <p:cNvGrpSpPr/>
            <p:nvPr/>
          </p:nvGrpSpPr>
          <p:grpSpPr>
            <a:xfrm>
              <a:off x="3142269" y="476250"/>
              <a:ext cx="6065231" cy="6285690"/>
              <a:chOff x="3142269" y="476250"/>
              <a:chExt cx="6065231" cy="628569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3142269" y="476250"/>
                <a:ext cx="6065231" cy="6285690"/>
                <a:chOff x="3142269" y="572310"/>
                <a:chExt cx="6065231" cy="628569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3231191" y="572310"/>
                  <a:ext cx="5976309" cy="6285690"/>
                  <a:chOff x="3231191" y="572310"/>
                  <a:chExt cx="5976309" cy="6285690"/>
                </a:xfrm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8686800" y="685800"/>
                    <a:ext cx="457511" cy="7239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3231191" y="572310"/>
                    <a:ext cx="5976309" cy="6285690"/>
                    <a:chOff x="2773680" y="572310"/>
                    <a:chExt cx="5976309" cy="6285690"/>
                  </a:xfrm>
                </p:grpSpPr>
                <p:pic>
                  <p:nvPicPr>
                    <p:cNvPr id="3074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7534" r="6944"/>
                    <a:stretch/>
                  </p:blipFill>
                  <p:spPr bwMode="auto">
                    <a:xfrm>
                      <a:off x="2773680" y="1362075"/>
                      <a:ext cx="5913120" cy="54959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2" name="Title 1"/>
                    <p:cNvSpPr txBox="1">
                      <a:spLocks/>
                    </p:cNvSpPr>
                    <p:nvPr/>
                  </p:nvSpPr>
                  <p:spPr>
                    <a:xfrm>
                      <a:off x="7246161" y="572310"/>
                      <a:ext cx="1503828" cy="685800"/>
                    </a:xfrm>
                    <a:prstGeom prst="rect">
                      <a:avLst/>
                    </a:prstGeom>
                  </p:spPr>
                  <p:txBody>
                    <a:bodyPr vert="horz" lIns="91440" tIns="45720" rIns="91440" bIns="45720" rtlCol="0" anchor="ctr">
                      <a:noAutofit/>
                    </a:bodyPr>
                    <a:lstStyle>
                      <a:lvl1pPr algn="ctr" defTabSz="914400" rtl="0" eaLnBrk="1" latinLnBrk="0" hangingPunct="1">
                        <a:spcBef>
                          <a:spcPct val="0"/>
                        </a:spcBef>
                        <a:buNone/>
                        <a:defRPr sz="3600" kern="1200">
                          <a:gradFill>
                            <a:gsLst>
                              <a:gs pos="0">
                                <a:schemeClr val="tx1">
                                  <a:lumMod val="50000"/>
                                </a:schemeClr>
                              </a:gs>
                              <a:gs pos="61000">
                                <a:schemeClr val="tx1"/>
                              </a:gs>
                            </a:gsLst>
                            <a:lin ang="5400000" scaled="0"/>
                          </a:gradFill>
                          <a:effectLst/>
                          <a:latin typeface="+mj-lt"/>
                          <a:ea typeface="+mj-ea"/>
                          <a:cs typeface="+mj-cs"/>
                        </a:defRPr>
                      </a:lvl1pPr>
                    </a:lstStyle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en-US" sz="2000" b="1" dirty="0" smtClean="0"/>
                        <a:t>Elemental ratios</a:t>
                      </a:r>
                      <a:endParaRPr lang="en-US" sz="2000" b="1" dirty="0"/>
                    </a:p>
                  </p:txBody>
                </p:sp>
                <p:cxnSp>
                  <p:nvCxnSpPr>
                    <p:cNvPr id="5" name="Straight Arrow Connector 4"/>
                    <p:cNvCxnSpPr/>
                    <p:nvPr/>
                  </p:nvCxnSpPr>
                  <p:spPr>
                    <a:xfrm>
                      <a:off x="8591550" y="1135380"/>
                      <a:ext cx="0" cy="27432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3417303" y="1179733"/>
                  <a:ext cx="0" cy="274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0" name="Picture 3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22" t="2109" r="90838" b="86842"/>
                <a:stretch/>
              </p:blipFill>
              <p:spPr bwMode="auto">
                <a:xfrm>
                  <a:off x="3142269" y="697724"/>
                  <a:ext cx="550068" cy="44291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" name="Title 1"/>
                <p:cNvSpPr txBox="1">
                  <a:spLocks/>
                </p:cNvSpPr>
                <p:nvPr/>
              </p:nvSpPr>
              <p:spPr>
                <a:xfrm>
                  <a:off x="3525372" y="609600"/>
                  <a:ext cx="1503828" cy="685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3600" kern="1200">
                      <a:gradFill>
                        <a:gsLst>
                          <a:gs pos="0">
                            <a:schemeClr val="tx1">
                              <a:lumMod val="50000"/>
                            </a:schemeClr>
                          </a:gs>
                          <a:gs pos="61000">
                            <a:schemeClr val="tx1"/>
                          </a:gs>
                        </a:gsLst>
                        <a:lin ang="5400000" scaled="0"/>
                      </a:gradFill>
                      <a:effectLst/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>
                    <a:lnSpc>
                      <a:spcPct val="80000"/>
                    </a:lnSpc>
                  </a:pPr>
                  <a:r>
                    <a:rPr lang="en-US" sz="2000" b="1" dirty="0"/>
                    <a:t>s</a:t>
                  </a:r>
                  <a:r>
                    <a:rPr lang="en-US" sz="2000" b="1" dirty="0" smtClean="0"/>
                    <a:t>hift</a:t>
                  </a:r>
                  <a:endParaRPr lang="en-US" sz="2000" b="1" dirty="0"/>
                </a:p>
              </p:txBody>
            </p:sp>
          </p:grpSp>
          <p:sp>
            <p:nvSpPr>
              <p:cNvPr id="17" name="Oval 16"/>
              <p:cNvSpPr/>
              <p:nvPr/>
            </p:nvSpPr>
            <p:spPr>
              <a:xfrm>
                <a:off x="5372100" y="4972050"/>
                <a:ext cx="533400" cy="5334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/>
            <p:cNvSpPr/>
            <p:nvPr/>
          </p:nvSpPr>
          <p:spPr>
            <a:xfrm>
              <a:off x="5334000" y="2438400"/>
              <a:ext cx="533400" cy="533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/>
          <p:cNvCxnSpPr/>
          <p:nvPr/>
        </p:nvCxnSpPr>
        <p:spPr>
          <a:xfrm>
            <a:off x="5981700" y="1357993"/>
            <a:ext cx="0" cy="4661807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7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#2 Conclusions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5981700" y="66294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04800" y="1371601"/>
            <a:ext cx="8229600" cy="3581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Subsequent to hydraulic fracturing, no significant migration of Marcellus-derived fluids was observed in Upper Devonian or shallow groundwater units 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Shift in Sr isotopes of vertical Marcellus well suggests fracturing opened new </a:t>
            </a:r>
            <a:r>
              <a:rPr lang="en-US" sz="2800" dirty="0" err="1" smtClean="0">
                <a:sym typeface="Wingdings" panose="05000000000000000000" pitchFamily="2" charset="2"/>
              </a:rPr>
              <a:t>flowpaths</a:t>
            </a:r>
            <a:r>
              <a:rPr lang="en-US" sz="2800" dirty="0" smtClean="0">
                <a:sym typeface="Wingdings" panose="05000000000000000000" pitchFamily="2" charset="2"/>
              </a:rPr>
              <a:t> within the unit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Sr isotopes show greater sensitivity to potential brine migration than elemental concentrations or ratios</a:t>
            </a:r>
            <a:endParaRPr lang="en-US" sz="2800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4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5300"/>
            <a:ext cx="8686800" cy="6248400"/>
          </a:xfrm>
        </p:spPr>
        <p:txBody>
          <a:bodyPr>
            <a:normAutofit/>
          </a:bodyPr>
          <a:lstStyle/>
          <a:p>
            <a:r>
              <a:rPr lang="en-US" sz="1900" dirty="0" smtClean="0"/>
              <a:t>Capo, R.C., Stewart, B.W., Rowan, E., </a:t>
            </a:r>
            <a:r>
              <a:rPr lang="en-US" sz="1900" dirty="0" err="1" smtClean="0"/>
              <a:t>Kolesar</a:t>
            </a:r>
            <a:r>
              <a:rPr lang="en-US" sz="1900" dirty="0" smtClean="0"/>
              <a:t>, C., Wall, A.J., Chapman, E.C., </a:t>
            </a:r>
            <a:r>
              <a:rPr lang="en-US" sz="1900" dirty="0" err="1" smtClean="0"/>
              <a:t>Hammack</a:t>
            </a:r>
            <a:r>
              <a:rPr lang="en-US" sz="1900" dirty="0" smtClean="0"/>
              <a:t>, R.W., and Schroeder, K.T., 2014. The strontium isotopic evolution of Marcellus Formation produced waters, southwestern Pennsylvania. </a:t>
            </a:r>
            <a:r>
              <a:rPr lang="en-US" sz="1900" i="1" dirty="0" smtClean="0"/>
              <a:t>International Journal of Coal Geology,</a:t>
            </a:r>
            <a:r>
              <a:rPr lang="en-US" sz="1900" dirty="0" smtClean="0"/>
              <a:t> available online 28 Dec 2013.</a:t>
            </a:r>
          </a:p>
          <a:p>
            <a:r>
              <a:rPr lang="en-US" sz="1900" dirty="0" smtClean="0"/>
              <a:t>Capo, R.C., Stewart, B.W., and Chadwick, O.A., 1998. Strontium isotopes as tracers of ecosystem processes: theory and methods. </a:t>
            </a:r>
            <a:r>
              <a:rPr lang="en-US" sz="1900" i="1" dirty="0" err="1" smtClean="0"/>
              <a:t>Geoderma</a:t>
            </a:r>
            <a:r>
              <a:rPr lang="en-US" sz="1900" dirty="0" smtClean="0"/>
              <a:t>, v. 82, p. 197-225.</a:t>
            </a:r>
          </a:p>
          <a:p>
            <a:r>
              <a:rPr lang="en-US" sz="1900" dirty="0" smtClean="0"/>
              <a:t>Chapman</a:t>
            </a:r>
            <a:r>
              <a:rPr lang="en-US" sz="1900" dirty="0"/>
              <a:t>, E.C., Capo, R.C., Stewart, B.W., Kirby, C.S., </a:t>
            </a:r>
            <a:r>
              <a:rPr lang="en-US" sz="1900" dirty="0" err="1"/>
              <a:t>Hammack</a:t>
            </a:r>
            <a:r>
              <a:rPr lang="en-US" sz="1900" dirty="0"/>
              <a:t>, R.W., Schroeder, K.T., and </a:t>
            </a:r>
            <a:r>
              <a:rPr lang="en-US" sz="1900" dirty="0" err="1"/>
              <a:t>Edenborn</a:t>
            </a:r>
            <a:r>
              <a:rPr lang="en-US" sz="1900" dirty="0"/>
              <a:t>, H.M., </a:t>
            </a:r>
            <a:r>
              <a:rPr lang="en-US" sz="1900" dirty="0" smtClean="0"/>
              <a:t>2012. </a:t>
            </a:r>
            <a:r>
              <a:rPr lang="en-US" sz="1900" dirty="0"/>
              <a:t>Geochemical and strontium isotope characterization of produced waters from Marcellus Shale natural gas </a:t>
            </a:r>
            <a:r>
              <a:rPr lang="en-US" sz="1900" dirty="0" smtClean="0"/>
              <a:t>extraction. </a:t>
            </a:r>
            <a:r>
              <a:rPr lang="en-US" sz="1900" i="1" dirty="0"/>
              <a:t>Environmental Science &amp; </a:t>
            </a:r>
            <a:r>
              <a:rPr lang="en-US" sz="1900" i="1" dirty="0" smtClean="0"/>
              <a:t>Technology</a:t>
            </a:r>
            <a:r>
              <a:rPr lang="en-US" sz="1900" dirty="0" smtClean="0"/>
              <a:t>, v. 46, p. 3545-3553.</a:t>
            </a:r>
          </a:p>
          <a:p>
            <a:r>
              <a:rPr lang="en-US" sz="2000" dirty="0" err="1"/>
              <a:t>Kolesar</a:t>
            </a:r>
            <a:r>
              <a:rPr lang="en-US" sz="2000" dirty="0"/>
              <a:t> Kohl, C.A., Capo, R.C., Stewart, B.W., Wall, A.J., Schroeder, K.T., </a:t>
            </a:r>
            <a:r>
              <a:rPr lang="en-US" sz="2000" dirty="0" err="1"/>
              <a:t>Hammack</a:t>
            </a:r>
            <a:r>
              <a:rPr lang="en-US" sz="2000" dirty="0"/>
              <a:t>, R.W., and Guthrie, G.D., 2014. Strontium isotopes test long-term zonal isolation of injected and Marcellus Formation water after hydraulic fracturing. </a:t>
            </a:r>
            <a:r>
              <a:rPr lang="en-US" sz="2000" i="1" dirty="0"/>
              <a:t>Environmental Science &amp; Technology</a:t>
            </a:r>
            <a:r>
              <a:rPr lang="en-US" sz="2000" dirty="0"/>
              <a:t>, v. 48, p. 9867-9873.</a:t>
            </a:r>
          </a:p>
          <a:p>
            <a:r>
              <a:rPr lang="en-US" sz="2000" dirty="0" err="1"/>
              <a:t>Kolesar</a:t>
            </a:r>
            <a:r>
              <a:rPr lang="en-US" sz="2000" dirty="0"/>
              <a:t>, C.A., Capo R.C., Wall, A.J., Stewart, B.W., Schroeder, K.T., </a:t>
            </a:r>
            <a:r>
              <a:rPr lang="en-US" sz="2000" dirty="0" err="1"/>
              <a:t>Hammack</a:t>
            </a:r>
            <a:r>
              <a:rPr lang="en-US" sz="2000" dirty="0"/>
              <a:t>, R.W., 2013. Using strontium isotopes to test stratigraphic isolation of injected and formation waters during hydraulic fracturing, AAPG Search and Discovery Article #90163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5750" y="114300"/>
            <a:ext cx="8534400" cy="6477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19800" y="6705600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7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000" y="6494090"/>
            <a:ext cx="1158240" cy="28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2126198"/>
            <a:ext cx="8610600" cy="2217202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ea typeface="Times New Roman"/>
              </a:rPr>
              <a:t>For a variety of fluids (fresh water, brines, AMD-impacted and co-produced waters)</a:t>
            </a:r>
          </a:p>
          <a:p>
            <a:r>
              <a:rPr lang="en-US" sz="2400" baseline="0" dirty="0" smtClean="0">
                <a:latin typeface="Calibri"/>
                <a:ea typeface="Times New Roman"/>
              </a:rPr>
              <a:t>And many</a:t>
            </a:r>
            <a:r>
              <a:rPr lang="en-US" sz="2400" dirty="0" smtClean="0">
                <a:latin typeface="Calibri"/>
                <a:ea typeface="Times New Roman"/>
              </a:rPr>
              <a:t> geologic rock types and materials</a:t>
            </a:r>
            <a:endParaRPr lang="en-US" sz="2400" baseline="0" dirty="0" smtClean="0">
              <a:latin typeface="Calibri"/>
              <a:ea typeface="Times New Roman"/>
            </a:endParaRPr>
          </a:p>
          <a:p>
            <a:pPr marR="0" lvl="1" rtl="0"/>
            <a:r>
              <a:rPr lang="en-US" sz="2000" baseline="0" dirty="0" smtClean="0">
                <a:latin typeface="Calibri"/>
                <a:ea typeface="Times New Roman"/>
              </a:rPr>
              <a:t>Coal, shale, permeable limestone and sandstone aquifers</a:t>
            </a:r>
          </a:p>
          <a:p>
            <a:pPr marR="0" lvl="1" rtl="0"/>
            <a:r>
              <a:rPr lang="en-US" sz="2000" dirty="0" smtClean="0">
                <a:latin typeface="Calibri"/>
                <a:ea typeface="Times New Roman"/>
              </a:rPr>
              <a:t>Deep and shallow units</a:t>
            </a:r>
          </a:p>
          <a:p>
            <a:pPr marR="0" lvl="1" rtl="0"/>
            <a:r>
              <a:rPr lang="en-US" sz="2000" dirty="0" smtClean="0">
                <a:latin typeface="Calibri"/>
                <a:ea typeface="Times New Roman"/>
              </a:rPr>
              <a:t>Cements/grouts/combustion byproducts (coal fly ash)</a:t>
            </a:r>
          </a:p>
          <a:p>
            <a:r>
              <a:rPr lang="en-US" sz="2400" baseline="0" dirty="0" smtClean="0">
                <a:latin typeface="Calibri"/>
                <a:ea typeface="Times New Roman"/>
              </a:rPr>
              <a:t>Must be able to identify</a:t>
            </a:r>
            <a:r>
              <a:rPr lang="en-US" sz="2400" dirty="0" smtClean="0">
                <a:latin typeface="Calibri"/>
                <a:ea typeface="Times New Roman"/>
              </a:rPr>
              <a:t> contaminant source as well as provide ongoing monitoring</a:t>
            </a:r>
            <a:endParaRPr lang="en-US" sz="2400" baseline="0" dirty="0" smtClean="0"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81000" y="5181600"/>
            <a:ext cx="8229600" cy="1409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latin typeface="Calibri"/>
                <a:ea typeface="Times New Roman"/>
              </a:rPr>
              <a:t>Introduced tracers</a:t>
            </a:r>
          </a:p>
          <a:p>
            <a:pPr algn="ctr"/>
            <a:r>
              <a:rPr lang="en-US" sz="2400" dirty="0" smtClean="0">
                <a:latin typeface="Calibri"/>
                <a:ea typeface="Times New Roman"/>
              </a:rPr>
              <a:t>Major and trace element geochemical signatures</a:t>
            </a:r>
          </a:p>
          <a:p>
            <a:pPr algn="ctr"/>
            <a:r>
              <a:rPr lang="en-US" sz="2400" b="1" dirty="0" smtClean="0">
                <a:latin typeface="Calibri"/>
                <a:ea typeface="Times New Roman"/>
              </a:rPr>
              <a:t>Natural isotopic signatures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28600" y="304800"/>
            <a:ext cx="8534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Monitoring &amp; Risk Assessment:</a:t>
            </a:r>
          </a:p>
          <a:p>
            <a:r>
              <a:rPr lang="en-US" dirty="0" smtClean="0"/>
              <a:t>Sensitive Tools Required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172200" y="65502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 © Copyright 2014  </a:t>
            </a:r>
            <a:r>
              <a:rPr lang="en-US" sz="1400" dirty="0" err="1">
                <a:latin typeface="Constantia" panose="02030602050306030303" pitchFamily="18" charset="0"/>
              </a:rPr>
              <a:t>EchelonAGC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4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1"/>
            <a:ext cx="8153400" cy="25145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University of Pittsburgh: Rosemary Capo, Brian Stewart, Courtney Kohl, Andrew Wall, James Gardiner</a:t>
            </a:r>
          </a:p>
          <a:p>
            <a:r>
              <a:rPr lang="en-US" sz="2400" dirty="0" smtClean="0"/>
              <a:t>Department of Energy: Karl </a:t>
            </a:r>
            <a:r>
              <a:rPr lang="en-US" sz="2400" dirty="0" err="1" smtClean="0"/>
              <a:t>Schoeder</a:t>
            </a:r>
            <a:r>
              <a:rPr lang="en-US" sz="2400" dirty="0" smtClean="0"/>
              <a:t>, Rick </a:t>
            </a:r>
            <a:r>
              <a:rPr lang="en-US" sz="2400" dirty="0" err="1" smtClean="0"/>
              <a:t>Hammack</a:t>
            </a:r>
            <a:r>
              <a:rPr lang="en-US" sz="2400" dirty="0" smtClean="0"/>
              <a:t>, Hank </a:t>
            </a:r>
            <a:r>
              <a:rPr lang="en-US" sz="2400" dirty="0" err="1" smtClean="0"/>
              <a:t>Edenborn</a:t>
            </a:r>
            <a:endParaRPr lang="en-US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838200"/>
          </a:xfrm>
        </p:spPr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6DDB64-A6D2-4A30-A935-20E563639D74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6019800" y="6705600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pic>
        <p:nvPicPr>
          <p:cNvPr id="7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2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9600" y="685800"/>
            <a:ext cx="4318000" cy="593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Strontium </a:t>
            </a:r>
            <a:r>
              <a:rPr lang="en-US" dirty="0"/>
              <a:t>Isotopes: </a:t>
            </a:r>
            <a:r>
              <a:rPr lang="en-US" baseline="30000" dirty="0"/>
              <a:t>87</a:t>
            </a:r>
            <a:r>
              <a:rPr lang="en-US" dirty="0"/>
              <a:t>Sr/</a:t>
            </a:r>
            <a:r>
              <a:rPr lang="en-US" baseline="30000" dirty="0"/>
              <a:t>86</a:t>
            </a:r>
            <a:r>
              <a:rPr lang="en-US" dirty="0"/>
              <a:t>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600200"/>
            <a:ext cx="4038601" cy="37338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Four </a:t>
            </a:r>
            <a:r>
              <a:rPr lang="en-US" sz="2400" dirty="0"/>
              <a:t>naturally-occurring stable </a:t>
            </a:r>
            <a:r>
              <a:rPr lang="en-US" sz="2400" dirty="0" smtClean="0"/>
              <a:t>isotopes, including </a:t>
            </a:r>
            <a:r>
              <a:rPr lang="en-US" sz="2400" baseline="30000" dirty="0" smtClean="0"/>
              <a:t>87</a:t>
            </a:r>
            <a:r>
              <a:rPr lang="en-US" sz="2400" dirty="0" smtClean="0"/>
              <a:t>Sr and </a:t>
            </a:r>
            <a:r>
              <a:rPr lang="en-US" sz="2400" baseline="30000" dirty="0" smtClean="0"/>
              <a:t>86</a:t>
            </a:r>
            <a:r>
              <a:rPr lang="en-US" sz="2400" dirty="0" smtClean="0"/>
              <a:t>Sr</a:t>
            </a:r>
          </a:p>
          <a:p>
            <a:pPr>
              <a:spcBef>
                <a:spcPts val="1200"/>
              </a:spcBef>
            </a:pPr>
            <a:r>
              <a:rPr lang="en-US" sz="2400" baseline="30000" dirty="0" smtClean="0"/>
              <a:t>87</a:t>
            </a:r>
            <a:r>
              <a:rPr lang="en-US" sz="2400" dirty="0" smtClean="0"/>
              <a:t>Sr is </a:t>
            </a:r>
            <a:r>
              <a:rPr lang="en-US" sz="2400" dirty="0"/>
              <a:t>supplemented by</a:t>
            </a:r>
            <a:r>
              <a:rPr lang="en-US" sz="2400" dirty="0" smtClean="0"/>
              <a:t> the slow decay </a:t>
            </a:r>
            <a:r>
              <a:rPr lang="en-US" sz="2400" dirty="0"/>
              <a:t>of </a:t>
            </a:r>
            <a:r>
              <a:rPr lang="en-US" sz="2400" baseline="30000" dirty="0" smtClean="0"/>
              <a:t>87</a:t>
            </a:r>
            <a:r>
              <a:rPr lang="en-US" sz="2400" dirty="0" smtClean="0"/>
              <a:t>Rb (‘radiogenic isotope’)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Half-life: 48.8 Ga</a:t>
            </a:r>
          </a:p>
          <a:p>
            <a:pPr lvl="1">
              <a:spcBef>
                <a:spcPts val="1200"/>
              </a:spcBef>
            </a:pPr>
            <a:r>
              <a:rPr lang="en-US" sz="2000" baseline="30000" dirty="0" smtClean="0"/>
              <a:t>87</a:t>
            </a:r>
            <a:r>
              <a:rPr lang="en-US" sz="2000" dirty="0" smtClean="0"/>
              <a:t>Sr/</a:t>
            </a:r>
            <a:r>
              <a:rPr lang="en-US" sz="2000" baseline="30000" dirty="0" smtClean="0"/>
              <a:t>86</a:t>
            </a:r>
            <a:r>
              <a:rPr lang="en-US" sz="2000" dirty="0" smtClean="0"/>
              <a:t>Sr increases with time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65502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 © Copyright 2014  </a:t>
            </a:r>
            <a:r>
              <a:rPr lang="en-US" sz="1400" dirty="0" err="1">
                <a:latin typeface="Constantia" panose="02030602050306030303" pitchFamily="18" charset="0"/>
              </a:rPr>
              <a:t>EchelonAGC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3733800" y="6454008"/>
            <a:ext cx="2209800" cy="3836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1200"/>
              </a:spcBef>
              <a:buNone/>
            </a:pPr>
            <a:r>
              <a:rPr lang="en-US" sz="2000" dirty="0" smtClean="0"/>
              <a:t>Capo et al., 1998</a:t>
            </a:r>
          </a:p>
        </p:txBody>
      </p:sp>
    </p:spTree>
    <p:extLst>
      <p:ext uri="{BB962C8B-B14F-4D97-AF65-F5344CB8AC3E}">
        <p14:creationId xmlns:p14="http://schemas.microsoft.com/office/powerpoint/2010/main" val="10218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534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Strontium Isotopes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799"/>
            <a:ext cx="4572000" cy="54834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 smtClean="0"/>
              <a:t>Rocks with different compositions </a:t>
            </a:r>
            <a:r>
              <a:rPr lang="en-US" sz="2400" dirty="0"/>
              <a:t>and</a:t>
            </a:r>
            <a:r>
              <a:rPr lang="en-US" sz="2400" dirty="0" smtClean="0"/>
              <a:t> geological histories develop distinct </a:t>
            </a:r>
            <a:r>
              <a:rPr lang="en-US" sz="2400" baseline="30000" dirty="0" smtClean="0"/>
              <a:t>87</a:t>
            </a:r>
            <a:r>
              <a:rPr lang="en-US" sz="2400" dirty="0" smtClean="0"/>
              <a:t>Sr/</a:t>
            </a:r>
            <a:r>
              <a:rPr lang="en-US" sz="2400" baseline="30000" dirty="0" smtClean="0"/>
              <a:t>86</a:t>
            </a:r>
            <a:r>
              <a:rPr lang="en-US" sz="2400" dirty="0" smtClean="0"/>
              <a:t>Sr ratios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Reflect sources of Sr available during formation</a:t>
            </a:r>
          </a:p>
          <a:p>
            <a:pPr>
              <a:spcBef>
                <a:spcPts val="1200"/>
              </a:spcBef>
            </a:pPr>
            <a:r>
              <a:rPr lang="en-US" sz="2400" dirty="0" smtClean="0"/>
              <a:t>Waters </a:t>
            </a:r>
            <a:r>
              <a:rPr lang="en-US" sz="2400" dirty="0"/>
              <a:t>which interact with these units </a:t>
            </a:r>
            <a:r>
              <a:rPr lang="en-US" sz="2400" dirty="0" smtClean="0"/>
              <a:t>can inherit </a:t>
            </a:r>
            <a:r>
              <a:rPr lang="en-US" sz="2400" dirty="0"/>
              <a:t>their </a:t>
            </a:r>
            <a:r>
              <a:rPr lang="en-US" sz="2400" baseline="30000" dirty="0" smtClean="0"/>
              <a:t>87</a:t>
            </a:r>
            <a:r>
              <a:rPr lang="en-US" sz="2400" dirty="0" smtClean="0"/>
              <a:t>Sr/</a:t>
            </a:r>
            <a:r>
              <a:rPr lang="en-US" sz="2400" baseline="30000" dirty="0" smtClean="0"/>
              <a:t>86</a:t>
            </a:r>
            <a:r>
              <a:rPr lang="en-US" sz="2400" dirty="0" smtClean="0"/>
              <a:t>Sr</a:t>
            </a:r>
          </a:p>
          <a:p>
            <a:pPr>
              <a:spcBef>
                <a:spcPts val="1200"/>
              </a:spcBef>
            </a:pPr>
            <a:r>
              <a:rPr lang="en-US" sz="2400" baseline="30000" dirty="0" smtClean="0"/>
              <a:t>87</a:t>
            </a:r>
            <a:r>
              <a:rPr lang="en-US" sz="2400" dirty="0" smtClean="0"/>
              <a:t>Sr/</a:t>
            </a:r>
            <a:r>
              <a:rPr lang="en-US" sz="2400" baseline="30000" dirty="0" smtClean="0"/>
              <a:t>86</a:t>
            </a:r>
            <a:r>
              <a:rPr lang="en-US" sz="2400" dirty="0" smtClean="0"/>
              <a:t>Sr in geologic materials is  an indicator of both age and geochemical origin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6172200" y="65502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 © Copyright 2014  </a:t>
            </a:r>
            <a:r>
              <a:rPr lang="en-US" sz="1400" dirty="0" err="1">
                <a:latin typeface="Constantia" panose="02030602050306030303" pitchFamily="18" charset="0"/>
              </a:rPr>
              <a:t>EchelonAGC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pic>
        <p:nvPicPr>
          <p:cNvPr id="9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iz Chapman\Pictures\Old\SedStrat Fieldtrip\PA07000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5467350" cy="5029200"/>
          </a:xfrm>
          <a:noFill/>
          <a:ln/>
        </p:spPr>
        <p:txBody>
          <a:bodyPr lIns="90487" tIns="44450" rIns="90487" bIns="44450">
            <a:noAutofit/>
          </a:bodyPr>
          <a:lstStyle/>
          <a:p>
            <a:r>
              <a:rPr kumimoji="1" lang="en-US" sz="2800" dirty="0"/>
              <a:t>Systematics understood</a:t>
            </a:r>
            <a:endParaRPr kumimoji="1" lang="en-US" sz="1400" dirty="0"/>
          </a:p>
          <a:p>
            <a:r>
              <a:rPr kumimoji="1" lang="en-US" sz="2800" dirty="0" smtClean="0"/>
              <a:t>Ubiquitous and abundant</a:t>
            </a:r>
          </a:p>
          <a:p>
            <a:pPr lvl="1"/>
            <a:r>
              <a:rPr kumimoji="1" lang="en-US" sz="2000" dirty="0" smtClean="0"/>
              <a:t>One of the most abundant trace elements in crustal rocks</a:t>
            </a:r>
          </a:p>
          <a:p>
            <a:r>
              <a:rPr kumimoji="1" lang="en-US" sz="2800" dirty="0" smtClean="0"/>
              <a:t>Proxy </a:t>
            </a:r>
            <a:r>
              <a:rPr kumimoji="1" lang="en-US" sz="2800" dirty="0"/>
              <a:t>for </a:t>
            </a:r>
            <a:r>
              <a:rPr kumimoji="1" lang="en-US" sz="2800" dirty="0" smtClean="0"/>
              <a:t>calcium</a:t>
            </a:r>
          </a:p>
          <a:p>
            <a:r>
              <a:rPr lang="en-US" sz="2800" dirty="0"/>
              <a:t>Does not fractionate appreciably during physical, chemical, or biological </a:t>
            </a:r>
            <a:r>
              <a:rPr lang="en-US" sz="2800" dirty="0" smtClean="0"/>
              <a:t>processes</a:t>
            </a:r>
            <a:endParaRPr kumimoji="1" lang="en-US" sz="2800" dirty="0" smtClean="0"/>
          </a:p>
        </p:txBody>
      </p:sp>
      <p:sp>
        <p:nvSpPr>
          <p:cNvPr id="221" name="Title 1"/>
          <p:cNvSpPr txBox="1">
            <a:spLocks/>
          </p:cNvSpPr>
          <p:nvPr/>
        </p:nvSpPr>
        <p:spPr>
          <a:xfrm>
            <a:off x="228600" y="304800"/>
            <a:ext cx="8534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Why Strontium?</a:t>
            </a:r>
            <a:endParaRPr lang="en-US" dirty="0"/>
          </a:p>
        </p:txBody>
      </p:sp>
      <p:sp>
        <p:nvSpPr>
          <p:cNvPr id="228" name="Rectangle 227"/>
          <p:cNvSpPr/>
          <p:nvPr/>
        </p:nvSpPr>
        <p:spPr>
          <a:xfrm>
            <a:off x="6172200" y="65502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 © Copyright 2014  </a:t>
            </a:r>
            <a:r>
              <a:rPr lang="en-US" sz="1400" dirty="0" err="1">
                <a:latin typeface="Constantia" panose="02030602050306030303" pitchFamily="18" charset="0"/>
              </a:rPr>
              <a:t>EchelonAGC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72150" y="1187181"/>
            <a:ext cx="2768165" cy="4832620"/>
            <a:chOff x="3746936" y="1187181"/>
            <a:chExt cx="2768165" cy="4832620"/>
          </a:xfrm>
        </p:grpSpPr>
        <p:grpSp>
          <p:nvGrpSpPr>
            <p:cNvPr id="6" name="Group 5"/>
            <p:cNvGrpSpPr/>
            <p:nvPr/>
          </p:nvGrpSpPr>
          <p:grpSpPr>
            <a:xfrm>
              <a:off x="3746936" y="1295401"/>
              <a:ext cx="2768165" cy="4724400"/>
              <a:chOff x="2590800" y="2309811"/>
              <a:chExt cx="1948126" cy="3328988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43963"/>
              <a:stretch/>
            </p:blipFill>
            <p:spPr bwMode="auto">
              <a:xfrm>
                <a:off x="2590800" y="2309811"/>
                <a:ext cx="1948126" cy="3328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ectangle 4"/>
              <p:cNvSpPr/>
              <p:nvPr/>
            </p:nvSpPr>
            <p:spPr>
              <a:xfrm>
                <a:off x="2927132" y="3697178"/>
                <a:ext cx="457200" cy="4572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029200" y="1187181"/>
              <a:ext cx="1485901" cy="1479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144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Strontium Isotopes: Epsilon Notation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4400" y="2514600"/>
            <a:ext cx="7315200" cy="20233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6172200" y="6550223"/>
            <a:ext cx="266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tantia" panose="02030602050306030303" pitchFamily="18" charset="0"/>
              </a:rPr>
              <a:t> © Copyright 2014  </a:t>
            </a:r>
            <a:r>
              <a:rPr lang="en-US" sz="1400" dirty="0" err="1">
                <a:latin typeface="Constantia" panose="02030602050306030303" pitchFamily="18" charset="0"/>
              </a:rPr>
              <a:t>EchelonAGC</a:t>
            </a:r>
            <a:endParaRPr lang="en-US" sz="1400" dirty="0">
              <a:latin typeface="Constantia" panose="02030602050306030303" pitchFamily="18" charset="0"/>
            </a:endParaRPr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13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9154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Isotope characterization of produced waters from Marcellus Shale gas extraction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295400"/>
            <a:ext cx="4191000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n w="25400">
                  <a:noFill/>
                </a:ln>
                <a:solidFill>
                  <a:srgbClr val="0000FF"/>
                </a:solidFill>
                <a:latin typeface="Arial"/>
                <a:cs typeface="Arial"/>
              </a:rPr>
              <a:t>Marcellus produced waters</a:t>
            </a:r>
          </a:p>
          <a:p>
            <a:pPr lvl="1">
              <a:spcBef>
                <a:spcPts val="18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Four Pennsylvania counties</a:t>
            </a:r>
          </a:p>
          <a:p>
            <a:pPr lvl="2">
              <a:lnSpc>
                <a:spcPct val="120000"/>
              </a:lnSpc>
              <a:buFont typeface="Wingdings" charset="2"/>
              <a:buChar char="ü"/>
            </a:pPr>
            <a:r>
              <a:rPr lang="en-US" sz="1800" b="1" dirty="0" smtClean="0">
                <a:solidFill>
                  <a:srgbClr val="008000"/>
                </a:solidFill>
                <a:latin typeface="Arial"/>
                <a:cs typeface="Arial"/>
              </a:rPr>
              <a:t>Bradford</a:t>
            </a:r>
          </a:p>
          <a:p>
            <a:pPr lvl="2">
              <a:lnSpc>
                <a:spcPct val="120000"/>
              </a:lnSpc>
              <a:buFont typeface="Wingdings" charset="2"/>
              <a:buChar char="ü"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Westmoreland</a:t>
            </a:r>
          </a:p>
          <a:p>
            <a:pPr lvl="2">
              <a:lnSpc>
                <a:spcPct val="120000"/>
              </a:lnSpc>
              <a:buFont typeface="Wingdings" charset="2"/>
              <a:buChar char="ü"/>
            </a:pPr>
            <a:r>
              <a:rPr lang="en-US" sz="1800" b="1" dirty="0" smtClean="0">
                <a:solidFill>
                  <a:srgbClr val="0000FF"/>
                </a:solidFill>
                <a:latin typeface="Arial"/>
                <a:cs typeface="Arial"/>
              </a:rPr>
              <a:t>Washington</a:t>
            </a:r>
          </a:p>
          <a:p>
            <a:pPr lvl="2">
              <a:lnSpc>
                <a:spcPct val="120000"/>
              </a:lnSpc>
              <a:buFont typeface="Wingdings" charset="2"/>
              <a:buChar char="ü"/>
            </a:pPr>
            <a:r>
              <a:rPr lang="en-US" sz="1800" b="1" dirty="0" smtClean="0">
                <a:solidFill>
                  <a:srgbClr val="FF0000"/>
                </a:solidFill>
                <a:latin typeface="Arial"/>
                <a:cs typeface="Arial"/>
              </a:rPr>
              <a:t>Greene</a:t>
            </a:r>
          </a:p>
          <a:p>
            <a:pPr lvl="1">
              <a:spcBef>
                <a:spcPts val="1800"/>
              </a:spcBef>
              <a:buFont typeface="Arial"/>
              <a:buChar char="•"/>
            </a:pPr>
            <a:r>
              <a:rPr lang="en-US" sz="1800" dirty="0" smtClean="0">
                <a:latin typeface="Arial"/>
                <a:cs typeface="Arial"/>
              </a:rPr>
              <a:t>Different sample types:</a:t>
            </a:r>
          </a:p>
          <a:p>
            <a:pPr lvl="2">
              <a:spcBef>
                <a:spcPts val="1200"/>
              </a:spcBef>
              <a:buFont typeface="Wingdings" charset="2"/>
              <a:buChar char="ü"/>
            </a:pPr>
            <a:r>
              <a:rPr lang="en-US" sz="1800" dirty="0" smtClean="0">
                <a:latin typeface="Arial"/>
                <a:cs typeface="Arial"/>
              </a:rPr>
              <a:t>Individual well single samples </a:t>
            </a:r>
          </a:p>
          <a:p>
            <a:pPr lvl="2">
              <a:spcBef>
                <a:spcPts val="1200"/>
              </a:spcBef>
              <a:buFont typeface="Wingdings" charset="2"/>
              <a:buChar char="ü"/>
            </a:pPr>
            <a:r>
              <a:rPr lang="en-US" sz="1800" dirty="0" smtClean="0">
                <a:latin typeface="Arial"/>
                <a:cs typeface="Arial"/>
              </a:rPr>
              <a:t>Impoundment samples</a:t>
            </a:r>
          </a:p>
          <a:p>
            <a:pPr lvl="2">
              <a:spcBef>
                <a:spcPts val="1200"/>
              </a:spcBef>
              <a:buFont typeface="Wingdings" charset="2"/>
              <a:buChar char="ü"/>
            </a:pPr>
            <a:r>
              <a:rPr lang="en-US" sz="1800" dirty="0" smtClean="0">
                <a:latin typeface="Arial"/>
                <a:cs typeface="Arial"/>
              </a:rPr>
              <a:t>Produced water time series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57926" y="1562100"/>
            <a:ext cx="4311374" cy="4876800"/>
            <a:chOff x="4457926" y="1562100"/>
            <a:chExt cx="4311374" cy="48768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7926" y="1562100"/>
              <a:ext cx="4311374" cy="48768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</p:pic>
        <p:sp>
          <p:nvSpPr>
            <p:cNvPr id="8" name="Freeform 7"/>
            <p:cNvSpPr/>
            <p:nvPr/>
          </p:nvSpPr>
          <p:spPr>
            <a:xfrm rot="171867">
              <a:off x="7248525" y="2928409"/>
              <a:ext cx="323850" cy="244475"/>
            </a:xfrm>
            <a:custGeom>
              <a:avLst/>
              <a:gdLst>
                <a:gd name="connsiteX0" fmla="*/ 0 w 323850"/>
                <a:gd name="connsiteY0" fmla="*/ 12700 h 244475"/>
                <a:gd name="connsiteX1" fmla="*/ 304800 w 323850"/>
                <a:gd name="connsiteY1" fmla="*/ 0 h 244475"/>
                <a:gd name="connsiteX2" fmla="*/ 304800 w 323850"/>
                <a:gd name="connsiteY2" fmla="*/ 28575 h 244475"/>
                <a:gd name="connsiteX3" fmla="*/ 304800 w 323850"/>
                <a:gd name="connsiteY3" fmla="*/ 63500 h 244475"/>
                <a:gd name="connsiteX4" fmla="*/ 317500 w 323850"/>
                <a:gd name="connsiteY4" fmla="*/ 107950 h 244475"/>
                <a:gd name="connsiteX5" fmla="*/ 317500 w 323850"/>
                <a:gd name="connsiteY5" fmla="*/ 130175 h 244475"/>
                <a:gd name="connsiteX6" fmla="*/ 323850 w 323850"/>
                <a:gd name="connsiteY6" fmla="*/ 174625 h 244475"/>
                <a:gd name="connsiteX7" fmla="*/ 295275 w 323850"/>
                <a:gd name="connsiteY7" fmla="*/ 177800 h 244475"/>
                <a:gd name="connsiteX8" fmla="*/ 295275 w 323850"/>
                <a:gd name="connsiteY8" fmla="*/ 177800 h 244475"/>
                <a:gd name="connsiteX9" fmla="*/ 285750 w 323850"/>
                <a:gd name="connsiteY9" fmla="*/ 203200 h 244475"/>
                <a:gd name="connsiteX10" fmla="*/ 279400 w 323850"/>
                <a:gd name="connsiteY10" fmla="*/ 244475 h 244475"/>
                <a:gd name="connsiteX11" fmla="*/ 44450 w 323850"/>
                <a:gd name="connsiteY11" fmla="*/ 215900 h 244475"/>
                <a:gd name="connsiteX12" fmla="*/ 22225 w 323850"/>
                <a:gd name="connsiteY12" fmla="*/ 212725 h 244475"/>
                <a:gd name="connsiteX13" fmla="*/ 22225 w 323850"/>
                <a:gd name="connsiteY13" fmla="*/ 212725 h 244475"/>
                <a:gd name="connsiteX14" fmla="*/ 0 w 323850"/>
                <a:gd name="connsiteY14" fmla="*/ 1270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244475">
                  <a:moveTo>
                    <a:pt x="0" y="12700"/>
                  </a:moveTo>
                  <a:lnTo>
                    <a:pt x="304800" y="0"/>
                  </a:lnTo>
                  <a:lnTo>
                    <a:pt x="304800" y="28575"/>
                  </a:lnTo>
                  <a:lnTo>
                    <a:pt x="304800" y="63500"/>
                  </a:lnTo>
                  <a:lnTo>
                    <a:pt x="317500" y="107950"/>
                  </a:lnTo>
                  <a:lnTo>
                    <a:pt x="317500" y="130175"/>
                  </a:lnTo>
                  <a:lnTo>
                    <a:pt x="323850" y="174625"/>
                  </a:lnTo>
                  <a:lnTo>
                    <a:pt x="295275" y="177800"/>
                  </a:lnTo>
                  <a:lnTo>
                    <a:pt x="295275" y="177800"/>
                  </a:lnTo>
                  <a:lnTo>
                    <a:pt x="285750" y="203200"/>
                  </a:lnTo>
                  <a:lnTo>
                    <a:pt x="279400" y="244475"/>
                  </a:lnTo>
                  <a:lnTo>
                    <a:pt x="44450" y="215900"/>
                  </a:lnTo>
                  <a:lnTo>
                    <a:pt x="22225" y="212725"/>
                  </a:lnTo>
                  <a:lnTo>
                    <a:pt x="22225" y="212725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5832475" y="3721100"/>
              <a:ext cx="263584" cy="273050"/>
            </a:xfrm>
            <a:custGeom>
              <a:avLst/>
              <a:gdLst>
                <a:gd name="connsiteX0" fmla="*/ 3175 w 263584"/>
                <a:gd name="connsiteY0" fmla="*/ 3175 h 273050"/>
                <a:gd name="connsiteX1" fmla="*/ 0 w 263584"/>
                <a:gd name="connsiteY1" fmla="*/ 273050 h 273050"/>
                <a:gd name="connsiteX2" fmla="*/ 76200 w 263584"/>
                <a:gd name="connsiteY2" fmla="*/ 244475 h 273050"/>
                <a:gd name="connsiteX3" fmla="*/ 133350 w 263584"/>
                <a:gd name="connsiteY3" fmla="*/ 247650 h 273050"/>
                <a:gd name="connsiteX4" fmla="*/ 161925 w 263584"/>
                <a:gd name="connsiteY4" fmla="*/ 260350 h 273050"/>
                <a:gd name="connsiteX5" fmla="*/ 180975 w 263584"/>
                <a:gd name="connsiteY5" fmla="*/ 250825 h 273050"/>
                <a:gd name="connsiteX6" fmla="*/ 196850 w 263584"/>
                <a:gd name="connsiteY6" fmla="*/ 260350 h 273050"/>
                <a:gd name="connsiteX7" fmla="*/ 196850 w 263584"/>
                <a:gd name="connsiteY7" fmla="*/ 260350 h 273050"/>
                <a:gd name="connsiteX8" fmla="*/ 238125 w 263584"/>
                <a:gd name="connsiteY8" fmla="*/ 244475 h 273050"/>
                <a:gd name="connsiteX9" fmla="*/ 257175 w 263584"/>
                <a:gd name="connsiteY9" fmla="*/ 212725 h 273050"/>
                <a:gd name="connsiteX10" fmla="*/ 250825 w 263584"/>
                <a:gd name="connsiteY10" fmla="*/ 184150 h 273050"/>
                <a:gd name="connsiteX11" fmla="*/ 254000 w 263584"/>
                <a:gd name="connsiteY11" fmla="*/ 149225 h 273050"/>
                <a:gd name="connsiteX12" fmla="*/ 225425 w 263584"/>
                <a:gd name="connsiteY12" fmla="*/ 139700 h 273050"/>
                <a:gd name="connsiteX13" fmla="*/ 225425 w 263584"/>
                <a:gd name="connsiteY13" fmla="*/ 114300 h 273050"/>
                <a:gd name="connsiteX14" fmla="*/ 139700 w 263584"/>
                <a:gd name="connsiteY14" fmla="*/ 76200 h 273050"/>
                <a:gd name="connsiteX15" fmla="*/ 92075 w 263584"/>
                <a:gd name="connsiteY15" fmla="*/ 25400 h 273050"/>
                <a:gd name="connsiteX16" fmla="*/ 73025 w 263584"/>
                <a:gd name="connsiteY16" fmla="*/ 0 h 273050"/>
                <a:gd name="connsiteX17" fmla="*/ 3175 w 263584"/>
                <a:gd name="connsiteY17" fmla="*/ 3175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3584" h="273050">
                  <a:moveTo>
                    <a:pt x="3175" y="3175"/>
                  </a:moveTo>
                  <a:cubicBezTo>
                    <a:pt x="2117" y="93133"/>
                    <a:pt x="0" y="273050"/>
                    <a:pt x="0" y="273050"/>
                  </a:cubicBezTo>
                  <a:lnTo>
                    <a:pt x="76200" y="244475"/>
                  </a:lnTo>
                  <a:lnTo>
                    <a:pt x="133350" y="247650"/>
                  </a:lnTo>
                  <a:lnTo>
                    <a:pt x="161925" y="260350"/>
                  </a:lnTo>
                  <a:lnTo>
                    <a:pt x="180975" y="250825"/>
                  </a:lnTo>
                  <a:cubicBezTo>
                    <a:pt x="194522" y="260985"/>
                    <a:pt x="188383" y="260350"/>
                    <a:pt x="196850" y="260350"/>
                  </a:cubicBezTo>
                  <a:lnTo>
                    <a:pt x="196850" y="260350"/>
                  </a:lnTo>
                  <a:lnTo>
                    <a:pt x="238125" y="244475"/>
                  </a:lnTo>
                  <a:lnTo>
                    <a:pt x="257175" y="212725"/>
                  </a:lnTo>
                  <a:cubicBezTo>
                    <a:pt x="253883" y="183098"/>
                    <a:pt x="263584" y="184150"/>
                    <a:pt x="250825" y="184150"/>
                  </a:cubicBezTo>
                  <a:lnTo>
                    <a:pt x="254000" y="149225"/>
                  </a:lnTo>
                  <a:lnTo>
                    <a:pt x="225425" y="139700"/>
                  </a:lnTo>
                  <a:cubicBezTo>
                    <a:pt x="228731" y="113250"/>
                    <a:pt x="237133" y="114300"/>
                    <a:pt x="225425" y="114300"/>
                  </a:cubicBezTo>
                  <a:lnTo>
                    <a:pt x="139700" y="76200"/>
                  </a:lnTo>
                  <a:lnTo>
                    <a:pt x="92075" y="25400"/>
                  </a:lnTo>
                  <a:lnTo>
                    <a:pt x="73025" y="0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>
              <a:off x="5829300" y="3965575"/>
              <a:ext cx="241300" cy="149225"/>
            </a:xfrm>
            <a:custGeom>
              <a:avLst/>
              <a:gdLst>
                <a:gd name="connsiteX0" fmla="*/ 0 w 241300"/>
                <a:gd name="connsiteY0" fmla="*/ 142875 h 149225"/>
                <a:gd name="connsiteX1" fmla="*/ 0 w 241300"/>
                <a:gd name="connsiteY1" fmla="*/ 28575 h 149225"/>
                <a:gd name="connsiteX2" fmla="*/ 79375 w 241300"/>
                <a:gd name="connsiteY2" fmla="*/ 0 h 149225"/>
                <a:gd name="connsiteX3" fmla="*/ 136525 w 241300"/>
                <a:gd name="connsiteY3" fmla="*/ 3175 h 149225"/>
                <a:gd name="connsiteX4" fmla="*/ 158750 w 241300"/>
                <a:gd name="connsiteY4" fmla="*/ 12700 h 149225"/>
                <a:gd name="connsiteX5" fmla="*/ 190500 w 241300"/>
                <a:gd name="connsiteY5" fmla="*/ 6350 h 149225"/>
                <a:gd name="connsiteX6" fmla="*/ 209550 w 241300"/>
                <a:gd name="connsiteY6" fmla="*/ 25400 h 149225"/>
                <a:gd name="connsiteX7" fmla="*/ 234950 w 241300"/>
                <a:gd name="connsiteY7" fmla="*/ 38100 h 149225"/>
                <a:gd name="connsiteX8" fmla="*/ 241300 w 241300"/>
                <a:gd name="connsiteY8" fmla="*/ 60325 h 149225"/>
                <a:gd name="connsiteX9" fmla="*/ 234950 w 241300"/>
                <a:gd name="connsiteY9" fmla="*/ 82550 h 149225"/>
                <a:gd name="connsiteX10" fmla="*/ 241300 w 241300"/>
                <a:gd name="connsiteY10" fmla="*/ 114300 h 149225"/>
                <a:gd name="connsiteX11" fmla="*/ 238125 w 241300"/>
                <a:gd name="connsiteY11" fmla="*/ 149225 h 149225"/>
                <a:gd name="connsiteX12" fmla="*/ 238125 w 241300"/>
                <a:gd name="connsiteY12" fmla="*/ 149225 h 149225"/>
                <a:gd name="connsiteX13" fmla="*/ 0 w 241300"/>
                <a:gd name="connsiteY13" fmla="*/ 142875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300" h="149225">
                  <a:moveTo>
                    <a:pt x="0" y="142875"/>
                  </a:moveTo>
                  <a:lnTo>
                    <a:pt x="0" y="28575"/>
                  </a:lnTo>
                  <a:lnTo>
                    <a:pt x="79375" y="0"/>
                  </a:lnTo>
                  <a:lnTo>
                    <a:pt x="136525" y="3175"/>
                  </a:lnTo>
                  <a:lnTo>
                    <a:pt x="158750" y="12700"/>
                  </a:lnTo>
                  <a:lnTo>
                    <a:pt x="190500" y="6350"/>
                  </a:lnTo>
                  <a:lnTo>
                    <a:pt x="209550" y="25400"/>
                  </a:lnTo>
                  <a:lnTo>
                    <a:pt x="234950" y="38100"/>
                  </a:lnTo>
                  <a:lnTo>
                    <a:pt x="241300" y="60325"/>
                  </a:lnTo>
                  <a:lnTo>
                    <a:pt x="234950" y="82550"/>
                  </a:lnTo>
                  <a:lnTo>
                    <a:pt x="241300" y="114300"/>
                  </a:lnTo>
                  <a:lnTo>
                    <a:pt x="238125" y="149225"/>
                  </a:lnTo>
                  <a:lnTo>
                    <a:pt x="238125" y="149225"/>
                  </a:lnTo>
                  <a:lnTo>
                    <a:pt x="0" y="142875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6083300" y="3625850"/>
              <a:ext cx="374738" cy="337397"/>
            </a:xfrm>
            <a:custGeom>
              <a:avLst/>
              <a:gdLst>
                <a:gd name="connsiteX0" fmla="*/ 0 w 374738"/>
                <a:gd name="connsiteY0" fmla="*/ 279400 h 337397"/>
                <a:gd name="connsiteX1" fmla="*/ 34925 w 374738"/>
                <a:gd name="connsiteY1" fmla="*/ 285750 h 337397"/>
                <a:gd name="connsiteX2" fmla="*/ 63500 w 374738"/>
                <a:gd name="connsiteY2" fmla="*/ 288925 h 337397"/>
                <a:gd name="connsiteX3" fmla="*/ 88900 w 374738"/>
                <a:gd name="connsiteY3" fmla="*/ 307975 h 337397"/>
                <a:gd name="connsiteX4" fmla="*/ 111125 w 374738"/>
                <a:gd name="connsiteY4" fmla="*/ 307975 h 337397"/>
                <a:gd name="connsiteX5" fmla="*/ 139700 w 374738"/>
                <a:gd name="connsiteY5" fmla="*/ 282575 h 337397"/>
                <a:gd name="connsiteX6" fmla="*/ 168275 w 374738"/>
                <a:gd name="connsiteY6" fmla="*/ 285750 h 337397"/>
                <a:gd name="connsiteX7" fmla="*/ 200025 w 374738"/>
                <a:gd name="connsiteY7" fmla="*/ 311150 h 337397"/>
                <a:gd name="connsiteX8" fmla="*/ 222250 w 374738"/>
                <a:gd name="connsiteY8" fmla="*/ 336550 h 337397"/>
                <a:gd name="connsiteX9" fmla="*/ 238125 w 374738"/>
                <a:gd name="connsiteY9" fmla="*/ 327025 h 337397"/>
                <a:gd name="connsiteX10" fmla="*/ 257175 w 374738"/>
                <a:gd name="connsiteY10" fmla="*/ 298450 h 337397"/>
                <a:gd name="connsiteX11" fmla="*/ 285750 w 374738"/>
                <a:gd name="connsiteY11" fmla="*/ 295275 h 337397"/>
                <a:gd name="connsiteX12" fmla="*/ 301625 w 374738"/>
                <a:gd name="connsiteY12" fmla="*/ 263525 h 337397"/>
                <a:gd name="connsiteX13" fmla="*/ 365125 w 374738"/>
                <a:gd name="connsiteY13" fmla="*/ 165100 h 337397"/>
                <a:gd name="connsiteX14" fmla="*/ 365125 w 374738"/>
                <a:gd name="connsiteY14" fmla="*/ 146050 h 337397"/>
                <a:gd name="connsiteX15" fmla="*/ 365125 w 374738"/>
                <a:gd name="connsiteY15" fmla="*/ 146050 h 337397"/>
                <a:gd name="connsiteX16" fmla="*/ 327025 w 374738"/>
                <a:gd name="connsiteY16" fmla="*/ 155575 h 337397"/>
                <a:gd name="connsiteX17" fmla="*/ 304800 w 374738"/>
                <a:gd name="connsiteY17" fmla="*/ 152400 h 337397"/>
                <a:gd name="connsiteX18" fmla="*/ 269875 w 374738"/>
                <a:gd name="connsiteY18" fmla="*/ 139700 h 337397"/>
                <a:gd name="connsiteX19" fmla="*/ 269875 w 374738"/>
                <a:gd name="connsiteY19" fmla="*/ 139700 h 337397"/>
                <a:gd name="connsiteX20" fmla="*/ 222250 w 374738"/>
                <a:gd name="connsiteY20" fmla="*/ 111125 h 337397"/>
                <a:gd name="connsiteX21" fmla="*/ 203200 w 374738"/>
                <a:gd name="connsiteY21" fmla="*/ 114300 h 337397"/>
                <a:gd name="connsiteX22" fmla="*/ 180975 w 374738"/>
                <a:gd name="connsiteY22" fmla="*/ 101600 h 337397"/>
                <a:gd name="connsiteX23" fmla="*/ 171450 w 374738"/>
                <a:gd name="connsiteY23" fmla="*/ 79375 h 337397"/>
                <a:gd name="connsiteX24" fmla="*/ 136525 w 374738"/>
                <a:gd name="connsiteY24" fmla="*/ 60325 h 337397"/>
                <a:gd name="connsiteX25" fmla="*/ 127000 w 374738"/>
                <a:gd name="connsiteY25" fmla="*/ 25400 h 337397"/>
                <a:gd name="connsiteX26" fmla="*/ 95250 w 374738"/>
                <a:gd name="connsiteY26" fmla="*/ 0 h 337397"/>
                <a:gd name="connsiteX27" fmla="*/ 79375 w 374738"/>
                <a:gd name="connsiteY27" fmla="*/ 15875 h 337397"/>
                <a:gd name="connsiteX28" fmla="*/ 63500 w 374738"/>
                <a:gd name="connsiteY28" fmla="*/ 44450 h 337397"/>
                <a:gd name="connsiteX29" fmla="*/ 60325 w 374738"/>
                <a:gd name="connsiteY29" fmla="*/ 66675 h 337397"/>
                <a:gd name="connsiteX30" fmla="*/ 76200 w 374738"/>
                <a:gd name="connsiteY30" fmla="*/ 85725 h 337397"/>
                <a:gd name="connsiteX31" fmla="*/ 79375 w 374738"/>
                <a:gd name="connsiteY31" fmla="*/ 107950 h 337397"/>
                <a:gd name="connsiteX32" fmla="*/ 73025 w 374738"/>
                <a:gd name="connsiteY32" fmla="*/ 127000 h 337397"/>
                <a:gd name="connsiteX33" fmla="*/ 44450 w 374738"/>
                <a:gd name="connsiteY33" fmla="*/ 158750 h 337397"/>
                <a:gd name="connsiteX34" fmla="*/ 41275 w 374738"/>
                <a:gd name="connsiteY34" fmla="*/ 219075 h 337397"/>
                <a:gd name="connsiteX35" fmla="*/ 0 w 374738"/>
                <a:gd name="connsiteY35" fmla="*/ 279400 h 3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4738" h="337397">
                  <a:moveTo>
                    <a:pt x="0" y="279400"/>
                  </a:moveTo>
                  <a:lnTo>
                    <a:pt x="34925" y="285750"/>
                  </a:lnTo>
                  <a:lnTo>
                    <a:pt x="63500" y="288925"/>
                  </a:lnTo>
                  <a:lnTo>
                    <a:pt x="88900" y="307975"/>
                  </a:lnTo>
                  <a:lnTo>
                    <a:pt x="111125" y="307975"/>
                  </a:lnTo>
                  <a:lnTo>
                    <a:pt x="139700" y="282575"/>
                  </a:lnTo>
                  <a:lnTo>
                    <a:pt x="168275" y="285750"/>
                  </a:lnTo>
                  <a:lnTo>
                    <a:pt x="200025" y="311150"/>
                  </a:lnTo>
                  <a:cubicBezTo>
                    <a:pt x="219710" y="337397"/>
                    <a:pt x="208492" y="336550"/>
                    <a:pt x="222250" y="336550"/>
                  </a:cubicBezTo>
                  <a:lnTo>
                    <a:pt x="238125" y="327025"/>
                  </a:lnTo>
                  <a:lnTo>
                    <a:pt x="257175" y="298450"/>
                  </a:lnTo>
                  <a:lnTo>
                    <a:pt x="285750" y="295275"/>
                  </a:lnTo>
                  <a:lnTo>
                    <a:pt x="301625" y="263525"/>
                  </a:lnTo>
                  <a:lnTo>
                    <a:pt x="365125" y="165100"/>
                  </a:lnTo>
                  <a:cubicBezTo>
                    <a:pt x="368474" y="145006"/>
                    <a:pt x="374738" y="146050"/>
                    <a:pt x="365125" y="146050"/>
                  </a:cubicBezTo>
                  <a:lnTo>
                    <a:pt x="365125" y="146050"/>
                  </a:lnTo>
                  <a:lnTo>
                    <a:pt x="327025" y="155575"/>
                  </a:lnTo>
                  <a:lnTo>
                    <a:pt x="304800" y="152400"/>
                  </a:lnTo>
                  <a:lnTo>
                    <a:pt x="269875" y="139700"/>
                  </a:lnTo>
                  <a:lnTo>
                    <a:pt x="269875" y="139700"/>
                  </a:lnTo>
                  <a:lnTo>
                    <a:pt x="222250" y="111125"/>
                  </a:lnTo>
                  <a:lnTo>
                    <a:pt x="203200" y="114300"/>
                  </a:lnTo>
                  <a:cubicBezTo>
                    <a:pt x="183269" y="101013"/>
                    <a:pt x="191782" y="101600"/>
                    <a:pt x="180975" y="101600"/>
                  </a:cubicBezTo>
                  <a:lnTo>
                    <a:pt x="171450" y="79375"/>
                  </a:lnTo>
                  <a:lnTo>
                    <a:pt x="136525" y="60325"/>
                  </a:lnTo>
                  <a:lnTo>
                    <a:pt x="127000" y="25400"/>
                  </a:lnTo>
                  <a:lnTo>
                    <a:pt x="95250" y="0"/>
                  </a:lnTo>
                  <a:lnTo>
                    <a:pt x="79375" y="15875"/>
                  </a:lnTo>
                  <a:lnTo>
                    <a:pt x="63500" y="44450"/>
                  </a:lnTo>
                  <a:lnTo>
                    <a:pt x="60325" y="66675"/>
                  </a:lnTo>
                  <a:lnTo>
                    <a:pt x="76200" y="85725"/>
                  </a:lnTo>
                  <a:lnTo>
                    <a:pt x="79375" y="107950"/>
                  </a:lnTo>
                  <a:lnTo>
                    <a:pt x="73025" y="127000"/>
                  </a:lnTo>
                  <a:lnTo>
                    <a:pt x="44450" y="158750"/>
                  </a:lnTo>
                  <a:cubicBezTo>
                    <a:pt x="41216" y="216957"/>
                    <a:pt x="41275" y="196821"/>
                    <a:pt x="41275" y="219075"/>
                  </a:cubicBezTo>
                  <a:lnTo>
                    <a:pt x="0" y="2794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19800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sp>
        <p:nvSpPr>
          <p:cNvPr id="31" name="Content Placeholder 1"/>
          <p:cNvSpPr txBox="1">
            <a:spLocks/>
          </p:cNvSpPr>
          <p:nvPr/>
        </p:nvSpPr>
        <p:spPr>
          <a:xfrm>
            <a:off x="76199" y="6515100"/>
            <a:ext cx="6194469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Chapman et al., 2012; </a:t>
            </a:r>
            <a:r>
              <a:rPr lang="en-US" sz="2000" dirty="0" err="1" smtClean="0"/>
              <a:t>Kolesar</a:t>
            </a:r>
            <a:r>
              <a:rPr lang="en-US" sz="2000" dirty="0" smtClean="0"/>
              <a:t> et al., 2013; Capo et al., 2014</a:t>
            </a:r>
            <a:endParaRPr lang="en-US" sz="1600" dirty="0"/>
          </a:p>
        </p:txBody>
      </p:sp>
      <p:pic>
        <p:nvPicPr>
          <p:cNvPr id="12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3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4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Marcellus Produced Waters</a:t>
            </a:r>
            <a:endParaRPr lang="en-US" dirty="0"/>
          </a:p>
        </p:txBody>
      </p:sp>
      <p:pic>
        <p:nvPicPr>
          <p:cNvPr id="12" name="Picture 11" descr="Westmoreland histogram.tif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18545" y="1689099"/>
            <a:ext cx="3352800" cy="42672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2212" y="5627012"/>
            <a:ext cx="3273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212" y="4599429"/>
            <a:ext cx="3273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2212" y="3571845"/>
            <a:ext cx="3273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570" y="2544261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39570" y="1516677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16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2212" y="5113221"/>
            <a:ext cx="3273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212" y="4085637"/>
            <a:ext cx="32730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9570" y="2030469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9570" y="3058053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2363" y="5852011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62049" y="5852011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74763" y="5852011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30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73263" y="5852011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40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670249" y="5852011"/>
            <a:ext cx="4699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Arial"/>
                <a:cs typeface="Arial"/>
              </a:rPr>
              <a:t>50</a:t>
            </a:r>
          </a:p>
        </p:txBody>
      </p:sp>
      <p:grpSp>
        <p:nvGrpSpPr>
          <p:cNvPr id="31" name="Group 35"/>
          <p:cNvGrpSpPr/>
          <p:nvPr/>
        </p:nvGrpSpPr>
        <p:grpSpPr>
          <a:xfrm>
            <a:off x="2224013" y="6103203"/>
            <a:ext cx="651056" cy="602397"/>
            <a:chOff x="3023214" y="5839480"/>
            <a:chExt cx="651056" cy="602397"/>
          </a:xfrm>
        </p:grpSpPr>
        <p:sp>
          <p:nvSpPr>
            <p:cNvPr id="32" name="TextBox 31"/>
            <p:cNvSpPr txBox="1"/>
            <p:nvPr/>
          </p:nvSpPr>
          <p:spPr>
            <a:xfrm>
              <a:off x="3200400" y="6134100"/>
              <a:ext cx="364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Arial"/>
                  <a:cs typeface="Arial"/>
                </a:rPr>
                <a:t>Sr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00400" y="5943600"/>
              <a:ext cx="47387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Arial"/>
                  <a:cs typeface="Arial"/>
                </a:rPr>
                <a:t>SW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3214" y="5839480"/>
              <a:ext cx="34228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800" dirty="0" err="1">
                  <a:solidFill>
                    <a:prstClr val="black"/>
                  </a:solidFill>
                  <a:latin typeface="Symbol" charset="2"/>
                  <a:cs typeface="Symbol" charset="2"/>
                </a:rPr>
                <a:t>e</a:t>
              </a:r>
              <a:endParaRPr lang="en-US" sz="2800" dirty="0">
                <a:solidFill>
                  <a:prstClr val="black"/>
                </a:solidFill>
                <a:latin typeface="Symbol" charset="2"/>
                <a:cs typeface="Symbol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0679" y="1333500"/>
            <a:ext cx="4360334" cy="4876800"/>
            <a:chOff x="4340679" y="1333500"/>
            <a:chExt cx="4360334" cy="48768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89639" y="1333500"/>
              <a:ext cx="4311374" cy="4876800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</p:pic>
        <p:sp>
          <p:nvSpPr>
            <p:cNvPr id="14" name="Freeform 13"/>
            <p:cNvSpPr/>
            <p:nvPr/>
          </p:nvSpPr>
          <p:spPr>
            <a:xfrm rot="171867">
              <a:off x="7189713" y="2722034"/>
              <a:ext cx="323850" cy="244475"/>
            </a:xfrm>
            <a:custGeom>
              <a:avLst/>
              <a:gdLst>
                <a:gd name="connsiteX0" fmla="*/ 0 w 323850"/>
                <a:gd name="connsiteY0" fmla="*/ 12700 h 244475"/>
                <a:gd name="connsiteX1" fmla="*/ 304800 w 323850"/>
                <a:gd name="connsiteY1" fmla="*/ 0 h 244475"/>
                <a:gd name="connsiteX2" fmla="*/ 304800 w 323850"/>
                <a:gd name="connsiteY2" fmla="*/ 28575 h 244475"/>
                <a:gd name="connsiteX3" fmla="*/ 304800 w 323850"/>
                <a:gd name="connsiteY3" fmla="*/ 63500 h 244475"/>
                <a:gd name="connsiteX4" fmla="*/ 317500 w 323850"/>
                <a:gd name="connsiteY4" fmla="*/ 107950 h 244475"/>
                <a:gd name="connsiteX5" fmla="*/ 317500 w 323850"/>
                <a:gd name="connsiteY5" fmla="*/ 130175 h 244475"/>
                <a:gd name="connsiteX6" fmla="*/ 323850 w 323850"/>
                <a:gd name="connsiteY6" fmla="*/ 174625 h 244475"/>
                <a:gd name="connsiteX7" fmla="*/ 295275 w 323850"/>
                <a:gd name="connsiteY7" fmla="*/ 177800 h 244475"/>
                <a:gd name="connsiteX8" fmla="*/ 295275 w 323850"/>
                <a:gd name="connsiteY8" fmla="*/ 177800 h 244475"/>
                <a:gd name="connsiteX9" fmla="*/ 285750 w 323850"/>
                <a:gd name="connsiteY9" fmla="*/ 203200 h 244475"/>
                <a:gd name="connsiteX10" fmla="*/ 279400 w 323850"/>
                <a:gd name="connsiteY10" fmla="*/ 244475 h 244475"/>
                <a:gd name="connsiteX11" fmla="*/ 44450 w 323850"/>
                <a:gd name="connsiteY11" fmla="*/ 215900 h 244475"/>
                <a:gd name="connsiteX12" fmla="*/ 22225 w 323850"/>
                <a:gd name="connsiteY12" fmla="*/ 212725 h 244475"/>
                <a:gd name="connsiteX13" fmla="*/ 22225 w 323850"/>
                <a:gd name="connsiteY13" fmla="*/ 212725 h 244475"/>
                <a:gd name="connsiteX14" fmla="*/ 0 w 323850"/>
                <a:gd name="connsiteY14" fmla="*/ 12700 h 24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0" h="244475">
                  <a:moveTo>
                    <a:pt x="0" y="12700"/>
                  </a:moveTo>
                  <a:lnTo>
                    <a:pt x="304800" y="0"/>
                  </a:lnTo>
                  <a:lnTo>
                    <a:pt x="304800" y="28575"/>
                  </a:lnTo>
                  <a:lnTo>
                    <a:pt x="304800" y="63500"/>
                  </a:lnTo>
                  <a:lnTo>
                    <a:pt x="317500" y="107950"/>
                  </a:lnTo>
                  <a:lnTo>
                    <a:pt x="317500" y="130175"/>
                  </a:lnTo>
                  <a:lnTo>
                    <a:pt x="323850" y="174625"/>
                  </a:lnTo>
                  <a:lnTo>
                    <a:pt x="295275" y="177800"/>
                  </a:lnTo>
                  <a:lnTo>
                    <a:pt x="295275" y="177800"/>
                  </a:lnTo>
                  <a:lnTo>
                    <a:pt x="285750" y="203200"/>
                  </a:lnTo>
                  <a:lnTo>
                    <a:pt x="279400" y="244475"/>
                  </a:lnTo>
                  <a:lnTo>
                    <a:pt x="44450" y="215900"/>
                  </a:lnTo>
                  <a:lnTo>
                    <a:pt x="22225" y="212725"/>
                  </a:lnTo>
                  <a:lnTo>
                    <a:pt x="22225" y="212725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80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5773663" y="3514725"/>
              <a:ext cx="263584" cy="273050"/>
            </a:xfrm>
            <a:custGeom>
              <a:avLst/>
              <a:gdLst>
                <a:gd name="connsiteX0" fmla="*/ 3175 w 263584"/>
                <a:gd name="connsiteY0" fmla="*/ 3175 h 273050"/>
                <a:gd name="connsiteX1" fmla="*/ 0 w 263584"/>
                <a:gd name="connsiteY1" fmla="*/ 273050 h 273050"/>
                <a:gd name="connsiteX2" fmla="*/ 76200 w 263584"/>
                <a:gd name="connsiteY2" fmla="*/ 244475 h 273050"/>
                <a:gd name="connsiteX3" fmla="*/ 133350 w 263584"/>
                <a:gd name="connsiteY3" fmla="*/ 247650 h 273050"/>
                <a:gd name="connsiteX4" fmla="*/ 161925 w 263584"/>
                <a:gd name="connsiteY4" fmla="*/ 260350 h 273050"/>
                <a:gd name="connsiteX5" fmla="*/ 180975 w 263584"/>
                <a:gd name="connsiteY5" fmla="*/ 250825 h 273050"/>
                <a:gd name="connsiteX6" fmla="*/ 196850 w 263584"/>
                <a:gd name="connsiteY6" fmla="*/ 260350 h 273050"/>
                <a:gd name="connsiteX7" fmla="*/ 196850 w 263584"/>
                <a:gd name="connsiteY7" fmla="*/ 260350 h 273050"/>
                <a:gd name="connsiteX8" fmla="*/ 238125 w 263584"/>
                <a:gd name="connsiteY8" fmla="*/ 244475 h 273050"/>
                <a:gd name="connsiteX9" fmla="*/ 257175 w 263584"/>
                <a:gd name="connsiteY9" fmla="*/ 212725 h 273050"/>
                <a:gd name="connsiteX10" fmla="*/ 250825 w 263584"/>
                <a:gd name="connsiteY10" fmla="*/ 184150 h 273050"/>
                <a:gd name="connsiteX11" fmla="*/ 254000 w 263584"/>
                <a:gd name="connsiteY11" fmla="*/ 149225 h 273050"/>
                <a:gd name="connsiteX12" fmla="*/ 225425 w 263584"/>
                <a:gd name="connsiteY12" fmla="*/ 139700 h 273050"/>
                <a:gd name="connsiteX13" fmla="*/ 225425 w 263584"/>
                <a:gd name="connsiteY13" fmla="*/ 114300 h 273050"/>
                <a:gd name="connsiteX14" fmla="*/ 139700 w 263584"/>
                <a:gd name="connsiteY14" fmla="*/ 76200 h 273050"/>
                <a:gd name="connsiteX15" fmla="*/ 92075 w 263584"/>
                <a:gd name="connsiteY15" fmla="*/ 25400 h 273050"/>
                <a:gd name="connsiteX16" fmla="*/ 73025 w 263584"/>
                <a:gd name="connsiteY16" fmla="*/ 0 h 273050"/>
                <a:gd name="connsiteX17" fmla="*/ 3175 w 263584"/>
                <a:gd name="connsiteY17" fmla="*/ 3175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63584" h="273050">
                  <a:moveTo>
                    <a:pt x="3175" y="3175"/>
                  </a:moveTo>
                  <a:cubicBezTo>
                    <a:pt x="2117" y="93133"/>
                    <a:pt x="0" y="273050"/>
                    <a:pt x="0" y="273050"/>
                  </a:cubicBezTo>
                  <a:lnTo>
                    <a:pt x="76200" y="244475"/>
                  </a:lnTo>
                  <a:lnTo>
                    <a:pt x="133350" y="247650"/>
                  </a:lnTo>
                  <a:lnTo>
                    <a:pt x="161925" y="260350"/>
                  </a:lnTo>
                  <a:lnTo>
                    <a:pt x="180975" y="250825"/>
                  </a:lnTo>
                  <a:cubicBezTo>
                    <a:pt x="194522" y="260985"/>
                    <a:pt x="188383" y="260350"/>
                    <a:pt x="196850" y="260350"/>
                  </a:cubicBezTo>
                  <a:lnTo>
                    <a:pt x="196850" y="260350"/>
                  </a:lnTo>
                  <a:lnTo>
                    <a:pt x="238125" y="244475"/>
                  </a:lnTo>
                  <a:lnTo>
                    <a:pt x="257175" y="212725"/>
                  </a:lnTo>
                  <a:cubicBezTo>
                    <a:pt x="253883" y="183098"/>
                    <a:pt x="263584" y="184150"/>
                    <a:pt x="250825" y="184150"/>
                  </a:cubicBezTo>
                  <a:lnTo>
                    <a:pt x="254000" y="149225"/>
                  </a:lnTo>
                  <a:lnTo>
                    <a:pt x="225425" y="139700"/>
                  </a:lnTo>
                  <a:cubicBezTo>
                    <a:pt x="228731" y="113250"/>
                    <a:pt x="237133" y="114300"/>
                    <a:pt x="225425" y="114300"/>
                  </a:cubicBezTo>
                  <a:lnTo>
                    <a:pt x="139700" y="76200"/>
                  </a:lnTo>
                  <a:lnTo>
                    <a:pt x="92075" y="25400"/>
                  </a:lnTo>
                  <a:lnTo>
                    <a:pt x="73025" y="0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rgbClr val="0000FF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770488" y="3759200"/>
              <a:ext cx="241300" cy="149225"/>
            </a:xfrm>
            <a:custGeom>
              <a:avLst/>
              <a:gdLst>
                <a:gd name="connsiteX0" fmla="*/ 0 w 241300"/>
                <a:gd name="connsiteY0" fmla="*/ 142875 h 149225"/>
                <a:gd name="connsiteX1" fmla="*/ 0 w 241300"/>
                <a:gd name="connsiteY1" fmla="*/ 28575 h 149225"/>
                <a:gd name="connsiteX2" fmla="*/ 79375 w 241300"/>
                <a:gd name="connsiteY2" fmla="*/ 0 h 149225"/>
                <a:gd name="connsiteX3" fmla="*/ 136525 w 241300"/>
                <a:gd name="connsiteY3" fmla="*/ 3175 h 149225"/>
                <a:gd name="connsiteX4" fmla="*/ 158750 w 241300"/>
                <a:gd name="connsiteY4" fmla="*/ 12700 h 149225"/>
                <a:gd name="connsiteX5" fmla="*/ 190500 w 241300"/>
                <a:gd name="connsiteY5" fmla="*/ 6350 h 149225"/>
                <a:gd name="connsiteX6" fmla="*/ 209550 w 241300"/>
                <a:gd name="connsiteY6" fmla="*/ 25400 h 149225"/>
                <a:gd name="connsiteX7" fmla="*/ 234950 w 241300"/>
                <a:gd name="connsiteY7" fmla="*/ 38100 h 149225"/>
                <a:gd name="connsiteX8" fmla="*/ 241300 w 241300"/>
                <a:gd name="connsiteY8" fmla="*/ 60325 h 149225"/>
                <a:gd name="connsiteX9" fmla="*/ 234950 w 241300"/>
                <a:gd name="connsiteY9" fmla="*/ 82550 h 149225"/>
                <a:gd name="connsiteX10" fmla="*/ 241300 w 241300"/>
                <a:gd name="connsiteY10" fmla="*/ 114300 h 149225"/>
                <a:gd name="connsiteX11" fmla="*/ 238125 w 241300"/>
                <a:gd name="connsiteY11" fmla="*/ 149225 h 149225"/>
                <a:gd name="connsiteX12" fmla="*/ 238125 w 241300"/>
                <a:gd name="connsiteY12" fmla="*/ 149225 h 149225"/>
                <a:gd name="connsiteX13" fmla="*/ 0 w 241300"/>
                <a:gd name="connsiteY13" fmla="*/ 142875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1300" h="149225">
                  <a:moveTo>
                    <a:pt x="0" y="142875"/>
                  </a:moveTo>
                  <a:lnTo>
                    <a:pt x="0" y="28575"/>
                  </a:lnTo>
                  <a:lnTo>
                    <a:pt x="79375" y="0"/>
                  </a:lnTo>
                  <a:lnTo>
                    <a:pt x="136525" y="3175"/>
                  </a:lnTo>
                  <a:lnTo>
                    <a:pt x="158750" y="12700"/>
                  </a:lnTo>
                  <a:lnTo>
                    <a:pt x="190500" y="6350"/>
                  </a:lnTo>
                  <a:lnTo>
                    <a:pt x="209550" y="25400"/>
                  </a:lnTo>
                  <a:lnTo>
                    <a:pt x="234950" y="38100"/>
                  </a:lnTo>
                  <a:lnTo>
                    <a:pt x="241300" y="60325"/>
                  </a:lnTo>
                  <a:lnTo>
                    <a:pt x="234950" y="82550"/>
                  </a:lnTo>
                  <a:lnTo>
                    <a:pt x="241300" y="114300"/>
                  </a:lnTo>
                  <a:lnTo>
                    <a:pt x="238125" y="149225"/>
                  </a:lnTo>
                  <a:lnTo>
                    <a:pt x="238125" y="149225"/>
                  </a:lnTo>
                  <a:lnTo>
                    <a:pt x="0" y="142875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72367" y="2324100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/>
                  <a:cs typeface="Arial"/>
                </a:rPr>
                <a:t>Bradford Co.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72367" y="2324100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8000"/>
                  </a:solidFill>
                  <a:latin typeface="Arial"/>
                  <a:cs typeface="Arial"/>
                </a:rPr>
                <a:t>Bradford Co.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340679" y="3193224"/>
              <a:ext cx="19327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  <a:latin typeface="Arial"/>
                  <a:cs typeface="Arial"/>
                </a:rPr>
                <a:t>Washington Co.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51265" y="3845524"/>
              <a:ext cx="14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F0000"/>
                  </a:solidFill>
                  <a:latin typeface="Arial"/>
                  <a:cs typeface="Arial"/>
                </a:rPr>
                <a:t>Greene Co.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41684" y="3390900"/>
              <a:ext cx="2206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F79646">
                      <a:lumMod val="75000"/>
                    </a:srgbClr>
                  </a:solidFill>
                  <a:latin typeface="Arial"/>
                  <a:cs typeface="Arial"/>
                </a:rPr>
                <a:t>Westmoreland Co.</a:t>
              </a:r>
            </a:p>
          </p:txBody>
        </p:sp>
        <p:sp>
          <p:nvSpPr>
            <p:cNvPr id="40" name="Freeform 39"/>
            <p:cNvSpPr/>
            <p:nvPr/>
          </p:nvSpPr>
          <p:spPr>
            <a:xfrm>
              <a:off x="6024488" y="3419475"/>
              <a:ext cx="374738" cy="337397"/>
            </a:xfrm>
            <a:custGeom>
              <a:avLst/>
              <a:gdLst>
                <a:gd name="connsiteX0" fmla="*/ 0 w 374738"/>
                <a:gd name="connsiteY0" fmla="*/ 279400 h 337397"/>
                <a:gd name="connsiteX1" fmla="*/ 34925 w 374738"/>
                <a:gd name="connsiteY1" fmla="*/ 285750 h 337397"/>
                <a:gd name="connsiteX2" fmla="*/ 63500 w 374738"/>
                <a:gd name="connsiteY2" fmla="*/ 288925 h 337397"/>
                <a:gd name="connsiteX3" fmla="*/ 88900 w 374738"/>
                <a:gd name="connsiteY3" fmla="*/ 307975 h 337397"/>
                <a:gd name="connsiteX4" fmla="*/ 111125 w 374738"/>
                <a:gd name="connsiteY4" fmla="*/ 307975 h 337397"/>
                <a:gd name="connsiteX5" fmla="*/ 139700 w 374738"/>
                <a:gd name="connsiteY5" fmla="*/ 282575 h 337397"/>
                <a:gd name="connsiteX6" fmla="*/ 168275 w 374738"/>
                <a:gd name="connsiteY6" fmla="*/ 285750 h 337397"/>
                <a:gd name="connsiteX7" fmla="*/ 200025 w 374738"/>
                <a:gd name="connsiteY7" fmla="*/ 311150 h 337397"/>
                <a:gd name="connsiteX8" fmla="*/ 222250 w 374738"/>
                <a:gd name="connsiteY8" fmla="*/ 336550 h 337397"/>
                <a:gd name="connsiteX9" fmla="*/ 238125 w 374738"/>
                <a:gd name="connsiteY9" fmla="*/ 327025 h 337397"/>
                <a:gd name="connsiteX10" fmla="*/ 257175 w 374738"/>
                <a:gd name="connsiteY10" fmla="*/ 298450 h 337397"/>
                <a:gd name="connsiteX11" fmla="*/ 285750 w 374738"/>
                <a:gd name="connsiteY11" fmla="*/ 295275 h 337397"/>
                <a:gd name="connsiteX12" fmla="*/ 301625 w 374738"/>
                <a:gd name="connsiteY12" fmla="*/ 263525 h 337397"/>
                <a:gd name="connsiteX13" fmla="*/ 365125 w 374738"/>
                <a:gd name="connsiteY13" fmla="*/ 165100 h 337397"/>
                <a:gd name="connsiteX14" fmla="*/ 365125 w 374738"/>
                <a:gd name="connsiteY14" fmla="*/ 146050 h 337397"/>
                <a:gd name="connsiteX15" fmla="*/ 365125 w 374738"/>
                <a:gd name="connsiteY15" fmla="*/ 146050 h 337397"/>
                <a:gd name="connsiteX16" fmla="*/ 327025 w 374738"/>
                <a:gd name="connsiteY16" fmla="*/ 155575 h 337397"/>
                <a:gd name="connsiteX17" fmla="*/ 304800 w 374738"/>
                <a:gd name="connsiteY17" fmla="*/ 152400 h 337397"/>
                <a:gd name="connsiteX18" fmla="*/ 269875 w 374738"/>
                <a:gd name="connsiteY18" fmla="*/ 139700 h 337397"/>
                <a:gd name="connsiteX19" fmla="*/ 269875 w 374738"/>
                <a:gd name="connsiteY19" fmla="*/ 139700 h 337397"/>
                <a:gd name="connsiteX20" fmla="*/ 222250 w 374738"/>
                <a:gd name="connsiteY20" fmla="*/ 111125 h 337397"/>
                <a:gd name="connsiteX21" fmla="*/ 203200 w 374738"/>
                <a:gd name="connsiteY21" fmla="*/ 114300 h 337397"/>
                <a:gd name="connsiteX22" fmla="*/ 180975 w 374738"/>
                <a:gd name="connsiteY22" fmla="*/ 101600 h 337397"/>
                <a:gd name="connsiteX23" fmla="*/ 171450 w 374738"/>
                <a:gd name="connsiteY23" fmla="*/ 79375 h 337397"/>
                <a:gd name="connsiteX24" fmla="*/ 136525 w 374738"/>
                <a:gd name="connsiteY24" fmla="*/ 60325 h 337397"/>
                <a:gd name="connsiteX25" fmla="*/ 127000 w 374738"/>
                <a:gd name="connsiteY25" fmla="*/ 25400 h 337397"/>
                <a:gd name="connsiteX26" fmla="*/ 95250 w 374738"/>
                <a:gd name="connsiteY26" fmla="*/ 0 h 337397"/>
                <a:gd name="connsiteX27" fmla="*/ 79375 w 374738"/>
                <a:gd name="connsiteY27" fmla="*/ 15875 h 337397"/>
                <a:gd name="connsiteX28" fmla="*/ 63500 w 374738"/>
                <a:gd name="connsiteY28" fmla="*/ 44450 h 337397"/>
                <a:gd name="connsiteX29" fmla="*/ 60325 w 374738"/>
                <a:gd name="connsiteY29" fmla="*/ 66675 h 337397"/>
                <a:gd name="connsiteX30" fmla="*/ 76200 w 374738"/>
                <a:gd name="connsiteY30" fmla="*/ 85725 h 337397"/>
                <a:gd name="connsiteX31" fmla="*/ 79375 w 374738"/>
                <a:gd name="connsiteY31" fmla="*/ 107950 h 337397"/>
                <a:gd name="connsiteX32" fmla="*/ 73025 w 374738"/>
                <a:gd name="connsiteY32" fmla="*/ 127000 h 337397"/>
                <a:gd name="connsiteX33" fmla="*/ 44450 w 374738"/>
                <a:gd name="connsiteY33" fmla="*/ 158750 h 337397"/>
                <a:gd name="connsiteX34" fmla="*/ 41275 w 374738"/>
                <a:gd name="connsiteY34" fmla="*/ 219075 h 337397"/>
                <a:gd name="connsiteX35" fmla="*/ 0 w 374738"/>
                <a:gd name="connsiteY35" fmla="*/ 279400 h 33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4738" h="337397">
                  <a:moveTo>
                    <a:pt x="0" y="279400"/>
                  </a:moveTo>
                  <a:lnTo>
                    <a:pt x="34925" y="285750"/>
                  </a:lnTo>
                  <a:lnTo>
                    <a:pt x="63500" y="288925"/>
                  </a:lnTo>
                  <a:lnTo>
                    <a:pt x="88900" y="307975"/>
                  </a:lnTo>
                  <a:lnTo>
                    <a:pt x="111125" y="307975"/>
                  </a:lnTo>
                  <a:lnTo>
                    <a:pt x="139700" y="282575"/>
                  </a:lnTo>
                  <a:lnTo>
                    <a:pt x="168275" y="285750"/>
                  </a:lnTo>
                  <a:lnTo>
                    <a:pt x="200025" y="311150"/>
                  </a:lnTo>
                  <a:cubicBezTo>
                    <a:pt x="219710" y="337397"/>
                    <a:pt x="208492" y="336550"/>
                    <a:pt x="222250" y="336550"/>
                  </a:cubicBezTo>
                  <a:lnTo>
                    <a:pt x="238125" y="327025"/>
                  </a:lnTo>
                  <a:lnTo>
                    <a:pt x="257175" y="298450"/>
                  </a:lnTo>
                  <a:lnTo>
                    <a:pt x="285750" y="295275"/>
                  </a:lnTo>
                  <a:lnTo>
                    <a:pt x="301625" y="263525"/>
                  </a:lnTo>
                  <a:lnTo>
                    <a:pt x="365125" y="165100"/>
                  </a:lnTo>
                  <a:cubicBezTo>
                    <a:pt x="368474" y="145006"/>
                    <a:pt x="374738" y="146050"/>
                    <a:pt x="365125" y="146050"/>
                  </a:cubicBezTo>
                  <a:lnTo>
                    <a:pt x="365125" y="146050"/>
                  </a:lnTo>
                  <a:lnTo>
                    <a:pt x="327025" y="155575"/>
                  </a:lnTo>
                  <a:lnTo>
                    <a:pt x="304800" y="152400"/>
                  </a:lnTo>
                  <a:lnTo>
                    <a:pt x="269875" y="139700"/>
                  </a:lnTo>
                  <a:lnTo>
                    <a:pt x="269875" y="139700"/>
                  </a:lnTo>
                  <a:lnTo>
                    <a:pt x="222250" y="111125"/>
                  </a:lnTo>
                  <a:lnTo>
                    <a:pt x="203200" y="114300"/>
                  </a:lnTo>
                  <a:cubicBezTo>
                    <a:pt x="183269" y="101013"/>
                    <a:pt x="191782" y="101600"/>
                    <a:pt x="180975" y="101600"/>
                  </a:cubicBezTo>
                  <a:lnTo>
                    <a:pt x="171450" y="79375"/>
                  </a:lnTo>
                  <a:lnTo>
                    <a:pt x="136525" y="60325"/>
                  </a:lnTo>
                  <a:lnTo>
                    <a:pt x="127000" y="25400"/>
                  </a:lnTo>
                  <a:lnTo>
                    <a:pt x="95250" y="0"/>
                  </a:lnTo>
                  <a:lnTo>
                    <a:pt x="79375" y="15875"/>
                  </a:lnTo>
                  <a:lnTo>
                    <a:pt x="63500" y="44450"/>
                  </a:lnTo>
                  <a:lnTo>
                    <a:pt x="60325" y="66675"/>
                  </a:lnTo>
                  <a:lnTo>
                    <a:pt x="76200" y="85725"/>
                  </a:lnTo>
                  <a:lnTo>
                    <a:pt x="79375" y="107950"/>
                  </a:lnTo>
                  <a:lnTo>
                    <a:pt x="73025" y="127000"/>
                  </a:lnTo>
                  <a:lnTo>
                    <a:pt x="44450" y="158750"/>
                  </a:lnTo>
                  <a:cubicBezTo>
                    <a:pt x="41216" y="216957"/>
                    <a:pt x="41275" y="196821"/>
                    <a:pt x="41275" y="219075"/>
                  </a:cubicBezTo>
                  <a:lnTo>
                    <a:pt x="0" y="27940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52400" y="3390900"/>
            <a:ext cx="47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prstClr val="black"/>
                </a:solidFill>
                <a:latin typeface="Arial"/>
                <a:cs typeface="Arial"/>
              </a:rPr>
              <a:t>n</a:t>
            </a:r>
            <a:endParaRPr lang="en-US" sz="2800" i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2" name="Picture 41" descr="8786 ticks.tif"/>
          <p:cNvPicPr>
            <a:picLocks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81013" y="1485900"/>
            <a:ext cx="2971800" cy="22225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870247" y="1348146"/>
            <a:ext cx="6981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0.710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70704" y="1348146"/>
            <a:ext cx="68289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0.711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55370" y="1348146"/>
            <a:ext cx="69812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Arial"/>
                <a:cs typeface="Arial"/>
              </a:rPr>
              <a:t>0.712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90613" y="1066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prstClr val="black"/>
                </a:solidFill>
                <a:latin typeface="Arial"/>
                <a:cs typeface="Arial"/>
              </a:rPr>
              <a:t>87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Sr/</a:t>
            </a:r>
            <a:r>
              <a:rPr lang="en-US" baseline="30000" dirty="0">
                <a:solidFill>
                  <a:prstClr val="black"/>
                </a:solidFill>
                <a:latin typeface="Arial"/>
                <a:cs typeface="Arial"/>
              </a:rPr>
              <a:t>86</a:t>
            </a:r>
            <a:r>
              <a:rPr lang="en-US" dirty="0">
                <a:solidFill>
                  <a:prstClr val="black"/>
                </a:solidFill>
                <a:latin typeface="Arial"/>
                <a:cs typeface="Arial"/>
              </a:rPr>
              <a:t>Sr</a:t>
            </a:r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19800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sp>
        <p:nvSpPr>
          <p:cNvPr id="48" name="Content Placeholder 1"/>
          <p:cNvSpPr txBox="1">
            <a:spLocks/>
          </p:cNvSpPr>
          <p:nvPr/>
        </p:nvSpPr>
        <p:spPr>
          <a:xfrm>
            <a:off x="0" y="6534150"/>
            <a:ext cx="6194469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Chapman et al., 2012</a:t>
            </a:r>
            <a:endParaRPr lang="en-US" sz="1600" dirty="0"/>
          </a:p>
        </p:txBody>
      </p:sp>
      <p:pic>
        <p:nvPicPr>
          <p:cNvPr id="49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6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00" y="1047553"/>
            <a:ext cx="8839200" cy="5810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15399" cy="838200"/>
          </a:xfrm>
        </p:spPr>
        <p:txBody>
          <a:bodyPr>
            <a:noAutofit/>
          </a:bodyPr>
          <a:lstStyle/>
          <a:p>
            <a:r>
              <a:rPr lang="en-US" sz="2600" dirty="0" smtClean="0"/>
              <a:t>Marcellus Produced Waters vs Other Fossil Fuel-Related Fluids</a:t>
            </a:r>
            <a:endParaRPr lang="en-US" sz="2600" dirty="0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6019800" y="6705600"/>
            <a:ext cx="2820987" cy="152400"/>
          </a:xfrm>
        </p:spPr>
        <p:txBody>
          <a:bodyPr/>
          <a:lstStyle/>
          <a:p>
            <a:r>
              <a:rPr lang="en-US" dirty="0" smtClean="0">
                <a:latin typeface="Constantia" panose="02030602050306030303" pitchFamily="18" charset="0"/>
              </a:rPr>
              <a:t>© Copyright 2014  </a:t>
            </a:r>
            <a:r>
              <a:rPr lang="en-US" dirty="0" err="1" smtClean="0">
                <a:latin typeface="Constantia" panose="02030602050306030303" pitchFamily="18" charset="0"/>
              </a:rPr>
              <a:t>EchelonAGC</a:t>
            </a:r>
            <a:endParaRPr lang="en-US" dirty="0"/>
          </a:p>
        </p:txBody>
      </p:sp>
      <p:sp>
        <p:nvSpPr>
          <p:cNvPr id="48" name="Content Placeholder 1"/>
          <p:cNvSpPr txBox="1">
            <a:spLocks/>
          </p:cNvSpPr>
          <p:nvPr/>
        </p:nvSpPr>
        <p:spPr>
          <a:xfrm>
            <a:off x="76199" y="6515100"/>
            <a:ext cx="6194469" cy="342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18288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4300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2588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0876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91640" indent="-182880" algn="l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Capo et al., 2014</a:t>
            </a:r>
            <a:endParaRPr lang="en-US" sz="1600" dirty="0"/>
          </a:p>
        </p:txBody>
      </p:sp>
      <p:pic>
        <p:nvPicPr>
          <p:cNvPr id="6" name="Picture 8" descr="C:\Users\FreddieB\Pictures\Final_echelon_website1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5700" y="38100"/>
            <a:ext cx="1333500" cy="3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35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33982</TotalTime>
  <Words>1077</Words>
  <Application>Microsoft Office PowerPoint</Application>
  <PresentationFormat>On-screen Show (4:3)</PresentationFormat>
  <Paragraphs>175</Paragraphs>
  <Slides>20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Composite</vt:lpstr>
      <vt:lpstr>The Use of Strontium Isotope   and Element Geochemistry to Characterize Water from Fossil Fuel Sources</vt:lpstr>
      <vt:lpstr>PowerPoint Presentation</vt:lpstr>
      <vt:lpstr>Strontium Isotopes: 87Sr/86Sr</vt:lpstr>
      <vt:lpstr>Strontium Isotopes</vt:lpstr>
      <vt:lpstr>PowerPoint Presentation</vt:lpstr>
      <vt:lpstr>Strontium Isotopes: Epsilon Notation </vt:lpstr>
      <vt:lpstr>Isotope characterization of produced waters from Marcellus Shale gas extraction</vt:lpstr>
      <vt:lpstr>Marcellus Produced Waters</vt:lpstr>
      <vt:lpstr>Marcellus Produced Waters vs Other Fossil Fuel-Related Fluids</vt:lpstr>
      <vt:lpstr>Potential Applications</vt:lpstr>
      <vt:lpstr>PowerPoint Presentation</vt:lpstr>
      <vt:lpstr>PowerPoint Presentation</vt:lpstr>
      <vt:lpstr>Pre-Frac vs Post-Frac: Upper Devonian Wells</vt:lpstr>
      <vt:lpstr>Sr in Spring Water</vt:lpstr>
      <vt:lpstr>Vertical Marcellus Well</vt:lpstr>
      <vt:lpstr>Sensitivity of Elemental Concentrations</vt:lpstr>
      <vt:lpstr>Sensitivity of Sr Isotopes</vt:lpstr>
      <vt:lpstr>Application #2 Conclusions</vt:lpstr>
      <vt:lpstr>References</vt:lpstr>
      <vt:lpstr>Acknowledgements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Mud Gas  Isotope Geochemistry</dc:title>
  <dc:creator>FreddieB</dc:creator>
  <cp:lastModifiedBy>Deb Lambert</cp:lastModifiedBy>
  <cp:revision>514</cp:revision>
  <dcterms:created xsi:type="dcterms:W3CDTF">2011-06-28T01:37:34Z</dcterms:created>
  <dcterms:modified xsi:type="dcterms:W3CDTF">2015-06-01T14:52:53Z</dcterms:modified>
</cp:coreProperties>
</file>