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7" r:id="rId2"/>
    <p:sldId id="268" r:id="rId3"/>
    <p:sldId id="272" r:id="rId4"/>
    <p:sldId id="283" r:id="rId5"/>
    <p:sldId id="291" r:id="rId6"/>
    <p:sldId id="292" r:id="rId7"/>
    <p:sldId id="290" r:id="rId8"/>
    <p:sldId id="312" r:id="rId9"/>
    <p:sldId id="276" r:id="rId10"/>
    <p:sldId id="294" r:id="rId11"/>
    <p:sldId id="295" r:id="rId12"/>
    <p:sldId id="293" r:id="rId13"/>
    <p:sldId id="296" r:id="rId14"/>
    <p:sldId id="308" r:id="rId15"/>
    <p:sldId id="298" r:id="rId16"/>
    <p:sldId id="302" r:id="rId17"/>
    <p:sldId id="307" r:id="rId18"/>
    <p:sldId id="313" r:id="rId19"/>
    <p:sldId id="305" r:id="rId20"/>
    <p:sldId id="310" r:id="rId21"/>
    <p:sldId id="311" r:id="rId22"/>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quette, Anne F." initials="CAF" lastIdx="14" clrIdx="0">
    <p:extLst/>
  </p:cmAuthor>
  <p:cmAuthor id="2" name="Gary L Rowe" initials="GL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68788" autoAdjust="0"/>
  </p:normalViewPr>
  <p:slideViewPr>
    <p:cSldViewPr>
      <p:cViewPr>
        <p:scale>
          <a:sx n="100" d="100"/>
          <a:sy n="100" d="100"/>
        </p:scale>
        <p:origin x="-84" y="-72"/>
      </p:cViewPr>
      <p:guideLst>
        <p:guide orient="horz" pos="2160"/>
        <p:guide pos="2880"/>
      </p:guideLst>
    </p:cSldViewPr>
  </p:slideViewPr>
  <p:outlineViewPr>
    <p:cViewPr>
      <p:scale>
        <a:sx n="33" d="100"/>
        <a:sy n="33" d="100"/>
      </p:scale>
      <p:origin x="0" y="5034"/>
    </p:cViewPr>
  </p:outlineViewPr>
  <p:notesTextViewPr>
    <p:cViewPr>
      <p:scale>
        <a:sx n="1" d="1"/>
        <a:sy n="1" d="1"/>
      </p:scale>
      <p:origin x="0" y="0"/>
    </p:cViewPr>
  </p:notesTextViewPr>
  <p:sorterViewPr>
    <p:cViewPr>
      <p:scale>
        <a:sx n="66" d="100"/>
        <a:sy n="66" d="100"/>
      </p:scale>
      <p:origin x="0" y="402"/>
    </p:cViewPr>
  </p:sorterViewPr>
  <p:notesViewPr>
    <p:cSldViewPr>
      <p:cViewPr varScale="1">
        <p:scale>
          <a:sx n="97" d="100"/>
          <a:sy n="97" d="100"/>
        </p:scale>
        <p:origin x="-3582" y="-114"/>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89909FE3-AA3E-444F-B3BF-463101D04AAF}" type="datetimeFigureOut">
              <a:rPr lang="en-US" smtClean="0"/>
              <a:pPr/>
              <a:t>6/1/2015</a:t>
            </a:fld>
            <a:endParaRPr lang="en-US"/>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91358E83-6498-4F8F-9813-B18F963EB8CD}" type="slidenum">
              <a:rPr lang="en-US" smtClean="0"/>
              <a:pPr/>
              <a:t>‹#›</a:t>
            </a:fld>
            <a:endParaRPr lang="en-US"/>
          </a:p>
        </p:txBody>
      </p:sp>
    </p:spTree>
    <p:extLst>
      <p:ext uri="{BB962C8B-B14F-4D97-AF65-F5344CB8AC3E}">
        <p14:creationId xmlns:p14="http://schemas.microsoft.com/office/powerpoint/2010/main" val="2580469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E8BA0834-8CBB-43C9-B051-D94D9EA355BD}" type="datetimeFigureOut">
              <a:rPr lang="en-US" smtClean="0"/>
              <a:pPr/>
              <a:t>6/1/2015</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F4391536-C37C-4E53-AD1C-5539E6725884}" type="slidenum">
              <a:rPr lang="en-US" smtClean="0"/>
              <a:pPr/>
              <a:t>‹#›</a:t>
            </a:fld>
            <a:endParaRPr lang="en-US"/>
          </a:p>
        </p:txBody>
      </p:sp>
    </p:spTree>
    <p:extLst>
      <p:ext uri="{BB962C8B-B14F-4D97-AF65-F5344CB8AC3E}">
        <p14:creationId xmlns:p14="http://schemas.microsoft.com/office/powerpoint/2010/main" val="191783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Good morning, I’m Elin Betanzo and I work for the Northeast-Midwest Institute. We are a nonprofit, and nonpartisan research organization dedicated to economic vitality, environmental quality, and regional equity for Northeast and Midwest states.</a:t>
            </a:r>
          </a:p>
          <a:p>
            <a:endParaRPr lang="en-US" dirty="0" smtClean="0"/>
          </a:p>
          <a:p>
            <a:r>
              <a:rPr lang="en-US" dirty="0" smtClean="0"/>
              <a:t>I’m going to talk about a collaborative study we did with the U.S. Geological Survey looking at the availability of water data to answer urgent water policy questions. In this study we identified the monitoring design, available data, and data gaps for determining whether shale gas development activities contaminate surface water or groundwater in the Susquehanna River Basin.</a:t>
            </a:r>
          </a:p>
        </p:txBody>
      </p:sp>
      <p:sp>
        <p:nvSpPr>
          <p:cNvPr id="4" name="Slide Number Placeholder 3"/>
          <p:cNvSpPr>
            <a:spLocks noGrp="1"/>
          </p:cNvSpPr>
          <p:nvPr>
            <p:ph type="sldNum" sz="quarter" idx="10"/>
          </p:nvPr>
        </p:nvSpPr>
        <p:spPr/>
        <p:txBody>
          <a:bodyPr/>
          <a:lstStyle/>
          <a:p>
            <a:fld id="{61E8F935-F01D-4F8E-8DF4-A454A17CBA63}" type="slidenum">
              <a:rPr lang="en-US" smtClean="0"/>
              <a:pPr/>
              <a:t>1</a:t>
            </a:fld>
            <a:endParaRPr lang="en-US" dirty="0"/>
          </a:p>
        </p:txBody>
      </p:sp>
    </p:spTree>
    <p:extLst>
      <p:ext uri="{BB962C8B-B14F-4D97-AF65-F5344CB8AC3E}">
        <p14:creationId xmlns:p14="http://schemas.microsoft.com/office/powerpoint/2010/main" val="1137983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map shows </a:t>
            </a:r>
            <a:r>
              <a:rPr lang="en-US" sz="1200" dirty="0" smtClean="0"/>
              <a:t>Watersheds with surface-water monitoring sites that have 3-5 years of records that can be used to identify trends for specific conductance or barium. </a:t>
            </a:r>
            <a:r>
              <a:rPr lang="en-US" baseline="0" dirty="0" smtClean="0"/>
              <a:t>Yellow outlines show watersheds with specific conductance or barium data, 36 or more samples. </a:t>
            </a:r>
            <a:r>
              <a:rPr lang="en-US" dirty="0" smtClean="0"/>
              <a:t>Gray dots</a:t>
            </a:r>
            <a:r>
              <a:rPr lang="en-US" baseline="0" dirty="0" smtClean="0"/>
              <a:t> are HVHF permits.</a:t>
            </a:r>
          </a:p>
          <a:p>
            <a:endParaRPr lang="en-US" baseline="0" dirty="0" smtClean="0"/>
          </a:p>
          <a:p>
            <a:r>
              <a:rPr lang="en-US" baseline="0" dirty="0" smtClean="0"/>
              <a:t>Only 3 out of these 22 sites are in watersheds with HVHF development, although most of these have data before and after 2007. The specific conductance sites have longer data records than for barium but specific conductance alone is too general to inform about shale gas development. We need the combination of specific conductance with more specific parameters to better identify whether shale gas development may be a source of contamination. In general, these monitoring sites with longer data records analyze for few of the suite of 26 parameters.</a:t>
            </a:r>
            <a:endParaRPr lang="en-US" b="1"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F4391536-C37C-4E53-AD1C-5539E672588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Recently initiated</a:t>
            </a:r>
            <a:r>
              <a:rPr lang="en-US" baseline="0" dirty="0" smtClean="0"/>
              <a:t> monitoring programs from the Susquehanna River Basin Commission and PA DEP do a b</a:t>
            </a:r>
            <a:r>
              <a:rPr lang="en-US" dirty="0" smtClean="0"/>
              <a:t>etter job of targeting high density HVHF areas and reference</a:t>
            </a:r>
            <a:r>
              <a:rPr lang="en-US" baseline="0" dirty="0" smtClean="0"/>
              <a:t> sites. </a:t>
            </a:r>
          </a:p>
          <a:p>
            <a:endParaRPr lang="en-US" baseline="0" dirty="0" smtClean="0"/>
          </a:p>
          <a:p>
            <a:r>
              <a:rPr lang="en-US" baseline="0" dirty="0" smtClean="0"/>
              <a:t>Red PA DEP sites are &lt;70 square miles. </a:t>
            </a:r>
          </a:p>
          <a:p>
            <a:endParaRPr lang="en-US" baseline="0" dirty="0" smtClean="0"/>
          </a:p>
          <a:p>
            <a:r>
              <a:rPr lang="en-US" baseline="0" dirty="0" smtClean="0"/>
              <a:t>There are 56 SRBC monitoring sites, and 22 of these are in watersheds with high density of HVHF wells.  </a:t>
            </a:r>
          </a:p>
          <a:p>
            <a:endParaRPr lang="en-US" b="1" baseline="0" dirty="0" smtClean="0"/>
          </a:p>
          <a:p>
            <a:r>
              <a:rPr lang="en-US" b="0" baseline="0" dirty="0" smtClean="0"/>
              <a:t>There are 74 PA DEP monitoring sites, and 7 are in small watersheds in the </a:t>
            </a:r>
            <a:r>
              <a:rPr lang="en-US" b="0" baseline="0" dirty="0" err="1" smtClean="0"/>
              <a:t>marcellus</a:t>
            </a:r>
            <a:r>
              <a:rPr lang="en-US" b="0" baseline="0" dirty="0" smtClean="0"/>
              <a:t> and </a:t>
            </a:r>
            <a:r>
              <a:rPr lang="en-US" b="0" baseline="0" dirty="0" err="1" smtClean="0"/>
              <a:t>utica</a:t>
            </a:r>
            <a:r>
              <a:rPr lang="en-US" b="0" baseline="0" dirty="0" smtClean="0"/>
              <a:t> shale area.</a:t>
            </a:r>
          </a:p>
          <a:p>
            <a:endParaRPr lang="en-US" baseline="0" dirty="0" smtClean="0"/>
          </a:p>
          <a:p>
            <a:r>
              <a:rPr lang="en-US" baseline="0" dirty="0" smtClean="0"/>
              <a:t>Sampling frequency varies at these sites; SRBC samples collected quarterly and many sites do not have a streamgage. They don’t analyze for the full suite of parameters – some need to be added but most of them are already analyzed.</a:t>
            </a:r>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Build on the new monitoring programs in the Susquehanna River Basin.</a:t>
            </a:r>
          </a:p>
          <a:p>
            <a:endParaRPr lang="en-US" dirty="0" smtClean="0"/>
          </a:p>
          <a:p>
            <a:pPr lvl="0"/>
            <a:r>
              <a:rPr lang="en-US" dirty="0" smtClean="0"/>
              <a:t>Increase sampling frequency at subset</a:t>
            </a:r>
            <a:r>
              <a:rPr lang="en-US" baseline="0" dirty="0" smtClean="0"/>
              <a:t> of </a:t>
            </a:r>
            <a:r>
              <a:rPr lang="en-US" dirty="0" smtClean="0"/>
              <a:t>sites and maintain these sites for long-term monitoring.</a:t>
            </a:r>
          </a:p>
          <a:p>
            <a:pPr lvl="0"/>
            <a:r>
              <a:rPr lang="en-US" dirty="0" smtClean="0"/>
              <a:t>Collect the full suite of surface-water parameters and streamflow at each monitoring site. </a:t>
            </a:r>
          </a:p>
          <a:p>
            <a:pPr lvl="0"/>
            <a:r>
              <a:rPr lang="en-US" dirty="0" smtClean="0"/>
              <a:t>Any new monitoring to fill the data gaps should be implemented using an adaptive management approach and coordinated among monitoring agencies.</a:t>
            </a:r>
          </a:p>
          <a:p>
            <a:r>
              <a:rPr lang="en-US" dirty="0" smtClean="0"/>
              <a:t>The next slide</a:t>
            </a:r>
            <a:r>
              <a:rPr lang="en-US" baseline="0" dirty="0" smtClean="0"/>
              <a:t> shows a map of recommended sites for this increased monitoring.</a:t>
            </a:r>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sites include 4 high density monitoring sites and one reference site in the Northern Allegheny Plateau ecoregion, 6 high density sites (one new that is not on the map) and one reference in North Central Appalachians, and one high density and one reference of each in the central Appalachians and ridge and valley </a:t>
            </a:r>
            <a:r>
              <a:rPr lang="en-US" baseline="0" dirty="0" err="1" smtClean="0"/>
              <a:t>ecoregions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11 sites are in the SRBC network (one not on the map), and 5 are in the PA DEP network. Two of the PA DEP sites monitor larger watersheds with dense HVHF development, have streamgages, and provide a nested monitoring design.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Increased sampling frequency is needed at this set of monitoring sites, and most need streamgages. Increased sampling frequency will decrease the number of years before change can be detected. As mentioned some additional parameters will need to be analyzed for each monitoring 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HVHF densities for the high density recommended watersheds range from 0.1 to 5.6 HVHF wells per square mile, with an average of 1.9 HVHF wells per square mile.</a:t>
            </a:r>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I’ll shift my focus to groundwater data needed and available.</a:t>
            </a:r>
          </a:p>
          <a:p>
            <a:endParaRPr lang="en-US" dirty="0" smtClean="0"/>
          </a:p>
          <a:p>
            <a:r>
              <a:rPr lang="en-US" dirty="0" smtClean="0"/>
              <a:t>Far fewer groundwater monitoring organizations.</a:t>
            </a:r>
            <a:r>
              <a:rPr lang="en-US" baseline="0" dirty="0" smtClean="0"/>
              <a:t> 2 Federal, 2 state, and 2 academic organizations collected groundwater data that we compiled, for a total of 10 groundwater monitoring organizations.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 industry data. </a:t>
            </a:r>
            <a:r>
              <a:rPr lang="en-US" sz="1200" kern="1200" dirty="0" smtClean="0">
                <a:solidFill>
                  <a:schemeClr val="tx1"/>
                </a:solidFill>
                <a:latin typeface="+mn-lt"/>
                <a:ea typeface="+mn-ea"/>
                <a:cs typeface="+mn-cs"/>
              </a:rPr>
              <a:t>Confidentiality agreements with land owners makes most groundwater data related to shale gas development inaccessible.</a:t>
            </a:r>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defTabSz="942289">
              <a:defRPr/>
            </a:pPr>
            <a:r>
              <a:rPr lang="en-US" dirty="0" smtClean="0"/>
              <a:t>Again, we identified the water data needed to detect changes in groundwater to answer the case-study policy question. </a:t>
            </a:r>
          </a:p>
          <a:p>
            <a:pPr defTabSz="942289">
              <a:defRPr/>
            </a:pPr>
            <a:endParaRPr lang="en-US" b="0" dirty="0" smtClean="0"/>
          </a:p>
          <a:p>
            <a:pPr marL="0" marR="0" indent="0" algn="l" defTabSz="942289" rtl="0" eaLnBrk="1" fontAlgn="auto" latinLnBrk="0" hangingPunct="1">
              <a:lnSpc>
                <a:spcPct val="100000"/>
              </a:lnSpc>
              <a:spcBef>
                <a:spcPts val="0"/>
              </a:spcBef>
              <a:spcAft>
                <a:spcPts val="0"/>
              </a:spcAft>
              <a:buClrTx/>
              <a:buSzTx/>
              <a:buFontTx/>
              <a:buNone/>
              <a:tabLst/>
              <a:defRPr/>
            </a:pPr>
            <a:r>
              <a:rPr lang="en-US" dirty="0" smtClean="0"/>
              <a:t>We identified 25 chemical and field parameters representing the range of shale gas development activities that could affect groundwater; they mostly overlap with the surface water parameters but some differences. For example, </a:t>
            </a:r>
            <a:r>
              <a:rPr lang="en-US" baseline="0" dirty="0" smtClean="0"/>
              <a:t>methane, and benzene are on the groundwater list but not on the surface water list.</a:t>
            </a:r>
          </a:p>
          <a:p>
            <a:pPr marL="0" marR="0" indent="0" algn="l" defTabSz="942289" rtl="0" eaLnBrk="1" fontAlgn="auto" latinLnBrk="0" hangingPunct="1">
              <a:lnSpc>
                <a:spcPct val="100000"/>
              </a:lnSpc>
              <a:spcBef>
                <a:spcPts val="0"/>
              </a:spcBef>
              <a:spcAft>
                <a:spcPts val="0"/>
              </a:spcAft>
              <a:buClrTx/>
              <a:buSzTx/>
              <a:buFontTx/>
              <a:buNone/>
              <a:tabLst/>
              <a:defRPr/>
            </a:pPr>
            <a:endParaRPr lang="en-US" dirty="0" smtClean="0"/>
          </a:p>
          <a:p>
            <a:pPr defTabSz="942289">
              <a:defRPr/>
            </a:pPr>
            <a:r>
              <a:rPr lang="en-US" b="0" dirty="0" smtClean="0"/>
              <a:t>Today I will present specific conductance,</a:t>
            </a:r>
            <a:r>
              <a:rPr lang="en-US" b="0" baseline="0" dirty="0" smtClean="0"/>
              <a:t> bromide and methane data.</a:t>
            </a:r>
            <a:endParaRPr lang="en-US" b="0" dirty="0" smtClean="0"/>
          </a:p>
          <a:p>
            <a:pPr defTabSz="942289">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Different statistical design than</a:t>
            </a:r>
            <a:r>
              <a:rPr lang="en-US" b="0" baseline="0" dirty="0" smtClean="0"/>
              <a:t> surface water.  We explored the possibility of doing site-specific trend analysis similar to that done for the SW sites at wells with long data records (i.e. GW sites that had several years or decades of monthly QW samples) but we found these types of records are rare to non-existent. Based on the types of monitoring sites and data available, we decided a network monitoring design would be most appropriate for groundwater. We identified major drinking water aquifers in the Susquehanna River Basin that have dense shale gas development, and identified 5 aquifers distinguished by topography that should each have a network to monitor for changes in groundwater quality.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The network design requires 25-30 sampling sites, each within 1 mile of an HVHF well. For the network analysis you would collect two samples at each site, separated by approximately 10 years and taken before and after shale gas development. Do a spatial analysis to determine whether there is a change in water quality at the set of sites between the two time periods. In addition, select a subset of those sites to sample every 2 years to identify short-term changes between the two major sampling events. Allows for adaptive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endParaRPr lang="en-US" dirty="0" smtClean="0"/>
          </a:p>
          <a:p>
            <a:r>
              <a:rPr lang="en-US" dirty="0" smtClean="0"/>
              <a:t> </a:t>
            </a:r>
          </a:p>
          <a:p>
            <a:pPr defTabSz="942289">
              <a:defRPr/>
            </a:pPr>
            <a:endParaRPr lang="en-US" i="0" dirty="0" smtClean="0"/>
          </a:p>
        </p:txBody>
      </p:sp>
      <p:sp>
        <p:nvSpPr>
          <p:cNvPr id="4" name="Slide Number Placeholder 3"/>
          <p:cNvSpPr>
            <a:spLocks noGrp="1"/>
          </p:cNvSpPr>
          <p:nvPr>
            <p:ph type="sldNum" sz="quarter" idx="10"/>
          </p:nvPr>
        </p:nvSpPr>
        <p:spPr/>
        <p:txBody>
          <a:bodyPr/>
          <a:lstStyle/>
          <a:p>
            <a:fld id="{F4391536-C37C-4E53-AD1C-5539E6725884}" type="slidenum">
              <a:rPr lang="en-US" smtClean="0"/>
              <a:pPr/>
              <a:t>15</a:t>
            </a:fld>
            <a:endParaRPr lang="en-US"/>
          </a:p>
        </p:txBody>
      </p:sp>
    </p:spTree>
    <p:extLst>
      <p:ext uri="{BB962C8B-B14F-4D97-AF65-F5344CB8AC3E}">
        <p14:creationId xmlns:p14="http://schemas.microsoft.com/office/powerpoint/2010/main" val="1261028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Map on the left shows sites with specific conductance data – any site in our data compilation. Few of the sites have more than 1 sample.</a:t>
            </a:r>
          </a:p>
          <a:p>
            <a:endParaRPr lang="en-US" b="0" i="0" baseline="0" dirty="0" smtClean="0"/>
          </a:p>
          <a:p>
            <a:r>
              <a:rPr lang="en-US" b="0" i="0" baseline="0" dirty="0" smtClean="0"/>
              <a:t>On the right, sites with specific conductance monitoring sites within 1 mile of a HVHF well. None of these sites have data both before and after 2007. </a:t>
            </a:r>
          </a:p>
          <a:p>
            <a:endParaRPr lang="en-US" b="0" i="0" baseline="0" dirty="0" smtClean="0"/>
          </a:p>
          <a:p>
            <a:r>
              <a:rPr lang="en-US" b="0" i="0" baseline="0" dirty="0" smtClean="0"/>
              <a:t>Again, a nonspecific indicator. This needs more specific parameters to accompany it to be more meaningful.</a:t>
            </a:r>
          </a:p>
          <a:p>
            <a:endParaRPr lang="en-US" b="0" i="0" baseline="0" dirty="0" smtClean="0"/>
          </a:p>
        </p:txBody>
      </p:sp>
      <p:sp>
        <p:nvSpPr>
          <p:cNvPr id="4" name="Slide Number Placeholder 3"/>
          <p:cNvSpPr>
            <a:spLocks noGrp="1"/>
          </p:cNvSpPr>
          <p:nvPr>
            <p:ph type="sldNum" sz="quarter" idx="10"/>
          </p:nvPr>
        </p:nvSpPr>
        <p:spPr/>
        <p:txBody>
          <a:bodyPr/>
          <a:lstStyle/>
          <a:p>
            <a:fld id="{61E8F935-F01D-4F8E-8DF4-A454A17CBA63}" type="slidenum">
              <a:rPr lang="en-US" smtClean="0"/>
              <a:pPr/>
              <a:t>16</a:t>
            </a:fld>
            <a:endParaRPr lang="en-US" dirty="0"/>
          </a:p>
        </p:txBody>
      </p:sp>
    </p:spTree>
    <p:extLst>
      <p:ext uri="{BB962C8B-B14F-4D97-AF65-F5344CB8AC3E}">
        <p14:creationId xmlns:p14="http://schemas.microsoft.com/office/powerpoint/2010/main" val="1473797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Even fewer sites available when we use a parameter that is more closely linked to shale gas development, like bromide.</a:t>
            </a:r>
          </a:p>
          <a:p>
            <a:endParaRPr lang="en-US" b="1" i="0" baseline="0" dirty="0" smtClean="0"/>
          </a:p>
        </p:txBody>
      </p:sp>
      <p:sp>
        <p:nvSpPr>
          <p:cNvPr id="4" name="Slide Number Placeholder 3"/>
          <p:cNvSpPr>
            <a:spLocks noGrp="1"/>
          </p:cNvSpPr>
          <p:nvPr>
            <p:ph type="sldNum" sz="quarter" idx="10"/>
          </p:nvPr>
        </p:nvSpPr>
        <p:spPr/>
        <p:txBody>
          <a:bodyPr/>
          <a:lstStyle/>
          <a:p>
            <a:fld id="{61E8F935-F01D-4F8E-8DF4-A454A17CBA63}" type="slidenum">
              <a:rPr lang="en-US" smtClean="0"/>
              <a:pPr/>
              <a:t>17</a:t>
            </a:fld>
            <a:endParaRPr lang="en-US" dirty="0"/>
          </a:p>
        </p:txBody>
      </p:sp>
    </p:spTree>
    <p:extLst>
      <p:ext uri="{BB962C8B-B14F-4D97-AF65-F5344CB8AC3E}">
        <p14:creationId xmlns:p14="http://schemas.microsoft.com/office/powerpoint/2010/main" val="1473797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And even fewer when we get to methane.</a:t>
            </a:r>
          </a:p>
          <a:p>
            <a:endParaRPr lang="en-US" b="0" i="0" baseline="0" dirty="0" smtClean="0"/>
          </a:p>
          <a:p>
            <a:r>
              <a:rPr lang="en-US" b="0" i="0" baseline="0" dirty="0" smtClean="0"/>
              <a:t>The monitoring sites with data prior to shale gas development only have records for a few parameters; the suite of 25 groundwater parameters (multiple lines of evidence) are not available at the monitoring sites with pre-development data. </a:t>
            </a:r>
          </a:p>
          <a:p>
            <a:r>
              <a:rPr lang="en-US" b="0" i="0" baseline="0" dirty="0" smtClean="0"/>
              <a:t>As you can see from the few sites that are within 1 mile of HVHF wells, we definitely do not have the coverage necessary for a network analysis for each of the 5 major drinking water aquifers. This means that the currently available data will not serve as a starting point for answering this policy question.  </a:t>
            </a:r>
          </a:p>
          <a:p>
            <a:endParaRPr lang="en-US" b="0" i="0" baseline="0" dirty="0" smtClean="0"/>
          </a:p>
          <a:p>
            <a:r>
              <a:rPr lang="en-US" b="0" i="0" baseline="0" dirty="0" smtClean="0"/>
              <a:t>Our options for collecting the needed data are limited. We need to work with industry to get access to data taken prior to drilling, or we need to start a new monitoring program from scratch, which requires working with industry to identify where and when new HVHF wells will be developed.</a:t>
            </a:r>
          </a:p>
          <a:p>
            <a:endParaRPr lang="en-US" b="0" i="0" baseline="0" dirty="0" smtClean="0"/>
          </a:p>
        </p:txBody>
      </p:sp>
      <p:sp>
        <p:nvSpPr>
          <p:cNvPr id="4" name="Slide Number Placeholder 3"/>
          <p:cNvSpPr>
            <a:spLocks noGrp="1"/>
          </p:cNvSpPr>
          <p:nvPr>
            <p:ph type="sldNum" sz="quarter" idx="10"/>
          </p:nvPr>
        </p:nvSpPr>
        <p:spPr/>
        <p:txBody>
          <a:bodyPr/>
          <a:lstStyle/>
          <a:p>
            <a:fld id="{61E8F935-F01D-4F8E-8DF4-A454A17CBA63}" type="slidenum">
              <a:rPr lang="en-US" smtClean="0"/>
              <a:pPr/>
              <a:t>18</a:t>
            </a:fld>
            <a:endParaRPr lang="en-US" dirty="0"/>
          </a:p>
        </p:txBody>
      </p:sp>
    </p:spTree>
    <p:extLst>
      <p:ext uri="{BB962C8B-B14F-4D97-AF65-F5344CB8AC3E}">
        <p14:creationId xmlns:p14="http://schemas.microsoft.com/office/powerpoint/2010/main" val="147379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aseline="0" dirty="0" smtClean="0"/>
              <a:t>We need to d</a:t>
            </a:r>
            <a:r>
              <a:rPr lang="en-US" sz="1200" dirty="0" smtClean="0"/>
              <a:t>esign and implement a systematic, long-term groundwater monitoring program in the Susquehanna River Basin</a:t>
            </a:r>
            <a:r>
              <a:rPr lang="en-US" sz="1200" baseline="0" dirty="0" smtClean="0"/>
              <a:t> to fill this critical data gap.</a:t>
            </a:r>
          </a:p>
          <a:p>
            <a:pPr lvl="0"/>
            <a:endParaRPr lang="en-US" sz="1200" dirty="0" smtClean="0"/>
          </a:p>
          <a:p>
            <a:pPr lvl="0"/>
            <a:r>
              <a:rPr lang="en-US" sz="1200" dirty="0" smtClean="0"/>
              <a:t>The shortest</a:t>
            </a:r>
            <a:r>
              <a:rPr lang="en-US" sz="1200" baseline="0" dirty="0" smtClean="0"/>
              <a:t> path </a:t>
            </a:r>
            <a:r>
              <a:rPr lang="en-US" sz="1200" baseline="0" dirty="0" err="1" smtClean="0"/>
              <a:t>timewise</a:t>
            </a:r>
            <a:r>
              <a:rPr lang="en-US" sz="1200" baseline="0" dirty="0" smtClean="0"/>
              <a:t> is to obtain access to the industry set of “before” shale gas development data. To do this we would need to a</a:t>
            </a:r>
            <a:r>
              <a:rPr lang="en-US" sz="1200" dirty="0" smtClean="0"/>
              <a:t>cquire confidentiality agreements with industry and homeowners.</a:t>
            </a:r>
          </a:p>
          <a:p>
            <a:pPr lvl="0"/>
            <a:endParaRPr lang="en-US" sz="1200" dirty="0" smtClean="0"/>
          </a:p>
          <a:p>
            <a:pPr lvl="0"/>
            <a:r>
              <a:rPr lang="en-US" sz="1200" dirty="0" smtClean="0"/>
              <a:t>If this can’t be done,</a:t>
            </a:r>
            <a:r>
              <a:rPr lang="en-US" sz="1200" baseline="0" dirty="0" smtClean="0"/>
              <a:t> </a:t>
            </a:r>
            <a:r>
              <a:rPr lang="en-US" sz="1200" dirty="0" smtClean="0"/>
              <a:t>Work with industry and homeowners to identify domestic wells for sampling prior to new shale gas development.</a:t>
            </a:r>
            <a:r>
              <a:rPr lang="en-US" sz="1200" baseline="0" dirty="0" smtClean="0"/>
              <a:t> This option would require well over 10 years from now before the needed groundwater data could be available.</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project is called “Toward Sustainable Water Information” and the objective is to Investigate and describe the ability of the NEMW region’s water monitoring programs to support decision making</a:t>
            </a:r>
          </a:p>
          <a:p>
            <a:endParaRPr lang="en-US" dirty="0" smtClean="0"/>
          </a:p>
          <a:p>
            <a:r>
              <a:rPr lang="en-US" dirty="0" smtClean="0"/>
              <a:t>Congress and regional decision makers are the primary audiences for this work. This study was designed with input from the Northeast-Midwest congressional</a:t>
            </a:r>
            <a:r>
              <a:rPr lang="en-US" baseline="0" dirty="0" smtClean="0"/>
              <a:t> coalition members.</a:t>
            </a:r>
            <a:endParaRPr lang="en-US" dirty="0" smtClean="0"/>
          </a:p>
          <a:p>
            <a:pPr marL="0" lvl="1" defTabSz="942289">
              <a:defRPr/>
            </a:pPr>
            <a:endParaRPr lang="en-US" dirty="0" smtClean="0"/>
          </a:p>
          <a:p>
            <a:pPr marL="0" lvl="1" defTabSz="942289">
              <a:defRPr/>
            </a:pPr>
            <a:r>
              <a:rPr lang="en-US" dirty="0" smtClean="0"/>
              <a:t>Today I’m discussing a case study we are completing that evaluates water data needed and available to answer a policy question, “</a:t>
            </a:r>
            <a:r>
              <a:rPr lang="en-US" sz="1200" kern="1200" dirty="0" smtClean="0">
                <a:solidFill>
                  <a:schemeClr val="tx1"/>
                </a:solidFill>
                <a:latin typeface="+mn-lt"/>
                <a:ea typeface="+mn-ea"/>
                <a:cs typeface="+mn-cs"/>
              </a:rPr>
              <a:t>Do shale gas development activities contaminate surface water or groundwater in the Susquehanna River Basin</a:t>
            </a:r>
            <a:r>
              <a:rPr lang="en-US" dirty="0" smtClean="0"/>
              <a:t>?” </a:t>
            </a:r>
          </a:p>
          <a:p>
            <a:pPr marL="0" lvl="1" defTabSz="942289">
              <a:defRPr/>
            </a:pPr>
            <a:endParaRPr lang="en-US" dirty="0" smtClean="0"/>
          </a:p>
          <a:p>
            <a:pPr marL="0" lvl="1" defTabSz="942289">
              <a:defRPr/>
            </a:pPr>
            <a:r>
              <a:rPr lang="en-US" dirty="0" smtClean="0"/>
              <a:t>We</a:t>
            </a:r>
            <a:r>
              <a:rPr lang="en-US" baseline="0" dirty="0" smtClean="0"/>
              <a:t> worked with a technical advisory committee to identify a monitoring design to answer this question, compiled data throughout the SRB, determined how much data is available, identified data gaps and approaches for filling the gaps.</a:t>
            </a:r>
            <a:endParaRPr lang="en-US" dirty="0" smtClean="0"/>
          </a:p>
          <a:p>
            <a:endParaRPr lang="en-US" b="0" baseline="0" dirty="0" smtClean="0"/>
          </a:p>
          <a:p>
            <a:r>
              <a:rPr lang="en-US" b="0" baseline="0" dirty="0" smtClean="0"/>
              <a:t> </a:t>
            </a:r>
          </a:p>
        </p:txBody>
      </p:sp>
      <p:sp>
        <p:nvSpPr>
          <p:cNvPr id="4" name="Slide Number Placeholder 3"/>
          <p:cNvSpPr>
            <a:spLocks noGrp="1"/>
          </p:cNvSpPr>
          <p:nvPr>
            <p:ph type="sldNum" sz="quarter" idx="10"/>
          </p:nvPr>
        </p:nvSpPr>
        <p:spPr/>
        <p:txBody>
          <a:bodyPr/>
          <a:lstStyle/>
          <a:p>
            <a:fld id="{61E8F935-F01D-4F8E-8DF4-A454A17CBA63}" type="slidenum">
              <a:rPr lang="en-US" smtClean="0"/>
              <a:pPr/>
              <a:t>2</a:t>
            </a:fld>
            <a:endParaRPr lang="en-US" dirty="0"/>
          </a:p>
        </p:txBody>
      </p:sp>
    </p:spTree>
    <p:extLst>
      <p:ext uri="{BB962C8B-B14F-4D97-AF65-F5344CB8AC3E}">
        <p14:creationId xmlns:p14="http://schemas.microsoft.com/office/powerpoint/2010/main" val="1242176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Overall, our study finds that the needed water data are not available for surface water or groundwater</a:t>
            </a:r>
          </a:p>
          <a:p>
            <a:endParaRPr lang="en-US" dirty="0" smtClean="0"/>
          </a:p>
          <a:p>
            <a:r>
              <a:rPr lang="en-US" dirty="0" smtClean="0"/>
              <a:t>Modifications to surface water monitoring programs can build on networks in place and decrease the time before</a:t>
            </a:r>
            <a:r>
              <a:rPr lang="en-US" baseline="0" dirty="0" smtClean="0"/>
              <a:t> changes in surface water quality can be detected.</a:t>
            </a:r>
            <a:endParaRPr lang="en-US" dirty="0" smtClean="0"/>
          </a:p>
          <a:p>
            <a:endParaRPr lang="en-US" dirty="0" smtClean="0"/>
          </a:p>
          <a:p>
            <a:r>
              <a:rPr lang="en-US" dirty="0" smtClean="0"/>
              <a:t>Groundwater monitoring to fill the data gaps essentially needs to start from scratch. Substantial  participation from the shale industry is needed to collect the needed groundwater data, either providing access to previously collected</a:t>
            </a:r>
            <a:r>
              <a:rPr lang="en-US" baseline="0" dirty="0" smtClean="0"/>
              <a:t> data or identifying new monitoring sites where new wells will be developed.</a:t>
            </a:r>
            <a:endParaRPr lang="en-US" dirty="0" smtClean="0"/>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smtClean="0"/>
              <a:t>I’ll start off discussing surface water. </a:t>
            </a:r>
          </a:p>
          <a:p>
            <a:pPr defTabSz="942289">
              <a:defRPr/>
            </a:pPr>
            <a:endParaRPr lang="en-US" dirty="0" smtClean="0"/>
          </a:p>
          <a:p>
            <a:pPr defTabSz="942289">
              <a:defRPr/>
            </a:pPr>
            <a:r>
              <a:rPr lang="en-US" dirty="0" smtClean="0"/>
              <a:t>There are three parts to the study design that must be in place to be able to answer whether</a:t>
            </a:r>
            <a:r>
              <a:rPr lang="en-US" baseline="0" dirty="0" smtClean="0"/>
              <a:t> shale gas development activities contaminate surface water.</a:t>
            </a:r>
          </a:p>
          <a:p>
            <a:pPr defTabSz="942289">
              <a:defRPr/>
            </a:pPr>
            <a:endParaRPr lang="en-US" baseline="0" dirty="0" smtClean="0"/>
          </a:p>
          <a:p>
            <a:pPr lvl="0"/>
            <a:r>
              <a:rPr lang="en-US" dirty="0" smtClean="0"/>
              <a:t>First we need monitoring sites in the right places. </a:t>
            </a:r>
            <a:r>
              <a:rPr lang="en-US" sz="1200" kern="1200" dirty="0" smtClean="0">
                <a:solidFill>
                  <a:schemeClr val="tx1"/>
                </a:solidFill>
                <a:latin typeface="+mn-lt"/>
                <a:ea typeface="+mn-ea"/>
                <a:cs typeface="+mn-cs"/>
              </a:rPr>
              <a:t>Monitoring sites in watersheds</a:t>
            </a:r>
            <a:r>
              <a:rPr lang="en-US" sz="1200" kern="1200" baseline="0" dirty="0" smtClean="0">
                <a:solidFill>
                  <a:schemeClr val="tx1"/>
                </a:solidFill>
                <a:latin typeface="+mn-lt"/>
                <a:ea typeface="+mn-ea"/>
                <a:cs typeface="+mn-cs"/>
              </a:rPr>
              <a:t> with high density of HVHF wells and reference watersheds. </a:t>
            </a:r>
            <a:endParaRPr lang="en-US" sz="1200" b="0" kern="1200" dirty="0" smtClean="0">
              <a:solidFill>
                <a:schemeClr val="tx1"/>
              </a:solidFill>
              <a:latin typeface="+mn-lt"/>
              <a:ea typeface="+mn-ea"/>
              <a:cs typeface="+mn-cs"/>
            </a:endParaRPr>
          </a:p>
          <a:p>
            <a:pPr defTabSz="942289">
              <a:defRPr/>
            </a:pPr>
            <a:endParaRPr lang="en-US" dirty="0" smtClean="0"/>
          </a:p>
          <a:p>
            <a:pPr defTabSz="942289">
              <a:defRPr/>
            </a:pPr>
            <a:r>
              <a:rPr lang="en-US" dirty="0" smtClean="0"/>
              <a:t>Second, Tributary water-quality and streamflow data must be collected at these monitoring sites with sufficient sampling frequency and longevity to evaluate trends in concentration over time. </a:t>
            </a:r>
          </a:p>
          <a:p>
            <a:pPr defTabSz="942289">
              <a:defRPr/>
            </a:pPr>
            <a:endParaRPr lang="en-US" dirty="0" smtClean="0"/>
          </a:p>
          <a:p>
            <a:pPr defTabSz="942289">
              <a:defRPr/>
            </a:pPr>
            <a:r>
              <a:rPr lang="en-US" dirty="0" smtClean="0"/>
              <a:t>Third, ancillary data on shale gas development activities</a:t>
            </a:r>
            <a:r>
              <a:rPr lang="en-US" baseline="0" dirty="0" smtClean="0"/>
              <a:t> </a:t>
            </a:r>
            <a:r>
              <a:rPr lang="en-US" dirty="0" smtClean="0"/>
              <a:t>and other changes in land use throughout the watershed must be available to correlate water-quality change with alterations on the land. If we don’t have detailed information on context, we cannot explain the causes of water quality change over time. </a:t>
            </a:r>
            <a:endParaRPr lang="en-US" dirty="0"/>
          </a:p>
        </p:txBody>
      </p:sp>
      <p:sp>
        <p:nvSpPr>
          <p:cNvPr id="4" name="Slide Number Placeholder 3"/>
          <p:cNvSpPr>
            <a:spLocks noGrp="1"/>
          </p:cNvSpPr>
          <p:nvPr>
            <p:ph type="sldNum" sz="quarter" idx="10"/>
          </p:nvPr>
        </p:nvSpPr>
        <p:spPr>
          <a:xfrm>
            <a:off x="4022488" y="8917128"/>
            <a:ext cx="3078382" cy="469745"/>
          </a:xfrm>
          <a:prstGeom prst="rect">
            <a:avLst/>
          </a:prstGeom>
        </p:spPr>
        <p:txBody>
          <a:bodyPr/>
          <a:lstStyle/>
          <a:p>
            <a:pPr eaLnBrk="0" fontAlgn="base" hangingPunct="0">
              <a:spcBef>
                <a:spcPct val="0"/>
              </a:spcBef>
              <a:spcAft>
                <a:spcPct val="0"/>
              </a:spcAft>
            </a:pPr>
            <a:fld id="{0E9F7F09-EA10-44DD-A0DE-4805B30D96A4}" type="slidenum">
              <a:rPr lang="en-US" b="1">
                <a:solidFill>
                  <a:srgbClr val="000000"/>
                </a:solidFill>
                <a:latin typeface="Arial" charset="0"/>
                <a:cs typeface="Arial" charset="0"/>
              </a:rPr>
              <a:pPr eaLnBrk="0" fontAlgn="base" hangingPunct="0">
                <a:spcBef>
                  <a:spcPct val="0"/>
                </a:spcBef>
                <a:spcAft>
                  <a:spcPct val="0"/>
                </a:spcAft>
              </a:pPr>
              <a:t>3</a:t>
            </a:fld>
            <a:endParaRPr lang="en-US" b="1" dirty="0">
              <a:solidFill>
                <a:srgbClr val="000000"/>
              </a:solidFill>
              <a:latin typeface="Arial" charset="0"/>
              <a:cs typeface="Arial" charset="0"/>
            </a:endParaRPr>
          </a:p>
        </p:txBody>
      </p:sp>
    </p:spTree>
    <p:extLst>
      <p:ext uri="{BB962C8B-B14F-4D97-AF65-F5344CB8AC3E}">
        <p14:creationId xmlns:p14="http://schemas.microsoft.com/office/powerpoint/2010/main" val="317045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42289">
              <a:defRPr/>
            </a:pPr>
            <a:r>
              <a:rPr lang="en-US" b="0" dirty="0" smtClean="0"/>
              <a:t>Small watersheds – higher density of HVHF development, fewer</a:t>
            </a:r>
            <a:r>
              <a:rPr lang="en-US" b="0" baseline="0" dirty="0" smtClean="0"/>
              <a:t> confounding factors, dilution in large watersheds would make change difficult to detect.</a:t>
            </a:r>
          </a:p>
          <a:p>
            <a:pPr defTabSz="942289">
              <a:defRPr/>
            </a:pPr>
            <a:endParaRPr lang="en-US" b="0" baseline="0" dirty="0" smtClean="0"/>
          </a:p>
          <a:p>
            <a:pPr defTabSz="942289">
              <a:defRPr/>
            </a:pPr>
            <a:r>
              <a:rPr lang="en-US" b="0" baseline="0" dirty="0" smtClean="0"/>
              <a:t>As I said, the location of monitoring sites is critical. Monitoring sites are needed in each</a:t>
            </a:r>
            <a:r>
              <a:rPr lang="en-US" baseline="0" dirty="0" smtClean="0"/>
              <a:t> </a:t>
            </a:r>
            <a:r>
              <a:rPr lang="en-US" baseline="0" dirty="0" err="1" smtClean="0"/>
              <a:t>ecoregion</a:t>
            </a:r>
            <a:r>
              <a:rPr lang="en-US" baseline="0" dirty="0" smtClean="0"/>
              <a:t> with ongoing or predicted shale gas development because each </a:t>
            </a:r>
            <a:r>
              <a:rPr lang="en-US" baseline="0" dirty="0" err="1" smtClean="0"/>
              <a:t>ecoregion</a:t>
            </a:r>
            <a:r>
              <a:rPr lang="en-US" baseline="0" dirty="0" smtClean="0"/>
              <a:t> is unique in its water chemistry.</a:t>
            </a:r>
            <a:r>
              <a:rPr lang="en-US" b="0" baseline="0" dirty="0" smtClean="0"/>
              <a:t>  We need a</a:t>
            </a:r>
            <a:r>
              <a:rPr lang="en-US" dirty="0" smtClean="0"/>
              <a:t>t least one monitoring site in a high density HVHF watershed per </a:t>
            </a:r>
            <a:r>
              <a:rPr lang="en-US" dirty="0" err="1" smtClean="0"/>
              <a:t>ecoregion</a:t>
            </a:r>
            <a:r>
              <a:rPr lang="en-US" dirty="0" smtClean="0"/>
              <a:t> </a:t>
            </a:r>
            <a:r>
              <a:rPr lang="en-US" baseline="0" dirty="0" smtClean="0"/>
              <a:t>and one reference site per </a:t>
            </a:r>
            <a:r>
              <a:rPr lang="en-US" baseline="0" dirty="0" err="1" smtClean="0"/>
              <a:t>ecoregion</a:t>
            </a:r>
            <a:r>
              <a:rPr lang="en-US" baseline="0" dirty="0" smtClean="0"/>
              <a:t>. We defined high density as </a:t>
            </a:r>
            <a:r>
              <a:rPr lang="en-US" dirty="0" smtClean="0"/>
              <a:t>&gt;0.5</a:t>
            </a:r>
            <a:r>
              <a:rPr lang="en-US" baseline="0" dirty="0" smtClean="0"/>
              <a:t> HVHF wells per square mile. </a:t>
            </a:r>
            <a:r>
              <a:rPr lang="en-US" sz="1200" b="0" kern="1200" baseline="0" dirty="0" smtClean="0">
                <a:solidFill>
                  <a:schemeClr val="tx1"/>
                </a:solidFill>
                <a:latin typeface="+mn-lt"/>
                <a:ea typeface="+mn-ea"/>
                <a:cs typeface="+mn-cs"/>
              </a:rPr>
              <a:t>Reference watersheds  ideally have no current HVHF wells, and no plans for development. </a:t>
            </a:r>
            <a:endParaRPr lang="en-US" baseline="0" dirty="0" smtClean="0"/>
          </a:p>
          <a:p>
            <a:pPr defTabSz="942289">
              <a:defRPr/>
            </a:pPr>
            <a:endParaRPr lang="en-US" baseline="0" dirty="0" smtClean="0"/>
          </a:p>
          <a:p>
            <a:pPr marL="0" marR="0" indent="0" algn="l" defTabSz="942289" rtl="0" eaLnBrk="1" fontAlgn="auto" latinLnBrk="0" hangingPunct="1">
              <a:lnSpc>
                <a:spcPct val="100000"/>
              </a:lnSpc>
              <a:spcBef>
                <a:spcPts val="0"/>
              </a:spcBef>
              <a:spcAft>
                <a:spcPts val="0"/>
              </a:spcAft>
              <a:buClrTx/>
              <a:buSzTx/>
              <a:buFontTx/>
              <a:buNone/>
              <a:tabLst/>
              <a:defRPr/>
            </a:pPr>
            <a:r>
              <a:rPr lang="en-US" dirty="0" smtClean="0"/>
              <a:t>With our TAC we identified a suite of surface water parameters, 26 chemical and field parameters representing the range of shale gas development activities that could affect stream water quality, including a range of specific and non-specific </a:t>
            </a:r>
            <a:r>
              <a:rPr lang="en-US" b="0" dirty="0" smtClean="0"/>
              <a:t>water-quality  i</a:t>
            </a:r>
            <a:r>
              <a:rPr lang="en-US" dirty="0" smtClean="0"/>
              <a:t>ndicators and streamflow, that should</a:t>
            </a:r>
            <a:r>
              <a:rPr lang="en-US" baseline="0" dirty="0" smtClean="0"/>
              <a:t> be analyzed</a:t>
            </a:r>
            <a:r>
              <a:rPr lang="en-US" dirty="0" smtClean="0"/>
              <a:t>.</a:t>
            </a:r>
          </a:p>
          <a:p>
            <a:pPr defTabSz="942289">
              <a:defRPr/>
            </a:pPr>
            <a:r>
              <a:rPr lang="en-US" b="0" dirty="0" smtClean="0"/>
              <a:t>Today I will present our findings for Barium and specific conductance;</a:t>
            </a:r>
            <a:r>
              <a:rPr lang="en-US" b="0" baseline="0" dirty="0" smtClean="0"/>
              <a:t> one specific indicator (a parameter that is closely linked with hydraulic fracturing fluids, or shale formations and produced water; </a:t>
            </a:r>
            <a:r>
              <a:rPr lang="en-US" sz="1200" kern="1200" dirty="0" smtClean="0">
                <a:solidFill>
                  <a:schemeClr val="tx1"/>
                </a:solidFill>
                <a:latin typeface="+mn-lt"/>
                <a:ea typeface="+mn-ea"/>
                <a:cs typeface="+mn-cs"/>
              </a:rPr>
              <a:t>Barium is a highly specific signature of produced waters </a:t>
            </a:r>
            <a:r>
              <a:rPr lang="en-US" b="0" baseline="0" dirty="0" smtClean="0"/>
              <a:t>) and one non-specific indicator (can identify change when we simply can’t analyze for the entire range of substances that are used in shale gas development). Measuring the suite of parameters allows for multiple lines of evidence needed to trace contamination to shale development as a source of contamination.</a:t>
            </a:r>
          </a:p>
          <a:p>
            <a:pPr defTabSz="942289">
              <a:defRPr/>
            </a:pPr>
            <a:endParaRPr lang="en-US" b="0" baseline="0" dirty="0" smtClean="0"/>
          </a:p>
          <a:p>
            <a:pPr marL="0" marR="0" indent="0" algn="l" defTabSz="942289" rtl="0" eaLnBrk="1" fontAlgn="auto" latinLnBrk="0" hangingPunct="1">
              <a:lnSpc>
                <a:spcPct val="100000"/>
              </a:lnSpc>
              <a:spcBef>
                <a:spcPts val="0"/>
              </a:spcBef>
              <a:spcAft>
                <a:spcPts val="0"/>
              </a:spcAft>
              <a:buClrTx/>
              <a:buSzTx/>
              <a:buFontTx/>
              <a:buNone/>
              <a:tabLst/>
              <a:defRPr/>
            </a:pPr>
            <a:r>
              <a:rPr lang="en-US" b="1" baseline="0" dirty="0" smtClean="0"/>
              <a:t>We developed our monitoring design to be able to detect a 20% increase in these parameters over background levels. </a:t>
            </a:r>
          </a:p>
          <a:p>
            <a:pPr defTabSz="942289">
              <a:defRPr/>
            </a:pPr>
            <a:endParaRPr lang="en-US" b="1" baseline="0" dirty="0" smtClean="0"/>
          </a:p>
          <a:p>
            <a:pPr defTabSz="942289">
              <a:defRPr/>
            </a:pPr>
            <a:endParaRPr lang="en-US" b="0" dirty="0" smtClean="0"/>
          </a:p>
          <a:p>
            <a:pPr defTabSz="942289">
              <a:defRPr/>
            </a:pPr>
            <a:endParaRPr lang="en-US" i="0" dirty="0" smtClean="0"/>
          </a:p>
        </p:txBody>
      </p:sp>
      <p:sp>
        <p:nvSpPr>
          <p:cNvPr id="4" name="Slide Number Placeholder 3"/>
          <p:cNvSpPr>
            <a:spLocks noGrp="1"/>
          </p:cNvSpPr>
          <p:nvPr>
            <p:ph type="sldNum" sz="quarter" idx="10"/>
          </p:nvPr>
        </p:nvSpPr>
        <p:spPr/>
        <p:txBody>
          <a:bodyPr/>
          <a:lstStyle/>
          <a:p>
            <a:fld id="{F4391536-C37C-4E53-AD1C-5539E6725884}" type="slidenum">
              <a:rPr lang="en-US" smtClean="0"/>
              <a:pPr/>
              <a:t>4</a:t>
            </a:fld>
            <a:endParaRPr lang="en-US"/>
          </a:p>
        </p:txBody>
      </p:sp>
    </p:spTree>
    <p:extLst>
      <p:ext uri="{BB962C8B-B14F-4D97-AF65-F5344CB8AC3E}">
        <p14:creationId xmlns:p14="http://schemas.microsoft.com/office/powerpoint/2010/main" val="126102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2289">
              <a:defRPr/>
            </a:pPr>
            <a:r>
              <a:rPr lang="en-US" baseline="0" dirty="0" smtClean="0"/>
              <a:t>We need monitoring sites in each </a:t>
            </a:r>
            <a:r>
              <a:rPr lang="en-US" baseline="0" dirty="0" err="1" smtClean="0"/>
              <a:t>ecoregion</a:t>
            </a:r>
            <a:r>
              <a:rPr lang="en-US" baseline="0" dirty="0" smtClean="0"/>
              <a:t> with ongoing or predicted shale gas development because each </a:t>
            </a:r>
            <a:r>
              <a:rPr lang="en-US" baseline="0" dirty="0" err="1" smtClean="0"/>
              <a:t>ecoregion</a:t>
            </a:r>
            <a:r>
              <a:rPr lang="en-US" baseline="0" dirty="0" smtClean="0"/>
              <a:t> is unique in its water chemistry.</a:t>
            </a:r>
          </a:p>
          <a:p>
            <a:pPr defTabSz="942289">
              <a:defRPr/>
            </a:pPr>
            <a:r>
              <a:rPr lang="en-US" baseline="0" dirty="0" smtClean="0"/>
              <a:t>The </a:t>
            </a:r>
            <a:r>
              <a:rPr lang="en-US" baseline="0" dirty="0" err="1" smtClean="0"/>
              <a:t>ecoregions</a:t>
            </a:r>
            <a:r>
              <a:rPr lang="en-US" baseline="0" dirty="0" smtClean="0"/>
              <a:t> with current or predicted development are</a:t>
            </a:r>
          </a:p>
          <a:p>
            <a:pPr lvl="0"/>
            <a:r>
              <a:rPr lang="en-US" sz="1200" kern="1200" dirty="0" smtClean="0">
                <a:solidFill>
                  <a:schemeClr val="tx1"/>
                </a:solidFill>
                <a:latin typeface="+mn-lt"/>
                <a:ea typeface="+mn-ea"/>
                <a:cs typeface="+mn-cs"/>
              </a:rPr>
              <a:t>Northern Allegheny Plateau, </a:t>
            </a:r>
          </a:p>
          <a:p>
            <a:pPr lvl="0"/>
            <a:r>
              <a:rPr lang="en-US" sz="1200" kern="1200" dirty="0" smtClean="0">
                <a:solidFill>
                  <a:schemeClr val="tx1"/>
                </a:solidFill>
                <a:latin typeface="+mn-lt"/>
                <a:ea typeface="+mn-ea"/>
                <a:cs typeface="+mn-cs"/>
              </a:rPr>
              <a:t>North Central Appalachians,</a:t>
            </a:r>
          </a:p>
          <a:p>
            <a:pPr lvl="0"/>
            <a:r>
              <a:rPr lang="en-US" sz="1200" kern="1200" dirty="0" smtClean="0">
                <a:solidFill>
                  <a:schemeClr val="tx1"/>
                </a:solidFill>
                <a:latin typeface="+mn-lt"/>
                <a:ea typeface="+mn-ea"/>
                <a:cs typeface="+mn-cs"/>
              </a:rPr>
              <a:t>Ridge and Valley, and </a:t>
            </a:r>
          </a:p>
          <a:p>
            <a:r>
              <a:rPr lang="en-US" sz="1200" kern="1200" dirty="0" smtClean="0">
                <a:solidFill>
                  <a:schemeClr val="tx1"/>
                </a:solidFill>
                <a:latin typeface="+mn-lt"/>
                <a:ea typeface="+mn-ea"/>
                <a:cs typeface="+mn-cs"/>
              </a:rPr>
              <a:t>Central Appalachians.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4391536-C37C-4E53-AD1C-5539E672588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baseline="0" dirty="0" smtClean="0"/>
              <a:t>We calculated the density of HVHF permits per HUC-12 in the Susquehanna River Basin. </a:t>
            </a:r>
            <a:r>
              <a:rPr lang="en-US" sz="1200" b="0" kern="1200" baseline="0" dirty="0" smtClean="0">
                <a:solidFill>
                  <a:schemeClr val="tx1"/>
                </a:solidFill>
                <a:latin typeface="+mn-lt"/>
                <a:ea typeface="+mn-ea"/>
                <a:cs typeface="+mn-cs"/>
              </a:rPr>
              <a:t>HUC-12 HVHF densities range from 0.01 – 4.5 wells per square mile. </a:t>
            </a:r>
          </a:p>
          <a:p>
            <a:endParaRPr lang="en-US" sz="1200" b="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HVHF well density is based on permit dates through 9/30/2013; the online well records for PA were retrieved on 11/01/2013.</a:t>
            </a:r>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aseline="0" dirty="0" smtClean="0"/>
              <a:t>We identified monitoring sites in each </a:t>
            </a:r>
            <a:r>
              <a:rPr lang="en-US" baseline="0" dirty="0" err="1" smtClean="0"/>
              <a:t>ecoregion</a:t>
            </a:r>
            <a:r>
              <a:rPr lang="en-US" baseline="0" dirty="0" smtClean="0"/>
              <a:t> with long-term records (&gt;36 samples collected over more than 3 years) and we used these in a power analysis to identify the duration of sampling needed to detect statistically significant changes in concentration at a given monitoring site. </a:t>
            </a:r>
          </a:p>
          <a:p>
            <a:pPr lvl="0"/>
            <a:endParaRPr lang="en-US" baseline="0" dirty="0" smtClean="0"/>
          </a:p>
          <a:p>
            <a:pPr lvl="0"/>
            <a:r>
              <a:rPr lang="en-US" baseline="0" dirty="0" smtClean="0"/>
              <a:t>We found that </a:t>
            </a:r>
            <a:r>
              <a:rPr lang="en-US" dirty="0" smtClean="0"/>
              <a:t>3-5 years of monthly sampling are needed to detect a 20% change in median barium and specific conductance concentrations over background variability, with some variations based on </a:t>
            </a:r>
            <a:r>
              <a:rPr lang="en-US" dirty="0" err="1" smtClean="0"/>
              <a:t>ecoregion</a:t>
            </a:r>
            <a:r>
              <a:rPr lang="en-US" dirty="0" smtClean="0"/>
              <a:t>. Some </a:t>
            </a:r>
            <a:r>
              <a:rPr lang="en-US" dirty="0" err="1" smtClean="0"/>
              <a:t>ecoregions</a:t>
            </a:r>
            <a:r>
              <a:rPr lang="en-US" dirty="0" smtClean="0"/>
              <a:t> require a longer data record because</a:t>
            </a:r>
            <a:r>
              <a:rPr lang="en-US" baseline="0" dirty="0" smtClean="0"/>
              <a:t> there is greater background variability.</a:t>
            </a:r>
            <a:endParaRPr lang="en-US" dirty="0" smtClean="0"/>
          </a:p>
          <a:p>
            <a:endParaRPr lang="en-US" dirty="0" smtClean="0"/>
          </a:p>
          <a:p>
            <a:endParaRPr lang="en-US" dirty="0" smtClean="0"/>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F4391536-C37C-4E53-AD1C-5539E6725884}"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a:t>
            </a:r>
            <a:r>
              <a:rPr lang="en-US" dirty="0" smtClean="0"/>
              <a:t>USGS</a:t>
            </a:r>
            <a:r>
              <a:rPr lang="en-US" baseline="0" dirty="0" smtClean="0"/>
              <a:t> compiled all the water data sources we were aware of in the Susquehanna River Basin and that were available to us in electronic format; We consulted with the Shale Network to identify data sources. This pie chart summarizes the surface water monitoring organizations that collected the data we compiled for this study. We were not able to obtain any data from the private shale industry. We finished compiling data in 2014. </a:t>
            </a:r>
            <a:r>
              <a:rPr lang="en-US" sz="1200" kern="1200" baseline="0" dirty="0" smtClean="0">
                <a:solidFill>
                  <a:schemeClr val="tx1"/>
                </a:solidFill>
                <a:latin typeface="+mn-lt"/>
                <a:ea typeface="+mn-ea"/>
                <a:cs typeface="+mn-cs"/>
              </a:rPr>
              <a:t>A few records in our data compilation appear to start in 1901, but the bulk of the records start in 1949 and the most recent records in our compilation are from 2013.</a:t>
            </a:r>
            <a:endParaRPr lang="en-US" dirty="0" smtClean="0"/>
          </a:p>
          <a:p>
            <a:endParaRPr lang="en-US" baseline="0" dirty="0" smtClean="0"/>
          </a:p>
          <a:p>
            <a:r>
              <a:rPr lang="en-US" baseline="0" dirty="0" smtClean="0"/>
              <a:t>As you see here, the categories with the most organizations collecting data are Volunteer, state, county, and federal governments. We obtained data from 35 different surface water monitoring organizations. </a:t>
            </a:r>
          </a:p>
          <a:p>
            <a:endParaRPr lang="en-US" baseline="0" dirty="0" smtClean="0"/>
          </a:p>
          <a:p>
            <a:r>
              <a:rPr lang="en-US" baseline="0" dirty="0" smtClean="0"/>
              <a:t>The </a:t>
            </a:r>
            <a:r>
              <a:rPr lang="en-US" sz="1200" kern="1200" dirty="0" smtClean="0">
                <a:solidFill>
                  <a:schemeClr val="tx1"/>
                </a:solidFill>
                <a:latin typeface="+mn-lt"/>
                <a:ea typeface="+mn-ea"/>
                <a:cs typeface="+mn-cs"/>
              </a:rPr>
              <a:t>Pennsylvania Fish and Boat Commission had the largest</a:t>
            </a:r>
            <a:r>
              <a:rPr lang="en-US" sz="1200" kern="1200" baseline="0" dirty="0" smtClean="0">
                <a:solidFill>
                  <a:schemeClr val="tx1"/>
                </a:solidFill>
                <a:latin typeface="+mn-lt"/>
                <a:ea typeface="+mn-ea"/>
                <a:cs typeface="+mn-cs"/>
              </a:rPr>
              <a:t> number of monitoring sites and USGS NWIS database had the largest number of records.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F4391536-C37C-4E53-AD1C-5539E672588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2289">
              <a:defRPr/>
            </a:pPr>
            <a:r>
              <a:rPr lang="en-US" dirty="0" smtClean="0"/>
              <a:t>These maps show all the monitoring sites we identified in the Susquehanna River Basin where barium or specific conductance</a:t>
            </a:r>
            <a:r>
              <a:rPr lang="en-US" baseline="0" dirty="0" smtClean="0"/>
              <a:t> samples have been collected</a:t>
            </a:r>
            <a:r>
              <a:rPr lang="en-US" dirty="0" smtClean="0"/>
              <a:t>. </a:t>
            </a:r>
          </a:p>
          <a:p>
            <a:pPr defTabSz="942289">
              <a:defRPr/>
            </a:pPr>
            <a:endParaRPr lang="en-US" dirty="0" smtClean="0"/>
          </a:p>
          <a:p>
            <a:r>
              <a:rPr lang="en-US" b="0" i="0" baseline="0" dirty="0" smtClean="0"/>
              <a:t>Barium n sites = 491 total</a:t>
            </a:r>
          </a:p>
          <a:p>
            <a:endParaRPr lang="en-US" b="0" i="0" baseline="0" dirty="0" smtClean="0"/>
          </a:p>
          <a:p>
            <a:r>
              <a:rPr lang="en-US" b="0" i="0" baseline="0" dirty="0" smtClean="0"/>
              <a:t>Specific conductance = 13,548</a:t>
            </a: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We explored these monitoring sites to identify sites where 3-5 years of monthly monitoring are available, and their proximity to high densities of HVHF wells. What we found is e</a:t>
            </a:r>
            <a:r>
              <a:rPr lang="en-US" dirty="0" smtClean="0"/>
              <a:t>xisting data are generally not available for the needed locations, parameters, or time period</a:t>
            </a:r>
          </a:p>
          <a:p>
            <a:endParaRPr lang="en-US" b="0" i="0" baseline="0" dirty="0" smtClean="0"/>
          </a:p>
        </p:txBody>
      </p:sp>
      <p:sp>
        <p:nvSpPr>
          <p:cNvPr id="4" name="Slide Number Placeholder 3"/>
          <p:cNvSpPr>
            <a:spLocks noGrp="1"/>
          </p:cNvSpPr>
          <p:nvPr>
            <p:ph type="sldNum" sz="quarter" idx="10"/>
          </p:nvPr>
        </p:nvSpPr>
        <p:spPr/>
        <p:txBody>
          <a:bodyPr/>
          <a:lstStyle/>
          <a:p>
            <a:fld id="{61E8F935-F01D-4F8E-8DF4-A454A17CBA63}" type="slidenum">
              <a:rPr lang="en-US" smtClean="0"/>
              <a:pPr/>
              <a:t>9</a:t>
            </a:fld>
            <a:endParaRPr lang="en-US" dirty="0"/>
          </a:p>
        </p:txBody>
      </p:sp>
    </p:spTree>
    <p:extLst>
      <p:ext uri="{BB962C8B-B14F-4D97-AF65-F5344CB8AC3E}">
        <p14:creationId xmlns:p14="http://schemas.microsoft.com/office/powerpoint/2010/main" val="147379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7A132-184F-4437-97AF-00FADC6FB851}" type="datetimeFigureOut">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061C-A57E-4334-B945-8E7E2716916D}"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3886200"/>
            <a:ext cx="4672584" cy="2505456"/>
          </a:xfrm>
          <a:prstGeom prst="rect">
            <a:avLst/>
          </a:prstGeom>
        </p:spPr>
      </p:pic>
    </p:spTree>
    <p:extLst>
      <p:ext uri="{BB962C8B-B14F-4D97-AF65-F5344CB8AC3E}">
        <p14:creationId xmlns:p14="http://schemas.microsoft.com/office/powerpoint/2010/main" val="35081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7A132-184F-4437-97AF-00FADC6FB851}" type="datetimeFigureOut">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363502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7A132-184F-4437-97AF-00FADC6FB851}" type="datetimeFigureOut">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88227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7A132-184F-4437-97AF-00FADC6FB851}" type="datetimeFigureOut">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B2F9A-5227-42BD-ADF0-9A0A6C8E1ABE}"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3400" y="301322"/>
            <a:ext cx="1981200" cy="1062327"/>
          </a:xfrm>
          <a:prstGeom prst="rect">
            <a:avLst/>
          </a:prstGeom>
        </p:spPr>
      </p:pic>
    </p:spTree>
    <p:extLst>
      <p:ext uri="{BB962C8B-B14F-4D97-AF65-F5344CB8AC3E}">
        <p14:creationId xmlns:p14="http://schemas.microsoft.com/office/powerpoint/2010/main" val="3066342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7A132-184F-4437-97AF-00FADC6FB851}" type="datetimeFigureOut">
              <a:rPr lang="en-US" smtClean="0"/>
              <a:pPr/>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306558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7A132-184F-4437-97AF-00FADC6FB851}" type="datetimeFigureOut">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72521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7A132-184F-4437-97AF-00FADC6FB851}" type="datetimeFigureOut">
              <a:rPr lang="en-US" smtClean="0"/>
              <a:pPr/>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39465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7A132-184F-4437-97AF-00FADC6FB851}" type="datetimeFigureOut">
              <a:rPr lang="en-US" smtClean="0"/>
              <a:pPr/>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37259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7A132-184F-4437-97AF-00FADC6FB851}" type="datetimeFigureOut">
              <a:rPr lang="en-US" smtClean="0"/>
              <a:pPr/>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17596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7A132-184F-4437-97AF-00FADC6FB851}" type="datetimeFigureOut">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4181847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7A132-184F-4437-97AF-00FADC6FB851}" type="datetimeFigureOut">
              <a:rPr lang="en-US" smtClean="0"/>
              <a:pPr/>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D061C-A57E-4334-B945-8E7E2716916D}" type="slidenum">
              <a:rPr lang="en-US" smtClean="0"/>
              <a:pPr/>
              <a:t>‹#›</a:t>
            </a:fld>
            <a:endParaRPr lang="en-US"/>
          </a:p>
        </p:txBody>
      </p:sp>
    </p:spTree>
    <p:extLst>
      <p:ext uri="{BB962C8B-B14F-4D97-AF65-F5344CB8AC3E}">
        <p14:creationId xmlns:p14="http://schemas.microsoft.com/office/powerpoint/2010/main" val="25407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7A132-184F-4437-97AF-00FADC6FB851}" type="datetimeFigureOut">
              <a:rPr lang="en-US" smtClean="0"/>
              <a:pPr/>
              <a:t>6/1/2015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D061C-A57E-4334-B945-8E7E2716916D}" type="slidenum">
              <a:rPr lang="en-US" smtClean="0"/>
              <a:pPr/>
              <a:t>‹#›</a:t>
            </a:fld>
            <a:endParaRPr lang="en-US"/>
          </a:p>
        </p:txBody>
      </p:sp>
    </p:spTree>
    <p:extLst>
      <p:ext uri="{BB962C8B-B14F-4D97-AF65-F5344CB8AC3E}">
        <p14:creationId xmlns:p14="http://schemas.microsoft.com/office/powerpoint/2010/main" val="1337322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ebetanzo@nemw.org"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76" y="838200"/>
            <a:ext cx="8385048" cy="1828800"/>
          </a:xfrm>
        </p:spPr>
        <p:txBody>
          <a:bodyPr>
            <a:noAutofit/>
          </a:bodyPr>
          <a:lstStyle/>
          <a:p>
            <a:r>
              <a:rPr lang="en-US" sz="2800" dirty="0" smtClean="0"/>
              <a:t>Monitoring Design, Available Data, and Filling Data Gaps for Determining Whether Shale Gas Development Activities Contaminate Surface Water or Groundwater in the Susquehanna River Basin</a:t>
            </a:r>
            <a:endParaRPr lang="en-US" sz="2800" dirty="0">
              <a:effectLst/>
            </a:endParaRPr>
          </a:p>
        </p:txBody>
      </p:sp>
      <p:sp>
        <p:nvSpPr>
          <p:cNvPr id="3" name="Subtitle 2"/>
          <p:cNvSpPr>
            <a:spLocks noGrp="1"/>
          </p:cNvSpPr>
          <p:nvPr>
            <p:ph type="subTitle" idx="1"/>
          </p:nvPr>
        </p:nvSpPr>
        <p:spPr>
          <a:xfrm>
            <a:off x="644652" y="3581400"/>
            <a:ext cx="7854696" cy="1600200"/>
          </a:xfrm>
        </p:spPr>
        <p:txBody>
          <a:bodyPr>
            <a:normAutofit fontScale="62500" lnSpcReduction="20000"/>
          </a:bodyPr>
          <a:lstStyle/>
          <a:p>
            <a:endParaRPr lang="en-US" b="1" dirty="0" smtClean="0">
              <a:latin typeface="+mj-lt"/>
            </a:endParaRPr>
          </a:p>
          <a:p>
            <a:r>
              <a:rPr lang="en-US" b="1" dirty="0" smtClean="0">
                <a:latin typeface="+mj-lt"/>
              </a:rPr>
              <a:t>Elin Betanzo</a:t>
            </a:r>
          </a:p>
          <a:p>
            <a:r>
              <a:rPr lang="en-US" dirty="0" smtClean="0">
                <a:latin typeface="+mj-lt"/>
              </a:rPr>
              <a:t>2015 Shale Network Workshop</a:t>
            </a:r>
          </a:p>
          <a:p>
            <a:r>
              <a:rPr lang="en-US" dirty="0" smtClean="0">
                <a:latin typeface="+mj-lt"/>
              </a:rPr>
              <a:t>May 8, 2015</a:t>
            </a:r>
          </a:p>
          <a:p>
            <a:r>
              <a:rPr lang="en-US" dirty="0" smtClean="0">
                <a:latin typeface="+mj-lt"/>
              </a:rPr>
              <a:t>State College, PA</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6477000" cy="1143000"/>
          </a:xfrm>
        </p:spPr>
        <p:txBody>
          <a:bodyPr>
            <a:noAutofit/>
          </a:bodyPr>
          <a:lstStyle/>
          <a:p>
            <a:r>
              <a:rPr lang="en-US" sz="2400" dirty="0" smtClean="0"/>
              <a:t>Watersheds with surface-water monitoring sites that have existing data that can be used to identify trends for specific conductance or barium</a:t>
            </a:r>
            <a:endParaRPr lang="en-US" sz="2400" dirty="0"/>
          </a:p>
        </p:txBody>
      </p:sp>
      <p:pic>
        <p:nvPicPr>
          <p:cNvPr id="4" name="Content Placeholder 3" descr="20_map9_watersheds.png"/>
          <p:cNvPicPr>
            <a:picLocks noGrp="1" noChangeAspect="1"/>
          </p:cNvPicPr>
          <p:nvPr>
            <p:ph idx="1"/>
          </p:nvPr>
        </p:nvPicPr>
        <p:blipFill>
          <a:blip r:embed="rId3" cstate="print"/>
          <a:srcRect t="1339" b="7401"/>
          <a:stretch>
            <a:fillRect/>
          </a:stretch>
        </p:blipFill>
        <p:spPr>
          <a:xfrm>
            <a:off x="838200" y="1447800"/>
            <a:ext cx="7361910" cy="5191529"/>
          </a:xfrm>
        </p:spPr>
      </p:pic>
      <p:sp>
        <p:nvSpPr>
          <p:cNvPr id="5" name="Rectangle 4"/>
          <p:cNvSpPr/>
          <p:nvPr/>
        </p:nvSpPr>
        <p:spPr>
          <a:xfrm>
            <a:off x="0" y="6629400"/>
            <a:ext cx="6436634" cy="276999"/>
          </a:xfrm>
          <a:prstGeom prst="rect">
            <a:avLst/>
          </a:prstGeom>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19400" y="274638"/>
            <a:ext cx="5867400" cy="1143000"/>
          </a:xfrm>
        </p:spPr>
        <p:txBody>
          <a:bodyPr>
            <a:noAutofit/>
          </a:bodyPr>
          <a:lstStyle/>
          <a:p>
            <a:r>
              <a:rPr lang="en-US" sz="2800" dirty="0" smtClean="0"/>
              <a:t>Recently initiated monitoring programs</a:t>
            </a:r>
            <a:endParaRPr lang="en-US" sz="2800" dirty="0"/>
          </a:p>
        </p:txBody>
      </p:sp>
      <p:sp>
        <p:nvSpPr>
          <p:cNvPr id="9" name="Rectangle 8"/>
          <p:cNvSpPr/>
          <p:nvPr/>
        </p:nvSpPr>
        <p:spPr>
          <a:xfrm>
            <a:off x="0" y="6629400"/>
            <a:ext cx="6436634" cy="276999"/>
          </a:xfrm>
          <a:prstGeom prst="rect">
            <a:avLst/>
          </a:prstGeom>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pic>
        <p:nvPicPr>
          <p:cNvPr id="2050" name="Picture 2"/>
          <p:cNvPicPr>
            <a:picLocks noChangeAspect="1" noChangeArrowheads="1"/>
          </p:cNvPicPr>
          <p:nvPr/>
        </p:nvPicPr>
        <p:blipFill>
          <a:blip r:embed="rId3" cstate="print"/>
          <a:srcRect l="21742" r="2273"/>
          <a:stretch>
            <a:fillRect/>
          </a:stretch>
        </p:blipFill>
        <p:spPr bwMode="auto">
          <a:xfrm>
            <a:off x="76200" y="1891352"/>
            <a:ext cx="4495800" cy="4572000"/>
          </a:xfrm>
          <a:prstGeom prst="rect">
            <a:avLst/>
          </a:prstGeom>
          <a:noFill/>
          <a:ln w="9525">
            <a:noFill/>
            <a:miter lim="800000"/>
            <a:headEnd/>
            <a:tailEnd/>
          </a:ln>
          <a:effectLst/>
        </p:spPr>
      </p:pic>
      <p:sp>
        <p:nvSpPr>
          <p:cNvPr id="12" name="TextBox 11"/>
          <p:cNvSpPr txBox="1"/>
          <p:nvPr/>
        </p:nvSpPr>
        <p:spPr>
          <a:xfrm>
            <a:off x="228600" y="1447800"/>
            <a:ext cx="4114800" cy="584775"/>
          </a:xfrm>
          <a:prstGeom prst="rect">
            <a:avLst/>
          </a:prstGeom>
          <a:noFill/>
        </p:spPr>
        <p:txBody>
          <a:bodyPr wrap="square" rtlCol="0">
            <a:spAutoFit/>
          </a:bodyPr>
          <a:lstStyle/>
          <a:p>
            <a:r>
              <a:rPr lang="en-US" sz="1600" dirty="0" smtClean="0"/>
              <a:t>Susquehanna River Basin Commission Remote Water Quality Monitoring Network (2013) n=56</a:t>
            </a:r>
            <a:endParaRPr lang="en-US" sz="1600" dirty="0"/>
          </a:p>
        </p:txBody>
      </p:sp>
      <p:pic>
        <p:nvPicPr>
          <p:cNvPr id="10" name="Picture 9"/>
          <p:cNvPicPr/>
          <p:nvPr/>
        </p:nvPicPr>
        <p:blipFill>
          <a:blip r:embed="rId4" cstate="print">
            <a:extLst>
              <a:ext uri="{28A0092B-C50C-407E-A947-70E740481C1C}">
                <a14:useLocalDpi xmlns:a14="http://schemas.microsoft.com/office/drawing/2010/main" val="0"/>
              </a:ext>
            </a:extLst>
          </a:blip>
          <a:srcRect l="18421" t="1602" r="3947" b="3572"/>
          <a:stretch>
            <a:fillRect/>
          </a:stretch>
        </p:blipFill>
        <p:spPr bwMode="auto">
          <a:xfrm>
            <a:off x="4572000" y="1981200"/>
            <a:ext cx="4495800" cy="4252134"/>
          </a:xfrm>
          <a:prstGeom prst="rect">
            <a:avLst/>
          </a:prstGeom>
          <a:noFill/>
          <a:ln>
            <a:noFill/>
          </a:ln>
          <a:extLst>
            <a:ext uri="{FAA26D3D-D897-4be2-8F04-BA451C77F1D7}">
              <ma14:placeholderFlag xmlns:lc="http://schemas.openxmlformats.org/drawingml/2006/lockedCanvas" xmlns:pic="http://schemas.openxmlformats.org/drawingml/2006/picture" xmlns="" xmlns:wpc="http://schemas.microsoft.com/office/word/2010/wordprocessingCanvas" xmlns:mo="http://schemas.microsoft.com/office/mac/office/2008/main" xmlns:mc="http://schemas.openxmlformats.org/markup-compatibility/2006" xmlns:mv="urn:schemas-microsoft-com:mac:vml"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ma14="http://schemas.microsoft.com/office/mac/drawingml/2011/main" xmlns:wne="http://schemas.microsoft.com/office/word/2006/wordml" xmlns:wp="http://schemas.openxmlformats.org/drawingml/2006/wordprocessingDrawing" xmlns:m="http://schemas.openxmlformats.org/officeDocument/2006/math" xmlns:ve="http://schemas.openxmlformats.org/markup-compatibility/2006"/>
            </a:ext>
          </a:extLst>
        </p:spPr>
      </p:pic>
      <p:sp>
        <p:nvSpPr>
          <p:cNvPr id="13" name="Rectangle 12"/>
          <p:cNvSpPr/>
          <p:nvPr/>
        </p:nvSpPr>
        <p:spPr>
          <a:xfrm>
            <a:off x="4495800" y="1472625"/>
            <a:ext cx="4648200" cy="584775"/>
          </a:xfrm>
          <a:prstGeom prst="rect">
            <a:avLst/>
          </a:prstGeom>
        </p:spPr>
        <p:txBody>
          <a:bodyPr wrap="square">
            <a:spAutoFit/>
          </a:bodyPr>
          <a:lstStyle/>
          <a:p>
            <a:r>
              <a:rPr lang="en-US" sz="1600" dirty="0" smtClean="0"/>
              <a:t>Pennsylvania Department of Environmental Protection Fixed Water Quality Network  (2012) n=74</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143000"/>
          </a:xfrm>
        </p:spPr>
        <p:txBody>
          <a:bodyPr>
            <a:noAutofit/>
          </a:bodyPr>
          <a:lstStyle/>
          <a:p>
            <a:pPr lvl="0"/>
            <a:r>
              <a:rPr lang="en-US" sz="3600" dirty="0" smtClean="0"/>
              <a:t>Recommendations for filling surface water data gaps</a:t>
            </a:r>
            <a:endParaRPr lang="en-US" sz="3600" dirty="0"/>
          </a:p>
        </p:txBody>
      </p:sp>
      <p:sp>
        <p:nvSpPr>
          <p:cNvPr id="3" name="Content Placeholder 2"/>
          <p:cNvSpPr>
            <a:spLocks noGrp="1"/>
          </p:cNvSpPr>
          <p:nvPr>
            <p:ph idx="1"/>
          </p:nvPr>
        </p:nvSpPr>
        <p:spPr>
          <a:xfrm>
            <a:off x="457200" y="1828800"/>
            <a:ext cx="8229600" cy="4297363"/>
          </a:xfrm>
        </p:spPr>
        <p:txBody>
          <a:bodyPr>
            <a:normAutofit fontScale="92500" lnSpcReduction="10000"/>
          </a:bodyPr>
          <a:lstStyle/>
          <a:p>
            <a:pPr lvl="0"/>
            <a:r>
              <a:rPr lang="en-US" dirty="0" smtClean="0"/>
              <a:t>Increase sampling frequency at a subset of sites and maintain these sites for long-term monitoring.</a:t>
            </a:r>
          </a:p>
          <a:p>
            <a:pPr lvl="0"/>
            <a:r>
              <a:rPr lang="en-US" dirty="0" smtClean="0"/>
              <a:t>Collect the full suite of surface-water parameters and streamflow at each monitoring site. </a:t>
            </a:r>
          </a:p>
          <a:p>
            <a:pPr lvl="0"/>
            <a:r>
              <a:rPr lang="en-US" dirty="0" smtClean="0"/>
              <a:t>Any new monitoring to fill the data gaps should be implemented using an adaptive management approach and coordinated among monitoring agencies.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67000" y="274638"/>
            <a:ext cx="6019800" cy="1143000"/>
          </a:xfrm>
        </p:spPr>
        <p:txBody>
          <a:bodyPr>
            <a:noAutofit/>
          </a:bodyPr>
          <a:lstStyle/>
          <a:p>
            <a:r>
              <a:rPr lang="en-US" sz="3200" dirty="0" smtClean="0"/>
              <a:t>Monitoring site recommendations for increased sampling</a:t>
            </a:r>
            <a:endParaRPr lang="en-US" sz="3200" dirty="0"/>
          </a:p>
        </p:txBody>
      </p:sp>
      <p:pic>
        <p:nvPicPr>
          <p:cNvPr id="8" name="Content Placeholder 7" descr="24_Fig29_mapF.png"/>
          <p:cNvPicPr>
            <a:picLocks noGrp="1" noChangeAspect="1"/>
          </p:cNvPicPr>
          <p:nvPr>
            <p:ph idx="1"/>
          </p:nvPr>
        </p:nvPicPr>
        <p:blipFill>
          <a:blip r:embed="rId3" cstate="print"/>
          <a:srcRect t="1348" b="7401"/>
          <a:stretch>
            <a:fillRect/>
          </a:stretch>
        </p:blipFill>
        <p:spPr>
          <a:xfrm>
            <a:off x="914400" y="1395094"/>
            <a:ext cx="7315200" cy="5158106"/>
          </a:xfrm>
        </p:spPr>
      </p:pic>
      <p:sp>
        <p:nvSpPr>
          <p:cNvPr id="4" name="Rectangle 3"/>
          <p:cNvSpPr/>
          <p:nvPr/>
        </p:nvSpPr>
        <p:spPr>
          <a:xfrm>
            <a:off x="0" y="6629400"/>
            <a:ext cx="6436634" cy="276999"/>
          </a:xfrm>
          <a:prstGeom prst="rect">
            <a:avLst/>
          </a:prstGeom>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3200" y="274638"/>
            <a:ext cx="5943600" cy="1143000"/>
          </a:xfrm>
        </p:spPr>
        <p:txBody>
          <a:bodyPr>
            <a:normAutofit fontScale="90000"/>
          </a:bodyPr>
          <a:lstStyle/>
          <a:p>
            <a:r>
              <a:rPr lang="en-US" dirty="0" smtClean="0"/>
              <a:t>Groundwater monitoring organizations (n=10)</a:t>
            </a:r>
            <a:endParaRPr lang="en-US" dirty="0"/>
          </a:p>
        </p:txBody>
      </p:sp>
      <p:pic>
        <p:nvPicPr>
          <p:cNvPr id="7" name="Content Placeholder 6"/>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948484"/>
            <a:ext cx="5486400" cy="468091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90800" y="274638"/>
            <a:ext cx="6096000" cy="1143000"/>
          </a:xfrm>
        </p:spPr>
        <p:txBody>
          <a:bodyPr>
            <a:noAutofit/>
          </a:bodyPr>
          <a:lstStyle/>
          <a:p>
            <a:r>
              <a:rPr lang="en-US" sz="2800" dirty="0" smtClean="0"/>
              <a:t>Water data needed to answer “Do shale gas development activities contaminate groundwater?”</a:t>
            </a:r>
            <a:endParaRPr lang="en-US" sz="2800" dirty="0"/>
          </a:p>
        </p:txBody>
      </p:sp>
      <p:sp>
        <p:nvSpPr>
          <p:cNvPr id="4" name="Content Placeholder 3"/>
          <p:cNvSpPr>
            <a:spLocks noGrp="1"/>
          </p:cNvSpPr>
          <p:nvPr>
            <p:ph idx="1"/>
          </p:nvPr>
        </p:nvSpPr>
        <p:spPr>
          <a:xfrm>
            <a:off x="304800" y="1600200"/>
            <a:ext cx="8534400" cy="4724400"/>
          </a:xfrm>
        </p:spPr>
        <p:txBody>
          <a:bodyPr>
            <a:normAutofit lnSpcReduction="10000"/>
          </a:bodyPr>
          <a:lstStyle/>
          <a:p>
            <a:r>
              <a:rPr lang="en-US" dirty="0" smtClean="0"/>
              <a:t>25 chemical and field parameters</a:t>
            </a:r>
          </a:p>
          <a:p>
            <a:pPr lvl="0"/>
            <a:r>
              <a:rPr lang="en-US" dirty="0" smtClean="0"/>
              <a:t>Network monitoring design:</a:t>
            </a:r>
            <a:endParaRPr lang="en-US" b="1" dirty="0" smtClean="0"/>
          </a:p>
          <a:p>
            <a:pPr lvl="1"/>
            <a:r>
              <a:rPr lang="en-US" dirty="0" smtClean="0"/>
              <a:t>Network for each of 5 major drinking water aquifers, distinguished by topography, with dense shale gas development </a:t>
            </a:r>
          </a:p>
          <a:p>
            <a:pPr lvl="1"/>
            <a:r>
              <a:rPr lang="en-US" dirty="0" smtClean="0"/>
              <a:t>25-30 sampling sites per network, each site within 1 mile of HVHF well</a:t>
            </a:r>
          </a:p>
          <a:p>
            <a:pPr lvl="1"/>
            <a:r>
              <a:rPr lang="en-US" dirty="0" smtClean="0"/>
              <a:t>Two samples at each site, separated by approximately 10 years and taken before and after shale gas development</a:t>
            </a:r>
            <a:endParaRPr lang="en-US" sz="4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0"/>
            <a:ext cx="6400800" cy="1143000"/>
          </a:xfrm>
        </p:spPr>
        <p:txBody>
          <a:bodyPr>
            <a:noAutofit/>
          </a:bodyPr>
          <a:lstStyle/>
          <a:p>
            <a:r>
              <a:rPr lang="en-US" sz="3200" dirty="0" smtClean="0"/>
              <a:t>Existing groundwater monitoring sites for specific conductance</a:t>
            </a:r>
            <a:endParaRPr lang="en-US" sz="3200" dirty="0"/>
          </a:p>
        </p:txBody>
      </p:sp>
      <p:sp>
        <p:nvSpPr>
          <p:cNvPr id="7" name="TextBox 6"/>
          <p:cNvSpPr txBox="1"/>
          <p:nvPr/>
        </p:nvSpPr>
        <p:spPr>
          <a:xfrm>
            <a:off x="4661312" y="1230868"/>
            <a:ext cx="4330288" cy="369332"/>
          </a:xfrm>
          <a:prstGeom prst="rect">
            <a:avLst/>
          </a:prstGeom>
          <a:noFill/>
        </p:spPr>
        <p:txBody>
          <a:bodyPr wrap="none" rtlCol="0">
            <a:spAutoFit/>
          </a:bodyPr>
          <a:lstStyle/>
          <a:p>
            <a:r>
              <a:rPr lang="en-US" dirty="0" smtClean="0"/>
              <a:t>Sites within 1 mile of an HVHF well (n = 300)</a:t>
            </a:r>
            <a:endParaRPr lang="en-US" dirty="0"/>
          </a:p>
        </p:txBody>
      </p:sp>
      <p:sp>
        <p:nvSpPr>
          <p:cNvPr id="8" name="Rectangle 7"/>
          <p:cNvSpPr/>
          <p:nvPr/>
        </p:nvSpPr>
        <p:spPr>
          <a:xfrm>
            <a:off x="0" y="6629400"/>
            <a:ext cx="6436634" cy="276999"/>
          </a:xfrm>
          <a:prstGeom prst="rect">
            <a:avLst/>
          </a:prstGeom>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pic>
        <p:nvPicPr>
          <p:cNvPr id="1026" name="Picture 2"/>
          <p:cNvPicPr>
            <a:picLocks noChangeAspect="1" noChangeArrowheads="1"/>
          </p:cNvPicPr>
          <p:nvPr/>
        </p:nvPicPr>
        <p:blipFill>
          <a:blip r:embed="rId3" cstate="print"/>
          <a:srcRect l="3283" t="5085" r="4804" b="8629"/>
          <a:stretch>
            <a:fillRect/>
          </a:stretch>
        </p:blipFill>
        <p:spPr bwMode="auto">
          <a:xfrm>
            <a:off x="457200" y="1524000"/>
            <a:ext cx="8229600" cy="5143500"/>
          </a:xfrm>
          <a:prstGeom prst="rect">
            <a:avLst/>
          </a:prstGeom>
          <a:noFill/>
          <a:ln w="9525">
            <a:noFill/>
            <a:miter lim="800000"/>
            <a:headEnd/>
            <a:tailEnd/>
          </a:ln>
          <a:effectLst/>
        </p:spPr>
      </p:pic>
      <p:sp>
        <p:nvSpPr>
          <p:cNvPr id="6" name="TextBox 5"/>
          <p:cNvSpPr txBox="1"/>
          <p:nvPr/>
        </p:nvSpPr>
        <p:spPr>
          <a:xfrm>
            <a:off x="1733485" y="1219200"/>
            <a:ext cx="1961499" cy="369332"/>
          </a:xfrm>
          <a:prstGeom prst="rect">
            <a:avLst/>
          </a:prstGeom>
          <a:noFill/>
        </p:spPr>
        <p:txBody>
          <a:bodyPr wrap="none" rtlCol="0">
            <a:spAutoFit/>
          </a:bodyPr>
          <a:lstStyle/>
          <a:p>
            <a:r>
              <a:rPr lang="en-US" dirty="0" smtClean="0"/>
              <a:t>All sites (n = 3,899)</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553200" cy="1143000"/>
          </a:xfrm>
        </p:spPr>
        <p:txBody>
          <a:bodyPr>
            <a:noAutofit/>
          </a:bodyPr>
          <a:lstStyle/>
          <a:p>
            <a:r>
              <a:rPr lang="en-US" sz="2800" dirty="0" smtClean="0"/>
              <a:t>Existing groundwater monitoring sites for bromide</a:t>
            </a:r>
            <a:endParaRPr lang="en-US" sz="2800" dirty="0"/>
          </a:p>
        </p:txBody>
      </p:sp>
      <p:sp>
        <p:nvSpPr>
          <p:cNvPr id="5" name="TextBox 4"/>
          <p:cNvSpPr txBox="1"/>
          <p:nvPr/>
        </p:nvSpPr>
        <p:spPr>
          <a:xfrm>
            <a:off x="1923727" y="1447800"/>
            <a:ext cx="1733873" cy="369332"/>
          </a:xfrm>
          <a:prstGeom prst="rect">
            <a:avLst/>
          </a:prstGeom>
          <a:noFill/>
        </p:spPr>
        <p:txBody>
          <a:bodyPr wrap="none" rtlCol="0">
            <a:spAutoFit/>
          </a:bodyPr>
          <a:lstStyle/>
          <a:p>
            <a:r>
              <a:rPr lang="en-US" dirty="0" smtClean="0"/>
              <a:t>All sites (n= 902)</a:t>
            </a:r>
            <a:endParaRPr lang="en-US" dirty="0"/>
          </a:p>
        </p:txBody>
      </p:sp>
      <p:sp>
        <p:nvSpPr>
          <p:cNvPr id="6" name="TextBox 5"/>
          <p:cNvSpPr txBox="1"/>
          <p:nvPr/>
        </p:nvSpPr>
        <p:spPr>
          <a:xfrm>
            <a:off x="4572000" y="1447800"/>
            <a:ext cx="4107471" cy="369332"/>
          </a:xfrm>
          <a:prstGeom prst="rect">
            <a:avLst/>
          </a:prstGeom>
          <a:noFill/>
        </p:spPr>
        <p:txBody>
          <a:bodyPr wrap="none" rtlCol="0">
            <a:spAutoFit/>
          </a:bodyPr>
          <a:lstStyle/>
          <a:p>
            <a:r>
              <a:rPr lang="en-US" dirty="0" smtClean="0"/>
              <a:t>Sites within 1 mile of an HVHF well (n=63)</a:t>
            </a:r>
            <a:endParaRPr lang="en-US" dirty="0"/>
          </a:p>
        </p:txBody>
      </p:sp>
      <p:pic>
        <p:nvPicPr>
          <p:cNvPr id="4098" name="Picture 2"/>
          <p:cNvPicPr>
            <a:picLocks noChangeAspect="1" noChangeArrowheads="1"/>
          </p:cNvPicPr>
          <p:nvPr/>
        </p:nvPicPr>
        <p:blipFill>
          <a:blip r:embed="rId3" cstate="print"/>
          <a:srcRect l="4103" t="6163" r="4804" b="6856"/>
          <a:stretch>
            <a:fillRect/>
          </a:stretch>
        </p:blipFill>
        <p:spPr bwMode="auto">
          <a:xfrm>
            <a:off x="685800" y="1752600"/>
            <a:ext cx="7848600" cy="4989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553200" cy="1143000"/>
          </a:xfrm>
        </p:spPr>
        <p:txBody>
          <a:bodyPr>
            <a:noAutofit/>
          </a:bodyPr>
          <a:lstStyle/>
          <a:p>
            <a:r>
              <a:rPr lang="en-US" sz="2800" dirty="0" smtClean="0"/>
              <a:t>Existing groundwater monitoring sites for methane</a:t>
            </a:r>
            <a:endParaRPr lang="en-US" sz="2800" dirty="0"/>
          </a:p>
        </p:txBody>
      </p:sp>
      <p:sp>
        <p:nvSpPr>
          <p:cNvPr id="5" name="TextBox 4"/>
          <p:cNvSpPr txBox="1"/>
          <p:nvPr/>
        </p:nvSpPr>
        <p:spPr>
          <a:xfrm>
            <a:off x="1695127" y="1447800"/>
            <a:ext cx="1733873" cy="369332"/>
          </a:xfrm>
          <a:prstGeom prst="rect">
            <a:avLst/>
          </a:prstGeom>
          <a:noFill/>
        </p:spPr>
        <p:txBody>
          <a:bodyPr wrap="none" rtlCol="0">
            <a:spAutoFit/>
          </a:bodyPr>
          <a:lstStyle/>
          <a:p>
            <a:r>
              <a:rPr lang="en-US" dirty="0" smtClean="0"/>
              <a:t>All sites (n= 302)</a:t>
            </a:r>
            <a:endParaRPr lang="en-US" dirty="0"/>
          </a:p>
        </p:txBody>
      </p:sp>
      <p:sp>
        <p:nvSpPr>
          <p:cNvPr id="6" name="TextBox 5"/>
          <p:cNvSpPr txBox="1"/>
          <p:nvPr/>
        </p:nvSpPr>
        <p:spPr>
          <a:xfrm>
            <a:off x="4543949" y="1447800"/>
            <a:ext cx="3990451" cy="369332"/>
          </a:xfrm>
          <a:prstGeom prst="rect">
            <a:avLst/>
          </a:prstGeom>
          <a:noFill/>
        </p:spPr>
        <p:txBody>
          <a:bodyPr wrap="none" rtlCol="0">
            <a:spAutoFit/>
          </a:bodyPr>
          <a:lstStyle/>
          <a:p>
            <a:r>
              <a:rPr lang="en-US" dirty="0" smtClean="0"/>
              <a:t>Sites within 1 mile of an HVHF well (n=4)</a:t>
            </a:r>
            <a:endParaRPr lang="en-US" dirty="0"/>
          </a:p>
        </p:txBody>
      </p:sp>
      <p:pic>
        <p:nvPicPr>
          <p:cNvPr id="3074" name="Picture 2"/>
          <p:cNvPicPr>
            <a:picLocks noChangeAspect="1" noChangeArrowheads="1"/>
          </p:cNvPicPr>
          <p:nvPr/>
        </p:nvPicPr>
        <p:blipFill>
          <a:blip r:embed="rId3" cstate="print"/>
          <a:srcRect l="4103" t="6163" r="4804" b="8713"/>
          <a:stretch>
            <a:fillRect/>
          </a:stretch>
        </p:blipFill>
        <p:spPr bwMode="auto">
          <a:xfrm>
            <a:off x="470752" y="1752600"/>
            <a:ext cx="796137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249362"/>
          </a:xfrm>
        </p:spPr>
        <p:txBody>
          <a:bodyPr>
            <a:noAutofit/>
          </a:bodyPr>
          <a:lstStyle/>
          <a:p>
            <a:pPr lvl="0"/>
            <a:r>
              <a:rPr lang="en-US" sz="3600" dirty="0" smtClean="0"/>
              <a:t>Recommendations for filling groundwater data gaps</a:t>
            </a:r>
            <a:endParaRPr lang="en-US" sz="3600" dirty="0"/>
          </a:p>
        </p:txBody>
      </p:sp>
      <p:sp>
        <p:nvSpPr>
          <p:cNvPr id="3" name="Content Placeholder 2"/>
          <p:cNvSpPr>
            <a:spLocks noGrp="1"/>
          </p:cNvSpPr>
          <p:nvPr>
            <p:ph idx="1"/>
          </p:nvPr>
        </p:nvSpPr>
        <p:spPr>
          <a:xfrm>
            <a:off x="457200" y="2438400"/>
            <a:ext cx="8229600" cy="3687763"/>
          </a:xfrm>
        </p:spPr>
        <p:txBody>
          <a:bodyPr>
            <a:normAutofit fontScale="92500" lnSpcReduction="10000"/>
          </a:bodyPr>
          <a:lstStyle/>
          <a:p>
            <a:pPr lvl="0"/>
            <a:r>
              <a:rPr lang="en-US" sz="2800" dirty="0" smtClean="0"/>
              <a:t>Design and implement a systematic, long-term groundwater monitoring program in the Susquehanna River Basin. </a:t>
            </a:r>
          </a:p>
          <a:p>
            <a:pPr lvl="0"/>
            <a:r>
              <a:rPr lang="en-US" sz="2800" dirty="0" smtClean="0"/>
              <a:t>Acquire confidentiality agreements with industry and homeowners to obtain access to the industry set of “before” shale gas development water quality data.</a:t>
            </a:r>
          </a:p>
          <a:p>
            <a:pPr lvl="0"/>
            <a:r>
              <a:rPr lang="en-US" sz="2800" dirty="0" smtClean="0"/>
              <a:t>Work with industry and homeowners to identify domestic wells for sampling prior to new shale gas development.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1143000"/>
          </a:xfrm>
        </p:spPr>
        <p:txBody>
          <a:bodyPr>
            <a:noAutofit/>
          </a:bodyPr>
          <a:lstStyle/>
          <a:p>
            <a:r>
              <a:rPr lang="en-US" dirty="0" smtClean="0"/>
              <a:t>Toward Sustainable Water Information</a:t>
            </a:r>
            <a:endParaRPr lang="en-US" dirty="0"/>
          </a:p>
        </p:txBody>
      </p:sp>
      <p:sp>
        <p:nvSpPr>
          <p:cNvPr id="3" name="Content Placeholder 2"/>
          <p:cNvSpPr>
            <a:spLocks noGrp="1"/>
          </p:cNvSpPr>
          <p:nvPr>
            <p:ph idx="1"/>
          </p:nvPr>
        </p:nvSpPr>
        <p:spPr>
          <a:xfrm>
            <a:off x="228600" y="1752600"/>
            <a:ext cx="5029200" cy="4525963"/>
          </a:xfrm>
        </p:spPr>
        <p:txBody>
          <a:bodyPr>
            <a:noAutofit/>
          </a:bodyPr>
          <a:lstStyle/>
          <a:p>
            <a:r>
              <a:rPr lang="en-US" sz="2400" dirty="0" smtClean="0">
                <a:latin typeface="+mj-lt"/>
              </a:rPr>
              <a:t>Objective: </a:t>
            </a:r>
          </a:p>
          <a:p>
            <a:pPr lvl="1"/>
            <a:r>
              <a:rPr lang="en-US" sz="2000" dirty="0" smtClean="0">
                <a:latin typeface="+mj-lt"/>
              </a:rPr>
              <a:t>Investigate and describe the ability of the NEMW region’s water monitoring programs to support decision making</a:t>
            </a:r>
            <a:endParaRPr lang="en-US" sz="1400" dirty="0" smtClean="0">
              <a:latin typeface="+mj-lt"/>
            </a:endParaRPr>
          </a:p>
          <a:p>
            <a:r>
              <a:rPr lang="en-US" sz="2400" dirty="0" smtClean="0">
                <a:latin typeface="+mj-lt"/>
              </a:rPr>
              <a:t>Primary Audience: </a:t>
            </a:r>
          </a:p>
          <a:p>
            <a:pPr lvl="1"/>
            <a:r>
              <a:rPr lang="en-US" sz="2000" dirty="0" smtClean="0">
                <a:latin typeface="+mj-lt"/>
              </a:rPr>
              <a:t>Congress and regional decision makers</a:t>
            </a:r>
          </a:p>
          <a:p>
            <a:r>
              <a:rPr lang="en-US" sz="2400" dirty="0" smtClean="0">
                <a:latin typeface="+mj-lt"/>
              </a:rPr>
              <a:t>Case Study:</a:t>
            </a:r>
          </a:p>
          <a:p>
            <a:pPr lvl="1"/>
            <a:r>
              <a:rPr lang="en-US" sz="2000" dirty="0" smtClean="0">
                <a:latin typeface="+mj-lt"/>
              </a:rPr>
              <a:t>Evaluate water data needed and available to answer “Do shale gas development activities contaminate surface water or groundwater in the Susquehanna River Basin?”</a:t>
            </a:r>
          </a:p>
          <a:p>
            <a:pPr lvl="1"/>
            <a:endParaRPr lang="en-US" sz="2000" dirty="0" smtClean="0">
              <a:latin typeface="+mj-lt"/>
            </a:endParaRPr>
          </a:p>
          <a:p>
            <a:endParaRPr lang="en-US" sz="2000" dirty="0" smtClean="0">
              <a:latin typeface="+mj-lt"/>
            </a:endParaRPr>
          </a:p>
          <a:p>
            <a:endParaRPr lang="en-US" sz="1400" dirty="0" smtClean="0">
              <a:latin typeface="+mj-lt"/>
            </a:endParaRPr>
          </a:p>
        </p:txBody>
      </p:sp>
      <p:pic>
        <p:nvPicPr>
          <p:cNvPr id="7" name="Picture 2"/>
          <p:cNvPicPr>
            <a:picLocks noChangeAspect="1" noChangeArrowheads="1"/>
          </p:cNvPicPr>
          <p:nvPr/>
        </p:nvPicPr>
        <p:blipFill>
          <a:blip r:embed="rId3" cstate="print"/>
          <a:stretch>
            <a:fillRect/>
          </a:stretch>
        </p:blipFill>
        <p:spPr bwMode="auto">
          <a:xfrm>
            <a:off x="5181599" y="2421278"/>
            <a:ext cx="3962402" cy="3061854"/>
          </a:xfrm>
          <a:prstGeom prst="rect">
            <a:avLst/>
          </a:prstGeom>
          <a:noFill/>
          <a:ln w="2540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Needed water data to answer the policy question are not available for surface water or groundwater</a:t>
            </a:r>
          </a:p>
          <a:p>
            <a:r>
              <a:rPr lang="en-US" dirty="0" smtClean="0"/>
              <a:t>Fill the surface water data gaps through modifications that build on new surface water monitoring programs </a:t>
            </a:r>
          </a:p>
          <a:p>
            <a:r>
              <a:rPr lang="en-US" dirty="0" smtClean="0"/>
              <a:t>Groundwater monitoring to fill data gaps needs to start from scratch; substantial participation from the shale industry necessary to collect the needed data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sz="half" idx="1"/>
          </p:nvPr>
        </p:nvSpPr>
        <p:spPr>
          <a:xfrm>
            <a:off x="457200" y="1600200"/>
            <a:ext cx="5029200" cy="4525963"/>
          </a:xfrm>
        </p:spPr>
        <p:txBody>
          <a:bodyPr>
            <a:normAutofit/>
          </a:bodyPr>
          <a:lstStyle/>
          <a:p>
            <a:pPr>
              <a:buNone/>
            </a:pPr>
            <a:r>
              <a:rPr lang="en-US" b="1" dirty="0" smtClean="0"/>
              <a:t>Co-authors</a:t>
            </a:r>
          </a:p>
          <a:p>
            <a:r>
              <a:rPr lang="en-US" dirty="0" smtClean="0"/>
              <a:t>Erik R. Hagen, NEMWI</a:t>
            </a:r>
          </a:p>
          <a:p>
            <a:r>
              <a:rPr lang="en-US" dirty="0" smtClean="0"/>
              <a:t>John T. Wilson, USGS</a:t>
            </a:r>
          </a:p>
          <a:p>
            <a:r>
              <a:rPr lang="en-US" dirty="0" smtClean="0"/>
              <a:t>Kenneth H. Reckhow, Professor Emeritus at Duke University </a:t>
            </a:r>
          </a:p>
          <a:p>
            <a:r>
              <a:rPr lang="en-US" dirty="0" smtClean="0"/>
              <a:t>Laura Hayes, USGS</a:t>
            </a:r>
          </a:p>
          <a:p>
            <a:r>
              <a:rPr lang="en-US" dirty="0" smtClean="0"/>
              <a:t>Denise M. Argue, USGS</a:t>
            </a:r>
          </a:p>
          <a:p>
            <a:r>
              <a:rPr lang="en-US" dirty="0" smtClean="0"/>
              <a:t>Allegra A. Cangelosi, NEMWI</a:t>
            </a:r>
          </a:p>
        </p:txBody>
      </p:sp>
      <p:sp>
        <p:nvSpPr>
          <p:cNvPr id="4" name="Content Placeholder 3"/>
          <p:cNvSpPr>
            <a:spLocks noGrp="1"/>
          </p:cNvSpPr>
          <p:nvPr>
            <p:ph sz="half" idx="2"/>
          </p:nvPr>
        </p:nvSpPr>
        <p:spPr>
          <a:xfrm>
            <a:off x="5334000" y="2819400"/>
            <a:ext cx="3810000" cy="3306763"/>
          </a:xfrm>
        </p:spPr>
        <p:txBody>
          <a:bodyPr>
            <a:normAutofit/>
          </a:bodyPr>
          <a:lstStyle/>
          <a:p>
            <a:pPr indent="-3175">
              <a:buNone/>
            </a:pPr>
            <a:r>
              <a:rPr lang="en-US" dirty="0" smtClean="0"/>
              <a:t>If you are interested in receiving a link to the final report, email: </a:t>
            </a:r>
            <a:r>
              <a:rPr lang="en-US" dirty="0" smtClean="0">
                <a:hlinkClick r:id="rId3"/>
              </a:rPr>
              <a:t>ebetanzo@nemw.org</a:t>
            </a:r>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342900" y="685800"/>
            <a:ext cx="8458200" cy="1143000"/>
          </a:xfrm>
          <a:prstGeom prst="rect">
            <a:avLst/>
          </a:prstGeom>
        </p:spPr>
        <p:txBody>
          <a:bodyPr>
            <a:no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endParaRPr lang="en-US" sz="2800" dirty="0">
              <a:solidFill>
                <a:schemeClr val="tx1"/>
              </a:solidFill>
            </a:endParaRPr>
          </a:p>
        </p:txBody>
      </p:sp>
      <p:grpSp>
        <p:nvGrpSpPr>
          <p:cNvPr id="5" name="Group 4"/>
          <p:cNvGrpSpPr/>
          <p:nvPr/>
        </p:nvGrpSpPr>
        <p:grpSpPr>
          <a:xfrm>
            <a:off x="977530" y="2497070"/>
            <a:ext cx="7306989" cy="3522730"/>
            <a:chOff x="2396035" y="2819399"/>
            <a:chExt cx="4461965" cy="2151133"/>
          </a:xfrm>
        </p:grpSpPr>
        <p:grpSp>
          <p:nvGrpSpPr>
            <p:cNvPr id="7" name="Group 1"/>
            <p:cNvGrpSpPr/>
            <p:nvPr/>
          </p:nvGrpSpPr>
          <p:grpSpPr>
            <a:xfrm>
              <a:off x="3499701" y="2819399"/>
              <a:ext cx="2178025" cy="1066801"/>
              <a:chOff x="2199859" y="192024"/>
              <a:chExt cx="1515147" cy="966219"/>
            </a:xfrm>
          </p:grpSpPr>
          <p:sp>
            <p:nvSpPr>
              <p:cNvPr id="15" name="Rounded Rectangle 2"/>
              <p:cNvSpPr/>
              <p:nvPr/>
            </p:nvSpPr>
            <p:spPr>
              <a:xfrm>
                <a:off x="2199859" y="192024"/>
                <a:ext cx="1514001" cy="966219"/>
              </a:xfrm>
              <a:prstGeom prst="roundRect">
                <a:avLst/>
              </a:prstGeom>
              <a:solidFill>
                <a:schemeClr val="accent1">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p:cNvSpPr/>
              <p:nvPr/>
            </p:nvSpPr>
            <p:spPr>
              <a:xfrm>
                <a:off x="2203684" y="192025"/>
                <a:ext cx="1511322" cy="959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b="1" kern="1200" dirty="0" smtClean="0"/>
                  <a:t>Tributary Water Data: </a:t>
                </a:r>
              </a:p>
              <a:p>
                <a:pPr lvl="0" algn="ctr" defTabSz="488950">
                  <a:lnSpc>
                    <a:spcPct val="90000"/>
                  </a:lnSpc>
                  <a:spcBef>
                    <a:spcPct val="0"/>
                  </a:spcBef>
                  <a:spcAft>
                    <a:spcPct val="35000"/>
                  </a:spcAft>
                </a:pPr>
                <a:r>
                  <a:rPr lang="en-US" kern="1200" dirty="0" smtClean="0"/>
                  <a:t>Water quality and streamflow data to detect change over time</a:t>
                </a:r>
                <a:endParaRPr lang="en-US" kern="1200" dirty="0"/>
              </a:p>
            </p:txBody>
          </p:sp>
        </p:grpSp>
        <p:grpSp>
          <p:nvGrpSpPr>
            <p:cNvPr id="8" name="Group 17"/>
            <p:cNvGrpSpPr/>
            <p:nvPr/>
          </p:nvGrpSpPr>
          <p:grpSpPr>
            <a:xfrm>
              <a:off x="2396035" y="3886198"/>
              <a:ext cx="4461965" cy="1084334"/>
              <a:chOff x="2459665" y="3886198"/>
              <a:chExt cx="4461965" cy="1084334"/>
            </a:xfrm>
          </p:grpSpPr>
          <p:grpSp>
            <p:nvGrpSpPr>
              <p:cNvPr id="9" name="Group 8"/>
              <p:cNvGrpSpPr/>
              <p:nvPr/>
            </p:nvGrpSpPr>
            <p:grpSpPr>
              <a:xfrm>
                <a:off x="2459665" y="3886198"/>
                <a:ext cx="2151899" cy="1084334"/>
                <a:chOff x="761173" y="2736249"/>
                <a:chExt cx="1409224" cy="910758"/>
              </a:xfrm>
            </p:grpSpPr>
            <p:sp>
              <p:nvSpPr>
                <p:cNvPr id="13" name="Rounded Rectangle 5"/>
                <p:cNvSpPr/>
                <p:nvPr/>
              </p:nvSpPr>
              <p:spPr>
                <a:xfrm>
                  <a:off x="761173" y="2736249"/>
                  <a:ext cx="1409224" cy="910758"/>
                </a:xfrm>
                <a:prstGeom prst="roundRect">
                  <a:avLst/>
                </a:prstGeom>
                <a:solidFill>
                  <a:schemeClr val="bg2">
                    <a:lumMod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796871" y="2736251"/>
                  <a:ext cx="1310296" cy="896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b="1" kern="1200" dirty="0" smtClean="0"/>
                    <a:t>Appropriate </a:t>
                  </a:r>
                  <a:r>
                    <a:rPr lang="en-US" b="1" dirty="0" smtClean="0"/>
                    <a:t>Monitoring Sites: </a:t>
                  </a:r>
                </a:p>
                <a:p>
                  <a:pPr lvl="0" algn="ctr" defTabSz="488950">
                    <a:lnSpc>
                      <a:spcPct val="90000"/>
                    </a:lnSpc>
                    <a:spcBef>
                      <a:spcPct val="0"/>
                    </a:spcBef>
                    <a:spcAft>
                      <a:spcPct val="35000"/>
                    </a:spcAft>
                  </a:pPr>
                  <a:r>
                    <a:rPr lang="en-US" kern="1200" dirty="0" smtClean="0"/>
                    <a:t>Monitoring sites in watersheds with high density of high volume hydraulic fracturing (HVHF) wells and reference watersheds</a:t>
                  </a:r>
                  <a:endParaRPr lang="en-US" kern="1200" dirty="0"/>
                </a:p>
              </p:txBody>
            </p:sp>
          </p:grpSp>
          <p:grpSp>
            <p:nvGrpSpPr>
              <p:cNvPr id="10" name="Group 7"/>
              <p:cNvGrpSpPr/>
              <p:nvPr/>
            </p:nvGrpSpPr>
            <p:grpSpPr>
              <a:xfrm>
                <a:off x="4635630" y="3886200"/>
                <a:ext cx="2286000" cy="1078783"/>
                <a:chOff x="4369370" y="2761027"/>
                <a:chExt cx="1449242" cy="829121"/>
              </a:xfrm>
            </p:grpSpPr>
            <p:sp>
              <p:nvSpPr>
                <p:cNvPr id="11" name="Rounded Rectangle 10"/>
                <p:cNvSpPr/>
                <p:nvPr/>
              </p:nvSpPr>
              <p:spPr>
                <a:xfrm>
                  <a:off x="4377339" y="2761033"/>
                  <a:ext cx="1441273" cy="829115"/>
                </a:xfrm>
                <a:prstGeom prst="roundRect">
                  <a:avLst/>
                </a:prstGeom>
                <a:solidFill>
                  <a:srgbClr val="006C3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p:cNvSpPr/>
                <p:nvPr/>
              </p:nvSpPr>
              <p:spPr>
                <a:xfrm>
                  <a:off x="4369370" y="2761027"/>
                  <a:ext cx="1449242" cy="8199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b="1" kern="1200" dirty="0" smtClean="0"/>
                    <a:t>Ancillary Data:</a:t>
                  </a:r>
                </a:p>
                <a:p>
                  <a:pPr lvl="0" algn="ctr" defTabSz="488950">
                    <a:lnSpc>
                      <a:spcPct val="90000"/>
                    </a:lnSpc>
                    <a:spcBef>
                      <a:spcPct val="0"/>
                    </a:spcBef>
                    <a:spcAft>
                      <a:spcPct val="35000"/>
                    </a:spcAft>
                  </a:pPr>
                  <a:r>
                    <a:rPr lang="en-US" kern="1200" dirty="0" smtClean="0"/>
                    <a:t>Shale gas activity, geology, land-use, and climate data to correlate water-quality change with changes in the watershed</a:t>
                  </a:r>
                  <a:endParaRPr lang="en-US" kern="1200" dirty="0"/>
                </a:p>
              </p:txBody>
            </p:sp>
          </p:grpSp>
        </p:grpSp>
      </p:grpSp>
      <p:sp>
        <p:nvSpPr>
          <p:cNvPr id="18" name="Title 17"/>
          <p:cNvSpPr>
            <a:spLocks noGrp="1"/>
          </p:cNvSpPr>
          <p:nvPr>
            <p:ph type="title"/>
          </p:nvPr>
        </p:nvSpPr>
        <p:spPr>
          <a:xfrm>
            <a:off x="2438400" y="457200"/>
            <a:ext cx="6248400" cy="1143000"/>
          </a:xfrm>
        </p:spPr>
        <p:txBody>
          <a:bodyPr>
            <a:noAutofit/>
          </a:bodyPr>
          <a:lstStyle/>
          <a:p>
            <a:r>
              <a:rPr lang="en-US" sz="2800" dirty="0" smtClean="0"/>
              <a:t>Study design to answer </a:t>
            </a:r>
            <a:br>
              <a:rPr lang="en-US" sz="2800" dirty="0" smtClean="0"/>
            </a:br>
            <a:r>
              <a:rPr lang="en-US" sz="2800" dirty="0" smtClean="0"/>
              <a:t>“Do shale gas development activities contaminate surface water?”</a:t>
            </a:r>
            <a:endParaRPr lang="en-US" sz="2800" dirty="0"/>
          </a:p>
        </p:txBody>
      </p:sp>
    </p:spTree>
    <p:extLst>
      <p:ext uri="{BB962C8B-B14F-4D97-AF65-F5344CB8AC3E}">
        <p14:creationId xmlns:p14="http://schemas.microsoft.com/office/powerpoint/2010/main" val="3325653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600200"/>
            <a:ext cx="8534400" cy="4724400"/>
          </a:xfrm>
        </p:spPr>
        <p:txBody>
          <a:bodyPr>
            <a:normAutofit/>
          </a:bodyPr>
          <a:lstStyle/>
          <a:p>
            <a:pPr lvl="0"/>
            <a:r>
              <a:rPr lang="en-US" dirty="0" smtClean="0"/>
              <a:t>Focus on small watersheds (&lt;70 sq miles) </a:t>
            </a:r>
          </a:p>
          <a:p>
            <a:pPr lvl="0"/>
            <a:r>
              <a:rPr lang="en-US" dirty="0" smtClean="0"/>
              <a:t>Monitoring sites in each of the </a:t>
            </a:r>
            <a:r>
              <a:rPr lang="en-US" dirty="0" err="1" smtClean="0"/>
              <a:t>ecoregions</a:t>
            </a:r>
            <a:r>
              <a:rPr lang="en-US" dirty="0" smtClean="0"/>
              <a:t> with active or predicted HVHF activity</a:t>
            </a:r>
          </a:p>
          <a:p>
            <a:pPr lvl="1"/>
            <a:r>
              <a:rPr lang="en-US" dirty="0" smtClean="0"/>
              <a:t>At least one monitoring site in a high density HVHF watershed per </a:t>
            </a:r>
            <a:r>
              <a:rPr lang="en-US" dirty="0" err="1" smtClean="0"/>
              <a:t>ecoregion</a:t>
            </a:r>
            <a:endParaRPr lang="en-US" dirty="0" smtClean="0"/>
          </a:p>
          <a:p>
            <a:pPr lvl="1"/>
            <a:r>
              <a:rPr lang="en-US" dirty="0" smtClean="0"/>
              <a:t>one reference watershed per </a:t>
            </a:r>
            <a:r>
              <a:rPr lang="en-US" dirty="0" err="1" smtClean="0"/>
              <a:t>ecoregion</a:t>
            </a:r>
            <a:endParaRPr lang="en-US" dirty="0" smtClean="0"/>
          </a:p>
          <a:p>
            <a:r>
              <a:rPr lang="en-US" dirty="0" smtClean="0"/>
              <a:t>26 chemical and field parameters, both specific and general indicators</a:t>
            </a:r>
          </a:p>
          <a:p>
            <a:pPr>
              <a:buNone/>
            </a:pPr>
            <a:endParaRPr lang="en-US" dirty="0" smtClean="0"/>
          </a:p>
          <a:p>
            <a:endParaRPr lang="en-US" sz="2400" dirty="0"/>
          </a:p>
        </p:txBody>
      </p:sp>
      <p:sp>
        <p:nvSpPr>
          <p:cNvPr id="5" name="Title 2"/>
          <p:cNvSpPr txBox="1">
            <a:spLocks/>
          </p:cNvSpPr>
          <p:nvPr/>
        </p:nvSpPr>
        <p:spPr>
          <a:xfrm>
            <a:off x="2590800" y="274638"/>
            <a:ext cx="6096000" cy="1143000"/>
          </a:xfrm>
          <a:prstGeom prst="rect">
            <a:avLst/>
          </a:prstGeom>
        </p:spPr>
        <p:txBody>
          <a:bodyPr vert="horz" lIns="91440" tIns="45720" rIns="91440" bIns="45720" rtlCol="0" anchor="ctr">
            <a:no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Water data needed to answer “Do shale gas development activities contaminate surface water?”</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5943600" cy="1143000"/>
          </a:xfrm>
        </p:spPr>
        <p:txBody>
          <a:bodyPr>
            <a:normAutofit fontScale="90000"/>
          </a:bodyPr>
          <a:lstStyle/>
          <a:p>
            <a:r>
              <a:rPr lang="en-US" dirty="0" err="1" smtClean="0"/>
              <a:t>Ecoregions</a:t>
            </a:r>
            <a:r>
              <a:rPr lang="en-US" dirty="0" smtClean="0"/>
              <a:t> in the Susquehanna River Basin</a:t>
            </a:r>
            <a:endParaRPr lang="en-US" dirty="0"/>
          </a:p>
        </p:txBody>
      </p:sp>
      <p:pic>
        <p:nvPicPr>
          <p:cNvPr id="4" name="Content Placeholder 3" descr="Appendix_figure_1.png"/>
          <p:cNvPicPr>
            <a:picLocks noGrp="1" noChangeAspect="1"/>
          </p:cNvPicPr>
          <p:nvPr>
            <p:ph idx="1"/>
          </p:nvPr>
        </p:nvPicPr>
        <p:blipFill>
          <a:blip r:embed="rId3" cstate="print"/>
          <a:srcRect t="1684" b="7401"/>
          <a:stretch>
            <a:fillRect/>
          </a:stretch>
        </p:blipFill>
        <p:spPr>
          <a:xfrm>
            <a:off x="838200" y="1531482"/>
            <a:ext cx="7467600" cy="5250318"/>
          </a:xfrm>
        </p:spPr>
      </p:pic>
      <p:sp>
        <p:nvSpPr>
          <p:cNvPr id="5" name="TextBox 4"/>
          <p:cNvSpPr txBox="1"/>
          <p:nvPr/>
        </p:nvSpPr>
        <p:spPr>
          <a:xfrm>
            <a:off x="6705600" y="1828800"/>
            <a:ext cx="1371600" cy="830997"/>
          </a:xfrm>
          <a:prstGeom prst="rect">
            <a:avLst/>
          </a:prstGeom>
          <a:noFill/>
        </p:spPr>
        <p:txBody>
          <a:bodyPr wrap="square" rtlCol="0">
            <a:spAutoFit/>
          </a:bodyPr>
          <a:lstStyle/>
          <a:p>
            <a:r>
              <a:rPr lang="en-US" sz="1600" b="1" dirty="0" smtClean="0"/>
              <a:t>Northern Allegheny Plateau</a:t>
            </a:r>
            <a:endParaRPr lang="en-US" sz="1600" b="1" dirty="0"/>
          </a:p>
        </p:txBody>
      </p:sp>
      <p:sp>
        <p:nvSpPr>
          <p:cNvPr id="6" name="TextBox 5"/>
          <p:cNvSpPr txBox="1"/>
          <p:nvPr/>
        </p:nvSpPr>
        <p:spPr>
          <a:xfrm>
            <a:off x="1447800" y="3453825"/>
            <a:ext cx="1371600" cy="584775"/>
          </a:xfrm>
          <a:prstGeom prst="rect">
            <a:avLst/>
          </a:prstGeom>
          <a:noFill/>
        </p:spPr>
        <p:txBody>
          <a:bodyPr wrap="square" rtlCol="0">
            <a:spAutoFit/>
          </a:bodyPr>
          <a:lstStyle/>
          <a:p>
            <a:r>
              <a:rPr lang="en-US" sz="1600" b="1" dirty="0" smtClean="0"/>
              <a:t>North Central Appalachians</a:t>
            </a:r>
            <a:endParaRPr lang="en-US" sz="1600" b="1" dirty="0"/>
          </a:p>
        </p:txBody>
      </p:sp>
      <p:sp>
        <p:nvSpPr>
          <p:cNvPr id="7" name="TextBox 6"/>
          <p:cNvSpPr txBox="1"/>
          <p:nvPr/>
        </p:nvSpPr>
        <p:spPr>
          <a:xfrm>
            <a:off x="5410200" y="4648200"/>
            <a:ext cx="914400" cy="830997"/>
          </a:xfrm>
          <a:prstGeom prst="rect">
            <a:avLst/>
          </a:prstGeom>
          <a:noFill/>
        </p:spPr>
        <p:txBody>
          <a:bodyPr wrap="square" rtlCol="0">
            <a:spAutoFit/>
          </a:bodyPr>
          <a:lstStyle/>
          <a:p>
            <a:r>
              <a:rPr lang="en-US" sz="1600" b="1" dirty="0" smtClean="0"/>
              <a:t>Ridge and Valley</a:t>
            </a:r>
            <a:endParaRPr lang="en-US" sz="1600" b="1" dirty="0"/>
          </a:p>
        </p:txBody>
      </p:sp>
      <p:sp>
        <p:nvSpPr>
          <p:cNvPr id="9" name="TextBox 8"/>
          <p:cNvSpPr txBox="1"/>
          <p:nvPr/>
        </p:nvSpPr>
        <p:spPr>
          <a:xfrm>
            <a:off x="1371600" y="4977825"/>
            <a:ext cx="1371600" cy="584775"/>
          </a:xfrm>
          <a:prstGeom prst="rect">
            <a:avLst/>
          </a:prstGeom>
          <a:noFill/>
        </p:spPr>
        <p:txBody>
          <a:bodyPr wrap="square" rtlCol="0">
            <a:spAutoFit/>
          </a:bodyPr>
          <a:lstStyle/>
          <a:p>
            <a:r>
              <a:rPr lang="en-US" sz="1600" b="1" dirty="0" smtClean="0"/>
              <a:t>Central Appalachians</a:t>
            </a:r>
            <a:endParaRPr lang="en-US" sz="16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74638"/>
            <a:ext cx="6019800" cy="1143000"/>
          </a:xfrm>
        </p:spPr>
        <p:txBody>
          <a:bodyPr>
            <a:noAutofit/>
          </a:bodyPr>
          <a:lstStyle/>
          <a:p>
            <a:r>
              <a:rPr lang="en-US" sz="3200" dirty="0" smtClean="0"/>
              <a:t>Density of permitted HVHF wells in the Marcellus and Utica Shale </a:t>
            </a:r>
            <a:endParaRPr lang="en-US" sz="3200" dirty="0"/>
          </a:p>
        </p:txBody>
      </p:sp>
      <p:pic>
        <p:nvPicPr>
          <p:cNvPr id="6" name="Content Placeholder 5" descr="22_mapD_density_gaswells_per_HUC.png"/>
          <p:cNvPicPr>
            <a:picLocks noGrp="1" noChangeAspect="1"/>
          </p:cNvPicPr>
          <p:nvPr>
            <p:ph idx="1"/>
          </p:nvPr>
        </p:nvPicPr>
        <p:blipFill>
          <a:blip r:embed="rId3" cstate="print"/>
          <a:srcRect b="7401"/>
          <a:stretch>
            <a:fillRect/>
          </a:stretch>
        </p:blipFill>
        <p:spPr>
          <a:xfrm>
            <a:off x="791490" y="1447800"/>
            <a:ext cx="7561020" cy="54102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Data needed for trend detection</a:t>
            </a:r>
            <a:endParaRPr lang="en-US" sz="3600" dirty="0"/>
          </a:p>
        </p:txBody>
      </p:sp>
      <p:sp>
        <p:nvSpPr>
          <p:cNvPr id="8" name="Content Placeholder 7"/>
          <p:cNvSpPr>
            <a:spLocks noGrp="1"/>
          </p:cNvSpPr>
          <p:nvPr>
            <p:ph idx="1"/>
          </p:nvPr>
        </p:nvSpPr>
        <p:spPr>
          <a:xfrm>
            <a:off x="457200" y="1905000"/>
            <a:ext cx="8229600" cy="4221163"/>
          </a:xfrm>
        </p:spPr>
        <p:txBody>
          <a:bodyPr>
            <a:normAutofit/>
          </a:bodyPr>
          <a:lstStyle/>
          <a:p>
            <a:r>
              <a:rPr lang="en-US" dirty="0" smtClean="0"/>
              <a:t>3-5 years of monthly sampling are needed to detect a 20% change in median barium and specific conductance concentrations over background variability</a:t>
            </a:r>
          </a:p>
          <a:p>
            <a:r>
              <a:rPr lang="en-US" dirty="0" smtClean="0"/>
              <a:t>Data covering both pre- and post- shale gas development (2007)</a:t>
            </a:r>
          </a:p>
          <a:p>
            <a:pPr lvl="0"/>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67000" y="274638"/>
            <a:ext cx="6019800" cy="1143000"/>
          </a:xfrm>
        </p:spPr>
        <p:txBody>
          <a:bodyPr>
            <a:normAutofit fontScale="90000"/>
          </a:bodyPr>
          <a:lstStyle/>
          <a:p>
            <a:r>
              <a:rPr lang="en-US" dirty="0" smtClean="0"/>
              <a:t>Surface water monitoring organizations (n=35)</a:t>
            </a:r>
            <a:endParaRPr lang="en-US" dirty="0"/>
          </a:p>
        </p:txBody>
      </p:sp>
      <p:sp>
        <p:nvSpPr>
          <p:cNvPr id="5" name="Rectangle 4"/>
          <p:cNvSpPr/>
          <p:nvPr/>
        </p:nvSpPr>
        <p:spPr>
          <a:xfrm>
            <a:off x="40366" y="6572250"/>
            <a:ext cx="6436634" cy="276999"/>
          </a:xfrm>
          <a:prstGeom prst="rect">
            <a:avLst/>
          </a:prstGeom>
          <a:solidFill>
            <a:schemeClr val="bg1"/>
          </a:solidFill>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pic>
        <p:nvPicPr>
          <p:cNvPr id="9" name="Content Placeholder 8"/>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68561" y="1477962"/>
            <a:ext cx="6206878" cy="50752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400800" cy="1143000"/>
          </a:xfrm>
        </p:spPr>
        <p:txBody>
          <a:bodyPr>
            <a:noAutofit/>
          </a:bodyPr>
          <a:lstStyle/>
          <a:p>
            <a:r>
              <a:rPr lang="en-US" sz="2800" dirty="0" smtClean="0"/>
              <a:t>Surface water monitoring sites where total barium and specific conductance data have been collected</a:t>
            </a:r>
            <a:endParaRPr lang="en-US" sz="2800" dirty="0"/>
          </a:p>
        </p:txBody>
      </p:sp>
      <p:sp>
        <p:nvSpPr>
          <p:cNvPr id="7" name="Rectangle 6"/>
          <p:cNvSpPr/>
          <p:nvPr/>
        </p:nvSpPr>
        <p:spPr>
          <a:xfrm>
            <a:off x="0" y="6629400"/>
            <a:ext cx="6436634" cy="276999"/>
          </a:xfrm>
          <a:prstGeom prst="rect">
            <a:avLst/>
          </a:prstGeom>
        </p:spPr>
        <p:txBody>
          <a:bodyPr wrap="none">
            <a:spAutoFit/>
          </a:bodyPr>
          <a:lstStyle/>
          <a:p>
            <a:r>
              <a:rPr lang="en-US" sz="1200" dirty="0" smtClean="0">
                <a:latin typeface="+mj-lt"/>
              </a:rPr>
              <a:t>Preliminary Findings - Subject to Change.  Data compilation through 2014</a:t>
            </a:r>
            <a:r>
              <a:rPr lang="en-US" sz="1200" dirty="0">
                <a:latin typeface="+mj-lt"/>
              </a:rPr>
              <a:t>;</a:t>
            </a:r>
            <a:r>
              <a:rPr lang="en-US" sz="1200" dirty="0" smtClean="0">
                <a:latin typeface="+mj-lt"/>
              </a:rPr>
              <a:t> end year varied by agency.</a:t>
            </a:r>
            <a:endParaRPr lang="en-US" sz="1200" dirty="0">
              <a:latin typeface="+mj-lt"/>
            </a:endParaRPr>
          </a:p>
        </p:txBody>
      </p:sp>
      <p:pic>
        <p:nvPicPr>
          <p:cNvPr id="11" name="Picture 10"/>
          <p:cNvPicPr/>
          <p:nvPr/>
        </p:nvPicPr>
        <p:blipFill>
          <a:blip r:embed="rId3" cstate="print">
            <a:extLst>
              <a:ext uri="{28A0092B-C50C-407E-A947-70E740481C1C}">
                <a14:useLocalDpi xmlns:a14="http://schemas.microsoft.com/office/drawing/2010/main" val="0"/>
              </a:ext>
            </a:extLst>
          </a:blip>
          <a:srcRect b="25013"/>
          <a:stretch>
            <a:fillRect/>
          </a:stretch>
        </p:blipFill>
        <p:spPr>
          <a:xfrm>
            <a:off x="569083" y="1769660"/>
            <a:ext cx="8005834" cy="4631140"/>
          </a:xfrm>
          <a:prstGeom prst="rect">
            <a:avLst/>
          </a:prstGeom>
          <a:extLst>
            <a:ext uri="{FAA26D3D-D897-4be2-8F04-BA451C77F1D7}">
              <ma14:placeholderFlag xmlns:ve="http://schemas.openxmlformats.org/markup-compatibility/2006" xmlns:m="http://schemas.openxmlformats.org/officeDocument/2006/math" xmlns:wp="http://schemas.openxmlformats.org/drawingml/2006/wordprocessingDrawing" xmlns:wne="http://schemas.microsoft.com/office/word/2006/wordml" xmlns:ma14="http://schemas.microsoft.com/office/mac/drawingml/2011/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a:ext>
          </a:extLst>
        </p:spPr>
      </p:pic>
      <p:sp>
        <p:nvSpPr>
          <p:cNvPr id="5" name="TextBox 4"/>
          <p:cNvSpPr txBox="1"/>
          <p:nvPr/>
        </p:nvSpPr>
        <p:spPr>
          <a:xfrm>
            <a:off x="1819701" y="1584994"/>
            <a:ext cx="1248162" cy="369332"/>
          </a:xfrm>
          <a:prstGeom prst="rect">
            <a:avLst/>
          </a:prstGeom>
          <a:noFill/>
        </p:spPr>
        <p:txBody>
          <a:bodyPr wrap="none" rtlCol="0">
            <a:spAutoFit/>
          </a:bodyPr>
          <a:lstStyle/>
          <a:p>
            <a:r>
              <a:rPr lang="en-US" dirty="0" smtClean="0"/>
              <a:t>n=491 sites</a:t>
            </a:r>
            <a:endParaRPr lang="en-US" dirty="0"/>
          </a:p>
        </p:txBody>
      </p:sp>
      <p:sp>
        <p:nvSpPr>
          <p:cNvPr id="6" name="TextBox 5"/>
          <p:cNvSpPr txBox="1"/>
          <p:nvPr/>
        </p:nvSpPr>
        <p:spPr>
          <a:xfrm>
            <a:off x="5638800" y="1586848"/>
            <a:ext cx="1539909" cy="369332"/>
          </a:xfrm>
          <a:prstGeom prst="rect">
            <a:avLst/>
          </a:prstGeom>
          <a:noFill/>
        </p:spPr>
        <p:txBody>
          <a:bodyPr wrap="none" rtlCol="0">
            <a:spAutoFit/>
          </a:bodyPr>
          <a:lstStyle/>
          <a:p>
            <a:r>
              <a:rPr lang="en-US" dirty="0" smtClean="0"/>
              <a:t>n=13,548 sites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EMW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NEMW template</Template>
  <TotalTime>7187</TotalTime>
  <Words>3343</Words>
  <Application>Microsoft Office PowerPoint</Application>
  <PresentationFormat>On-screen Show (4:3)</PresentationFormat>
  <Paragraphs>233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NEMW template</vt:lpstr>
      <vt:lpstr>Monitoring Design, Available Data, and Filling Data Gaps for Determining Whether Shale Gas Development Activities Contaminate Surface Water or Groundwater in the Susquehanna River Basin</vt:lpstr>
      <vt:lpstr>Toward Sustainable Water Information</vt:lpstr>
      <vt:lpstr>Study design to answer  “Do shale gas development activities contaminate surface water?”</vt:lpstr>
      <vt:lpstr>PowerPoint Presentation</vt:lpstr>
      <vt:lpstr>Ecoregions in the Susquehanna River Basin</vt:lpstr>
      <vt:lpstr>Density of permitted HVHF wells in the Marcellus and Utica Shale </vt:lpstr>
      <vt:lpstr>Data needed for trend detection</vt:lpstr>
      <vt:lpstr>Surface water monitoring organizations (n=35)</vt:lpstr>
      <vt:lpstr>Surface water monitoring sites where total barium and specific conductance data have been collected</vt:lpstr>
      <vt:lpstr>Watersheds with surface-water monitoring sites that have existing data that can be used to identify trends for specific conductance or barium</vt:lpstr>
      <vt:lpstr>Recently initiated monitoring programs</vt:lpstr>
      <vt:lpstr>Recommendations for filling surface water data gaps</vt:lpstr>
      <vt:lpstr>Monitoring site recommendations for increased sampling</vt:lpstr>
      <vt:lpstr>Groundwater monitoring organizations (n=10)</vt:lpstr>
      <vt:lpstr>Water data needed to answer “Do shale gas development activities contaminate groundwater?”</vt:lpstr>
      <vt:lpstr>Existing groundwater monitoring sites for specific conductance</vt:lpstr>
      <vt:lpstr>Existing groundwater monitoring sites for bromide</vt:lpstr>
      <vt:lpstr>Existing groundwater monitoring sites for methane</vt:lpstr>
      <vt:lpstr>Recommendations for filling groundwater data gaps</vt:lpstr>
      <vt:lpstr>Conclusions</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Elin Betanzo</dc:creator>
  <cp:lastModifiedBy>Deb Lambert</cp:lastModifiedBy>
  <cp:revision>153</cp:revision>
  <dcterms:created xsi:type="dcterms:W3CDTF">2015-02-25T21:07:29Z</dcterms:created>
  <dcterms:modified xsi:type="dcterms:W3CDTF">2015-06-01T17:04:05Z</dcterms:modified>
</cp:coreProperties>
</file>