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318" r:id="rId4"/>
    <p:sldId id="331" r:id="rId5"/>
    <p:sldId id="268" r:id="rId6"/>
    <p:sldId id="314" r:id="rId7"/>
    <p:sldId id="319" r:id="rId8"/>
    <p:sldId id="292" r:id="rId9"/>
    <p:sldId id="306" r:id="rId10"/>
    <p:sldId id="294" r:id="rId11"/>
    <p:sldId id="321" r:id="rId12"/>
    <p:sldId id="322" r:id="rId13"/>
    <p:sldId id="323" r:id="rId14"/>
    <p:sldId id="329" r:id="rId15"/>
    <p:sldId id="335" r:id="rId16"/>
    <p:sldId id="334" r:id="rId17"/>
    <p:sldId id="336" r:id="rId18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89"/>
    <a:srgbClr val="00BB89"/>
    <a:srgbClr val="00B389"/>
    <a:srgbClr val="00C490"/>
    <a:srgbClr val="00C290"/>
    <a:srgbClr val="00C28C"/>
    <a:srgbClr val="00C289"/>
    <a:srgbClr val="007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76771" autoAdjust="0"/>
  </p:normalViewPr>
  <p:slideViewPr>
    <p:cSldViewPr>
      <p:cViewPr varScale="1">
        <p:scale>
          <a:sx n="58" d="100"/>
          <a:sy n="58" d="100"/>
        </p:scale>
        <p:origin x="-13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28" y="-90"/>
      </p:cViewPr>
      <p:guideLst>
        <p:guide orient="horz" pos="2909"/>
        <p:guide pos="2189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Methane Result</c:v>
          </c:tx>
          <c:spPr>
            <a:ln w="28575">
              <a:noFill/>
            </a:ln>
          </c:spPr>
          <c:trendline>
            <c:trendlineType val="power"/>
            <c:dispRSqr val="0"/>
            <c:dispEq val="0"/>
          </c:trendline>
          <c:trendline>
            <c:name>Trend (Linear)</c:name>
            <c:spPr>
              <a:ln w="28575"/>
            </c:spPr>
            <c:trendlineType val="linear"/>
            <c:dispRSqr val="0"/>
            <c:dispEq val="0"/>
          </c:trendline>
          <c:xVal>
            <c:numRef>
              <c:f>Sheet1!$I$2:$I$50</c:f>
              <c:numCache>
                <c:formatCode>m/d/yy\ h:mm;@</c:formatCode>
                <c:ptCount val="49"/>
                <c:pt idx="0">
                  <c:v>41960.311111111114</c:v>
                </c:pt>
                <c:pt idx="1">
                  <c:v>41960.313194444447</c:v>
                </c:pt>
                <c:pt idx="2">
                  <c:v>41960.315972222219</c:v>
                </c:pt>
                <c:pt idx="3">
                  <c:v>41960.318749999999</c:v>
                </c:pt>
                <c:pt idx="4">
                  <c:v>41960.320138888892</c:v>
                </c:pt>
                <c:pt idx="5">
                  <c:v>41960.320833333331</c:v>
                </c:pt>
                <c:pt idx="6">
                  <c:v>41960.322222222225</c:v>
                </c:pt>
                <c:pt idx="7">
                  <c:v>41960.324999999997</c:v>
                </c:pt>
                <c:pt idx="8">
                  <c:v>41960.326388888891</c:v>
                </c:pt>
                <c:pt idx="9">
                  <c:v>41960.327777777777</c:v>
                </c:pt>
                <c:pt idx="10">
                  <c:v>41960.335416666669</c:v>
                </c:pt>
                <c:pt idx="11">
                  <c:v>41960.336805555555</c:v>
                </c:pt>
                <c:pt idx="12">
                  <c:v>41960.338888888888</c:v>
                </c:pt>
                <c:pt idx="13">
                  <c:v>41960.338888888888</c:v>
                </c:pt>
                <c:pt idx="14">
                  <c:v>41960.338888888888</c:v>
                </c:pt>
                <c:pt idx="15">
                  <c:v>41960.347916666666</c:v>
                </c:pt>
                <c:pt idx="16">
                  <c:v>41960.35</c:v>
                </c:pt>
                <c:pt idx="17">
                  <c:v>41960.359722222223</c:v>
                </c:pt>
                <c:pt idx="18">
                  <c:v>41960.361805555556</c:v>
                </c:pt>
                <c:pt idx="19">
                  <c:v>41960.363194444442</c:v>
                </c:pt>
                <c:pt idx="20">
                  <c:v>41960.363888888889</c:v>
                </c:pt>
                <c:pt idx="21">
                  <c:v>41960.365277777775</c:v>
                </c:pt>
                <c:pt idx="22">
                  <c:v>41960.366666666669</c:v>
                </c:pt>
                <c:pt idx="23">
                  <c:v>41960.367361111108</c:v>
                </c:pt>
                <c:pt idx="24">
                  <c:v>41960.368750000001</c:v>
                </c:pt>
                <c:pt idx="25">
                  <c:v>41960.370138888888</c:v>
                </c:pt>
                <c:pt idx="26">
                  <c:v>41960.370833333334</c:v>
                </c:pt>
                <c:pt idx="27">
                  <c:v>41960.384722222225</c:v>
                </c:pt>
                <c:pt idx="28">
                  <c:v>41960.386805555558</c:v>
                </c:pt>
                <c:pt idx="29">
                  <c:v>41960.388194444444</c:v>
                </c:pt>
                <c:pt idx="30">
                  <c:v>41960.388888888891</c:v>
                </c:pt>
                <c:pt idx="31">
                  <c:v>41960.38958333333</c:v>
                </c:pt>
                <c:pt idx="32">
                  <c:v>41960.397222222222</c:v>
                </c:pt>
                <c:pt idx="33">
                  <c:v>41960.399305555555</c:v>
                </c:pt>
                <c:pt idx="34">
                  <c:v>41960.399305555555</c:v>
                </c:pt>
                <c:pt idx="35">
                  <c:v>41960.399305555555</c:v>
                </c:pt>
                <c:pt idx="36">
                  <c:v>41960.404861111114</c:v>
                </c:pt>
                <c:pt idx="37">
                  <c:v>41960.40625</c:v>
                </c:pt>
                <c:pt idx="38">
                  <c:v>41960.407638888886</c:v>
                </c:pt>
                <c:pt idx="39">
                  <c:v>41960.40902777778</c:v>
                </c:pt>
                <c:pt idx="40">
                  <c:v>41960.411111111112</c:v>
                </c:pt>
                <c:pt idx="41">
                  <c:v>41960.411111111112</c:v>
                </c:pt>
                <c:pt idx="42">
                  <c:v>41960.412499999999</c:v>
                </c:pt>
                <c:pt idx="43">
                  <c:v>41960.413194444445</c:v>
                </c:pt>
                <c:pt idx="44">
                  <c:v>41960.418055555558</c:v>
                </c:pt>
                <c:pt idx="45">
                  <c:v>41960.418749999997</c:v>
                </c:pt>
                <c:pt idx="46">
                  <c:v>41960.420138888891</c:v>
                </c:pt>
                <c:pt idx="47">
                  <c:v>41960.421527777777</c:v>
                </c:pt>
                <c:pt idx="48">
                  <c:v>41960.423611111109</c:v>
                </c:pt>
              </c:numCache>
            </c:numRef>
          </c:xVal>
          <c:yVal>
            <c:numRef>
              <c:f>Sheet1!$AO$2:$AO$50</c:f>
              <c:numCache>
                <c:formatCode>0.00</c:formatCode>
                <c:ptCount val="49"/>
                <c:pt idx="0">
                  <c:v>16400</c:v>
                </c:pt>
                <c:pt idx="1">
                  <c:v>20000</c:v>
                </c:pt>
                <c:pt idx="2">
                  <c:v>18000</c:v>
                </c:pt>
                <c:pt idx="3">
                  <c:v>15900</c:v>
                </c:pt>
                <c:pt idx="4">
                  <c:v>25085</c:v>
                </c:pt>
                <c:pt idx="5">
                  <c:v>10900</c:v>
                </c:pt>
                <c:pt idx="6">
                  <c:v>28200</c:v>
                </c:pt>
                <c:pt idx="7">
                  <c:v>20000</c:v>
                </c:pt>
                <c:pt idx="8">
                  <c:v>7650</c:v>
                </c:pt>
                <c:pt idx="9">
                  <c:v>14800</c:v>
                </c:pt>
                <c:pt idx="10">
                  <c:v>29000</c:v>
                </c:pt>
                <c:pt idx="11">
                  <c:v>20300</c:v>
                </c:pt>
                <c:pt idx="12">
                  <c:v>28700</c:v>
                </c:pt>
                <c:pt idx="13">
                  <c:v>29000</c:v>
                </c:pt>
                <c:pt idx="14">
                  <c:v>27100</c:v>
                </c:pt>
                <c:pt idx="15">
                  <c:v>14000</c:v>
                </c:pt>
                <c:pt idx="16">
                  <c:v>13500</c:v>
                </c:pt>
                <c:pt idx="17">
                  <c:v>23970</c:v>
                </c:pt>
                <c:pt idx="18">
                  <c:v>18000</c:v>
                </c:pt>
                <c:pt idx="19">
                  <c:v>18000</c:v>
                </c:pt>
                <c:pt idx="20">
                  <c:v>12200</c:v>
                </c:pt>
                <c:pt idx="21">
                  <c:v>25474</c:v>
                </c:pt>
                <c:pt idx="22">
                  <c:v>10700</c:v>
                </c:pt>
                <c:pt idx="23">
                  <c:v>26100</c:v>
                </c:pt>
                <c:pt idx="24">
                  <c:v>18000</c:v>
                </c:pt>
                <c:pt idx="25">
                  <c:v>7440</c:v>
                </c:pt>
                <c:pt idx="26">
                  <c:v>15400</c:v>
                </c:pt>
                <c:pt idx="27">
                  <c:v>30000</c:v>
                </c:pt>
                <c:pt idx="28">
                  <c:v>29200</c:v>
                </c:pt>
                <c:pt idx="29">
                  <c:v>29400</c:v>
                </c:pt>
                <c:pt idx="30">
                  <c:v>17000</c:v>
                </c:pt>
                <c:pt idx="31">
                  <c:v>28900</c:v>
                </c:pt>
                <c:pt idx="32">
                  <c:v>23690</c:v>
                </c:pt>
                <c:pt idx="33">
                  <c:v>20000</c:v>
                </c:pt>
                <c:pt idx="34">
                  <c:v>23000</c:v>
                </c:pt>
                <c:pt idx="35">
                  <c:v>21000</c:v>
                </c:pt>
                <c:pt idx="36">
                  <c:v>24000</c:v>
                </c:pt>
                <c:pt idx="37">
                  <c:v>13900</c:v>
                </c:pt>
                <c:pt idx="38">
                  <c:v>26299</c:v>
                </c:pt>
                <c:pt idx="39">
                  <c:v>12600</c:v>
                </c:pt>
                <c:pt idx="40">
                  <c:v>21000</c:v>
                </c:pt>
                <c:pt idx="41">
                  <c:v>34600</c:v>
                </c:pt>
                <c:pt idx="42">
                  <c:v>8790</c:v>
                </c:pt>
                <c:pt idx="43">
                  <c:v>16400</c:v>
                </c:pt>
                <c:pt idx="44">
                  <c:v>29000</c:v>
                </c:pt>
                <c:pt idx="45">
                  <c:v>20300</c:v>
                </c:pt>
                <c:pt idx="46">
                  <c:v>27800</c:v>
                </c:pt>
                <c:pt idx="47">
                  <c:v>32000</c:v>
                </c:pt>
                <c:pt idx="48">
                  <c:v>29800</c:v>
                </c:pt>
              </c:numCache>
            </c:numRef>
          </c:yVal>
          <c:smooth val="0"/>
        </c:ser>
        <c:ser>
          <c:idx val="1"/>
          <c:order val="1"/>
          <c:tx>
            <c:v>Average (21071.39)</c:v>
          </c:tx>
          <c:spPr>
            <a:ln w="28575">
              <a:noFill/>
            </a:ln>
          </c:spPr>
          <c:marker>
            <c:symbol val="none"/>
          </c:marker>
          <c:dPt>
            <c:idx val="1"/>
            <c:bubble3D val="0"/>
          </c:dPt>
          <c:xVal>
            <c:numRef>
              <c:f>Sheet1!$I$2:$I$50</c:f>
              <c:numCache>
                <c:formatCode>m/d/yy\ h:mm;@</c:formatCode>
                <c:ptCount val="49"/>
                <c:pt idx="0">
                  <c:v>41960.311111111114</c:v>
                </c:pt>
                <c:pt idx="1">
                  <c:v>41960.313194444447</c:v>
                </c:pt>
                <c:pt idx="2">
                  <c:v>41960.315972222219</c:v>
                </c:pt>
                <c:pt idx="3">
                  <c:v>41960.318749999999</c:v>
                </c:pt>
                <c:pt idx="4">
                  <c:v>41960.320138888892</c:v>
                </c:pt>
                <c:pt idx="5">
                  <c:v>41960.320833333331</c:v>
                </c:pt>
                <c:pt idx="6">
                  <c:v>41960.322222222225</c:v>
                </c:pt>
                <c:pt idx="7">
                  <c:v>41960.324999999997</c:v>
                </c:pt>
                <c:pt idx="8">
                  <c:v>41960.326388888891</c:v>
                </c:pt>
                <c:pt idx="9">
                  <c:v>41960.327777777777</c:v>
                </c:pt>
                <c:pt idx="10">
                  <c:v>41960.335416666669</c:v>
                </c:pt>
                <c:pt idx="11">
                  <c:v>41960.336805555555</c:v>
                </c:pt>
                <c:pt idx="12">
                  <c:v>41960.338888888888</c:v>
                </c:pt>
                <c:pt idx="13">
                  <c:v>41960.338888888888</c:v>
                </c:pt>
                <c:pt idx="14">
                  <c:v>41960.338888888888</c:v>
                </c:pt>
                <c:pt idx="15">
                  <c:v>41960.347916666666</c:v>
                </c:pt>
                <c:pt idx="16">
                  <c:v>41960.35</c:v>
                </c:pt>
                <c:pt idx="17">
                  <c:v>41960.359722222223</c:v>
                </c:pt>
                <c:pt idx="18">
                  <c:v>41960.361805555556</c:v>
                </c:pt>
                <c:pt idx="19">
                  <c:v>41960.363194444442</c:v>
                </c:pt>
                <c:pt idx="20">
                  <c:v>41960.363888888889</c:v>
                </c:pt>
                <c:pt idx="21">
                  <c:v>41960.365277777775</c:v>
                </c:pt>
                <c:pt idx="22">
                  <c:v>41960.366666666669</c:v>
                </c:pt>
                <c:pt idx="23">
                  <c:v>41960.367361111108</c:v>
                </c:pt>
                <c:pt idx="24">
                  <c:v>41960.368750000001</c:v>
                </c:pt>
                <c:pt idx="25">
                  <c:v>41960.370138888888</c:v>
                </c:pt>
                <c:pt idx="26">
                  <c:v>41960.370833333334</c:v>
                </c:pt>
                <c:pt idx="27">
                  <c:v>41960.384722222225</c:v>
                </c:pt>
                <c:pt idx="28">
                  <c:v>41960.386805555558</c:v>
                </c:pt>
                <c:pt idx="29">
                  <c:v>41960.388194444444</c:v>
                </c:pt>
                <c:pt idx="30">
                  <c:v>41960.388888888891</c:v>
                </c:pt>
                <c:pt idx="31">
                  <c:v>41960.38958333333</c:v>
                </c:pt>
                <c:pt idx="32">
                  <c:v>41960.397222222222</c:v>
                </c:pt>
                <c:pt idx="33">
                  <c:v>41960.399305555555</c:v>
                </c:pt>
                <c:pt idx="34">
                  <c:v>41960.399305555555</c:v>
                </c:pt>
                <c:pt idx="35">
                  <c:v>41960.399305555555</c:v>
                </c:pt>
                <c:pt idx="36">
                  <c:v>41960.404861111114</c:v>
                </c:pt>
                <c:pt idx="37">
                  <c:v>41960.40625</c:v>
                </c:pt>
                <c:pt idx="38">
                  <c:v>41960.407638888886</c:v>
                </c:pt>
                <c:pt idx="39">
                  <c:v>41960.40902777778</c:v>
                </c:pt>
                <c:pt idx="40">
                  <c:v>41960.411111111112</c:v>
                </c:pt>
                <c:pt idx="41">
                  <c:v>41960.411111111112</c:v>
                </c:pt>
                <c:pt idx="42">
                  <c:v>41960.412499999999</c:v>
                </c:pt>
                <c:pt idx="43">
                  <c:v>41960.413194444445</c:v>
                </c:pt>
                <c:pt idx="44">
                  <c:v>41960.418055555558</c:v>
                </c:pt>
                <c:pt idx="45">
                  <c:v>41960.418749999997</c:v>
                </c:pt>
                <c:pt idx="46">
                  <c:v>41960.420138888891</c:v>
                </c:pt>
                <c:pt idx="47">
                  <c:v>41960.421527777777</c:v>
                </c:pt>
                <c:pt idx="48">
                  <c:v>41960.423611111109</c:v>
                </c:pt>
              </c:numCache>
            </c:numRef>
          </c:xVal>
          <c:yVal>
            <c:numRef>
              <c:f>Sheet1!$BN$2:$BN$50</c:f>
              <c:numCache>
                <c:formatCode>0.00</c:formatCode>
                <c:ptCount val="49"/>
                <c:pt idx="0">
                  <c:v>21071.387755102041</c:v>
                </c:pt>
                <c:pt idx="1">
                  <c:v>21071.387755102041</c:v>
                </c:pt>
                <c:pt idx="2">
                  <c:v>21071.387755102041</c:v>
                </c:pt>
                <c:pt idx="3">
                  <c:v>21071.387755102041</c:v>
                </c:pt>
                <c:pt idx="4">
                  <c:v>21071.387755102041</c:v>
                </c:pt>
                <c:pt idx="5">
                  <c:v>21071.387755102041</c:v>
                </c:pt>
                <c:pt idx="6">
                  <c:v>21071.387755102041</c:v>
                </c:pt>
                <c:pt idx="7">
                  <c:v>21071.387755102041</c:v>
                </c:pt>
                <c:pt idx="8">
                  <c:v>21071.387755102041</c:v>
                </c:pt>
                <c:pt idx="9">
                  <c:v>21071.387755102041</c:v>
                </c:pt>
                <c:pt idx="10">
                  <c:v>21071.387755102041</c:v>
                </c:pt>
                <c:pt idx="11">
                  <c:v>21071.387755102041</c:v>
                </c:pt>
                <c:pt idx="12">
                  <c:v>21071.387755102041</c:v>
                </c:pt>
                <c:pt idx="13">
                  <c:v>21071.387755102041</c:v>
                </c:pt>
                <c:pt idx="14">
                  <c:v>21071.387755102041</c:v>
                </c:pt>
                <c:pt idx="15">
                  <c:v>21071.387755102041</c:v>
                </c:pt>
                <c:pt idx="16">
                  <c:v>21071.387755102041</c:v>
                </c:pt>
                <c:pt idx="17">
                  <c:v>21071.387755102041</c:v>
                </c:pt>
                <c:pt idx="18">
                  <c:v>21071.387755102041</c:v>
                </c:pt>
                <c:pt idx="19">
                  <c:v>21071.387755102041</c:v>
                </c:pt>
                <c:pt idx="20">
                  <c:v>21071.387755102041</c:v>
                </c:pt>
                <c:pt idx="21">
                  <c:v>21071.387755102041</c:v>
                </c:pt>
                <c:pt idx="22">
                  <c:v>21071.387755102041</c:v>
                </c:pt>
                <c:pt idx="23">
                  <c:v>21071.387755102041</c:v>
                </c:pt>
                <c:pt idx="24">
                  <c:v>21071.387755102041</c:v>
                </c:pt>
                <c:pt idx="25">
                  <c:v>21071.387755102041</c:v>
                </c:pt>
                <c:pt idx="26">
                  <c:v>21071.387755102041</c:v>
                </c:pt>
                <c:pt idx="27">
                  <c:v>21071.387755102041</c:v>
                </c:pt>
                <c:pt idx="28">
                  <c:v>21071.387755102041</c:v>
                </c:pt>
                <c:pt idx="29">
                  <c:v>21071.387755102041</c:v>
                </c:pt>
                <c:pt idx="30">
                  <c:v>21071.387755102041</c:v>
                </c:pt>
                <c:pt idx="31">
                  <c:v>21071.387755102041</c:v>
                </c:pt>
                <c:pt idx="32">
                  <c:v>21071.387755102041</c:v>
                </c:pt>
                <c:pt idx="33">
                  <c:v>21071.387755102041</c:v>
                </c:pt>
                <c:pt idx="34">
                  <c:v>21071.387755102041</c:v>
                </c:pt>
                <c:pt idx="35">
                  <c:v>21071.387755102041</c:v>
                </c:pt>
                <c:pt idx="36">
                  <c:v>21071.387755102041</c:v>
                </c:pt>
                <c:pt idx="37">
                  <c:v>21071.387755102041</c:v>
                </c:pt>
                <c:pt idx="38">
                  <c:v>21071.387755102041</c:v>
                </c:pt>
                <c:pt idx="39">
                  <c:v>21071.387755102041</c:v>
                </c:pt>
                <c:pt idx="40">
                  <c:v>21071.387755102041</c:v>
                </c:pt>
                <c:pt idx="41">
                  <c:v>21071.387755102041</c:v>
                </c:pt>
                <c:pt idx="42">
                  <c:v>21071.387755102041</c:v>
                </c:pt>
                <c:pt idx="43">
                  <c:v>21071.387755102041</c:v>
                </c:pt>
                <c:pt idx="44">
                  <c:v>21071.387755102041</c:v>
                </c:pt>
                <c:pt idx="45">
                  <c:v>21071.387755102041</c:v>
                </c:pt>
                <c:pt idx="46">
                  <c:v>21071.387755102041</c:v>
                </c:pt>
                <c:pt idx="47">
                  <c:v>21071.387755102041</c:v>
                </c:pt>
                <c:pt idx="48">
                  <c:v>21071.387755102041</c:v>
                </c:pt>
              </c:numCache>
            </c:numRef>
          </c:yVal>
          <c:smooth val="0"/>
        </c:ser>
        <c:ser>
          <c:idx val="2"/>
          <c:order val="2"/>
          <c:tx>
            <c:v>Standard Deviation (7053.13)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Sheet1!$I$2:$I$50</c:f>
              <c:numCache>
                <c:formatCode>m/d/yy\ h:mm;@</c:formatCode>
                <c:ptCount val="49"/>
                <c:pt idx="0">
                  <c:v>41960.311111111114</c:v>
                </c:pt>
                <c:pt idx="1">
                  <c:v>41960.313194444447</c:v>
                </c:pt>
                <c:pt idx="2">
                  <c:v>41960.315972222219</c:v>
                </c:pt>
                <c:pt idx="3">
                  <c:v>41960.318749999999</c:v>
                </c:pt>
                <c:pt idx="4">
                  <c:v>41960.320138888892</c:v>
                </c:pt>
                <c:pt idx="5">
                  <c:v>41960.320833333331</c:v>
                </c:pt>
                <c:pt idx="6">
                  <c:v>41960.322222222225</c:v>
                </c:pt>
                <c:pt idx="7">
                  <c:v>41960.324999999997</c:v>
                </c:pt>
                <c:pt idx="8">
                  <c:v>41960.326388888891</c:v>
                </c:pt>
                <c:pt idx="9">
                  <c:v>41960.327777777777</c:v>
                </c:pt>
                <c:pt idx="10">
                  <c:v>41960.335416666669</c:v>
                </c:pt>
                <c:pt idx="11">
                  <c:v>41960.336805555555</c:v>
                </c:pt>
                <c:pt idx="12">
                  <c:v>41960.338888888888</c:v>
                </c:pt>
                <c:pt idx="13">
                  <c:v>41960.338888888888</c:v>
                </c:pt>
                <c:pt idx="14">
                  <c:v>41960.338888888888</c:v>
                </c:pt>
                <c:pt idx="15">
                  <c:v>41960.347916666666</c:v>
                </c:pt>
                <c:pt idx="16">
                  <c:v>41960.35</c:v>
                </c:pt>
                <c:pt idx="17">
                  <c:v>41960.359722222223</c:v>
                </c:pt>
                <c:pt idx="18">
                  <c:v>41960.361805555556</c:v>
                </c:pt>
                <c:pt idx="19">
                  <c:v>41960.363194444442</c:v>
                </c:pt>
                <c:pt idx="20">
                  <c:v>41960.363888888889</c:v>
                </c:pt>
                <c:pt idx="21">
                  <c:v>41960.365277777775</c:v>
                </c:pt>
                <c:pt idx="22">
                  <c:v>41960.366666666669</c:v>
                </c:pt>
                <c:pt idx="23">
                  <c:v>41960.367361111108</c:v>
                </c:pt>
                <c:pt idx="24">
                  <c:v>41960.368750000001</c:v>
                </c:pt>
                <c:pt idx="25">
                  <c:v>41960.370138888888</c:v>
                </c:pt>
                <c:pt idx="26">
                  <c:v>41960.370833333334</c:v>
                </c:pt>
                <c:pt idx="27">
                  <c:v>41960.384722222225</c:v>
                </c:pt>
                <c:pt idx="28">
                  <c:v>41960.386805555558</c:v>
                </c:pt>
                <c:pt idx="29">
                  <c:v>41960.388194444444</c:v>
                </c:pt>
                <c:pt idx="30">
                  <c:v>41960.388888888891</c:v>
                </c:pt>
                <c:pt idx="31">
                  <c:v>41960.38958333333</c:v>
                </c:pt>
                <c:pt idx="32">
                  <c:v>41960.397222222222</c:v>
                </c:pt>
                <c:pt idx="33">
                  <c:v>41960.399305555555</c:v>
                </c:pt>
                <c:pt idx="34">
                  <c:v>41960.399305555555</c:v>
                </c:pt>
                <c:pt idx="35">
                  <c:v>41960.399305555555</c:v>
                </c:pt>
                <c:pt idx="36">
                  <c:v>41960.404861111114</c:v>
                </c:pt>
                <c:pt idx="37">
                  <c:v>41960.40625</c:v>
                </c:pt>
                <c:pt idx="38">
                  <c:v>41960.407638888886</c:v>
                </c:pt>
                <c:pt idx="39">
                  <c:v>41960.40902777778</c:v>
                </c:pt>
                <c:pt idx="40">
                  <c:v>41960.411111111112</c:v>
                </c:pt>
                <c:pt idx="41">
                  <c:v>41960.411111111112</c:v>
                </c:pt>
                <c:pt idx="42">
                  <c:v>41960.412499999999</c:v>
                </c:pt>
                <c:pt idx="43">
                  <c:v>41960.413194444445</c:v>
                </c:pt>
                <c:pt idx="44">
                  <c:v>41960.418055555558</c:v>
                </c:pt>
                <c:pt idx="45">
                  <c:v>41960.418749999997</c:v>
                </c:pt>
                <c:pt idx="46">
                  <c:v>41960.420138888891</c:v>
                </c:pt>
                <c:pt idx="47">
                  <c:v>41960.421527777777</c:v>
                </c:pt>
                <c:pt idx="48">
                  <c:v>41960.423611111109</c:v>
                </c:pt>
              </c:numCache>
            </c:numRef>
          </c:xVal>
          <c:yVal>
            <c:numRef>
              <c:f>Sheet1!$BO$2:$BO$50</c:f>
              <c:numCache>
                <c:formatCode>General</c:formatCode>
                <c:ptCount val="49"/>
                <c:pt idx="0">
                  <c:v>7053.1328553827943</c:v>
                </c:pt>
                <c:pt idx="1">
                  <c:v>7053.1328553827943</c:v>
                </c:pt>
                <c:pt idx="2">
                  <c:v>7053.1328553827943</c:v>
                </c:pt>
                <c:pt idx="3">
                  <c:v>7053.1328553827943</c:v>
                </c:pt>
                <c:pt idx="4">
                  <c:v>7053.1328553827943</c:v>
                </c:pt>
                <c:pt idx="5">
                  <c:v>7053.1328553827943</c:v>
                </c:pt>
                <c:pt idx="6">
                  <c:v>7053.1328553827943</c:v>
                </c:pt>
                <c:pt idx="7">
                  <c:v>7053.1328553827943</c:v>
                </c:pt>
                <c:pt idx="8">
                  <c:v>7053.1328553827943</c:v>
                </c:pt>
                <c:pt idx="9">
                  <c:v>7053.1328553827943</c:v>
                </c:pt>
                <c:pt idx="10">
                  <c:v>7053.1328553827943</c:v>
                </c:pt>
                <c:pt idx="11">
                  <c:v>7053.1328553827943</c:v>
                </c:pt>
                <c:pt idx="12">
                  <c:v>7053.1328553827943</c:v>
                </c:pt>
                <c:pt idx="13">
                  <c:v>7053.1328553827943</c:v>
                </c:pt>
                <c:pt idx="14">
                  <c:v>7053.1328553827943</c:v>
                </c:pt>
                <c:pt idx="15">
                  <c:v>7053.1328553827943</c:v>
                </c:pt>
                <c:pt idx="16">
                  <c:v>7053.1328553827943</c:v>
                </c:pt>
                <c:pt idx="17">
                  <c:v>7053.1328553827943</c:v>
                </c:pt>
                <c:pt idx="18">
                  <c:v>7053.1328553827943</c:v>
                </c:pt>
                <c:pt idx="19">
                  <c:v>7053.1328553827943</c:v>
                </c:pt>
                <c:pt idx="20">
                  <c:v>7053.1328553827943</c:v>
                </c:pt>
                <c:pt idx="21">
                  <c:v>7053.1328553827943</c:v>
                </c:pt>
                <c:pt idx="22">
                  <c:v>7053.1328553827943</c:v>
                </c:pt>
                <c:pt idx="23">
                  <c:v>7053.1328553827943</c:v>
                </c:pt>
                <c:pt idx="24">
                  <c:v>7053.1328553827943</c:v>
                </c:pt>
                <c:pt idx="25">
                  <c:v>7053.1328553827943</c:v>
                </c:pt>
                <c:pt idx="26">
                  <c:v>7053.1328553827943</c:v>
                </c:pt>
                <c:pt idx="27">
                  <c:v>7053.1328553827943</c:v>
                </c:pt>
                <c:pt idx="28">
                  <c:v>7053.1328553827943</c:v>
                </c:pt>
                <c:pt idx="29">
                  <c:v>7053.1328553827943</c:v>
                </c:pt>
                <c:pt idx="30">
                  <c:v>7053.1328553827943</c:v>
                </c:pt>
                <c:pt idx="31">
                  <c:v>7053.1328553827943</c:v>
                </c:pt>
                <c:pt idx="32">
                  <c:v>7053.1328553827943</c:v>
                </c:pt>
                <c:pt idx="33">
                  <c:v>7053.1328553827943</c:v>
                </c:pt>
                <c:pt idx="34">
                  <c:v>7053.1328553827943</c:v>
                </c:pt>
                <c:pt idx="35">
                  <c:v>7053.1328553827943</c:v>
                </c:pt>
                <c:pt idx="36">
                  <c:v>7053.1328553827943</c:v>
                </c:pt>
                <c:pt idx="37">
                  <c:v>7053.1328553827943</c:v>
                </c:pt>
                <c:pt idx="38">
                  <c:v>7053.1328553827943</c:v>
                </c:pt>
                <c:pt idx="39">
                  <c:v>7053.1328553827943</c:v>
                </c:pt>
                <c:pt idx="40">
                  <c:v>7053.1328553827943</c:v>
                </c:pt>
                <c:pt idx="41">
                  <c:v>7053.1328553827943</c:v>
                </c:pt>
                <c:pt idx="42">
                  <c:v>7053.1328553827943</c:v>
                </c:pt>
                <c:pt idx="43">
                  <c:v>7053.1328553827943</c:v>
                </c:pt>
                <c:pt idx="44">
                  <c:v>7053.1328553827943</c:v>
                </c:pt>
                <c:pt idx="45">
                  <c:v>7053.1328553827943</c:v>
                </c:pt>
                <c:pt idx="46">
                  <c:v>7053.1328553827943</c:v>
                </c:pt>
                <c:pt idx="47">
                  <c:v>7053.1328553827943</c:v>
                </c:pt>
                <c:pt idx="48">
                  <c:v>7053.1328553827943</c:v>
                </c:pt>
              </c:numCache>
            </c:numRef>
          </c:yVal>
          <c:smooth val="0"/>
        </c:ser>
        <c:ser>
          <c:idx val="3"/>
          <c:order val="3"/>
          <c:tx>
            <c:v>%RSD (33.47)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Sheet1!$I$2:$I$50</c:f>
              <c:numCache>
                <c:formatCode>m/d/yy\ h:mm;@</c:formatCode>
                <c:ptCount val="49"/>
                <c:pt idx="0">
                  <c:v>41960.311111111114</c:v>
                </c:pt>
                <c:pt idx="1">
                  <c:v>41960.313194444447</c:v>
                </c:pt>
                <c:pt idx="2">
                  <c:v>41960.315972222219</c:v>
                </c:pt>
                <c:pt idx="3">
                  <c:v>41960.318749999999</c:v>
                </c:pt>
                <c:pt idx="4">
                  <c:v>41960.320138888892</c:v>
                </c:pt>
                <c:pt idx="5">
                  <c:v>41960.320833333331</c:v>
                </c:pt>
                <c:pt idx="6">
                  <c:v>41960.322222222225</c:v>
                </c:pt>
                <c:pt idx="7">
                  <c:v>41960.324999999997</c:v>
                </c:pt>
                <c:pt idx="8">
                  <c:v>41960.326388888891</c:v>
                </c:pt>
                <c:pt idx="9">
                  <c:v>41960.327777777777</c:v>
                </c:pt>
                <c:pt idx="10">
                  <c:v>41960.335416666669</c:v>
                </c:pt>
                <c:pt idx="11">
                  <c:v>41960.336805555555</c:v>
                </c:pt>
                <c:pt idx="12">
                  <c:v>41960.338888888888</c:v>
                </c:pt>
                <c:pt idx="13">
                  <c:v>41960.338888888888</c:v>
                </c:pt>
                <c:pt idx="14">
                  <c:v>41960.338888888888</c:v>
                </c:pt>
                <c:pt idx="15">
                  <c:v>41960.347916666666</c:v>
                </c:pt>
                <c:pt idx="16">
                  <c:v>41960.35</c:v>
                </c:pt>
                <c:pt idx="17">
                  <c:v>41960.359722222223</c:v>
                </c:pt>
                <c:pt idx="18">
                  <c:v>41960.361805555556</c:v>
                </c:pt>
                <c:pt idx="19">
                  <c:v>41960.363194444442</c:v>
                </c:pt>
                <c:pt idx="20">
                  <c:v>41960.363888888889</c:v>
                </c:pt>
                <c:pt idx="21">
                  <c:v>41960.365277777775</c:v>
                </c:pt>
                <c:pt idx="22">
                  <c:v>41960.366666666669</c:v>
                </c:pt>
                <c:pt idx="23">
                  <c:v>41960.367361111108</c:v>
                </c:pt>
                <c:pt idx="24">
                  <c:v>41960.368750000001</c:v>
                </c:pt>
                <c:pt idx="25">
                  <c:v>41960.370138888888</c:v>
                </c:pt>
                <c:pt idx="26">
                  <c:v>41960.370833333334</c:v>
                </c:pt>
                <c:pt idx="27">
                  <c:v>41960.384722222225</c:v>
                </c:pt>
                <c:pt idx="28">
                  <c:v>41960.386805555558</c:v>
                </c:pt>
                <c:pt idx="29">
                  <c:v>41960.388194444444</c:v>
                </c:pt>
                <c:pt idx="30">
                  <c:v>41960.388888888891</c:v>
                </c:pt>
                <c:pt idx="31">
                  <c:v>41960.38958333333</c:v>
                </c:pt>
                <c:pt idx="32">
                  <c:v>41960.397222222222</c:v>
                </c:pt>
                <c:pt idx="33">
                  <c:v>41960.399305555555</c:v>
                </c:pt>
                <c:pt idx="34">
                  <c:v>41960.399305555555</c:v>
                </c:pt>
                <c:pt idx="35">
                  <c:v>41960.399305555555</c:v>
                </c:pt>
                <c:pt idx="36">
                  <c:v>41960.404861111114</c:v>
                </c:pt>
                <c:pt idx="37">
                  <c:v>41960.40625</c:v>
                </c:pt>
                <c:pt idx="38">
                  <c:v>41960.407638888886</c:v>
                </c:pt>
                <c:pt idx="39">
                  <c:v>41960.40902777778</c:v>
                </c:pt>
                <c:pt idx="40">
                  <c:v>41960.411111111112</c:v>
                </c:pt>
                <c:pt idx="41">
                  <c:v>41960.411111111112</c:v>
                </c:pt>
                <c:pt idx="42">
                  <c:v>41960.412499999999</c:v>
                </c:pt>
                <c:pt idx="43">
                  <c:v>41960.413194444445</c:v>
                </c:pt>
                <c:pt idx="44">
                  <c:v>41960.418055555558</c:v>
                </c:pt>
                <c:pt idx="45">
                  <c:v>41960.418749999997</c:v>
                </c:pt>
                <c:pt idx="46">
                  <c:v>41960.420138888891</c:v>
                </c:pt>
                <c:pt idx="47">
                  <c:v>41960.421527777777</c:v>
                </c:pt>
                <c:pt idx="48">
                  <c:v>41960.423611111109</c:v>
                </c:pt>
              </c:numCache>
            </c:numRef>
          </c:xVal>
          <c:yVal>
            <c:numRef>
              <c:f>Sheet1!$BP$2:$BP$50</c:f>
              <c:numCache>
                <c:formatCode>General</c:formatCode>
                <c:ptCount val="49"/>
                <c:pt idx="0">
                  <c:v>33.472559744789521</c:v>
                </c:pt>
                <c:pt idx="1">
                  <c:v>33.472559744789521</c:v>
                </c:pt>
                <c:pt idx="2">
                  <c:v>33.472559744789521</c:v>
                </c:pt>
                <c:pt idx="3">
                  <c:v>33.472559744789521</c:v>
                </c:pt>
                <c:pt idx="4">
                  <c:v>33.472559744789521</c:v>
                </c:pt>
                <c:pt idx="5">
                  <c:v>33.472559744789521</c:v>
                </c:pt>
                <c:pt idx="6">
                  <c:v>33.472559744789521</c:v>
                </c:pt>
                <c:pt idx="7">
                  <c:v>33.472559744789521</c:v>
                </c:pt>
                <c:pt idx="8">
                  <c:v>33.472559744789521</c:v>
                </c:pt>
                <c:pt idx="9">
                  <c:v>33.472559744789521</c:v>
                </c:pt>
                <c:pt idx="10">
                  <c:v>33.472559744789521</c:v>
                </c:pt>
                <c:pt idx="11">
                  <c:v>33.472559744789521</c:v>
                </c:pt>
                <c:pt idx="12">
                  <c:v>33.472559744789521</c:v>
                </c:pt>
                <c:pt idx="13">
                  <c:v>33.472559744789521</c:v>
                </c:pt>
                <c:pt idx="14">
                  <c:v>33.472559744789521</c:v>
                </c:pt>
                <c:pt idx="15">
                  <c:v>33.472559744789521</c:v>
                </c:pt>
                <c:pt idx="16">
                  <c:v>33.472559744789521</c:v>
                </c:pt>
                <c:pt idx="17">
                  <c:v>33.472559744789521</c:v>
                </c:pt>
                <c:pt idx="18">
                  <c:v>33.472559744789521</c:v>
                </c:pt>
                <c:pt idx="19">
                  <c:v>33.472559744789521</c:v>
                </c:pt>
                <c:pt idx="20">
                  <c:v>33.472559744789521</c:v>
                </c:pt>
                <c:pt idx="21">
                  <c:v>33.472559744789521</c:v>
                </c:pt>
                <c:pt idx="22">
                  <c:v>33.472559744789521</c:v>
                </c:pt>
                <c:pt idx="23">
                  <c:v>33.472559744789521</c:v>
                </c:pt>
                <c:pt idx="24">
                  <c:v>33.472559744789521</c:v>
                </c:pt>
                <c:pt idx="25">
                  <c:v>33.472559744789521</c:v>
                </c:pt>
                <c:pt idx="26">
                  <c:v>33.472559744789521</c:v>
                </c:pt>
                <c:pt idx="27">
                  <c:v>33.472559744789521</c:v>
                </c:pt>
                <c:pt idx="28">
                  <c:v>33.472559744789521</c:v>
                </c:pt>
                <c:pt idx="29">
                  <c:v>33.472559744789521</c:v>
                </c:pt>
                <c:pt idx="30">
                  <c:v>33.472559744789521</c:v>
                </c:pt>
                <c:pt idx="31">
                  <c:v>33.472559744789521</c:v>
                </c:pt>
                <c:pt idx="32">
                  <c:v>33.472559744789521</c:v>
                </c:pt>
                <c:pt idx="33">
                  <c:v>33.472559744789521</c:v>
                </c:pt>
                <c:pt idx="34">
                  <c:v>33.472559744789521</c:v>
                </c:pt>
                <c:pt idx="35">
                  <c:v>33.472559744789521</c:v>
                </c:pt>
                <c:pt idx="36">
                  <c:v>33.472559744789521</c:v>
                </c:pt>
                <c:pt idx="37">
                  <c:v>33.472559744789521</c:v>
                </c:pt>
                <c:pt idx="38">
                  <c:v>33.472559744789521</c:v>
                </c:pt>
                <c:pt idx="39">
                  <c:v>33.472559744789521</c:v>
                </c:pt>
                <c:pt idx="40">
                  <c:v>33.472559744789521</c:v>
                </c:pt>
                <c:pt idx="41">
                  <c:v>33.472559744789521</c:v>
                </c:pt>
                <c:pt idx="42">
                  <c:v>33.472559744789521</c:v>
                </c:pt>
                <c:pt idx="43">
                  <c:v>33.472559744789521</c:v>
                </c:pt>
                <c:pt idx="44">
                  <c:v>33.472559744789521</c:v>
                </c:pt>
                <c:pt idx="45">
                  <c:v>33.472559744789521</c:v>
                </c:pt>
                <c:pt idx="46">
                  <c:v>33.472559744789521</c:v>
                </c:pt>
                <c:pt idx="47">
                  <c:v>33.472559744789521</c:v>
                </c:pt>
                <c:pt idx="48">
                  <c:v>33.472559744789521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19840"/>
        <c:axId val="23626112"/>
      </c:scatterChart>
      <c:valAx>
        <c:axId val="2361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Collection Time</a:t>
                </a:r>
              </a:p>
            </c:rich>
          </c:tx>
          <c:overlay val="0"/>
        </c:title>
        <c:numFmt formatCode="h:mm;@" sourceLinked="0"/>
        <c:majorTickMark val="out"/>
        <c:minorTickMark val="none"/>
        <c:tickLblPos val="nextTo"/>
        <c:crossAx val="23626112"/>
        <c:crosses val="autoZero"/>
        <c:crossBetween val="midCat"/>
      </c:valAx>
      <c:valAx>
        <c:axId val="23626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Dissolved</a:t>
                </a:r>
                <a:r>
                  <a:rPr lang="en-US" baseline="0"/>
                  <a:t> Methane </a:t>
                </a:r>
                <a:r>
                  <a:rPr lang="en-US"/>
                  <a:t>Results</a:t>
                </a:r>
                <a:r>
                  <a:rPr lang="en-US" baseline="0"/>
                  <a:t> (ug/L)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23619840"/>
        <c:crosses val="autoZero"/>
        <c:crossBetween val="midCat"/>
      </c:valAx>
    </c:plotArea>
    <c:legend>
      <c:legendPos val="b"/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Methane Result</c:v>
          </c:tx>
          <c:spPr>
            <a:ln w="28575">
              <a:noFill/>
            </a:ln>
          </c:spPr>
          <c:trendline>
            <c:trendlineType val="power"/>
            <c:dispRSqr val="0"/>
            <c:dispEq val="0"/>
          </c:trendline>
          <c:trendline>
            <c:name>Trend (Linear)</c:name>
            <c:spPr>
              <a:ln w="28575"/>
            </c:spPr>
            <c:trendlineType val="linear"/>
            <c:dispRSqr val="0"/>
            <c:dispEq val="0"/>
          </c:trendline>
          <c:xVal>
            <c:numRef>
              <c:f>Sheet1!$I$2:$I$50</c:f>
              <c:numCache>
                <c:formatCode>m/d/yy\ h:mm;@</c:formatCode>
                <c:ptCount val="49"/>
                <c:pt idx="0">
                  <c:v>41960.535416666666</c:v>
                </c:pt>
                <c:pt idx="1">
                  <c:v>41960.537499999999</c:v>
                </c:pt>
                <c:pt idx="2">
                  <c:v>41960.538194444445</c:v>
                </c:pt>
                <c:pt idx="3">
                  <c:v>41960.540972222225</c:v>
                </c:pt>
                <c:pt idx="4">
                  <c:v>41960.542361111111</c:v>
                </c:pt>
                <c:pt idx="5">
                  <c:v>41960.543749999997</c:v>
                </c:pt>
                <c:pt idx="6">
                  <c:v>41960.54583333333</c:v>
                </c:pt>
                <c:pt idx="7">
                  <c:v>41960.54791666667</c:v>
                </c:pt>
                <c:pt idx="8">
                  <c:v>41960.549305555556</c:v>
                </c:pt>
                <c:pt idx="9">
                  <c:v>41960.556250000001</c:v>
                </c:pt>
                <c:pt idx="10">
                  <c:v>41960.559027777781</c:v>
                </c:pt>
                <c:pt idx="11">
                  <c:v>41960.560416666667</c:v>
                </c:pt>
                <c:pt idx="12">
                  <c:v>41960.561805555553</c:v>
                </c:pt>
                <c:pt idx="13">
                  <c:v>41960.5625</c:v>
                </c:pt>
                <c:pt idx="14">
                  <c:v>41960.563888888886</c:v>
                </c:pt>
                <c:pt idx="15">
                  <c:v>41960.573611111111</c:v>
                </c:pt>
                <c:pt idx="16">
                  <c:v>41960.575694444444</c:v>
                </c:pt>
                <c:pt idx="17">
                  <c:v>41960.57708333333</c:v>
                </c:pt>
                <c:pt idx="18">
                  <c:v>41960.578472222223</c:v>
                </c:pt>
                <c:pt idx="19">
                  <c:v>41960.580555555556</c:v>
                </c:pt>
                <c:pt idx="20">
                  <c:v>41960.582638888889</c:v>
                </c:pt>
                <c:pt idx="21">
                  <c:v>41960.586111111108</c:v>
                </c:pt>
                <c:pt idx="22">
                  <c:v>41960.586111111108</c:v>
                </c:pt>
                <c:pt idx="23">
                  <c:v>41960.586111111108</c:v>
                </c:pt>
                <c:pt idx="24">
                  <c:v>41960.59097222222</c:v>
                </c:pt>
                <c:pt idx="25">
                  <c:v>41960.592361111114</c:v>
                </c:pt>
                <c:pt idx="26">
                  <c:v>41960.597916666666</c:v>
                </c:pt>
                <c:pt idx="27">
                  <c:v>41960.600694444445</c:v>
                </c:pt>
                <c:pt idx="28">
                  <c:v>41960.602083333331</c:v>
                </c:pt>
                <c:pt idx="29">
                  <c:v>41960.603472222225</c:v>
                </c:pt>
                <c:pt idx="30">
                  <c:v>41960.604861111111</c:v>
                </c:pt>
                <c:pt idx="31">
                  <c:v>41960.606249999997</c:v>
                </c:pt>
                <c:pt idx="32">
                  <c:v>41960.613194444442</c:v>
                </c:pt>
                <c:pt idx="33">
                  <c:v>41960.615277777775</c:v>
                </c:pt>
                <c:pt idx="34">
                  <c:v>41960.616666666669</c:v>
                </c:pt>
                <c:pt idx="35">
                  <c:v>41960.618055555555</c:v>
                </c:pt>
                <c:pt idx="36">
                  <c:v>41960.619444444441</c:v>
                </c:pt>
                <c:pt idx="37">
                  <c:v>41960.621527777781</c:v>
                </c:pt>
                <c:pt idx="38">
                  <c:v>41960.622916666667</c:v>
                </c:pt>
                <c:pt idx="39">
                  <c:v>41960.624305555553</c:v>
                </c:pt>
                <c:pt idx="40">
                  <c:v>41960.626388888886</c:v>
                </c:pt>
                <c:pt idx="41">
                  <c:v>41960.632638888892</c:v>
                </c:pt>
                <c:pt idx="42">
                  <c:v>41960.635416666664</c:v>
                </c:pt>
                <c:pt idx="43">
                  <c:v>41960.636805555558</c:v>
                </c:pt>
                <c:pt idx="44">
                  <c:v>41960.638194444444</c:v>
                </c:pt>
                <c:pt idx="45">
                  <c:v>41960.63958333333</c:v>
                </c:pt>
                <c:pt idx="46">
                  <c:v>41960.64166666667</c:v>
                </c:pt>
              </c:numCache>
            </c:numRef>
          </c:xVal>
          <c:yVal>
            <c:numRef>
              <c:f>Sheet1!$AP$2:$AP$48</c:f>
              <c:numCache>
                <c:formatCode>General</c:formatCode>
                <c:ptCount val="47"/>
                <c:pt idx="0">
                  <c:v>34000</c:v>
                </c:pt>
                <c:pt idx="1">
                  <c:v>10700</c:v>
                </c:pt>
                <c:pt idx="2">
                  <c:v>32800</c:v>
                </c:pt>
                <c:pt idx="3">
                  <c:v>27583</c:v>
                </c:pt>
                <c:pt idx="4">
                  <c:v>13800</c:v>
                </c:pt>
                <c:pt idx="5">
                  <c:v>24680</c:v>
                </c:pt>
                <c:pt idx="6">
                  <c:v>30000</c:v>
                </c:pt>
                <c:pt idx="7">
                  <c:v>20000</c:v>
                </c:pt>
                <c:pt idx="8">
                  <c:v>18000</c:v>
                </c:pt>
                <c:pt idx="9">
                  <c:v>26800</c:v>
                </c:pt>
                <c:pt idx="10">
                  <c:v>21000</c:v>
                </c:pt>
                <c:pt idx="11">
                  <c:v>40000</c:v>
                </c:pt>
                <c:pt idx="12">
                  <c:v>9170</c:v>
                </c:pt>
                <c:pt idx="13">
                  <c:v>33400</c:v>
                </c:pt>
                <c:pt idx="14">
                  <c:v>17300</c:v>
                </c:pt>
                <c:pt idx="15">
                  <c:v>31900</c:v>
                </c:pt>
                <c:pt idx="16">
                  <c:v>8260</c:v>
                </c:pt>
                <c:pt idx="17">
                  <c:v>21500</c:v>
                </c:pt>
                <c:pt idx="18">
                  <c:v>26961</c:v>
                </c:pt>
                <c:pt idx="19">
                  <c:v>10700</c:v>
                </c:pt>
                <c:pt idx="20">
                  <c:v>21770</c:v>
                </c:pt>
                <c:pt idx="21">
                  <c:v>25000</c:v>
                </c:pt>
                <c:pt idx="22">
                  <c:v>26000</c:v>
                </c:pt>
                <c:pt idx="23">
                  <c:v>26000</c:v>
                </c:pt>
                <c:pt idx="24">
                  <c:v>22000</c:v>
                </c:pt>
                <c:pt idx="25">
                  <c:v>23000</c:v>
                </c:pt>
                <c:pt idx="26">
                  <c:v>27600</c:v>
                </c:pt>
                <c:pt idx="27">
                  <c:v>24000</c:v>
                </c:pt>
                <c:pt idx="28">
                  <c:v>18000</c:v>
                </c:pt>
                <c:pt idx="29">
                  <c:v>11000</c:v>
                </c:pt>
                <c:pt idx="30">
                  <c:v>31000</c:v>
                </c:pt>
                <c:pt idx="31">
                  <c:v>17000</c:v>
                </c:pt>
                <c:pt idx="32">
                  <c:v>35500</c:v>
                </c:pt>
                <c:pt idx="33">
                  <c:v>12200</c:v>
                </c:pt>
                <c:pt idx="34">
                  <c:v>26500</c:v>
                </c:pt>
                <c:pt idx="35">
                  <c:v>29297</c:v>
                </c:pt>
                <c:pt idx="36">
                  <c:v>14000</c:v>
                </c:pt>
                <c:pt idx="37">
                  <c:v>30970</c:v>
                </c:pt>
                <c:pt idx="38">
                  <c:v>31000</c:v>
                </c:pt>
                <c:pt idx="39">
                  <c:v>23000</c:v>
                </c:pt>
                <c:pt idx="40">
                  <c:v>44000</c:v>
                </c:pt>
                <c:pt idx="41">
                  <c:v>31800</c:v>
                </c:pt>
                <c:pt idx="42">
                  <c:v>25000</c:v>
                </c:pt>
                <c:pt idx="43">
                  <c:v>28000</c:v>
                </c:pt>
                <c:pt idx="44">
                  <c:v>9270</c:v>
                </c:pt>
                <c:pt idx="45">
                  <c:v>23800</c:v>
                </c:pt>
                <c:pt idx="46">
                  <c:v>12300</c:v>
                </c:pt>
              </c:numCache>
            </c:numRef>
          </c:yVal>
          <c:smooth val="0"/>
        </c:ser>
        <c:ser>
          <c:idx val="1"/>
          <c:order val="1"/>
          <c:tx>
            <c:v>Average (23565.13)</c:v>
          </c:tx>
          <c:spPr>
            <a:ln w="28575">
              <a:noFill/>
            </a:ln>
          </c:spPr>
          <c:marker>
            <c:symbol val="none"/>
          </c:marker>
          <c:dPt>
            <c:idx val="1"/>
            <c:bubble3D val="0"/>
          </c:dPt>
          <c:xVal>
            <c:numRef>
              <c:f>Sheet1!$I$2:$I$50</c:f>
              <c:numCache>
                <c:formatCode>m/d/yy\ h:mm;@</c:formatCode>
                <c:ptCount val="49"/>
                <c:pt idx="0">
                  <c:v>41960.535416666666</c:v>
                </c:pt>
                <c:pt idx="1">
                  <c:v>41960.537499999999</c:v>
                </c:pt>
                <c:pt idx="2">
                  <c:v>41960.538194444445</c:v>
                </c:pt>
                <c:pt idx="3">
                  <c:v>41960.540972222225</c:v>
                </c:pt>
                <c:pt idx="4">
                  <c:v>41960.542361111111</c:v>
                </c:pt>
                <c:pt idx="5">
                  <c:v>41960.543749999997</c:v>
                </c:pt>
                <c:pt idx="6">
                  <c:v>41960.54583333333</c:v>
                </c:pt>
                <c:pt idx="7">
                  <c:v>41960.54791666667</c:v>
                </c:pt>
                <c:pt idx="8">
                  <c:v>41960.549305555556</c:v>
                </c:pt>
                <c:pt idx="9">
                  <c:v>41960.556250000001</c:v>
                </c:pt>
                <c:pt idx="10">
                  <c:v>41960.559027777781</c:v>
                </c:pt>
                <c:pt idx="11">
                  <c:v>41960.560416666667</c:v>
                </c:pt>
                <c:pt idx="12">
                  <c:v>41960.561805555553</c:v>
                </c:pt>
                <c:pt idx="13">
                  <c:v>41960.5625</c:v>
                </c:pt>
                <c:pt idx="14">
                  <c:v>41960.563888888886</c:v>
                </c:pt>
                <c:pt idx="15">
                  <c:v>41960.573611111111</c:v>
                </c:pt>
                <c:pt idx="16">
                  <c:v>41960.575694444444</c:v>
                </c:pt>
                <c:pt idx="17">
                  <c:v>41960.57708333333</c:v>
                </c:pt>
                <c:pt idx="18">
                  <c:v>41960.578472222223</c:v>
                </c:pt>
                <c:pt idx="19">
                  <c:v>41960.580555555556</c:v>
                </c:pt>
                <c:pt idx="20">
                  <c:v>41960.582638888889</c:v>
                </c:pt>
                <c:pt idx="21">
                  <c:v>41960.586111111108</c:v>
                </c:pt>
                <c:pt idx="22">
                  <c:v>41960.586111111108</c:v>
                </c:pt>
                <c:pt idx="23">
                  <c:v>41960.586111111108</c:v>
                </c:pt>
                <c:pt idx="24">
                  <c:v>41960.59097222222</c:v>
                </c:pt>
                <c:pt idx="25">
                  <c:v>41960.592361111114</c:v>
                </c:pt>
                <c:pt idx="26">
                  <c:v>41960.597916666666</c:v>
                </c:pt>
                <c:pt idx="27">
                  <c:v>41960.600694444445</c:v>
                </c:pt>
                <c:pt idx="28">
                  <c:v>41960.602083333331</c:v>
                </c:pt>
                <c:pt idx="29">
                  <c:v>41960.603472222225</c:v>
                </c:pt>
                <c:pt idx="30">
                  <c:v>41960.604861111111</c:v>
                </c:pt>
                <c:pt idx="31">
                  <c:v>41960.606249999997</c:v>
                </c:pt>
                <c:pt idx="32">
                  <c:v>41960.613194444442</c:v>
                </c:pt>
                <c:pt idx="33">
                  <c:v>41960.615277777775</c:v>
                </c:pt>
                <c:pt idx="34">
                  <c:v>41960.616666666669</c:v>
                </c:pt>
                <c:pt idx="35">
                  <c:v>41960.618055555555</c:v>
                </c:pt>
                <c:pt idx="36">
                  <c:v>41960.619444444441</c:v>
                </c:pt>
                <c:pt idx="37">
                  <c:v>41960.621527777781</c:v>
                </c:pt>
                <c:pt idx="38">
                  <c:v>41960.622916666667</c:v>
                </c:pt>
                <c:pt idx="39">
                  <c:v>41960.624305555553</c:v>
                </c:pt>
                <c:pt idx="40">
                  <c:v>41960.626388888886</c:v>
                </c:pt>
                <c:pt idx="41">
                  <c:v>41960.632638888892</c:v>
                </c:pt>
                <c:pt idx="42">
                  <c:v>41960.635416666664</c:v>
                </c:pt>
                <c:pt idx="43">
                  <c:v>41960.636805555558</c:v>
                </c:pt>
                <c:pt idx="44">
                  <c:v>41960.638194444444</c:v>
                </c:pt>
                <c:pt idx="45">
                  <c:v>41960.63958333333</c:v>
                </c:pt>
                <c:pt idx="46">
                  <c:v>41960.64166666667</c:v>
                </c:pt>
              </c:numCache>
            </c:numRef>
          </c:xVal>
          <c:yVal>
            <c:numRef>
              <c:f>Sheet1!$BN$2:$BN$50</c:f>
              <c:numCache>
                <c:formatCode>General</c:formatCode>
                <c:ptCount val="49"/>
              </c:numCache>
            </c:numRef>
          </c:yVal>
          <c:smooth val="0"/>
        </c:ser>
        <c:ser>
          <c:idx val="2"/>
          <c:order val="2"/>
          <c:tx>
            <c:v>Standard Deviation (8533.72)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Sheet1!$I$2:$I$50</c:f>
              <c:numCache>
                <c:formatCode>m/d/yy\ h:mm;@</c:formatCode>
                <c:ptCount val="49"/>
                <c:pt idx="0">
                  <c:v>41960.535416666666</c:v>
                </c:pt>
                <c:pt idx="1">
                  <c:v>41960.537499999999</c:v>
                </c:pt>
                <c:pt idx="2">
                  <c:v>41960.538194444445</c:v>
                </c:pt>
                <c:pt idx="3">
                  <c:v>41960.540972222225</c:v>
                </c:pt>
                <c:pt idx="4">
                  <c:v>41960.542361111111</c:v>
                </c:pt>
                <c:pt idx="5">
                  <c:v>41960.543749999997</c:v>
                </c:pt>
                <c:pt idx="6">
                  <c:v>41960.54583333333</c:v>
                </c:pt>
                <c:pt idx="7">
                  <c:v>41960.54791666667</c:v>
                </c:pt>
                <c:pt idx="8">
                  <c:v>41960.549305555556</c:v>
                </c:pt>
                <c:pt idx="9">
                  <c:v>41960.556250000001</c:v>
                </c:pt>
                <c:pt idx="10">
                  <c:v>41960.559027777781</c:v>
                </c:pt>
                <c:pt idx="11">
                  <c:v>41960.560416666667</c:v>
                </c:pt>
                <c:pt idx="12">
                  <c:v>41960.561805555553</c:v>
                </c:pt>
                <c:pt idx="13">
                  <c:v>41960.5625</c:v>
                </c:pt>
                <c:pt idx="14">
                  <c:v>41960.563888888886</c:v>
                </c:pt>
                <c:pt idx="15">
                  <c:v>41960.573611111111</c:v>
                </c:pt>
                <c:pt idx="16">
                  <c:v>41960.575694444444</c:v>
                </c:pt>
                <c:pt idx="17">
                  <c:v>41960.57708333333</c:v>
                </c:pt>
                <c:pt idx="18">
                  <c:v>41960.578472222223</c:v>
                </c:pt>
                <c:pt idx="19">
                  <c:v>41960.580555555556</c:v>
                </c:pt>
                <c:pt idx="20">
                  <c:v>41960.582638888889</c:v>
                </c:pt>
                <c:pt idx="21">
                  <c:v>41960.586111111108</c:v>
                </c:pt>
                <c:pt idx="22">
                  <c:v>41960.586111111108</c:v>
                </c:pt>
                <c:pt idx="23">
                  <c:v>41960.586111111108</c:v>
                </c:pt>
                <c:pt idx="24">
                  <c:v>41960.59097222222</c:v>
                </c:pt>
                <c:pt idx="25">
                  <c:v>41960.592361111114</c:v>
                </c:pt>
                <c:pt idx="26">
                  <c:v>41960.597916666666</c:v>
                </c:pt>
                <c:pt idx="27">
                  <c:v>41960.600694444445</c:v>
                </c:pt>
                <c:pt idx="28">
                  <c:v>41960.602083333331</c:v>
                </c:pt>
                <c:pt idx="29">
                  <c:v>41960.603472222225</c:v>
                </c:pt>
                <c:pt idx="30">
                  <c:v>41960.604861111111</c:v>
                </c:pt>
                <c:pt idx="31">
                  <c:v>41960.606249999997</c:v>
                </c:pt>
                <c:pt idx="32">
                  <c:v>41960.613194444442</c:v>
                </c:pt>
                <c:pt idx="33">
                  <c:v>41960.615277777775</c:v>
                </c:pt>
                <c:pt idx="34">
                  <c:v>41960.616666666669</c:v>
                </c:pt>
                <c:pt idx="35">
                  <c:v>41960.618055555555</c:v>
                </c:pt>
                <c:pt idx="36">
                  <c:v>41960.619444444441</c:v>
                </c:pt>
                <c:pt idx="37">
                  <c:v>41960.621527777781</c:v>
                </c:pt>
                <c:pt idx="38">
                  <c:v>41960.622916666667</c:v>
                </c:pt>
                <c:pt idx="39">
                  <c:v>41960.624305555553</c:v>
                </c:pt>
                <c:pt idx="40">
                  <c:v>41960.626388888886</c:v>
                </c:pt>
                <c:pt idx="41">
                  <c:v>41960.632638888892</c:v>
                </c:pt>
                <c:pt idx="42">
                  <c:v>41960.635416666664</c:v>
                </c:pt>
                <c:pt idx="43">
                  <c:v>41960.636805555558</c:v>
                </c:pt>
                <c:pt idx="44">
                  <c:v>41960.638194444444</c:v>
                </c:pt>
                <c:pt idx="45">
                  <c:v>41960.63958333333</c:v>
                </c:pt>
                <c:pt idx="46">
                  <c:v>41960.64166666667</c:v>
                </c:pt>
              </c:numCache>
            </c:numRef>
          </c:xVal>
          <c:yVal>
            <c:numRef>
              <c:f>Sheet1!$BO$2:$BO$50</c:f>
              <c:numCache>
                <c:formatCode>General</c:formatCode>
                <c:ptCount val="49"/>
              </c:numCache>
            </c:numRef>
          </c:yVal>
          <c:smooth val="0"/>
        </c:ser>
        <c:ser>
          <c:idx val="3"/>
          <c:order val="3"/>
          <c:tx>
            <c:v>%RSD (36.21)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Sheet1!$I$2:$I$50</c:f>
              <c:numCache>
                <c:formatCode>m/d/yy\ h:mm;@</c:formatCode>
                <c:ptCount val="49"/>
                <c:pt idx="0">
                  <c:v>41960.535416666666</c:v>
                </c:pt>
                <c:pt idx="1">
                  <c:v>41960.537499999999</c:v>
                </c:pt>
                <c:pt idx="2">
                  <c:v>41960.538194444445</c:v>
                </c:pt>
                <c:pt idx="3">
                  <c:v>41960.540972222225</c:v>
                </c:pt>
                <c:pt idx="4">
                  <c:v>41960.542361111111</c:v>
                </c:pt>
                <c:pt idx="5">
                  <c:v>41960.543749999997</c:v>
                </c:pt>
                <c:pt idx="6">
                  <c:v>41960.54583333333</c:v>
                </c:pt>
                <c:pt idx="7">
                  <c:v>41960.54791666667</c:v>
                </c:pt>
                <c:pt idx="8">
                  <c:v>41960.549305555556</c:v>
                </c:pt>
                <c:pt idx="9">
                  <c:v>41960.556250000001</c:v>
                </c:pt>
                <c:pt idx="10">
                  <c:v>41960.559027777781</c:v>
                </c:pt>
                <c:pt idx="11">
                  <c:v>41960.560416666667</c:v>
                </c:pt>
                <c:pt idx="12">
                  <c:v>41960.561805555553</c:v>
                </c:pt>
                <c:pt idx="13">
                  <c:v>41960.5625</c:v>
                </c:pt>
                <c:pt idx="14">
                  <c:v>41960.563888888886</c:v>
                </c:pt>
                <c:pt idx="15">
                  <c:v>41960.573611111111</c:v>
                </c:pt>
                <c:pt idx="16">
                  <c:v>41960.575694444444</c:v>
                </c:pt>
                <c:pt idx="17">
                  <c:v>41960.57708333333</c:v>
                </c:pt>
                <c:pt idx="18">
                  <c:v>41960.578472222223</c:v>
                </c:pt>
                <c:pt idx="19">
                  <c:v>41960.580555555556</c:v>
                </c:pt>
                <c:pt idx="20">
                  <c:v>41960.582638888889</c:v>
                </c:pt>
                <c:pt idx="21">
                  <c:v>41960.586111111108</c:v>
                </c:pt>
                <c:pt idx="22">
                  <c:v>41960.586111111108</c:v>
                </c:pt>
                <c:pt idx="23">
                  <c:v>41960.586111111108</c:v>
                </c:pt>
                <c:pt idx="24">
                  <c:v>41960.59097222222</c:v>
                </c:pt>
                <c:pt idx="25">
                  <c:v>41960.592361111114</c:v>
                </c:pt>
                <c:pt idx="26">
                  <c:v>41960.597916666666</c:v>
                </c:pt>
                <c:pt idx="27">
                  <c:v>41960.600694444445</c:v>
                </c:pt>
                <c:pt idx="28">
                  <c:v>41960.602083333331</c:v>
                </c:pt>
                <c:pt idx="29">
                  <c:v>41960.603472222225</c:v>
                </c:pt>
                <c:pt idx="30">
                  <c:v>41960.604861111111</c:v>
                </c:pt>
                <c:pt idx="31">
                  <c:v>41960.606249999997</c:v>
                </c:pt>
                <c:pt idx="32">
                  <c:v>41960.613194444442</c:v>
                </c:pt>
                <c:pt idx="33">
                  <c:v>41960.615277777775</c:v>
                </c:pt>
                <c:pt idx="34">
                  <c:v>41960.616666666669</c:v>
                </c:pt>
                <c:pt idx="35">
                  <c:v>41960.618055555555</c:v>
                </c:pt>
                <c:pt idx="36">
                  <c:v>41960.619444444441</c:v>
                </c:pt>
                <c:pt idx="37">
                  <c:v>41960.621527777781</c:v>
                </c:pt>
                <c:pt idx="38">
                  <c:v>41960.622916666667</c:v>
                </c:pt>
                <c:pt idx="39">
                  <c:v>41960.624305555553</c:v>
                </c:pt>
                <c:pt idx="40">
                  <c:v>41960.626388888886</c:v>
                </c:pt>
                <c:pt idx="41">
                  <c:v>41960.632638888892</c:v>
                </c:pt>
                <c:pt idx="42">
                  <c:v>41960.635416666664</c:v>
                </c:pt>
                <c:pt idx="43">
                  <c:v>41960.636805555558</c:v>
                </c:pt>
                <c:pt idx="44">
                  <c:v>41960.638194444444</c:v>
                </c:pt>
                <c:pt idx="45">
                  <c:v>41960.63958333333</c:v>
                </c:pt>
                <c:pt idx="46">
                  <c:v>41960.64166666667</c:v>
                </c:pt>
              </c:numCache>
            </c:numRef>
          </c:xVal>
          <c:yVal>
            <c:numRef>
              <c:f>Sheet1!$BP$2:$BP$50</c:f>
              <c:numCache>
                <c:formatCode>General</c:formatCode>
                <c:ptCount val="49"/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8">
                  <c:v>4345.9664265936199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02944"/>
        <c:axId val="22409216"/>
      </c:scatterChart>
      <c:valAx>
        <c:axId val="22402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Collection Time</a:t>
                </a:r>
              </a:p>
            </c:rich>
          </c:tx>
          <c:overlay val="0"/>
        </c:title>
        <c:numFmt formatCode="h:mm;@" sourceLinked="0"/>
        <c:majorTickMark val="out"/>
        <c:minorTickMark val="none"/>
        <c:tickLblPos val="nextTo"/>
        <c:crossAx val="22409216"/>
        <c:crosses val="autoZero"/>
        <c:crossBetween val="midCat"/>
      </c:valAx>
      <c:valAx>
        <c:axId val="22409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Dissolved Methane Results</a:t>
                </a:r>
                <a:r>
                  <a:rPr lang="en-US" baseline="0"/>
                  <a:t> (ug/L)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2402944"/>
        <c:crosses val="autoZero"/>
        <c:crossBetween val="midCat"/>
      </c:valAx>
    </c:plotArea>
    <c:legend>
      <c:legendPos val="b"/>
      <c:legendEntry>
        <c:idx val="4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864186440563172E-2"/>
          <c:y val="7.6853989141768234E-2"/>
          <c:w val="0.87718817131144666"/>
          <c:h val="0.75996864775464712"/>
        </c:manualLayout>
      </c:layout>
      <c:scatterChart>
        <c:scatterStyle val="lineMarker"/>
        <c:varyColors val="0"/>
        <c:ser>
          <c:idx val="0"/>
          <c:order val="0"/>
          <c:tx>
            <c:v>Preserved Result</c:v>
          </c:tx>
          <c:spPr>
            <a:ln w="28575">
              <a:noFill/>
            </a:ln>
          </c:spPr>
          <c:marker>
            <c:spPr>
              <a:ln>
                <a:noFill/>
              </a:ln>
            </c:spPr>
          </c:marker>
          <c:xVal>
            <c:numRef>
              <c:f>Sheet1!$I$2:$I$62</c:f>
              <c:numCache>
                <c:formatCode>m/d/yy\ h:mm;@</c:formatCode>
                <c:ptCount val="61"/>
                <c:pt idx="0">
                  <c:v>41960.324999999997</c:v>
                </c:pt>
                <c:pt idx="1">
                  <c:v>41960.327777777777</c:v>
                </c:pt>
                <c:pt idx="2">
                  <c:v>41960.315972222219</c:v>
                </c:pt>
                <c:pt idx="3">
                  <c:v>41960.320833333331</c:v>
                </c:pt>
                <c:pt idx="4">
                  <c:v>41960.311111111114</c:v>
                </c:pt>
                <c:pt idx="5">
                  <c:v>41960.313194444447</c:v>
                </c:pt>
                <c:pt idx="6">
                  <c:v>41960.322222222225</c:v>
                </c:pt>
                <c:pt idx="7">
                  <c:v>41960.320138888892</c:v>
                </c:pt>
                <c:pt idx="8">
                  <c:v>41960.326388888891</c:v>
                </c:pt>
                <c:pt idx="9">
                  <c:v>41960.318749999999</c:v>
                </c:pt>
                <c:pt idx="10">
                  <c:v>41960.368750000001</c:v>
                </c:pt>
                <c:pt idx="11">
                  <c:v>41960.370833333334</c:v>
                </c:pt>
                <c:pt idx="12">
                  <c:v>41960.363194444442</c:v>
                </c:pt>
                <c:pt idx="13">
                  <c:v>41960.366666666669</c:v>
                </c:pt>
                <c:pt idx="14">
                  <c:v>41960.359722222223</c:v>
                </c:pt>
                <c:pt idx="15">
                  <c:v>41960.361805555556</c:v>
                </c:pt>
                <c:pt idx="16">
                  <c:v>41960.367361111108</c:v>
                </c:pt>
                <c:pt idx="17">
                  <c:v>41960.365277777775</c:v>
                </c:pt>
                <c:pt idx="18">
                  <c:v>41960.370138888888</c:v>
                </c:pt>
                <c:pt idx="19">
                  <c:v>41960.363888888889</c:v>
                </c:pt>
                <c:pt idx="20">
                  <c:v>41960.411111111112</c:v>
                </c:pt>
                <c:pt idx="21">
                  <c:v>41960.413194444445</c:v>
                </c:pt>
                <c:pt idx="22">
                  <c:v>41960.404861111114</c:v>
                </c:pt>
                <c:pt idx="23">
                  <c:v>41960.40902777778</c:v>
                </c:pt>
                <c:pt idx="24">
                  <c:v>41960.397222222222</c:v>
                </c:pt>
                <c:pt idx="25">
                  <c:v>41960.399305555555</c:v>
                </c:pt>
                <c:pt idx="26">
                  <c:v>41960.411111111112</c:v>
                </c:pt>
                <c:pt idx="27">
                  <c:v>41960.407638888886</c:v>
                </c:pt>
                <c:pt idx="28">
                  <c:v>41960.412499999999</c:v>
                </c:pt>
                <c:pt idx="29">
                  <c:v>41960.40625</c:v>
                </c:pt>
                <c:pt idx="30">
                  <c:v>41960.399305555555</c:v>
                </c:pt>
                <c:pt idx="31">
                  <c:v>41960.399305555555</c:v>
                </c:pt>
                <c:pt idx="32">
                  <c:v>41960.549305555556</c:v>
                </c:pt>
                <c:pt idx="33">
                  <c:v>41960.542361111111</c:v>
                </c:pt>
                <c:pt idx="34">
                  <c:v>41960.54583333333</c:v>
                </c:pt>
                <c:pt idx="35">
                  <c:v>41960.538194444445</c:v>
                </c:pt>
                <c:pt idx="36">
                  <c:v>41960.543749999997</c:v>
                </c:pt>
                <c:pt idx="37">
                  <c:v>41960.54791666667</c:v>
                </c:pt>
                <c:pt idx="38">
                  <c:v>41960.535416666666</c:v>
                </c:pt>
                <c:pt idx="39">
                  <c:v>41960.540972222225</c:v>
                </c:pt>
                <c:pt idx="40">
                  <c:v>41960.537499999999</c:v>
                </c:pt>
                <c:pt idx="41">
                  <c:v>41960.592361111114</c:v>
                </c:pt>
                <c:pt idx="42">
                  <c:v>41960.580555555556</c:v>
                </c:pt>
                <c:pt idx="43">
                  <c:v>41960.586111111108</c:v>
                </c:pt>
                <c:pt idx="44">
                  <c:v>41960.57708333333</c:v>
                </c:pt>
                <c:pt idx="45">
                  <c:v>41960.582638888889</c:v>
                </c:pt>
                <c:pt idx="46">
                  <c:v>41960.59097222222</c:v>
                </c:pt>
                <c:pt idx="47">
                  <c:v>41960.573611111111</c:v>
                </c:pt>
                <c:pt idx="48">
                  <c:v>41960.578472222223</c:v>
                </c:pt>
                <c:pt idx="49">
                  <c:v>41960.575694444444</c:v>
                </c:pt>
                <c:pt idx="50">
                  <c:v>41960.626388888886</c:v>
                </c:pt>
                <c:pt idx="51">
                  <c:v>41960.619444444441</c:v>
                </c:pt>
                <c:pt idx="52">
                  <c:v>41960.622916666667</c:v>
                </c:pt>
                <c:pt idx="53">
                  <c:v>41960.616666666669</c:v>
                </c:pt>
                <c:pt idx="54">
                  <c:v>41960.621527777781</c:v>
                </c:pt>
                <c:pt idx="55">
                  <c:v>41960.624305555553</c:v>
                </c:pt>
                <c:pt idx="56">
                  <c:v>41960.613194444442</c:v>
                </c:pt>
                <c:pt idx="57">
                  <c:v>41960.618055555555</c:v>
                </c:pt>
                <c:pt idx="58">
                  <c:v>41960.615277777775</c:v>
                </c:pt>
                <c:pt idx="59">
                  <c:v>41960.586111111108</c:v>
                </c:pt>
                <c:pt idx="60">
                  <c:v>41960.586111111108</c:v>
                </c:pt>
              </c:numCache>
            </c:numRef>
          </c:xVal>
          <c:yVal>
            <c:numRef>
              <c:f>Sheet1!$AP$2:$AP$62</c:f>
              <c:numCache>
                <c:formatCode>General</c:formatCode>
                <c:ptCount val="61"/>
                <c:pt idx="0">
                  <c:v>20000</c:v>
                </c:pt>
                <c:pt idx="1">
                  <c:v>14800</c:v>
                </c:pt>
                <c:pt idx="2">
                  <c:v>18000</c:v>
                </c:pt>
                <c:pt idx="3">
                  <c:v>10900</c:v>
                </c:pt>
                <c:pt idx="4">
                  <c:v>16400</c:v>
                </c:pt>
                <c:pt idx="5">
                  <c:v>20000</c:v>
                </c:pt>
                <c:pt idx="6">
                  <c:v>28200</c:v>
                </c:pt>
                <c:pt idx="7">
                  <c:v>25085</c:v>
                </c:pt>
                <c:pt idx="8">
                  <c:v>7650</c:v>
                </c:pt>
                <c:pt idx="9">
                  <c:v>15900</c:v>
                </c:pt>
                <c:pt idx="10">
                  <c:v>18000</c:v>
                </c:pt>
                <c:pt idx="11">
                  <c:v>15400</c:v>
                </c:pt>
                <c:pt idx="12">
                  <c:v>18000</c:v>
                </c:pt>
                <c:pt idx="13">
                  <c:v>10700</c:v>
                </c:pt>
                <c:pt idx="14">
                  <c:v>23970</c:v>
                </c:pt>
                <c:pt idx="15">
                  <c:v>18000</c:v>
                </c:pt>
                <c:pt idx="16">
                  <c:v>26100</c:v>
                </c:pt>
                <c:pt idx="17">
                  <c:v>25474</c:v>
                </c:pt>
                <c:pt idx="18">
                  <c:v>7440</c:v>
                </c:pt>
                <c:pt idx="19">
                  <c:v>12200</c:v>
                </c:pt>
                <c:pt idx="20">
                  <c:v>21000</c:v>
                </c:pt>
                <c:pt idx="21">
                  <c:v>16400</c:v>
                </c:pt>
                <c:pt idx="22">
                  <c:v>24000</c:v>
                </c:pt>
                <c:pt idx="23">
                  <c:v>12600</c:v>
                </c:pt>
                <c:pt idx="24">
                  <c:v>23690</c:v>
                </c:pt>
                <c:pt idx="25">
                  <c:v>20000</c:v>
                </c:pt>
                <c:pt idx="26">
                  <c:v>34600</c:v>
                </c:pt>
                <c:pt idx="27">
                  <c:v>26299</c:v>
                </c:pt>
                <c:pt idx="28">
                  <c:v>8790</c:v>
                </c:pt>
                <c:pt idx="29">
                  <c:v>13900</c:v>
                </c:pt>
                <c:pt idx="30">
                  <c:v>23000</c:v>
                </c:pt>
                <c:pt idx="31">
                  <c:v>21000</c:v>
                </c:pt>
                <c:pt idx="32">
                  <c:v>18000</c:v>
                </c:pt>
                <c:pt idx="33">
                  <c:v>13800</c:v>
                </c:pt>
                <c:pt idx="34">
                  <c:v>30000</c:v>
                </c:pt>
                <c:pt idx="35">
                  <c:v>32800</c:v>
                </c:pt>
                <c:pt idx="36">
                  <c:v>24680</c:v>
                </c:pt>
                <c:pt idx="37">
                  <c:v>20000</c:v>
                </c:pt>
                <c:pt idx="38">
                  <c:v>34000</c:v>
                </c:pt>
                <c:pt idx="39">
                  <c:v>27583</c:v>
                </c:pt>
                <c:pt idx="40">
                  <c:v>10700</c:v>
                </c:pt>
                <c:pt idx="41">
                  <c:v>23000</c:v>
                </c:pt>
                <c:pt idx="42">
                  <c:v>10700</c:v>
                </c:pt>
                <c:pt idx="43">
                  <c:v>25000</c:v>
                </c:pt>
                <c:pt idx="44">
                  <c:v>21500</c:v>
                </c:pt>
                <c:pt idx="45">
                  <c:v>21770</c:v>
                </c:pt>
                <c:pt idx="46">
                  <c:v>22000</c:v>
                </c:pt>
                <c:pt idx="47">
                  <c:v>31900</c:v>
                </c:pt>
                <c:pt idx="48">
                  <c:v>26961</c:v>
                </c:pt>
                <c:pt idx="49">
                  <c:v>8260</c:v>
                </c:pt>
                <c:pt idx="50">
                  <c:v>44000</c:v>
                </c:pt>
                <c:pt idx="51">
                  <c:v>14000</c:v>
                </c:pt>
                <c:pt idx="52">
                  <c:v>31000</c:v>
                </c:pt>
                <c:pt idx="53">
                  <c:v>26500</c:v>
                </c:pt>
                <c:pt idx="54">
                  <c:v>30970</c:v>
                </c:pt>
                <c:pt idx="55">
                  <c:v>23000</c:v>
                </c:pt>
                <c:pt idx="56">
                  <c:v>35500</c:v>
                </c:pt>
                <c:pt idx="57">
                  <c:v>29297</c:v>
                </c:pt>
                <c:pt idx="58">
                  <c:v>12200</c:v>
                </c:pt>
                <c:pt idx="59">
                  <c:v>26000</c:v>
                </c:pt>
                <c:pt idx="60">
                  <c:v>26000</c:v>
                </c:pt>
              </c:numCache>
            </c:numRef>
          </c:yVal>
          <c:smooth val="0"/>
        </c:ser>
        <c:ser>
          <c:idx val="4"/>
          <c:order val="1"/>
          <c:tx>
            <c:v>Unpreserved Result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Sheet1!$I$63:$I$97</c:f>
              <c:numCache>
                <c:formatCode>m/d/yy\ h:mm;@</c:formatCode>
                <c:ptCount val="35"/>
                <c:pt idx="0">
                  <c:v>41960.347916666666</c:v>
                </c:pt>
                <c:pt idx="1">
                  <c:v>41960.335416666669</c:v>
                </c:pt>
                <c:pt idx="2">
                  <c:v>41960.336805555555</c:v>
                </c:pt>
                <c:pt idx="3">
                  <c:v>41960.35</c:v>
                </c:pt>
                <c:pt idx="4">
                  <c:v>41960.338888888888</c:v>
                </c:pt>
                <c:pt idx="5">
                  <c:v>41960.388888888891</c:v>
                </c:pt>
                <c:pt idx="6">
                  <c:v>41960.384722222225</c:v>
                </c:pt>
                <c:pt idx="7">
                  <c:v>41960.386805555558</c:v>
                </c:pt>
                <c:pt idx="8">
                  <c:v>41960.38958333333</c:v>
                </c:pt>
                <c:pt idx="9">
                  <c:v>41960.388194444444</c:v>
                </c:pt>
                <c:pt idx="10">
                  <c:v>41960.421527777777</c:v>
                </c:pt>
                <c:pt idx="11">
                  <c:v>41960.418055555558</c:v>
                </c:pt>
                <c:pt idx="12">
                  <c:v>41960.418749999997</c:v>
                </c:pt>
                <c:pt idx="13">
                  <c:v>41960.423611111109</c:v>
                </c:pt>
                <c:pt idx="14">
                  <c:v>41960.420138888891</c:v>
                </c:pt>
                <c:pt idx="15">
                  <c:v>41960.338888888888</c:v>
                </c:pt>
                <c:pt idx="16">
                  <c:v>41960.338888888888</c:v>
                </c:pt>
                <c:pt idx="17">
                  <c:v>41960.559027777781</c:v>
                </c:pt>
                <c:pt idx="18">
                  <c:v>41960.560416666667</c:v>
                </c:pt>
                <c:pt idx="19">
                  <c:v>41960.563888888886</c:v>
                </c:pt>
                <c:pt idx="20">
                  <c:v>41960.5625</c:v>
                </c:pt>
                <c:pt idx="21">
                  <c:v>41960.556250000001</c:v>
                </c:pt>
                <c:pt idx="22">
                  <c:v>41960.561805555553</c:v>
                </c:pt>
                <c:pt idx="23">
                  <c:v>41960.600694444445</c:v>
                </c:pt>
                <c:pt idx="24">
                  <c:v>41960.602083333331</c:v>
                </c:pt>
                <c:pt idx="25">
                  <c:v>41960.606249999997</c:v>
                </c:pt>
                <c:pt idx="26">
                  <c:v>41960.604861111111</c:v>
                </c:pt>
                <c:pt idx="27">
                  <c:v>41960.597916666666</c:v>
                </c:pt>
                <c:pt idx="28">
                  <c:v>41960.603472222225</c:v>
                </c:pt>
                <c:pt idx="29">
                  <c:v>41960.635416666664</c:v>
                </c:pt>
                <c:pt idx="30">
                  <c:v>41960.636805555558</c:v>
                </c:pt>
                <c:pt idx="31">
                  <c:v>41960.64166666667</c:v>
                </c:pt>
                <c:pt idx="32">
                  <c:v>41960.63958333333</c:v>
                </c:pt>
                <c:pt idx="33">
                  <c:v>41960.632638888892</c:v>
                </c:pt>
                <c:pt idx="34">
                  <c:v>41960.638194444444</c:v>
                </c:pt>
              </c:numCache>
            </c:numRef>
          </c:xVal>
          <c:yVal>
            <c:numRef>
              <c:f>Sheet1!$AP$63:$AP$97</c:f>
              <c:numCache>
                <c:formatCode>General</c:formatCode>
                <c:ptCount val="35"/>
                <c:pt idx="0">
                  <c:v>14000</c:v>
                </c:pt>
                <c:pt idx="1">
                  <c:v>29000</c:v>
                </c:pt>
                <c:pt idx="2">
                  <c:v>20300</c:v>
                </c:pt>
                <c:pt idx="3">
                  <c:v>13500</c:v>
                </c:pt>
                <c:pt idx="4">
                  <c:v>28700</c:v>
                </c:pt>
                <c:pt idx="5">
                  <c:v>17000</c:v>
                </c:pt>
                <c:pt idx="6">
                  <c:v>30000</c:v>
                </c:pt>
                <c:pt idx="7">
                  <c:v>29200</c:v>
                </c:pt>
                <c:pt idx="8">
                  <c:v>28900</c:v>
                </c:pt>
                <c:pt idx="9">
                  <c:v>29400</c:v>
                </c:pt>
                <c:pt idx="10">
                  <c:v>32000</c:v>
                </c:pt>
                <c:pt idx="11">
                  <c:v>29000</c:v>
                </c:pt>
                <c:pt idx="12">
                  <c:v>20300</c:v>
                </c:pt>
                <c:pt idx="13">
                  <c:v>29800</c:v>
                </c:pt>
                <c:pt idx="14">
                  <c:v>27800</c:v>
                </c:pt>
                <c:pt idx="15">
                  <c:v>29000</c:v>
                </c:pt>
                <c:pt idx="16">
                  <c:v>27100</c:v>
                </c:pt>
                <c:pt idx="17">
                  <c:v>21000</c:v>
                </c:pt>
                <c:pt idx="18">
                  <c:v>40000</c:v>
                </c:pt>
                <c:pt idx="19">
                  <c:v>17300</c:v>
                </c:pt>
                <c:pt idx="20">
                  <c:v>33400</c:v>
                </c:pt>
                <c:pt idx="21">
                  <c:v>26800</c:v>
                </c:pt>
                <c:pt idx="22">
                  <c:v>9170</c:v>
                </c:pt>
                <c:pt idx="23">
                  <c:v>24000</c:v>
                </c:pt>
                <c:pt idx="24">
                  <c:v>18000</c:v>
                </c:pt>
                <c:pt idx="25">
                  <c:v>17000</c:v>
                </c:pt>
                <c:pt idx="26">
                  <c:v>31000</c:v>
                </c:pt>
                <c:pt idx="27">
                  <c:v>27600</c:v>
                </c:pt>
                <c:pt idx="28">
                  <c:v>11000</c:v>
                </c:pt>
                <c:pt idx="29">
                  <c:v>25000</c:v>
                </c:pt>
                <c:pt idx="30">
                  <c:v>28000</c:v>
                </c:pt>
                <c:pt idx="31">
                  <c:v>12300</c:v>
                </c:pt>
                <c:pt idx="32">
                  <c:v>23800</c:v>
                </c:pt>
                <c:pt idx="33">
                  <c:v>31800</c:v>
                </c:pt>
                <c:pt idx="34">
                  <c:v>9270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680896"/>
        <c:axId val="23683456"/>
      </c:scatterChart>
      <c:valAx>
        <c:axId val="23680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Sample Collection Time</a:t>
                </a:r>
              </a:p>
            </c:rich>
          </c:tx>
          <c:overlay val="0"/>
        </c:title>
        <c:numFmt formatCode="h:mm;@" sourceLinked="0"/>
        <c:majorTickMark val="out"/>
        <c:minorTickMark val="none"/>
        <c:tickLblPos val="nextTo"/>
        <c:crossAx val="23683456"/>
        <c:crosses val="autoZero"/>
        <c:crossBetween val="midCat"/>
      </c:valAx>
      <c:valAx>
        <c:axId val="23683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Dissolved Methane Results </a:t>
                </a:r>
                <a:r>
                  <a:rPr lang="en-US" baseline="0"/>
                  <a:t>(ug/L)</a:t>
                </a:r>
              </a:p>
            </c:rich>
          </c:tx>
          <c:layout>
            <c:manualLayout>
              <c:xMode val="edge"/>
              <c:yMode val="edge"/>
              <c:x val="7.2154532239265632E-3"/>
              <c:y val="0.224779658147078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368089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31750986514201557"/>
          <c:y val="0.92750708480376443"/>
          <c:w val="0.35947401507124027"/>
          <c:h val="6.2251896595117394E-2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0.28037</cdr:x>
      <cdr:y>0.77781</cdr:y>
    </cdr:from>
    <cdr:to>
      <cdr:x>0.34579</cdr:x>
      <cdr:y>0.82853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76849" y="3491169"/>
          <a:ext cx="531265" cy="227685"/>
        </a:xfrm>
        <a:prstGeom xmlns:a="http://schemas.openxmlformats.org/drawingml/2006/main" prst="rect">
          <a:avLst/>
        </a:prstGeom>
        <a:ln xmlns:a="http://schemas.openxmlformats.org/drawingml/2006/main" w="15875">
          <a:solidFill>
            <a:schemeClr val="tx1"/>
          </a:solidFill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b="1" i="0" dirty="0"/>
            <a:t>Well 1</a:t>
          </a:r>
        </a:p>
      </cdr:txBody>
    </cdr:sp>
  </cdr:relSizeAnchor>
  <cdr:relSizeAnchor xmlns:cdr="http://schemas.openxmlformats.org/drawingml/2006/chartDrawing">
    <cdr:from>
      <cdr:x>0.73215</cdr:x>
      <cdr:y>0.77306</cdr:y>
    </cdr:from>
    <cdr:to>
      <cdr:x>0.79439</cdr:x>
      <cdr:y>0.82853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5945617" y="3469864"/>
          <a:ext cx="505457" cy="248990"/>
        </a:xfrm>
        <a:prstGeom xmlns:a="http://schemas.openxmlformats.org/drawingml/2006/main" prst="rect">
          <a:avLst/>
        </a:prstGeom>
        <a:ln xmlns:a="http://schemas.openxmlformats.org/drawingml/2006/main" w="15875">
          <a:solidFill>
            <a:schemeClr val="tx1"/>
          </a:solidFill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b="1" i="0" dirty="0"/>
            <a:t>Well 2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756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0" tIns="46236" rIns="92470" bIns="46236" numCol="1" anchor="t" anchorCtr="0" compatLnSpc="1">
            <a:prstTxWarp prst="textNoShape">
              <a:avLst/>
            </a:prstTxWarp>
          </a:bodyPr>
          <a:lstStyle>
            <a:lvl1pPr defTabSz="924863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9321" y="0"/>
            <a:ext cx="301075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0" tIns="46236" rIns="92470" bIns="46236" numCol="1" anchor="t" anchorCtr="0" compatLnSpc="1">
            <a:prstTxWarp prst="textNoShape">
              <a:avLst/>
            </a:prstTxWarp>
          </a:bodyPr>
          <a:lstStyle>
            <a:lvl1pPr algn="r" defTabSz="924863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957"/>
            <a:ext cx="3010756" cy="46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0" tIns="46236" rIns="92470" bIns="46236" numCol="1" anchor="b" anchorCtr="0" compatLnSpc="1">
            <a:prstTxWarp prst="textNoShape">
              <a:avLst/>
            </a:prstTxWarp>
          </a:bodyPr>
          <a:lstStyle>
            <a:lvl1pPr defTabSz="924863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9321" y="8773957"/>
            <a:ext cx="3010755" cy="46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0" tIns="46236" rIns="92470" bIns="46236" numCol="1" anchor="b" anchorCtr="0" compatLnSpc="1">
            <a:prstTxWarp prst="textNoShape">
              <a:avLst/>
            </a:prstTxWarp>
          </a:bodyPr>
          <a:lstStyle>
            <a:lvl1pPr algn="r" defTabSz="924863">
              <a:defRPr sz="1100"/>
            </a:lvl1pPr>
          </a:lstStyle>
          <a:p>
            <a:pPr>
              <a:defRPr/>
            </a:pPr>
            <a:fld id="{49F26DFA-F9F5-4400-907C-DF659895B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5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1772" cy="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6" rIns="90753" bIns="45376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8303" y="0"/>
            <a:ext cx="3021772" cy="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6" rIns="90753" bIns="45376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4113" y="681038"/>
            <a:ext cx="46418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532" y="4390921"/>
            <a:ext cx="5137012" cy="416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6" rIns="90753" bIns="453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1842"/>
            <a:ext cx="3021772" cy="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6" rIns="90753" bIns="45376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8303" y="8781842"/>
            <a:ext cx="3021772" cy="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3" tIns="45376" rIns="90753" bIns="45376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EEE8165-902E-4290-B568-4D9BA43BB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52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8F6EE-FEB4-4302-9075-D5CD568C9B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13C64-5943-4198-842F-8FF11DC1D3A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2458" lvl="2">
              <a:buClr>
                <a:schemeClr val="tx2"/>
              </a:buClr>
              <a:buSzPct val="125000"/>
            </a:pPr>
            <a:r>
              <a:rPr lang="en-US" sz="2000" dirty="0">
                <a:solidFill>
                  <a:schemeClr val="tx2"/>
                </a:solidFill>
              </a:rPr>
              <a:t>Bullet #1:  	Consisted of selected MSC Operator members (4) and 6 MSC Associate members</a:t>
            </a:r>
            <a:endParaRPr lang="en-US" sz="1400" dirty="0">
              <a:solidFill>
                <a:schemeClr val="tx2"/>
              </a:solidFill>
            </a:endParaRPr>
          </a:p>
          <a:p>
            <a:pPr marL="462458" lvl="2">
              <a:buClr>
                <a:schemeClr val="tx2"/>
              </a:buClr>
              <a:buSzPct val="125000"/>
            </a:pPr>
            <a:r>
              <a:rPr lang="en-US" sz="2000" dirty="0">
                <a:solidFill>
                  <a:schemeClr val="tx2"/>
                </a:solidFill>
              </a:rPr>
              <a:t>		Group met periodically throughout 2013 and into 2014</a:t>
            </a:r>
          </a:p>
          <a:p>
            <a:pPr marL="462458" lvl="2">
              <a:buClr>
                <a:schemeClr val="tx2"/>
              </a:buClr>
              <a:buSzPct val="125000"/>
            </a:pPr>
            <a:endParaRPr lang="en-US" sz="2000" dirty="0">
              <a:solidFill>
                <a:schemeClr val="tx2"/>
              </a:solidFill>
            </a:endParaRPr>
          </a:p>
          <a:p>
            <a:pPr marL="462458" lvl="2">
              <a:buClr>
                <a:schemeClr val="tx2"/>
              </a:buClr>
              <a:buSzPct val="125000"/>
            </a:pPr>
            <a:r>
              <a:rPr lang="en-US" sz="2000" dirty="0">
                <a:solidFill>
                  <a:schemeClr val="tx2"/>
                </a:solidFill>
              </a:rPr>
              <a:t>Bullet #2, after last sub-bullet:</a:t>
            </a:r>
          </a:p>
          <a:p>
            <a:pPr marL="1572357" lvl="5" indent="-184983">
              <a:buClr>
                <a:schemeClr val="tx2"/>
              </a:buClr>
              <a:buSzPct val="125000"/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Majority of laboratories utilize their own variation of EPA RSK-175 with wide variation in techniques. (Note:  there is no EPA-promulgated method for dissolved methane)</a:t>
            </a:r>
          </a:p>
          <a:p>
            <a:pPr marL="1572357" lvl="5" indent="-184983">
              <a:buClr>
                <a:schemeClr val="tx2"/>
              </a:buClr>
              <a:buSzPct val="125000"/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Duplicate samples run at one laboratory generally have good precision.</a:t>
            </a:r>
          </a:p>
          <a:p>
            <a:pPr marL="1572357" lvl="5" indent="-184983">
              <a:buClr>
                <a:schemeClr val="tx2"/>
              </a:buClr>
              <a:buSzPct val="125000"/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Many MSC Operators had experienced split samples run at multiple laboratories that were most often not precise.</a:t>
            </a:r>
          </a:p>
          <a:p>
            <a:pPr marL="1572357" lvl="5" indent="-184983">
              <a:buClr>
                <a:schemeClr val="tx2"/>
              </a:buClr>
              <a:buSzPct val="125000"/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No outside groups or agencies appeared to be investigating this problem.</a:t>
            </a:r>
          </a:p>
          <a:p>
            <a:pPr marL="1572357" lvl="5" indent="-184983">
              <a:buClr>
                <a:schemeClr val="tx2"/>
              </a:buClr>
              <a:buSzPct val="125000"/>
              <a:buFont typeface="Calibri" panose="020F050202020403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Issue has national implications—can occur anywhere dissolved methane data are being generated and utilized.</a:t>
            </a:r>
          </a:p>
          <a:p>
            <a:pPr marL="1572357" lvl="3" indent="-18498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6446D-397D-432D-B858-43549CF28D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A0025-DEF4-4D1A-941C-651C4AE5E3D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2cover_2a"/>
          <p:cNvPicPr>
            <a:picLocks noChangeAspect="1" noChangeArrowheads="1"/>
          </p:cNvPicPr>
          <p:nvPr userDrawn="1"/>
        </p:nvPicPr>
        <p:blipFill>
          <a:blip r:embed="rId2" cstate="print"/>
          <a:srcRect b="51111"/>
          <a:stretch>
            <a:fillRect/>
          </a:stretch>
        </p:blipFill>
        <p:spPr bwMode="auto">
          <a:xfrm>
            <a:off x="0" y="0"/>
            <a:ext cx="9144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EnvStds 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819775"/>
            <a:ext cx="2209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8"/>
          <p:cNvSpPr txBox="1">
            <a:spLocks noChangeArrowheads="1"/>
          </p:cNvSpPr>
          <p:nvPr userDrawn="1"/>
        </p:nvSpPr>
        <p:spPr bwMode="auto">
          <a:xfrm>
            <a:off x="2362200" y="30480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72701-CB50-4746-A765-FBD004DA2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963D-59E6-4089-899A-97EFC7AC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E385F-686C-4A1A-ACD0-E518CF7C4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27D0B-CD50-403C-9DC6-0C6F1ACE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EBE8F-1C7F-4534-BF2A-23B1AFD37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C2868-94D3-4390-9F89-67032FFD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AB153-19AE-4BBE-908A-53BEF00E3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9D960-93ED-4777-A259-8D9566526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07E2-2B80-43FA-826F-509CF05BE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8415-BA6A-4795-BCB6-3BEC848A5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FC1ED-CD14-4B4F-B7B4-BDA89A573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C1E5F-D708-4CD3-9524-DDC382F66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" name="Picture 18" descr="2_2a"/>
          <p:cNvPicPr>
            <a:picLocks noChangeAspect="1" noChangeArrowheads="1"/>
          </p:cNvPicPr>
          <p:nvPr userDrawn="1"/>
        </p:nvPicPr>
        <p:blipFill>
          <a:blip r:embed="rId15" cstate="print"/>
          <a:srcRect b="71111"/>
          <a:stretch>
            <a:fillRect/>
          </a:stretch>
        </p:blipFill>
        <p:spPr bwMode="auto">
          <a:xfrm>
            <a:off x="0" y="0"/>
            <a:ext cx="914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vStds logo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353300" y="6124575"/>
            <a:ext cx="16383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AD75CF-D70A-4D14-BDBC-3686D8AAA05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2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lr>
          <a:srgbClr val="007073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Clr>
          <a:srgbClr val="007073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ts val="0"/>
        </a:spcBef>
        <a:spcAft>
          <a:spcPct val="0"/>
        </a:spcAft>
        <a:buClr>
          <a:srgbClr val="00707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ts val="0"/>
        </a:spcBef>
        <a:spcAft>
          <a:spcPct val="0"/>
        </a:spcAft>
        <a:buClr>
          <a:srgbClr val="007073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ts val="0"/>
        </a:spcBef>
        <a:spcAft>
          <a:spcPct val="0"/>
        </a:spcAft>
        <a:buClr>
          <a:srgbClr val="007073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"/>
          <p:cNvSpPr>
            <a:spLocks noGrp="1" noChangeArrowheads="1"/>
          </p:cNvSpPr>
          <p:nvPr>
            <p:ph type="ctrTitle"/>
          </p:nvPr>
        </p:nvSpPr>
        <p:spPr bwMode="auto">
          <a:xfrm>
            <a:off x="397774" y="241409"/>
            <a:ext cx="8593825" cy="174558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 of Findings -</a:t>
            </a:r>
            <a:b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Dissolved Methane Method Study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837" y="3554790"/>
            <a:ext cx="82721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Shale Network Workshop</a:t>
            </a:r>
          </a:p>
          <a:p>
            <a:r>
              <a:rPr lang="en-US" dirty="0" smtClean="0"/>
              <a:t>May 7-8, 2015</a:t>
            </a:r>
          </a:p>
          <a:p>
            <a:r>
              <a:rPr lang="en-US" dirty="0" smtClean="0"/>
              <a:t>State College, PA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Presented by Rock J. Vitale, CEAC</a:t>
            </a:r>
          </a:p>
          <a:p>
            <a:r>
              <a:rPr lang="en-US" sz="2000" dirty="0" smtClean="0"/>
              <a:t>Environmental Standards, Inc.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5924670"/>
            <a:ext cx="2808115" cy="76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2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82" y="1872276"/>
            <a:ext cx="8060425" cy="4114800"/>
          </a:xfrm>
        </p:spPr>
        <p:txBody>
          <a:bodyPr/>
          <a:lstStyle/>
          <a:p>
            <a:r>
              <a:rPr lang="en-US" dirty="0" smtClean="0"/>
              <a:t>Compiled analytical data</a:t>
            </a:r>
          </a:p>
          <a:p>
            <a:r>
              <a:rPr lang="en-US" dirty="0" smtClean="0"/>
              <a:t>Compiled data from key elements questionnaire</a:t>
            </a:r>
          </a:p>
          <a:p>
            <a:r>
              <a:rPr lang="en-US" dirty="0" smtClean="0"/>
              <a:t>Evaluated SOPs</a:t>
            </a:r>
          </a:p>
          <a:p>
            <a:r>
              <a:rPr lang="en-US" dirty="0" smtClean="0"/>
              <a:t>Performed exploratory and statistical data analysis to identify “groupings” of data and controlling variables</a:t>
            </a:r>
          </a:p>
          <a:p>
            <a:pPr lvl="1"/>
            <a:r>
              <a:rPr lang="en-US" dirty="0" smtClean="0"/>
              <a:t>Wilcoxon/</a:t>
            </a:r>
            <a:r>
              <a:rPr lang="en-US" dirty="0" err="1" smtClean="0"/>
              <a:t>Kruskal</a:t>
            </a:r>
            <a:r>
              <a:rPr lang="en-US" dirty="0" smtClean="0"/>
              <a:t>-Wallis Tests</a:t>
            </a:r>
          </a:p>
          <a:p>
            <a:r>
              <a:rPr lang="en-US" dirty="0" smtClean="0"/>
              <a:t>Performed data verification of selected labs’ Level IV data package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95" y="1455730"/>
            <a:ext cx="2095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64" y="241410"/>
            <a:ext cx="7850125" cy="1143000"/>
          </a:xfrm>
        </p:spPr>
        <p:txBody>
          <a:bodyPr/>
          <a:lstStyle/>
          <a:p>
            <a:pPr algn="l"/>
            <a:r>
              <a:rPr lang="en-US" dirty="0"/>
              <a:t>Well </a:t>
            </a:r>
            <a:r>
              <a:rPr lang="en-US" dirty="0" smtClean="0"/>
              <a:t>1 </a:t>
            </a:r>
            <a:r>
              <a:rPr lang="en-US" dirty="0"/>
              <a:t>- Dissolved Methane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8510"/>
              </p:ext>
            </p:extLst>
          </p:nvPr>
        </p:nvGraphicFramePr>
        <p:xfrm>
          <a:off x="625459" y="1759310"/>
          <a:ext cx="8120765" cy="433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39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64" y="241410"/>
            <a:ext cx="7850125" cy="1143000"/>
          </a:xfrm>
        </p:spPr>
        <p:txBody>
          <a:bodyPr/>
          <a:lstStyle/>
          <a:p>
            <a:pPr algn="l"/>
            <a:r>
              <a:rPr lang="en-US" dirty="0"/>
              <a:t>Well 2 - Dissolved Methane 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472619"/>
              </p:ext>
            </p:extLst>
          </p:nvPr>
        </p:nvGraphicFramePr>
        <p:xfrm>
          <a:off x="549565" y="1759309"/>
          <a:ext cx="8120765" cy="447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28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0" y="241410"/>
            <a:ext cx="6223390" cy="1143000"/>
          </a:xfrm>
        </p:spPr>
        <p:txBody>
          <a:bodyPr/>
          <a:lstStyle/>
          <a:p>
            <a:pPr algn="l"/>
            <a:r>
              <a:rPr lang="en-US" dirty="0"/>
              <a:t>Preserved vs. </a:t>
            </a:r>
            <a:r>
              <a:rPr lang="en-US" dirty="0" smtClean="0"/>
              <a:t>Unpreserved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759901"/>
              </p:ext>
            </p:extLst>
          </p:nvPr>
        </p:nvGraphicFramePr>
        <p:xfrm>
          <a:off x="549565" y="1607521"/>
          <a:ext cx="8120765" cy="448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3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0" y="10394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Preliminary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60" y="1759310"/>
            <a:ext cx="8120765" cy="4174226"/>
          </a:xfrm>
        </p:spPr>
        <p:txBody>
          <a:bodyPr/>
          <a:lstStyle/>
          <a:p>
            <a:r>
              <a:rPr lang="en-US" dirty="0" smtClean="0"/>
              <a:t>Range </a:t>
            </a:r>
            <a:r>
              <a:rPr lang="en-US" dirty="0"/>
              <a:t>of reported </a:t>
            </a:r>
            <a:r>
              <a:rPr lang="en-US" dirty="0" smtClean="0"/>
              <a:t>concentrations verifies MSC observations</a:t>
            </a:r>
          </a:p>
          <a:p>
            <a:pPr lvl="1"/>
            <a:r>
              <a:rPr lang="en-US" dirty="0" smtClean="0"/>
              <a:t>Methane variability is a concern when applying regulatory standards to groundwater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Based </a:t>
            </a:r>
            <a:r>
              <a:rPr lang="en-US" dirty="0"/>
              <a:t>upon the 102 process </a:t>
            </a:r>
            <a:r>
              <a:rPr lang="en-US" dirty="0" smtClean="0"/>
              <a:t>questions and SOPs reviewed, there is a very broad </a:t>
            </a:r>
            <a:r>
              <a:rPr lang="en-US" dirty="0"/>
              <a:t>range of laboratory </a:t>
            </a:r>
            <a:r>
              <a:rPr lang="en-US" dirty="0" smtClean="0"/>
              <a:t>approaches</a:t>
            </a:r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No “smoking gun” to explain the variability of reported concentrations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95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75495" y="0"/>
            <a:ext cx="8229600" cy="11430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911100"/>
            <a:ext cx="7968975" cy="409833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study recommendations </a:t>
            </a:r>
            <a:r>
              <a:rPr lang="en-US" dirty="0" smtClean="0"/>
              <a:t>include procedures specific for </a:t>
            </a:r>
            <a:r>
              <a:rPr lang="en-US" dirty="0"/>
              <a:t>instrument calibration, </a:t>
            </a:r>
            <a:r>
              <a:rPr lang="en-US" dirty="0" smtClean="0"/>
              <a:t>sample handling/preparation</a:t>
            </a:r>
            <a:r>
              <a:rPr lang="en-US" dirty="0"/>
              <a:t>, </a:t>
            </a:r>
            <a:r>
              <a:rPr lang="en-US" dirty="0" smtClean="0"/>
              <a:t>analysis, </a:t>
            </a:r>
            <a:r>
              <a:rPr lang="en-US" dirty="0"/>
              <a:t>and </a:t>
            </a:r>
            <a:r>
              <a:rPr lang="en-US" dirty="0" smtClean="0"/>
              <a:t>calculations.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</a:p>
          <a:p>
            <a:pPr lvl="1"/>
            <a:r>
              <a:rPr lang="en-US" dirty="0" smtClean="0"/>
              <a:t>Seek collaboration from MSC laboratory members to develop a consensus procedure.</a:t>
            </a:r>
          </a:p>
          <a:p>
            <a:endParaRPr lang="en-US" sz="1400" dirty="0" smtClean="0"/>
          </a:p>
          <a:p>
            <a:r>
              <a:rPr lang="en-US" dirty="0" smtClean="0"/>
              <a:t>Of </a:t>
            </a:r>
            <a:r>
              <a:rPr lang="en-US" dirty="0"/>
              <a:t>most importance is </a:t>
            </a:r>
            <a:r>
              <a:rPr lang="en-US" dirty="0" smtClean="0"/>
              <a:t>development of a certified performance sample </a:t>
            </a:r>
            <a:r>
              <a:rPr lang="en-US" dirty="0"/>
              <a:t>that each </a:t>
            </a:r>
            <a:r>
              <a:rPr lang="en-US" dirty="0" smtClean="0"/>
              <a:t>laboratory </a:t>
            </a:r>
            <a:r>
              <a:rPr lang="en-US" dirty="0"/>
              <a:t>can </a:t>
            </a:r>
            <a:r>
              <a:rPr lang="en-US" dirty="0" smtClean="0"/>
              <a:t>use to </a:t>
            </a:r>
            <a:r>
              <a:rPr lang="en-US" dirty="0"/>
              <a:t>gauge their analysis.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4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7070" y="0"/>
            <a:ext cx="8229600" cy="1143000"/>
          </a:xfrm>
        </p:spPr>
        <p:txBody>
          <a:bodyPr/>
          <a:lstStyle/>
          <a:p>
            <a:r>
              <a:rPr lang="en-US" dirty="0" smtClean="0"/>
              <a:t>Additional Studies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79" y="1986995"/>
            <a:ext cx="8196661" cy="3963010"/>
          </a:xfrm>
        </p:spPr>
        <p:txBody>
          <a:bodyPr/>
          <a:lstStyle/>
          <a:p>
            <a:pPr lvl="0"/>
            <a:r>
              <a:rPr lang="en-US" dirty="0" smtClean="0"/>
              <a:t>Repeat study at lower dissolved methane concentrations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lvl="0"/>
            <a:r>
              <a:rPr lang="en-US" dirty="0" smtClean="0"/>
              <a:t>Sample </a:t>
            </a:r>
            <a:r>
              <a:rPr lang="en-US" dirty="0"/>
              <a:t>collection study </a:t>
            </a:r>
            <a:r>
              <a:rPr lang="en-US" dirty="0" smtClean="0"/>
              <a:t>to determine how varying procedures affect dissolved methane  concentrations</a:t>
            </a:r>
          </a:p>
          <a:p>
            <a:pPr marL="0" lvl="0" indent="0">
              <a:buNone/>
            </a:pPr>
            <a:endParaRPr lang="en-US" sz="2000" dirty="0"/>
          </a:p>
          <a:p>
            <a:pPr lvl="0"/>
            <a:r>
              <a:rPr lang="en-US" dirty="0" smtClean="0"/>
              <a:t>Round robin study using a controlled dissolved gases analytical procedure developed by the MSC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Contact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5800" y="15240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490"/>
              </a:buClr>
              <a:buFont typeface="Wingdings" pitchFamily="2" charset="2"/>
              <a:buChar char="§"/>
            </a:pPr>
            <a:endParaRPr lang="en-US" sz="2800"/>
          </a:p>
          <a:p>
            <a:pPr marL="342900" indent="-342900">
              <a:spcBef>
                <a:spcPct val="20000"/>
              </a:spcBef>
              <a:buClr>
                <a:srgbClr val="00C490"/>
              </a:buClr>
              <a:buFont typeface="Wingdings" pitchFamily="2" charset="2"/>
              <a:buChar char="§"/>
            </a:pPr>
            <a:endParaRPr lang="en-US" sz="2800"/>
          </a:p>
          <a:p>
            <a:pPr marL="342900" indent="-342900">
              <a:spcBef>
                <a:spcPct val="20000"/>
              </a:spcBef>
              <a:buClr>
                <a:srgbClr val="00C490"/>
              </a:buClr>
              <a:buFont typeface="Wingdings" pitchFamily="2" charset="2"/>
              <a:buNone/>
            </a:pPr>
            <a:endParaRPr lang="en-US" sz="2800"/>
          </a:p>
          <a:p>
            <a:pPr marL="342900" indent="-342900">
              <a:spcBef>
                <a:spcPct val="20000"/>
              </a:spcBef>
              <a:buClr>
                <a:srgbClr val="00C490"/>
              </a:buClr>
              <a:buFont typeface="Wingdings" pitchFamily="2" charset="2"/>
              <a:buChar char="§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/>
          </a:p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685800" y="3352800"/>
            <a:ext cx="777240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ts val="200"/>
              </a:spcBef>
            </a:pPr>
            <a:r>
              <a:rPr lang="en-US" sz="1600" b="1" dirty="0">
                <a:solidFill>
                  <a:srgbClr val="007370"/>
                </a:solidFill>
              </a:rPr>
              <a:t>Environmental Standards, Inc.</a:t>
            </a:r>
          </a:p>
          <a:p>
            <a:pPr algn="ctr" eaLnBrk="0" hangingPunct="0">
              <a:spcBef>
                <a:spcPts val="200"/>
              </a:spcBef>
            </a:pPr>
            <a:r>
              <a:rPr lang="en-US" sz="1200" b="1" dirty="0">
                <a:solidFill>
                  <a:srgbClr val="007370"/>
                </a:solidFill>
              </a:rPr>
              <a:t>“Setting the Standards for Innovative Environmental Solutions”</a:t>
            </a:r>
          </a:p>
          <a:p>
            <a:pPr algn="ctr" eaLnBrk="0" hangingPunct="0">
              <a:spcBef>
                <a:spcPts val="200"/>
              </a:spcBef>
            </a:pPr>
            <a:endParaRPr lang="en-US" sz="1200" b="1" dirty="0">
              <a:solidFill>
                <a:srgbClr val="007370"/>
              </a:solidFill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8080"/>
                </a:solidFill>
                <a:latin typeface="Arial"/>
                <a:ea typeface="Times New Roman"/>
              </a:rPr>
              <a:t>Headquarters</a:t>
            </a:r>
            <a:r>
              <a:rPr lang="en-US" sz="1200" dirty="0" smtClean="0">
                <a:solidFill>
                  <a:srgbClr val="008080"/>
                </a:solidFill>
                <a:latin typeface="Arial"/>
                <a:ea typeface="Times New Roman"/>
              </a:rPr>
              <a:t>  </a:t>
            </a:r>
            <a:r>
              <a:rPr lang="en-US" sz="1200" dirty="0">
                <a:latin typeface="Arial"/>
                <a:ea typeface="Times New Roman"/>
              </a:rPr>
              <a:t>1140 Valley Forge Road | PO Box 810 | Valley Forge, PA 19482 | 610.935.5577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8080"/>
                </a:solidFill>
                <a:latin typeface="Arial"/>
                <a:ea typeface="Times New Roman"/>
              </a:rPr>
              <a:t>Virginia</a:t>
            </a:r>
            <a:r>
              <a:rPr lang="en-US" sz="1200" dirty="0">
                <a:latin typeface="Arial"/>
                <a:ea typeface="Times New Roman"/>
              </a:rPr>
              <a:t>  1208 East Market Street | Charlottesville, VA 22902 | 434.293.4039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8080"/>
                </a:solidFill>
                <a:latin typeface="Arial"/>
                <a:ea typeface="Times New Roman"/>
              </a:rPr>
              <a:t>Tennessee</a:t>
            </a:r>
            <a:r>
              <a:rPr lang="en-US" sz="1200" dirty="0">
                <a:latin typeface="Arial"/>
                <a:ea typeface="Times New Roman"/>
              </a:rPr>
              <a:t>  8331 East Walker Springs Lane, Suite 402 | Knoxville, TN 37923 | 865.376.7590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8080"/>
                </a:solidFill>
                <a:latin typeface="Arial"/>
                <a:ea typeface="Times New Roman"/>
              </a:rPr>
              <a:t>Texas</a:t>
            </a:r>
            <a:r>
              <a:rPr lang="en-US" sz="1200" dirty="0">
                <a:latin typeface="Arial"/>
                <a:ea typeface="Times New Roman"/>
              </a:rPr>
              <a:t>  2000 S. Dairy Ashford Road, Suite 450 | Houston, TX 77077 | 281.752.9782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8080"/>
                </a:solidFill>
                <a:latin typeface="Arial"/>
                <a:ea typeface="Times New Roman"/>
              </a:rPr>
              <a:t>New Mexico</a:t>
            </a:r>
            <a:r>
              <a:rPr lang="en-US" sz="1200" dirty="0">
                <a:latin typeface="Arial"/>
                <a:ea typeface="Times New Roman"/>
              </a:rPr>
              <a:t>  PO Box 29432 | Santa Fe, NM 87592 | 505.660.8521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8080"/>
                </a:solidFill>
                <a:latin typeface="Arial"/>
                <a:ea typeface="Times New Roman"/>
              </a:rPr>
              <a:t>Illinois</a:t>
            </a:r>
            <a:r>
              <a:rPr lang="en-US" sz="1200" dirty="0">
                <a:latin typeface="Arial"/>
                <a:ea typeface="Times New Roman"/>
              </a:rPr>
              <a:t>  PO Box 62 | Geneva, IL 60134 | 630.262.3979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ial"/>
                <a:ea typeface="Times New Roman"/>
              </a:rPr>
              <a:t>www.envstd.com | solutions@envstd.com</a:t>
            </a:r>
            <a:endParaRPr lang="en-US" sz="1800" dirty="0">
              <a:latin typeface="Times New Roman"/>
              <a:ea typeface="Times New Roman"/>
            </a:endParaRPr>
          </a:p>
          <a:p>
            <a:pPr algn="ctr" eaLnBrk="0" hangingPunct="0">
              <a:spcBef>
                <a:spcPts val="200"/>
              </a:spcBef>
            </a:pPr>
            <a:endParaRPr lang="en-US" sz="1200" b="1" dirty="0">
              <a:solidFill>
                <a:srgbClr val="00737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0" y="6019800"/>
            <a:ext cx="19050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319" name="Picture 12" descr="EnvStds logo with webs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3200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7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1372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73670" y="2442365"/>
            <a:ext cx="4553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Study Objectives</a:t>
            </a:r>
          </a:p>
          <a:p>
            <a:pPr marL="457200" indent="-457200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Laboratory Coordination</a:t>
            </a:r>
          </a:p>
          <a:p>
            <a:pPr marL="457200" indent="-457200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Sample Collection</a:t>
            </a:r>
            <a:endParaRPr lang="en-US" sz="2800" dirty="0"/>
          </a:p>
          <a:p>
            <a:pPr marL="457200" indent="-457200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Results</a:t>
            </a:r>
          </a:p>
          <a:p>
            <a:pPr marL="457200" indent="-457200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Conclusions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45" y="1835205"/>
            <a:ext cx="3117712" cy="363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60" y="2062890"/>
            <a:ext cx="4238219" cy="30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0" y="3397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07518"/>
            <a:ext cx="5179160" cy="4705491"/>
          </a:xfrm>
        </p:spPr>
        <p:txBody>
          <a:bodyPr/>
          <a:lstStyle/>
          <a:p>
            <a:pPr marL="749300" lvl="1" indent="-292100">
              <a:lnSpc>
                <a:spcPct val="80000"/>
              </a:lnSpc>
            </a:pPr>
            <a:endParaRPr lang="en-US" sz="2800" dirty="0" smtClean="0"/>
          </a:p>
          <a:p>
            <a:pPr marL="749300" lvl="1" indent="-292100">
              <a:lnSpc>
                <a:spcPct val="80000"/>
              </a:lnSpc>
            </a:pPr>
            <a:r>
              <a:rPr lang="en-US" sz="2800" dirty="0"/>
              <a:t>Public </a:t>
            </a:r>
            <a:r>
              <a:rPr lang="en-US" sz="2800" dirty="0" smtClean="0"/>
              <a:t>concern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/>
          </a:p>
          <a:p>
            <a:pPr marL="749300" lvl="1" indent="-292100">
              <a:lnSpc>
                <a:spcPct val="80000"/>
              </a:lnSpc>
            </a:pPr>
            <a:r>
              <a:rPr lang="en-US" sz="2800" dirty="0" smtClean="0"/>
              <a:t>Data variability observed by MSC members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749300" lvl="1" indent="-292100">
              <a:lnSpc>
                <a:spcPct val="80000"/>
              </a:lnSpc>
            </a:pPr>
            <a:r>
              <a:rPr lang="en-US" sz="2800" dirty="0" smtClean="0"/>
              <a:t>Several published procedures for dissolved light gases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marL="749300" lvl="1" indent="-292100">
              <a:lnSpc>
                <a:spcPct val="80000"/>
              </a:lnSpc>
            </a:pPr>
            <a:r>
              <a:rPr lang="en-US" sz="2800" dirty="0" smtClean="0"/>
              <a:t>No US EPA-published method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749300" lvl="1" indent="-292100">
              <a:lnSpc>
                <a:spcPct val="80000"/>
              </a:lnSpc>
            </a:pPr>
            <a:r>
              <a:rPr lang="en-US" sz="2800" dirty="0" smtClean="0"/>
              <a:t>Lack of standardization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957943" y="2667000"/>
            <a:ext cx="7010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85280" y="1503909"/>
            <a:ext cx="6602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marL="800100" lvl="2" indent="-342900">
              <a:buClr>
                <a:srgbClr val="007073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/>
              <a:t>Formed to study this issue in early </a:t>
            </a:r>
            <a:r>
              <a:rPr lang="en-US" dirty="0" smtClean="0"/>
              <a:t>2013</a:t>
            </a:r>
            <a:endParaRPr lang="en-US" sz="1600" dirty="0"/>
          </a:p>
          <a:p>
            <a:pPr marL="800100" lvl="2" indent="-342900">
              <a:buClr>
                <a:srgbClr val="007073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 smtClean="0"/>
              <a:t>Compared </a:t>
            </a:r>
            <a:r>
              <a:rPr lang="en-US" dirty="0"/>
              <a:t>notes and reviewed data/information: </a:t>
            </a:r>
          </a:p>
          <a:p>
            <a:pPr marL="1257300" lvl="2" indent="-342900" algn="just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Dissolved </a:t>
            </a:r>
            <a:r>
              <a:rPr lang="en-US" dirty="0"/>
              <a:t>methane split sample data</a:t>
            </a:r>
          </a:p>
          <a:p>
            <a:pPr marL="1257300" lvl="2" indent="-342900" algn="just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dirty="0"/>
              <a:t>Laboratory analytical protocols</a:t>
            </a:r>
          </a:p>
          <a:p>
            <a:pPr marL="1257300" lvl="2" indent="-342900" algn="just">
              <a:buClr>
                <a:srgbClr val="007073"/>
              </a:buClr>
              <a:buFont typeface="Wingdings" panose="05000000000000000000" pitchFamily="2" charset="2"/>
              <a:buChar char="§"/>
            </a:pPr>
            <a:r>
              <a:rPr lang="en-US" dirty="0"/>
              <a:t>Brainstormed as to </a:t>
            </a:r>
            <a:r>
              <a:rPr lang="en-US" dirty="0" smtClean="0"/>
              <a:t>cause of variability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52984" y="-62170"/>
            <a:ext cx="8763000" cy="13575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400" b="1" dirty="0" smtClean="0">
              <a:solidFill>
                <a:schemeClr val="bg1"/>
              </a:solidFill>
              <a:latin typeface="Arial  "/>
              <a:cs typeface="Arial" pitchFamily="34" charset="0"/>
              <a:sym typeface="Calibri" pitchFamily="34" charset="0"/>
            </a:endParaRPr>
          </a:p>
          <a:p>
            <a:pPr algn="l"/>
            <a:r>
              <a:rPr lang="en-US" sz="3200" b="1" dirty="0">
                <a:solidFill>
                  <a:schemeClr val="bg1"/>
                </a:solidFill>
                <a:latin typeface="Arial  "/>
                <a:cs typeface="Arial" pitchFamily="34" charset="0"/>
                <a:sym typeface="Calibri" pitchFamily="34" charset="0"/>
              </a:rPr>
              <a:t>MSC Dissolved Methane Method </a:t>
            </a:r>
            <a:endParaRPr lang="en-US" sz="3200" b="1" dirty="0" smtClean="0">
              <a:solidFill>
                <a:schemeClr val="bg1"/>
              </a:solidFill>
              <a:latin typeface="Arial  "/>
              <a:cs typeface="Arial" pitchFamily="34" charset="0"/>
              <a:sym typeface="Calibri" pitchFamily="34" charset="0"/>
            </a:endParaRPr>
          </a:p>
          <a:p>
            <a:pPr algn="l"/>
            <a:r>
              <a:rPr lang="en-US" sz="3200" b="1" dirty="0" smtClean="0">
                <a:solidFill>
                  <a:schemeClr val="bg1"/>
                </a:solidFill>
                <a:latin typeface="Arial  "/>
                <a:cs typeface="Arial" pitchFamily="34" charset="0"/>
                <a:sym typeface="Calibri" pitchFamily="34" charset="0"/>
              </a:rPr>
              <a:t>Workgroup</a:t>
            </a:r>
            <a:endParaRPr lang="en-US" sz="3200" b="1" dirty="0">
              <a:solidFill>
                <a:schemeClr val="bg1"/>
              </a:solidFill>
              <a:latin typeface="Arial  "/>
              <a:cs typeface="Arial" pitchFamily="34" charset="0"/>
              <a:sym typeface="Calibri" pitchFamily="34" charset="0"/>
            </a:endParaRPr>
          </a:p>
          <a:p>
            <a:pPr algn="l"/>
            <a:endParaRPr lang="en-US" sz="2400" b="1" dirty="0" smtClean="0">
              <a:solidFill>
                <a:schemeClr val="bg1"/>
              </a:solidFill>
              <a:latin typeface="Arial  "/>
              <a:cs typeface="Arial" pitchFamily="34" charset="0"/>
              <a:sym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57" y="1317916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36525" y="4192534"/>
            <a:ext cx="8982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buClr>
                <a:srgbClr val="007073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 smtClean="0"/>
              <a:t>Requested </a:t>
            </a:r>
            <a:r>
              <a:rPr lang="en-US" dirty="0"/>
              <a:t>funding from the MSC Board for a Round Robin </a:t>
            </a:r>
            <a:r>
              <a:rPr lang="en-US" dirty="0" smtClean="0"/>
              <a:t>Study</a:t>
            </a:r>
          </a:p>
          <a:p>
            <a:pPr marL="800100" lvl="2" indent="-342900">
              <a:buClr>
                <a:srgbClr val="007073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 smtClean="0"/>
              <a:t>Competitive RFP </a:t>
            </a:r>
            <a:r>
              <a:rPr lang="en-US" dirty="0"/>
              <a:t>issued to </a:t>
            </a:r>
            <a:r>
              <a:rPr lang="en-US" dirty="0" smtClean="0"/>
              <a:t>MSC members </a:t>
            </a:r>
            <a:r>
              <a:rPr lang="en-US" dirty="0"/>
              <a:t>to </a:t>
            </a:r>
            <a:r>
              <a:rPr lang="en-US" dirty="0" smtClean="0"/>
              <a:t>complete </a:t>
            </a:r>
            <a:r>
              <a:rPr lang="en-US" dirty="0"/>
              <a:t>the </a:t>
            </a:r>
            <a:r>
              <a:rPr lang="en-US" dirty="0" smtClean="0"/>
              <a:t>Study</a:t>
            </a:r>
            <a:endParaRPr lang="en-US" dirty="0"/>
          </a:p>
          <a:p>
            <a:pPr marL="800100" lvl="2" indent="-342900">
              <a:buClr>
                <a:srgbClr val="007073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dirty="0" smtClean="0"/>
              <a:t>MSC engaged </a:t>
            </a:r>
            <a:r>
              <a:rPr lang="en-US" dirty="0"/>
              <a:t>Environmental Standards, Inc. </a:t>
            </a:r>
            <a:r>
              <a:rPr lang="en-US" dirty="0" smtClean="0"/>
              <a:t>to </a:t>
            </a:r>
            <a:r>
              <a:rPr lang="en-US" dirty="0"/>
              <a:t>conduct the </a:t>
            </a:r>
            <a:r>
              <a:rPr lang="en-US" dirty="0" smtClean="0"/>
              <a:t>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35" y="1443767"/>
            <a:ext cx="3298261" cy="197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170090" y="241410"/>
            <a:ext cx="8850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Study Sponsors, Executor, and Participants</a:t>
            </a:r>
          </a:p>
          <a:p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18" y="2853806"/>
            <a:ext cx="7531906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buClr>
                <a:srgbClr val="007073"/>
              </a:buClr>
            </a:pPr>
            <a:endParaRPr lang="en-US" sz="2800" dirty="0" smtClean="0"/>
          </a:p>
          <a:p>
            <a:pPr marL="749300" lvl="1" indent="-292100">
              <a:lnSpc>
                <a:spcPct val="80000"/>
              </a:lnSpc>
              <a:buClr>
                <a:srgbClr val="007073"/>
              </a:buClr>
              <a:buFont typeface="Wingdings" pitchFamily="2" charset="2"/>
              <a:buChar char="§"/>
            </a:pPr>
            <a:endParaRPr lang="en-US" sz="3600" dirty="0" smtClean="0"/>
          </a:p>
          <a:p>
            <a:pPr marL="749300" lvl="1" indent="-292100">
              <a:lnSpc>
                <a:spcPct val="80000"/>
              </a:lnSpc>
              <a:buClr>
                <a:srgbClr val="007073"/>
              </a:buClr>
              <a:buFont typeface="Wingdings" pitchFamily="2" charset="2"/>
              <a:buChar char="§"/>
            </a:pPr>
            <a:r>
              <a:rPr lang="en-US" sz="2800" dirty="0" smtClean="0"/>
              <a:t>Environmental Standards, Inc.</a:t>
            </a:r>
          </a:p>
          <a:p>
            <a:pPr marL="749300" lvl="1" indent="-292100">
              <a:lnSpc>
                <a:spcPct val="80000"/>
              </a:lnSpc>
              <a:buClr>
                <a:srgbClr val="007073"/>
              </a:buClr>
              <a:buFont typeface="Wingdings" pitchFamily="2" charset="2"/>
              <a:buChar char="§"/>
            </a:pPr>
            <a:endParaRPr lang="en-US" sz="3600" dirty="0" smtClean="0"/>
          </a:p>
          <a:p>
            <a:pPr marL="749300" lvl="1" indent="-292100">
              <a:lnSpc>
                <a:spcPct val="80000"/>
              </a:lnSpc>
              <a:buClr>
                <a:srgbClr val="007073"/>
              </a:buClr>
              <a:buFont typeface="Wingdings" pitchFamily="2" charset="2"/>
              <a:buChar char="§"/>
            </a:pPr>
            <a:r>
              <a:rPr lang="en-US" sz="2800" dirty="0" smtClean="0"/>
              <a:t>15 Participating Laboratories</a:t>
            </a:r>
          </a:p>
          <a:p>
            <a:pPr lvl="1">
              <a:lnSpc>
                <a:spcPct val="80000"/>
              </a:lnSpc>
              <a:buClr>
                <a:srgbClr val="007073"/>
              </a:buClr>
            </a:pPr>
            <a:r>
              <a:rPr lang="en-US" sz="2800" dirty="0" smtClean="0"/>
              <a:t>   (14 commercial, one government)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2290575"/>
            <a:ext cx="5103265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9300" lvl="1" indent="-292100">
              <a:lnSpc>
                <a:spcPct val="80000"/>
              </a:lnSpc>
              <a:buClr>
                <a:srgbClr val="007073"/>
              </a:buClr>
              <a:buFont typeface="Wingdings" pitchFamily="2" charset="2"/>
              <a:buChar char="§"/>
            </a:pPr>
            <a:r>
              <a:rPr lang="en-US" sz="2800" dirty="0" smtClean="0"/>
              <a:t>Select members of the MSC Dissolved Methane Method Work Group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75" y="8962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Study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95" y="3580790"/>
            <a:ext cx="8879715" cy="2884010"/>
          </a:xfrm>
        </p:spPr>
        <p:txBody>
          <a:bodyPr/>
          <a:lstStyle/>
          <a:p>
            <a:pPr marL="749300" lvl="1" indent="-292100">
              <a:lnSpc>
                <a:spcPct val="80000"/>
              </a:lnSpc>
            </a:pPr>
            <a:endParaRPr lang="en-US" sz="2800" dirty="0" smtClean="0"/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Design and oversee a credible inter-laboratory study that can withstand scientific scrutiny</a:t>
            </a:r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Determine </a:t>
            </a:r>
            <a:r>
              <a:rPr lang="en-US" sz="2000" dirty="0"/>
              <a:t>the variability across </a:t>
            </a:r>
            <a:r>
              <a:rPr lang="en-US" sz="2000" dirty="0" smtClean="0"/>
              <a:t>15 </a:t>
            </a:r>
            <a:r>
              <a:rPr lang="en-US" sz="2000" dirty="0"/>
              <a:t>laboratories using </a:t>
            </a:r>
            <a:r>
              <a:rPr lang="en-US" sz="2000" dirty="0" smtClean="0"/>
              <a:t>controlled samples</a:t>
            </a:r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Identify </a:t>
            </a:r>
            <a:r>
              <a:rPr lang="en-US" sz="2000" dirty="0"/>
              <a:t>the critical </a:t>
            </a:r>
            <a:r>
              <a:rPr lang="en-US" sz="2000" dirty="0" smtClean="0"/>
              <a:t>laboratory variables </a:t>
            </a:r>
            <a:r>
              <a:rPr lang="en-US" sz="2000" dirty="0"/>
              <a:t>that influence the quantitation of dissolved </a:t>
            </a:r>
            <a:r>
              <a:rPr lang="en-US" sz="2000" dirty="0" smtClean="0"/>
              <a:t>methane </a:t>
            </a:r>
            <a:r>
              <a:rPr lang="en-US" sz="2000" dirty="0"/>
              <a:t>in </a:t>
            </a:r>
            <a:r>
              <a:rPr lang="en-US" sz="2000" dirty="0" smtClean="0"/>
              <a:t>groundwater</a:t>
            </a:r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r>
              <a:rPr lang="en-US" sz="2000" dirty="0" smtClean="0"/>
              <a:t>Recommend </a:t>
            </a:r>
            <a:r>
              <a:rPr lang="en-US" sz="2000" dirty="0"/>
              <a:t>Best Practices for the analysis of </a:t>
            </a:r>
            <a:r>
              <a:rPr lang="en-US" sz="2000" dirty="0" smtClean="0"/>
              <a:t>dissolved methane </a:t>
            </a:r>
            <a:r>
              <a:rPr lang="en-US" sz="2000" dirty="0"/>
              <a:t>in </a:t>
            </a:r>
            <a:r>
              <a:rPr lang="en-US" sz="2000" dirty="0" smtClean="0"/>
              <a:t>groundwater</a:t>
            </a:r>
            <a:endParaRPr lang="en-US" sz="2000" dirty="0"/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r>
              <a:rPr lang="en-US" sz="2000" dirty="0"/>
              <a:t>Not a </a:t>
            </a:r>
            <a:r>
              <a:rPr lang="en-US" sz="2000" dirty="0" smtClean="0"/>
              <a:t>sample collection procedure study</a:t>
            </a:r>
            <a:endParaRPr lang="en-US" sz="2000" dirty="0"/>
          </a:p>
          <a:p>
            <a:pPr marL="457200" lvl="1" indent="0">
              <a:lnSpc>
                <a:spcPct val="80000"/>
              </a:lnSpc>
              <a:spcAft>
                <a:spcPts val="600"/>
              </a:spcAft>
              <a:buNone/>
            </a:pPr>
            <a:endParaRPr lang="en-US" dirty="0" smtClean="0"/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endParaRPr lang="en-US" dirty="0" smtClean="0"/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endParaRPr lang="en-US" dirty="0" smtClean="0"/>
          </a:p>
          <a:p>
            <a:pPr marL="749300" lvl="1" indent="-292100">
              <a:lnSpc>
                <a:spcPct val="80000"/>
              </a:lnSpc>
              <a:spcAft>
                <a:spcPts val="600"/>
              </a:spcAft>
            </a:pPr>
            <a:endParaRPr lang="en-US" dirty="0"/>
          </a:p>
          <a:p>
            <a:pPr marL="749300" lvl="1" indent="-292100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2050" name="Picture 2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00" y="1759310"/>
            <a:ext cx="6299285" cy="19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70" y="-13806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Laboratory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986995"/>
            <a:ext cx="8576135" cy="4114800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Laboratory Key Elements </a:t>
            </a:r>
            <a:r>
              <a:rPr lang="en-US" dirty="0" smtClean="0">
                <a:solidFill>
                  <a:prstClr val="black"/>
                </a:solidFill>
              </a:rPr>
              <a:t>Questionnaire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>
                <a:solidFill>
                  <a:prstClr val="black"/>
                </a:solidFill>
              </a:rPr>
              <a:t>102 </a:t>
            </a:r>
            <a:r>
              <a:rPr lang="en-US" dirty="0" smtClean="0">
                <a:solidFill>
                  <a:prstClr val="black"/>
                </a:solidFill>
              </a:rPr>
              <a:t>questions </a:t>
            </a:r>
            <a:r>
              <a:rPr lang="en-US" dirty="0">
                <a:solidFill>
                  <a:prstClr val="black"/>
                </a:solidFill>
              </a:rPr>
              <a:t>identifying critical laboratory </a:t>
            </a:r>
            <a:r>
              <a:rPr lang="en-US" dirty="0" smtClean="0">
                <a:solidFill>
                  <a:prstClr val="black"/>
                </a:solidFill>
              </a:rPr>
              <a:t>variables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Detailed </a:t>
            </a:r>
            <a:r>
              <a:rPr lang="en-US" dirty="0">
                <a:solidFill>
                  <a:prstClr val="black"/>
                </a:solidFill>
              </a:rPr>
              <a:t>preparation and </a:t>
            </a:r>
            <a:r>
              <a:rPr lang="en-US" dirty="0" smtClean="0">
                <a:solidFill>
                  <a:prstClr val="black"/>
                </a:solidFill>
              </a:rPr>
              <a:t>analytical procedures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smtClean="0"/>
              <a:t>Standard Operating Procedures</a:t>
            </a:r>
          </a:p>
          <a:p>
            <a:pPr lvl="1"/>
            <a:r>
              <a:rPr lang="en-US" dirty="0" smtClean="0"/>
              <a:t>Sample receiving </a:t>
            </a:r>
            <a:endParaRPr lang="en-US" dirty="0"/>
          </a:p>
          <a:p>
            <a:pPr lvl="1"/>
            <a:r>
              <a:rPr lang="en-US" dirty="0" smtClean="0"/>
              <a:t>Sample </a:t>
            </a:r>
            <a:r>
              <a:rPr lang="en-US" dirty="0"/>
              <a:t>and standard </a:t>
            </a:r>
            <a:r>
              <a:rPr lang="en-US" dirty="0" smtClean="0"/>
              <a:t>storage </a:t>
            </a:r>
            <a:endParaRPr lang="en-US" dirty="0"/>
          </a:p>
          <a:p>
            <a:pPr lvl="1"/>
            <a:r>
              <a:rPr lang="en-US" dirty="0" smtClean="0"/>
              <a:t>Dissolved </a:t>
            </a:r>
            <a:r>
              <a:rPr lang="en-US" dirty="0"/>
              <a:t>gases sample </a:t>
            </a:r>
            <a:r>
              <a:rPr lang="en-US" dirty="0" smtClean="0"/>
              <a:t>preparation </a:t>
            </a:r>
            <a:endParaRPr lang="en-US" dirty="0"/>
          </a:p>
          <a:p>
            <a:pPr lvl="1"/>
            <a:r>
              <a:rPr lang="en-US" dirty="0" smtClean="0"/>
              <a:t>Dissolved </a:t>
            </a:r>
            <a:r>
              <a:rPr lang="en-US" dirty="0"/>
              <a:t>gases analytical </a:t>
            </a:r>
            <a:r>
              <a:rPr lang="en-US" dirty="0" smtClean="0"/>
              <a:t>                            methodology 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chromatographic </a:t>
            </a:r>
            <a:r>
              <a:rPr lang="en-US" dirty="0" smtClean="0"/>
              <a:t>peaks</a:t>
            </a:r>
            <a:r>
              <a:rPr lang="en-US" dirty="0"/>
              <a:t> 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85" y="3353105"/>
            <a:ext cx="2634315" cy="197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25"/>
            <a:ext cx="8229600" cy="1143000"/>
          </a:xfrm>
        </p:spPr>
        <p:txBody>
          <a:bodyPr/>
          <a:lstStyle/>
          <a:p>
            <a:r>
              <a:rPr lang="en-US" dirty="0" smtClean="0"/>
              <a:t>On-Site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3050" y="1455730"/>
            <a:ext cx="5330950" cy="4857281"/>
          </a:xfrm>
        </p:spPr>
        <p:txBody>
          <a:bodyPr/>
          <a:lstStyle/>
          <a:p>
            <a:r>
              <a:rPr lang="en-US" dirty="0" smtClean="0"/>
              <a:t>Two domestic wells, confidential locations</a:t>
            </a:r>
          </a:p>
          <a:p>
            <a:r>
              <a:rPr lang="en-US" dirty="0"/>
              <a:t>Vial </a:t>
            </a:r>
            <a:r>
              <a:rPr lang="en-US" dirty="0" smtClean="0"/>
              <a:t>verification</a:t>
            </a:r>
          </a:p>
          <a:p>
            <a:r>
              <a:rPr lang="en-US" dirty="0" smtClean="0"/>
              <a:t>Direct fill method employed</a:t>
            </a:r>
          </a:p>
          <a:p>
            <a:r>
              <a:rPr lang="en-US" dirty="0" smtClean="0"/>
              <a:t>396 vials collected</a:t>
            </a:r>
          </a:p>
          <a:p>
            <a:r>
              <a:rPr lang="en-US" dirty="0" smtClean="0"/>
              <a:t>Preserved and unpreserved</a:t>
            </a:r>
          </a:p>
          <a:p>
            <a:r>
              <a:rPr lang="en-US" dirty="0" smtClean="0"/>
              <a:t>Use </a:t>
            </a:r>
            <a:r>
              <a:rPr lang="en-US" dirty="0"/>
              <a:t>of butyl rubber-Teflon faced </a:t>
            </a:r>
            <a:r>
              <a:rPr lang="en-US" dirty="0" smtClean="0"/>
              <a:t>septa</a:t>
            </a:r>
          </a:p>
          <a:p>
            <a:r>
              <a:rPr lang="en-US" dirty="0" smtClean="0"/>
              <a:t>Three measured time intervals collected</a:t>
            </a:r>
          </a:p>
          <a:p>
            <a:r>
              <a:rPr lang="en-US" dirty="0" smtClean="0"/>
              <a:t>Effervescence observed</a:t>
            </a:r>
            <a:endParaRPr lang="en-US" dirty="0"/>
          </a:p>
        </p:txBody>
      </p:sp>
      <p:pic>
        <p:nvPicPr>
          <p:cNvPr id="9219" name="Picture 3" descr="\\ESI-FILE-5\Working\Marcellus Shale Coalition\Dissolved Methane Interlab Study\20146714\FIELD EVENT\Photos\20141117_18274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799" r="10709" b="7003"/>
          <a:stretch/>
        </p:blipFill>
        <p:spPr bwMode="auto">
          <a:xfrm rot="5400000">
            <a:off x="14566" y="2673784"/>
            <a:ext cx="3946541" cy="27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372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Laboratory Analysis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397775" y="2062890"/>
            <a:ext cx="7589500" cy="4114800"/>
          </a:xfrm>
        </p:spPr>
        <p:txBody>
          <a:bodyPr/>
          <a:lstStyle/>
          <a:p>
            <a:r>
              <a:rPr lang="en-US" dirty="0" smtClean="0"/>
              <a:t>Each laboratory received 6 samples</a:t>
            </a:r>
          </a:p>
          <a:p>
            <a:pPr lvl="1"/>
            <a:r>
              <a:rPr lang="en-US" dirty="0" smtClean="0"/>
              <a:t>Three samples per well</a:t>
            </a:r>
          </a:p>
          <a:p>
            <a:pPr lvl="1"/>
            <a:r>
              <a:rPr lang="en-US" dirty="0" smtClean="0"/>
              <a:t>Nine vials per well per laboratory</a:t>
            </a:r>
          </a:p>
          <a:p>
            <a:r>
              <a:rPr lang="en-US" dirty="0" smtClean="0"/>
              <a:t>Instructed laboratories to analyze based on their SOP and Questionnaire response</a:t>
            </a:r>
          </a:p>
          <a:p>
            <a:r>
              <a:rPr lang="en-US" dirty="0" smtClean="0"/>
              <a:t>Each laboratory performed analysis within 48 hours of receipt</a:t>
            </a:r>
          </a:p>
          <a:p>
            <a:r>
              <a:rPr lang="en-US" dirty="0" smtClean="0"/>
              <a:t>Laboratory deliverables: Certificate of Analysis, EDD, and Level IV data package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</TotalTime>
  <Words>678</Words>
  <Application>Microsoft Office PowerPoint</Application>
  <PresentationFormat>On-screen Show (4:3)</PresentationFormat>
  <Paragraphs>149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Presentation of Findings - Dissolved Methane Method Study</vt:lpstr>
      <vt:lpstr>Agenda</vt:lpstr>
      <vt:lpstr>The Problem</vt:lpstr>
      <vt:lpstr>PowerPoint Presentation</vt:lpstr>
      <vt:lpstr>PowerPoint Presentation</vt:lpstr>
      <vt:lpstr>Study Objectives</vt:lpstr>
      <vt:lpstr>Laboratory Coordination</vt:lpstr>
      <vt:lpstr>On-Site Sampling</vt:lpstr>
      <vt:lpstr>Laboratory Analysis</vt:lpstr>
      <vt:lpstr>Data Analysis</vt:lpstr>
      <vt:lpstr>Well 1 - Dissolved Methane Results </vt:lpstr>
      <vt:lpstr>Well 2 - Dissolved Methane Results </vt:lpstr>
      <vt:lpstr>Preserved vs. Unpreserved </vt:lpstr>
      <vt:lpstr>Preliminary Conclusions</vt:lpstr>
      <vt:lpstr>Recommendations</vt:lpstr>
      <vt:lpstr>Additional Studies Recommended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Work</dc:creator>
  <cp:lastModifiedBy>Deb Lambert</cp:lastModifiedBy>
  <cp:revision>385</cp:revision>
  <cp:lastPrinted>2013-08-28T18:55:07Z</cp:lastPrinted>
  <dcterms:created xsi:type="dcterms:W3CDTF">2004-05-04T14:30:21Z</dcterms:created>
  <dcterms:modified xsi:type="dcterms:W3CDTF">2015-06-01T14:50:39Z</dcterms:modified>
</cp:coreProperties>
</file>