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1" r:id="rId6"/>
    <p:sldId id="284" r:id="rId7"/>
    <p:sldId id="270" r:id="rId8"/>
    <p:sldId id="287" r:id="rId9"/>
    <p:sldId id="258" r:id="rId10"/>
    <p:sldId id="259" r:id="rId11"/>
    <p:sldId id="262" r:id="rId12"/>
    <p:sldId id="279" r:id="rId13"/>
    <p:sldId id="280" r:id="rId14"/>
    <p:sldId id="278" r:id="rId15"/>
    <p:sldId id="263" r:id="rId16"/>
    <p:sldId id="285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86" r:id="rId25"/>
    <p:sldId id="288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2"/>
    <p:restoredTop sz="94803"/>
  </p:normalViewPr>
  <p:slideViewPr>
    <p:cSldViewPr snapToGrid="0" snapToObjects="1">
      <p:cViewPr varScale="1">
        <p:scale>
          <a:sx n="82" d="100"/>
          <a:sy n="82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9CDD-65A2-CB4A-9930-DEBB2983A9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1C86-A340-994B-B200-53630502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היררכיית הסצנה – תיאור היררכי של הסצנה הנוכחית. מכיל את אוסף האובייקטים.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פרויקט – אוסף הנכסים (</a:t>
            </a:r>
            <a:r>
              <a:rPr lang="en-US" dirty="0"/>
              <a:t>asset</a:t>
            </a:r>
            <a:r>
              <a:rPr lang="he-IL" dirty="0"/>
              <a:t>) של הפרויקט, כולל אובייקטים ורכיבים. בנוסף לתמונות, צלילים ואלמנטים גרפיים נוספים. ניתן לסידור בהיררכית תיקיות.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סצנה – הצגה גרפית של האובייקטים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משחק – חלון המשחק: קבלת קלט בזמן ריצה, ייצוג המצלמה בסצנה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מפקח – מציג פרטי האובייקט הנבחר והרכיבים ששייכים לו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הדגם שינוי </a:t>
            </a:r>
            <a:r>
              <a:rPr lang="he-IL" dirty="0" err="1"/>
              <a:t>בכח</a:t>
            </a:r>
            <a:r>
              <a:rPr lang="he-IL" dirty="0"/>
              <a:t> הכבידה על הציפור. מה קורה אם נכניס ערך שלילי?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השתמש ב</a:t>
            </a:r>
            <a:r>
              <a:rPr lang="en-US" dirty="0"/>
              <a:t>UNITY</a:t>
            </a:r>
            <a:r>
              <a:rPr lang="he-IL" dirty="0"/>
              <a:t> בכדי להסביר את הרעיון.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הקוד של האלגוריתם יינתן מוכן לחניכים. אין צורך להסביר לעומק את תהליך החישוב או את פונקציית ההמרה.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309E-F28D-6546-B493-65985EE6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8D80C-F192-D248-BB4C-B06EC4A6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532A-6989-654E-81BF-51E4C8C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F504-2132-BA41-A567-2F02D01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0261-578E-F644-AB2C-DB55F2F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C4DD-2CEF-2147-8049-0405E317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3324F-60D0-2245-A409-E33CE50B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600"/>
            <a:ext cx="10515600" cy="4805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0C85-7D4B-FC41-AB96-4CCA1BB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385E-9178-8C4D-BDE0-3C10AB7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4085-1C09-9840-ABF2-9E1FBDD3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9E05-8C2F-684F-879E-D7E3A9D0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1087-78FB-2947-9A58-F43FEDCC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26B9-A0A5-C84F-80CF-279DFBB1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E5EA-EA36-4E44-ABAF-2ACA5900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2AD6-C318-9B4F-AB93-B414CFF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7209-C0F9-F342-B9D2-1161DA58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26E9-F4DA-5C43-871B-7C6D44B2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8FD9-566A-6042-AAF9-31C8BD9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3923-D1C0-7444-A21A-4605748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C3F-2323-6146-B201-60A7E14D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601F-0900-1149-9E22-88D9AE9A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0F26-CB2F-B146-8601-D9D28171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E545-50AF-7148-9481-F0EE7BC1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143C-D765-334C-8EA1-681A228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CBC4-2597-E94D-8F05-05CF48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617-5E1C-BE49-BFB8-152B353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BB9E-BE4A-7142-8887-B66E935C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053D-1B9B-AD4A-8E42-49D5B567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C582-36BA-6449-AE89-7F00F98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B98E-1FBF-924A-BF43-DAEA99B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623C-3743-4246-9668-5FC14A1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838-13B3-F44D-8B08-0BB3AC42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3DBE-694A-A745-9779-1C6622A2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873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50B1-3658-D243-AEBD-0BACB6FE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9329"/>
            <a:ext cx="5157787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FDD77-36DC-D440-B295-AD1C5549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873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D5244-B7D7-7B42-BF5B-0E5F315F5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9329"/>
            <a:ext cx="5183188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4CB9-AD38-BE46-98BC-258083F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CB682-E9EB-A143-BCAE-7592252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45D40-57E6-FC42-A28B-1A9FA5A5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D10A-B2B6-FB4F-B62A-BB1A9CB2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A7A0-2AB0-7248-8419-340D8767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4099-E428-5940-ABEF-BFFFECC1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889C-3447-F44C-99A6-5CA15A9A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EA2E5-3365-664E-ABD2-CA5111A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2656-9786-314A-A122-982204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1E80-8CDB-1748-A150-A33E2CBB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B12-6DC6-6B4E-918D-00F276FA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C833-DC6D-3C40-88AD-8B41BDC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DF7F-F501-CF44-BA93-0EC9DC7F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E5A5-2FC9-194C-BDA7-FCADBEE2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9087-0BF6-6D42-AE45-246069D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B54D-9EBD-804C-84BD-89BC353E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AD7-3668-C443-BC7B-52442617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FE77-C4D2-704B-A080-A9F642777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67A9-E574-F647-8636-F05F9D1A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55AE-462F-2E40-80B3-978C95DA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ECC7-7D93-1140-885F-9AC78F01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BAF9-B4F8-D946-9158-C585B7A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8006C-E4F8-314C-B7B9-F9D02D83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7081-38BF-D64E-BC9B-261A929F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34E8-4F58-5246-8B1B-040038E4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05FE-6449-7242-BBB5-7AF254F482B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46C4-F96A-174B-9ABB-D38ADE8B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BDDF-4325-A640-AA93-45B3C314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7%D7%9C%D7%98" TargetMode="External"/><Relationship Id="rId13" Type="http://schemas.openxmlformats.org/officeDocument/2006/relationships/hyperlink" Target="https://he.wikipedia.org/wiki/%D7%A9%D7%95%D7%A7_%D7%94%D7%94%D7%95%D7%9F" TargetMode="External"/><Relationship Id="rId3" Type="http://schemas.openxmlformats.org/officeDocument/2006/relationships/hyperlink" Target="https://he.wikipedia.org/wiki/%D7%97%D7%99%D7%A9%D7%95%D7%91%D7%99%D7%95%D7%AA" TargetMode="External"/><Relationship Id="rId7" Type="http://schemas.openxmlformats.org/officeDocument/2006/relationships/hyperlink" Target="https://he.wikipedia.org/wiki/%D7%9C%D7%9E%D7%99%D7%93%D7%AA_%D7%9E%D7%9B%D7%95%D7%A0%D7%94" TargetMode="External"/><Relationship Id="rId12" Type="http://schemas.openxmlformats.org/officeDocument/2006/relationships/hyperlink" Target="https://he.wikipedia.org/wiki/%D7%96%D7%99%D7%94%D7%95%D7%99_%D7%9B%D7%AA%D7%91_%D7%99%D7%93" TargetMode="External"/><Relationship Id="rId2" Type="http://schemas.openxmlformats.org/officeDocument/2006/relationships/hyperlink" Target="https://he.wikipedia.org/wiki/%D7%9E%D7%95%D7%93%D7%9C_%D7%9E%D7%AA%D7%9E%D7%98%D7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pedia.org/wiki/%D7%A8%D7%A9%D7%AA_%D7%A2%D7%A6%D7%91%D7%99%D7%AA" TargetMode="External"/><Relationship Id="rId11" Type="http://schemas.openxmlformats.org/officeDocument/2006/relationships/hyperlink" Target="https://he.wikipedia.org/wiki/%D7%9E%D7%A2%D7%A8%D7%9B%D7%AA_%D7%96%D7%99%D7%94%D7%95%D7%99_%D7%AA%D7%95%D7%95%D7%99_%D7%A4%D7%A0%D7%99%D7%9D" TargetMode="External"/><Relationship Id="rId5" Type="http://schemas.openxmlformats.org/officeDocument/2006/relationships/hyperlink" Target="https://he.wikipedia.org/wiki/%D7%A7%D7%95%D7%92%D7%A0%D7%99%D7%98%D7%99%D7%91%D7%99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s://he.wikipedia.org/wiki/%D7%96%D7%99%D7%94%D7%95%D7%99_%D7%AA%D7%95%D7%95%D7%99%D7%9D_%D7%90%D7%95%D7%A4%D7%98%D7%99" TargetMode="External"/><Relationship Id="rId4" Type="http://schemas.openxmlformats.org/officeDocument/2006/relationships/hyperlink" Target="https://he.wikipedia.org/wiki/%D7%9E%D7%95%D7%97" TargetMode="External"/><Relationship Id="rId9" Type="http://schemas.openxmlformats.org/officeDocument/2006/relationships/hyperlink" Target="https://he.wikipedia.org/wiki/%D7%A4%D7%9C%D7%98" TargetMode="External"/><Relationship Id="rId14" Type="http://schemas.openxmlformats.org/officeDocument/2006/relationships/hyperlink" Target="https://he.wikipedia.org/wiki/%D7%9E%D7%A2%D7%A8%D7%9B%D7%AA_%D7%96%D7%99%D7%94%D7%95%D7%99_%D7%93%D7%99%D7%91%D7%95%D7%A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129-624A-334B-8A98-DDF241612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הכרות עם יצירת משחקים ובינה מלאכותית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5E8A5-6C11-5E4A-B95E-B644FFEF3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7433-9030-F642-931D-DC2014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הממשק של </a:t>
            </a:r>
            <a:r>
              <a:rPr lang="en-US" dirty="0"/>
              <a:t>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4B788-2B4E-CC4F-B0CD-7F68C851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06" y="1074162"/>
            <a:ext cx="9196587" cy="5585717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D6A7968F-E7C6-FB49-B653-4624516C0FDE}"/>
              </a:ext>
            </a:extLst>
          </p:cNvPr>
          <p:cNvSpPr/>
          <p:nvPr/>
        </p:nvSpPr>
        <p:spPr>
          <a:xfrm>
            <a:off x="145774" y="118872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117151"/>
              <a:gd name="adj6" fmla="val 18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היררכיית הסצנה</a:t>
            </a:r>
            <a:endParaRPr lang="en-US" dirty="0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E3B084C0-BC52-4F4C-BC29-9FF73C077C30}"/>
              </a:ext>
            </a:extLst>
          </p:cNvPr>
          <p:cNvSpPr/>
          <p:nvPr/>
        </p:nvSpPr>
        <p:spPr>
          <a:xfrm>
            <a:off x="310650" y="4283102"/>
            <a:ext cx="1022179" cy="569843"/>
          </a:xfrm>
          <a:prstGeom prst="borderCallout2">
            <a:avLst>
              <a:gd name="adj1" fmla="val -4506"/>
              <a:gd name="adj2" fmla="val 48483"/>
              <a:gd name="adj3" fmla="val -57994"/>
              <a:gd name="adj4" fmla="val 83652"/>
              <a:gd name="adj5" fmla="val -73547"/>
              <a:gd name="adj6" fmla="val 166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נכסי הפרויקט</a:t>
            </a:r>
            <a:endParaRPr lang="en-US" dirty="0"/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5A83923C-7EC6-3642-A201-3AB14DCCFC83}"/>
              </a:ext>
            </a:extLst>
          </p:cNvPr>
          <p:cNvSpPr/>
          <p:nvPr/>
        </p:nvSpPr>
        <p:spPr>
          <a:xfrm>
            <a:off x="2696818" y="365125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233430"/>
              <a:gd name="adj6" fmla="val 13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סצנה</a:t>
            </a:r>
            <a:endParaRPr lang="en-US" dirty="0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D569FEE0-6BF5-DC44-AC8A-3BD1E7922817}"/>
              </a:ext>
            </a:extLst>
          </p:cNvPr>
          <p:cNvSpPr/>
          <p:nvPr/>
        </p:nvSpPr>
        <p:spPr>
          <a:xfrm>
            <a:off x="5194853" y="4547506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2471"/>
              <a:gd name="adj4" fmla="val -66738"/>
              <a:gd name="adj5" fmla="val -117733"/>
              <a:gd name="adj6" fmla="val -95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6AA689C0-7F21-7048-A67F-07262A3B0EE6}"/>
              </a:ext>
            </a:extLst>
          </p:cNvPr>
          <p:cNvSpPr/>
          <p:nvPr/>
        </p:nvSpPr>
        <p:spPr>
          <a:xfrm>
            <a:off x="11016751" y="216606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80524"/>
              <a:gd name="adj6" fmla="val -234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מפקח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1161755C-FC7C-6641-BD68-1818990C24EE}"/>
              </a:ext>
            </a:extLst>
          </p:cNvPr>
          <p:cNvSpPr/>
          <p:nvPr/>
        </p:nvSpPr>
        <p:spPr>
          <a:xfrm>
            <a:off x="153069" y="2582158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-13808"/>
              <a:gd name="adj4" fmla="val 112174"/>
              <a:gd name="adj5" fmla="val -52617"/>
              <a:gd name="adj6" fmla="val 156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אובייקט נבחר</a:t>
            </a:r>
            <a:endParaRPr lang="en-US" dirty="0"/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E7F0C3C-37E3-C445-AA92-DCA722214E9F}"/>
              </a:ext>
            </a:extLst>
          </p:cNvPr>
          <p:cNvSpPr/>
          <p:nvPr/>
        </p:nvSpPr>
        <p:spPr>
          <a:xfrm>
            <a:off x="11024046" y="308739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96803"/>
              <a:gd name="adj6" fmla="val -192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רכיבי האובייקט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5234F-376E-EB45-B1DF-01698D92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2" y="1264920"/>
            <a:ext cx="8995234" cy="5149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3468D-D0DA-0849-BEA7-F6625D89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יצירת פרויקט חדש ב </a:t>
            </a:r>
            <a:r>
              <a:rPr lang="en-US" dirty="0"/>
              <a:t>UNITY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7AB764B8-392F-4E49-805F-187945E12FE8}"/>
              </a:ext>
            </a:extLst>
          </p:cNvPr>
          <p:cNvSpPr/>
          <p:nvPr/>
        </p:nvSpPr>
        <p:spPr>
          <a:xfrm>
            <a:off x="519404" y="251653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144562"/>
              <a:gd name="adj6" fmla="val 388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שם פרויקט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F0F5947A-E961-434B-914B-6E5247BBB805}"/>
              </a:ext>
            </a:extLst>
          </p:cNvPr>
          <p:cNvSpPr/>
          <p:nvPr/>
        </p:nvSpPr>
        <p:spPr>
          <a:xfrm>
            <a:off x="423258" y="4630252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-104580"/>
              <a:gd name="adj6" fmla="val 398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מיקום בדיסק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5C6F9846-6102-4040-8307-98C3772182D9}"/>
              </a:ext>
            </a:extLst>
          </p:cNvPr>
          <p:cNvSpPr/>
          <p:nvPr/>
        </p:nvSpPr>
        <p:spPr>
          <a:xfrm>
            <a:off x="9411420" y="3694346"/>
            <a:ext cx="1022179" cy="844279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13729"/>
              <a:gd name="adj6" fmla="val -119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בחירה בין </a:t>
            </a:r>
            <a:r>
              <a:rPr lang="en-US" dirty="0"/>
              <a:t>2D/3D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E3C8304F-2DBF-5E4B-9A1F-6CE4B7E1B6D6}"/>
              </a:ext>
            </a:extLst>
          </p:cNvPr>
          <p:cNvSpPr/>
          <p:nvPr/>
        </p:nvSpPr>
        <p:spPr>
          <a:xfrm>
            <a:off x="9411420" y="4988523"/>
            <a:ext cx="1288881" cy="591826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37535"/>
              <a:gd name="adj6" fmla="val -8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יצירה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2BA9-4879-8842-93DC-DF6E75D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פיזיקה ב </a:t>
            </a:r>
            <a:r>
              <a:rPr lang="en-US" dirty="0"/>
              <a:t>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0EB4E-C801-0749-8E64-D141E6E7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69" y="2467187"/>
            <a:ext cx="4911862" cy="248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CFA7B-035B-AD40-8BFD-AF88C36D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51958"/>
            <a:ext cx="33147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BE6B2-1760-884A-BDB8-5CD0A25A4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50" y="5224505"/>
            <a:ext cx="33274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562DA-62D3-9145-A50F-0EF709703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128" y="3708262"/>
            <a:ext cx="3327400" cy="265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095E7-F0C4-F94C-8A9E-D3DE100A4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1280658"/>
            <a:ext cx="3352800" cy="609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FE22A-A01B-3944-8D7A-291463ECAA88}"/>
              </a:ext>
            </a:extLst>
          </p:cNvPr>
          <p:cNvCxnSpPr>
            <a:cxnSpLocks/>
          </p:cNvCxnSpPr>
          <p:nvPr/>
        </p:nvCxnSpPr>
        <p:spPr>
          <a:xfrm flipH="1" flipV="1">
            <a:off x="2358887" y="530087"/>
            <a:ext cx="2504661" cy="212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61AFE-C2FD-F340-9BEC-9C98FD94D8FD}"/>
              </a:ext>
            </a:extLst>
          </p:cNvPr>
          <p:cNvCxnSpPr>
            <a:cxnSpLocks/>
          </p:cNvCxnSpPr>
          <p:nvPr/>
        </p:nvCxnSpPr>
        <p:spPr>
          <a:xfrm flipV="1">
            <a:off x="4863548" y="1563757"/>
            <a:ext cx="3260035" cy="1086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B74A6B-2317-2C44-952E-1EC25481E157}"/>
              </a:ext>
            </a:extLst>
          </p:cNvPr>
          <p:cNvCxnSpPr>
            <a:cxnSpLocks/>
          </p:cNvCxnSpPr>
          <p:nvPr/>
        </p:nvCxnSpPr>
        <p:spPr>
          <a:xfrm flipH="1">
            <a:off x="2027585" y="4447761"/>
            <a:ext cx="3882885" cy="906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B0A81-21FB-C742-BDD1-4A264E327D0B}"/>
              </a:ext>
            </a:extLst>
          </p:cNvPr>
          <p:cNvCxnSpPr>
            <a:cxnSpLocks/>
          </p:cNvCxnSpPr>
          <p:nvPr/>
        </p:nvCxnSpPr>
        <p:spPr>
          <a:xfrm flipV="1">
            <a:off x="6082748" y="4028661"/>
            <a:ext cx="3074504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93508F-61C4-364D-8989-8515E13631E6}"/>
              </a:ext>
            </a:extLst>
          </p:cNvPr>
          <p:cNvSpPr/>
          <p:nvPr/>
        </p:nvSpPr>
        <p:spPr>
          <a:xfrm>
            <a:off x="3664225" y="4018281"/>
            <a:ext cx="4887705" cy="93105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CF81C-6160-F740-B533-C75E35ACF6B6}"/>
              </a:ext>
            </a:extLst>
          </p:cNvPr>
          <p:cNvSpPr txBox="1"/>
          <p:nvPr/>
        </p:nvSpPr>
        <p:spPr>
          <a:xfrm>
            <a:off x="151617" y="2507937"/>
            <a:ext cx="34596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 err="1"/>
              <a:t>RigidBody</a:t>
            </a:r>
            <a:r>
              <a:rPr lang="en-US" dirty="0"/>
              <a:t> </a:t>
            </a:r>
            <a:r>
              <a:rPr lang="he-IL" dirty="0"/>
              <a:t> מוסיף יכולות</a:t>
            </a:r>
          </a:p>
          <a:p>
            <a:pPr marL="0" algn="r" defTabSz="914400" rtl="1" eaLnBrk="1" latinLnBrk="0" hangingPunct="1"/>
            <a:r>
              <a:rPr lang="he-IL" dirty="0"/>
              <a:t> פיסיקליות לאובייקטים: תנועה </a:t>
            </a:r>
          </a:p>
          <a:p>
            <a:pPr marL="0" algn="r" defTabSz="914400" rtl="1" eaLnBrk="1" latinLnBrk="0" hangingPunct="1"/>
            <a:r>
              <a:rPr lang="he-IL" dirty="0"/>
              <a:t>והתנגשויות.</a:t>
            </a:r>
          </a:p>
          <a:p>
            <a:pPr marL="0" algn="r" defTabSz="914400" rtl="1" eaLnBrk="1" latinLnBrk="0" hangingPunct="1"/>
            <a:r>
              <a:rPr lang="he-IL" dirty="0"/>
              <a:t>לציפור השתמשנו בסוג דינאמי שמגיב</a:t>
            </a:r>
          </a:p>
          <a:p>
            <a:pPr marL="0" algn="r" defTabSz="914400" rtl="1" eaLnBrk="1" latinLnBrk="0" hangingPunct="1"/>
            <a:r>
              <a:rPr lang="he-IL" dirty="0" err="1"/>
              <a:t>לכח</a:t>
            </a:r>
            <a:r>
              <a:rPr lang="he-IL" dirty="0"/>
              <a:t> הכבידה (ביחס של 0.66)</a:t>
            </a:r>
          </a:p>
          <a:p>
            <a:pPr algn="r" rtl="1"/>
            <a:r>
              <a:rPr lang="he-IL" dirty="0"/>
              <a:t>לאדמה השתמשנו בסוג קינטי שלא </a:t>
            </a:r>
          </a:p>
          <a:p>
            <a:pPr algn="r" rtl="1"/>
            <a:r>
              <a:rPr lang="he-IL" dirty="0"/>
              <a:t>מגיב </a:t>
            </a:r>
            <a:r>
              <a:rPr lang="he-IL" dirty="0" err="1"/>
              <a:t>לכח</a:t>
            </a:r>
            <a:r>
              <a:rPr lang="he-IL" dirty="0"/>
              <a:t> הכבידה.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1269F-2CDC-1245-A5F7-CB5D43E41FD7}"/>
              </a:ext>
            </a:extLst>
          </p:cNvPr>
          <p:cNvSpPr txBox="1"/>
          <p:nvPr/>
        </p:nvSpPr>
        <p:spPr>
          <a:xfrm>
            <a:off x="8818753" y="2016641"/>
            <a:ext cx="307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/>
              <a:t>Collider</a:t>
            </a:r>
            <a:r>
              <a:rPr lang="he-IL" dirty="0"/>
              <a:t> מגדיר היקף </a:t>
            </a:r>
          </a:p>
          <a:p>
            <a:pPr marL="0" algn="r" defTabSz="914400" rtl="1" eaLnBrk="1" latinLnBrk="0" hangingPunct="1"/>
            <a:r>
              <a:rPr lang="he-IL" dirty="0"/>
              <a:t>לאובייקט לצורך זיהוי התנגשויות.</a:t>
            </a:r>
          </a:p>
          <a:p>
            <a:pPr marL="0" algn="r" defTabSz="914400" rtl="1" eaLnBrk="1" latinLnBrk="0" hangingPunct="1"/>
            <a:r>
              <a:rPr lang="he-IL" dirty="0"/>
              <a:t>ישנם סוגים שונים של </a:t>
            </a:r>
            <a:r>
              <a:rPr lang="en-US" dirty="0"/>
              <a:t>Colliders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05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BD42-6396-B749-9C9E-DF8B1E4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משתנים במפקח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1848-D29F-E841-BF65-70563622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1769827"/>
            <a:ext cx="25781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077A-5E26-1149-B18D-DC947828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3614530"/>
            <a:ext cx="35052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E270B-065C-BA41-B111-B2151A9B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19" y="1769827"/>
            <a:ext cx="12573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A5153-4C55-5E48-8307-7764CDF1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382" y="3271312"/>
            <a:ext cx="2298700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4CC08-6674-7E43-BABD-86702DC33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564" y="3271312"/>
            <a:ext cx="2260600" cy="204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4862FC-A9C5-DC43-BB87-27E1B49CCC1E}"/>
              </a:ext>
            </a:extLst>
          </p:cNvPr>
          <p:cNvSpPr txBox="1"/>
          <p:nvPr/>
        </p:nvSpPr>
        <p:spPr>
          <a:xfrm>
            <a:off x="7807636" y="1332707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בחר את אובייקט הציפור בהיררכיה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4A053-7770-3244-9DFD-19E863FC7C38}"/>
              </a:ext>
            </a:extLst>
          </p:cNvPr>
          <p:cNvSpPr txBox="1"/>
          <p:nvPr/>
        </p:nvSpPr>
        <p:spPr>
          <a:xfrm>
            <a:off x="7727422" y="2948147"/>
            <a:ext cx="362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במפקח גלול לרכיב </a:t>
            </a:r>
            <a:r>
              <a:rPr lang="en-US" dirty="0"/>
              <a:t>Bird</a:t>
            </a:r>
            <a:r>
              <a:rPr lang="he-IL" dirty="0"/>
              <a:t> בכדי לשנות</a:t>
            </a:r>
            <a:endParaRPr lang="en-US" dirty="0"/>
          </a:p>
          <a:p>
            <a:pPr algn="r" rtl="1"/>
            <a:r>
              <a:rPr lang="he-IL" dirty="0"/>
              <a:t> את ה</a:t>
            </a:r>
            <a:r>
              <a:rPr lang="en-US" dirty="0" err="1"/>
              <a:t>upForce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389E6-8F15-B24B-864D-9F5F02980F28}"/>
              </a:ext>
            </a:extLst>
          </p:cNvPr>
          <p:cNvSpPr txBox="1"/>
          <p:nvPr/>
        </p:nvSpPr>
        <p:spPr>
          <a:xfrm>
            <a:off x="3045781" y="1264920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ניתן לבצע שינויים גם בזמן ריצה!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E5D1B-0E8F-BF48-8CBD-57747EACB094}"/>
              </a:ext>
            </a:extLst>
          </p:cNvPr>
          <p:cNvSpPr txBox="1"/>
          <p:nvPr/>
        </p:nvSpPr>
        <p:spPr>
          <a:xfrm>
            <a:off x="538048" y="2164715"/>
            <a:ext cx="5886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4. בכדי לשמור שינויים שבוצעו בזמן ריצה – לחיצת עכבר שמאל</a:t>
            </a:r>
          </a:p>
          <a:p>
            <a:pPr algn="r" rtl="1"/>
            <a:r>
              <a:rPr lang="he-IL" dirty="0"/>
              <a:t>על גלגל השיניים ובחר: </a:t>
            </a:r>
            <a:r>
              <a:rPr lang="en-US" dirty="0"/>
              <a:t>Copy Component</a:t>
            </a:r>
            <a:r>
              <a:rPr lang="he-IL" dirty="0"/>
              <a:t>. עצור את הריצה וכעת</a:t>
            </a:r>
          </a:p>
          <a:p>
            <a:pPr algn="r" rtl="1"/>
            <a:r>
              <a:rPr lang="he-IL" dirty="0"/>
              <a:t>בחר </a:t>
            </a:r>
            <a:r>
              <a:rPr lang="en-US" dirty="0"/>
              <a:t>Paste Component Values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C86-60AC-2940-BC31-8B46407F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הסבר על רקע נגלל אין סופי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D2D20-335C-1042-B45C-6B8AC97D9A64}"/>
              </a:ext>
            </a:extLst>
          </p:cNvPr>
          <p:cNvGrpSpPr/>
          <p:nvPr/>
        </p:nvGrpSpPr>
        <p:grpSpPr>
          <a:xfrm>
            <a:off x="616502" y="1264919"/>
            <a:ext cx="10737298" cy="3478055"/>
            <a:chOff x="616502" y="1264919"/>
            <a:chExt cx="10737298" cy="3478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EE77C3-FBD9-6E45-BABC-B8EC0E9F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02" y="1264919"/>
              <a:ext cx="10737298" cy="3478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0598E4-D360-DC47-A87A-5006AF4BBF5E}"/>
                </a:ext>
              </a:extLst>
            </p:cNvPr>
            <p:cNvSpPr/>
            <p:nvPr/>
          </p:nvSpPr>
          <p:spPr>
            <a:xfrm>
              <a:off x="4333461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781D5-B5C5-8947-9FBF-236A74796150}"/>
                </a:ext>
              </a:extLst>
            </p:cNvPr>
            <p:cNvSpPr/>
            <p:nvPr/>
          </p:nvSpPr>
          <p:spPr>
            <a:xfrm>
              <a:off x="7697856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70E3E0-4EB9-8540-9D40-F51A5A9DB575}"/>
                </a:ext>
              </a:extLst>
            </p:cNvPr>
            <p:cNvSpPr/>
            <p:nvPr/>
          </p:nvSpPr>
          <p:spPr>
            <a:xfrm>
              <a:off x="4422085" y="2534478"/>
              <a:ext cx="2259496" cy="131859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he-IL" dirty="0">
                  <a:solidFill>
                    <a:schemeClr val="tx1"/>
                  </a:solidFill>
                </a:rPr>
                <a:t>חלון המצלמה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2A6C87-D0DD-B446-8BF6-1BDDF0329746}"/>
                </a:ext>
              </a:extLst>
            </p:cNvPr>
            <p:cNvCxnSpPr/>
            <p:nvPr/>
          </p:nvCxnSpPr>
          <p:spPr>
            <a:xfrm>
              <a:off x="2054087" y="2650435"/>
              <a:ext cx="57895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42F235-1993-D84F-BABC-D3527C0CF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87" y="3193774"/>
              <a:ext cx="24118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1470CA-98E9-0C4E-9A4B-55F4EC114D33}"/>
              </a:ext>
            </a:extLst>
          </p:cNvPr>
          <p:cNvSpPr txBox="1"/>
          <p:nvPr/>
        </p:nvSpPr>
        <p:spPr>
          <a:xfrm>
            <a:off x="3887204" y="5194852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חלון המצלה נשאר קבוע בזמן שהרקע נגלל. </a:t>
            </a:r>
          </a:p>
          <a:p>
            <a:pPr algn="r" rtl="1"/>
            <a:r>
              <a:rPr lang="he-IL" dirty="0"/>
              <a:t>שיכפול הרקע מאפשר להזיזו משמאל לימין בכל פעם שהמצלמה רואה רק את הרקע מימין.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0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1-4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יצירת פרויקט חדש ב</a:t>
            </a:r>
            <a:r>
              <a:rPr lang="en-US" dirty="0"/>
              <a:t>unity</a:t>
            </a:r>
            <a:r>
              <a:rPr lang="he-IL" dirty="0"/>
              <a:t> וייבוא קבצים. הכנת הרקע (</a:t>
            </a:r>
            <a:r>
              <a:rPr lang="en-US" dirty="0"/>
              <a:t>background</a:t>
            </a:r>
            <a:r>
              <a:rPr lang="he-IL" dirty="0"/>
              <a:t>) למשחק.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שליטה על הציפור, קלט ב</a:t>
            </a:r>
            <a:r>
              <a:rPr lang="en-US" dirty="0"/>
              <a:t>unity</a:t>
            </a:r>
            <a:r>
              <a:rPr lang="he-IL" dirty="0"/>
              <a:t> והוספת פיזיקה למשחק. יצירת עמודים.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לוגיקת המשחק, ניקוד וסיום 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אפשרות אתחול המשחק לאחר פסילה.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הכרות עם בינה מלאכותית</a:t>
            </a:r>
          </a:p>
        </p:txBody>
      </p:sp>
    </p:spTree>
    <p:extLst>
      <p:ext uri="{BB962C8B-B14F-4D97-AF65-F5344CB8AC3E}">
        <p14:creationId xmlns:p14="http://schemas.microsoft.com/office/powerpoint/2010/main" val="173566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 הבסיסי של אלגוריתם גנטי הוא שרק המתאימים שורדים. רעיון תכנותי בסיסי זה מושפע מההצלחה של האבולוציה בפתרון בעיות </a:t>
            </a:r>
            <a:r>
              <a:rPr lang="he-IL" dirty="0" err="1"/>
              <a:t>אמיתיות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שילוב </a:t>
            </a:r>
            <a:r>
              <a:rPr lang="he-IL" b="1" dirty="0"/>
              <a:t>פתרונות</a:t>
            </a:r>
            <a:r>
              <a:rPr lang="he-IL" dirty="0"/>
              <a:t> אפשריים </a:t>
            </a:r>
            <a:r>
              <a:rPr lang="he-IL" b="1" dirty="0"/>
              <a:t>לבעיה</a:t>
            </a:r>
            <a:r>
              <a:rPr lang="he-IL" dirty="0"/>
              <a:t> והפעלת תהליכים של ברירה מלאכותית כדי לבחור את המועמדים שיעברו לשלבים הבאים.</a:t>
            </a:r>
          </a:p>
          <a:p>
            <a:pPr algn="r" rtl="1"/>
            <a:r>
              <a:rPr lang="he-IL" dirty="0"/>
              <a:t>בכדי לקבל </a:t>
            </a:r>
            <a:r>
              <a:rPr lang="he-IL" b="1" dirty="0"/>
              <a:t>פתרונות</a:t>
            </a:r>
            <a:r>
              <a:rPr lang="he-IL" dirty="0"/>
              <a:t> טובים יותר: ״</a:t>
            </a:r>
            <a:r>
              <a:rPr lang="he-IL" b="1" dirty="0"/>
              <a:t>נזווג</a:t>
            </a:r>
            <a:r>
              <a:rPr lang="he-IL" dirty="0"/>
              <a:t>״ </a:t>
            </a:r>
            <a:r>
              <a:rPr lang="he-IL" b="1" dirty="0"/>
              <a:t>פתרונות</a:t>
            </a:r>
            <a:r>
              <a:rPr lang="he-IL" dirty="0"/>
              <a:t> אחד עם השני וכך נקבל </a:t>
            </a:r>
            <a:r>
              <a:rPr lang="he-IL" b="1" dirty="0"/>
              <a:t>דור</a:t>
            </a:r>
            <a:r>
              <a:rPr lang="he-IL" dirty="0"/>
              <a:t> חדש של </a:t>
            </a:r>
            <a:r>
              <a:rPr lang="he-IL" b="1" dirty="0"/>
              <a:t>פתרונות</a:t>
            </a:r>
            <a:r>
              <a:rPr lang="he-IL" dirty="0"/>
              <a:t> הקרוב צעד נוסף לפתרון הבעיה הנתונה.</a:t>
            </a:r>
          </a:p>
          <a:p>
            <a:pPr algn="r" rtl="1"/>
            <a:r>
              <a:rPr lang="he-IL" dirty="0"/>
              <a:t>נחזור על התהליך מספר רב של פעמים (</a:t>
            </a:r>
            <a:r>
              <a:rPr lang="he-IL" b="1" dirty="0"/>
              <a:t>דורות</a:t>
            </a:r>
            <a:r>
              <a:rPr lang="he-IL" dirty="0"/>
              <a:t>) ולבסוף נגיע לפתרון הקרוב ביותר.</a:t>
            </a:r>
          </a:p>
        </p:txBody>
      </p:sp>
    </p:spTree>
    <p:extLst>
      <p:ext uri="{BB962C8B-B14F-4D97-AF65-F5344CB8AC3E}">
        <p14:creationId xmlns:p14="http://schemas.microsoft.com/office/powerpoint/2010/main" val="20277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- 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b="1" dirty="0"/>
              <a:t>אוכלוסייה</a:t>
            </a:r>
            <a:r>
              <a:rPr lang="he-IL" dirty="0"/>
              <a:t> (</a:t>
            </a:r>
            <a:r>
              <a:rPr lang="en-US" dirty="0"/>
              <a:t>Population</a:t>
            </a:r>
            <a:r>
              <a:rPr lang="he-IL" dirty="0"/>
              <a:t>): אוסף </a:t>
            </a:r>
            <a:r>
              <a:rPr lang="he-IL" b="1" dirty="0"/>
              <a:t>פתרונות</a:t>
            </a:r>
            <a:r>
              <a:rPr lang="he-IL" dirty="0"/>
              <a:t> (פריטים) כלשהן לבעיה, </a:t>
            </a:r>
            <a:r>
              <a:rPr lang="he-IL" dirty="0" err="1"/>
              <a:t>בדר״כ</a:t>
            </a:r>
            <a:r>
              <a:rPr lang="he-IL" dirty="0"/>
              <a:t> נבחרים אקראית בתחילת התהליך.</a:t>
            </a:r>
          </a:p>
          <a:p>
            <a:pPr algn="r" rtl="1"/>
            <a:r>
              <a:rPr lang="he-IL" b="1" dirty="0"/>
              <a:t>זיווג</a:t>
            </a:r>
            <a:r>
              <a:rPr lang="he-IL" dirty="0"/>
              <a:t> (</a:t>
            </a:r>
            <a:r>
              <a:rPr lang="en-US" dirty="0"/>
              <a:t>Crossover</a:t>
            </a:r>
            <a:r>
              <a:rPr lang="he-IL" dirty="0"/>
              <a:t>): יצירת </a:t>
            </a:r>
            <a:r>
              <a:rPr lang="he-IL" b="1" dirty="0"/>
              <a:t>פתרון</a:t>
            </a:r>
            <a:r>
              <a:rPr lang="he-IL" dirty="0"/>
              <a:t> (פריט) חדש משניים או יותר </a:t>
            </a:r>
            <a:r>
              <a:rPr lang="he-IL" b="1" dirty="0"/>
              <a:t>פתרונות</a:t>
            </a:r>
            <a:r>
              <a:rPr lang="he-IL" dirty="0"/>
              <a:t> (פריטים) קיימים</a:t>
            </a:r>
          </a:p>
          <a:p>
            <a:pPr algn="r" rtl="1"/>
            <a:r>
              <a:rPr lang="he-IL" b="1" dirty="0"/>
              <a:t>מוטציה</a:t>
            </a:r>
            <a:r>
              <a:rPr lang="he-IL" dirty="0"/>
              <a:t> (</a:t>
            </a:r>
            <a:r>
              <a:rPr lang="en-US" dirty="0"/>
              <a:t>Mutation</a:t>
            </a:r>
            <a:r>
              <a:rPr lang="he-IL" dirty="0"/>
              <a:t>): </a:t>
            </a:r>
            <a:r>
              <a:rPr lang="he-IL" b="1" dirty="0"/>
              <a:t>פתרון</a:t>
            </a:r>
            <a:r>
              <a:rPr lang="he-IL" dirty="0"/>
              <a:t> בודד שמשנה את התכונות שלו.</a:t>
            </a:r>
          </a:p>
          <a:p>
            <a:pPr algn="r" rtl="1"/>
            <a:r>
              <a:rPr lang="he-IL" b="1" dirty="0"/>
              <a:t>שיערוך</a:t>
            </a:r>
            <a:r>
              <a:rPr lang="he-IL" dirty="0"/>
              <a:t> (</a:t>
            </a:r>
            <a:r>
              <a:rPr lang="en-US" dirty="0"/>
              <a:t>Evaluation</a:t>
            </a:r>
            <a:r>
              <a:rPr lang="he-IL" dirty="0"/>
              <a:t>): יצירת אוכלוסייה חדשה ע״י </a:t>
            </a:r>
            <a:r>
              <a:rPr lang="he-IL" b="1" dirty="0"/>
              <a:t>שיערוך</a:t>
            </a:r>
            <a:r>
              <a:rPr lang="he-IL" dirty="0"/>
              <a:t> כל הפתרונות הנוכחיים, זיווגם ויצירת מוטציות.</a:t>
            </a:r>
          </a:p>
          <a:p>
            <a:pPr algn="r" rtl="1"/>
            <a:r>
              <a:rPr lang="he-IL" b="1" dirty="0"/>
              <a:t>פונקציית כשירות </a:t>
            </a:r>
            <a:r>
              <a:rPr lang="he-IL" dirty="0"/>
              <a:t>(</a:t>
            </a:r>
            <a:r>
              <a:rPr lang="en-US" dirty="0"/>
              <a:t>Fitness Function</a:t>
            </a:r>
            <a:r>
              <a:rPr lang="he-IL" dirty="0"/>
              <a:t>): הערכת </a:t>
            </a:r>
            <a:r>
              <a:rPr lang="he-IL" b="1" dirty="0"/>
              <a:t>הפתרון</a:t>
            </a:r>
            <a:r>
              <a:rPr lang="he-IL" dirty="0"/>
              <a:t> לעומת </a:t>
            </a:r>
            <a:r>
              <a:rPr lang="he-IL" b="1" dirty="0"/>
              <a:t>הפתרונות</a:t>
            </a:r>
            <a:r>
              <a:rPr lang="he-IL" dirty="0"/>
              <a:t> האחרים בכדי למצוא את </a:t>
            </a:r>
            <a:r>
              <a:rPr lang="he-IL" b="1" dirty="0"/>
              <a:t>הפתרונות</a:t>
            </a:r>
            <a:r>
              <a:rPr lang="he-IL" dirty="0"/>
              <a:t> הטובים ביותר</a:t>
            </a:r>
          </a:p>
          <a:p>
            <a:pPr algn="r" rtl="1"/>
            <a:r>
              <a:rPr lang="he-IL" b="1" dirty="0"/>
              <a:t>דור</a:t>
            </a:r>
            <a:r>
              <a:rPr lang="he-IL" dirty="0"/>
              <a:t> (</a:t>
            </a:r>
            <a:r>
              <a:rPr lang="en-US" dirty="0"/>
              <a:t>Generation</a:t>
            </a:r>
            <a:r>
              <a:rPr lang="he-IL" dirty="0"/>
              <a:t>): בסיום שיערוך, נוצר אוסף </a:t>
            </a:r>
            <a:r>
              <a:rPr lang="he-IL" b="1" dirty="0"/>
              <a:t>פתרונות</a:t>
            </a:r>
            <a:r>
              <a:rPr lang="he-IL" dirty="0"/>
              <a:t> חדש שמהווה </a:t>
            </a:r>
            <a:r>
              <a:rPr lang="he-IL" b="1" dirty="0"/>
              <a:t>דור</a:t>
            </a:r>
            <a:r>
              <a:rPr lang="he-IL" dirty="0"/>
              <a:t> חדש. </a:t>
            </a:r>
          </a:p>
        </p:txBody>
      </p:sp>
    </p:spTree>
    <p:extLst>
      <p:ext uri="{BB962C8B-B14F-4D97-AF65-F5344CB8AC3E}">
        <p14:creationId xmlns:p14="http://schemas.microsoft.com/office/powerpoint/2010/main" val="366900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</a:t>
            </a:r>
            <a:r>
              <a:rPr lang="he-IL" dirty="0" err="1"/>
              <a:t>פסאדו</a:t>
            </a:r>
            <a:r>
              <a:rPr lang="he-IL" dirty="0"/>
              <a:t> קוד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1. צור </a:t>
            </a:r>
            <a:r>
              <a:rPr lang="he-IL" b="1" dirty="0"/>
              <a:t>אוכלוסייה</a:t>
            </a:r>
            <a:r>
              <a:rPr lang="he-IL" dirty="0"/>
              <a:t> התחלתית</a:t>
            </a:r>
          </a:p>
          <a:p>
            <a:pPr marL="0" indent="0" algn="r">
              <a:buNone/>
            </a:pPr>
            <a:r>
              <a:rPr lang="he-IL" dirty="0"/>
              <a:t>2. הערך את ההתאמה של כל </a:t>
            </a:r>
            <a:r>
              <a:rPr lang="he-IL" b="1" dirty="0"/>
              <a:t>פתרון</a:t>
            </a:r>
            <a:r>
              <a:rPr lang="he-IL" dirty="0"/>
              <a:t> באוכלוסייה</a:t>
            </a:r>
          </a:p>
          <a:p>
            <a:pPr marL="0" indent="0" algn="r">
              <a:buNone/>
            </a:pPr>
            <a:r>
              <a:rPr lang="he-IL" dirty="0"/>
              <a:t>3. בחר את </a:t>
            </a:r>
            <a:r>
              <a:rPr lang="he-IL" b="1" dirty="0"/>
              <a:t>הפתרונות</a:t>
            </a:r>
            <a:r>
              <a:rPr lang="he-IL" dirty="0"/>
              <a:t> המתאימים ביותר</a:t>
            </a:r>
          </a:p>
          <a:p>
            <a:pPr marL="457200" lvl="1" indent="0" algn="r">
              <a:buNone/>
            </a:pPr>
            <a:r>
              <a:rPr lang="he-IL" dirty="0"/>
              <a:t>		             צור </a:t>
            </a:r>
            <a:r>
              <a:rPr lang="he-IL" b="1" dirty="0"/>
              <a:t>דור</a:t>
            </a:r>
            <a:r>
              <a:rPr lang="he-IL" dirty="0"/>
              <a:t> חדש של </a:t>
            </a:r>
            <a:r>
              <a:rPr lang="he-IL" b="1" dirty="0"/>
              <a:t>פתרונות</a:t>
            </a:r>
            <a:r>
              <a:rPr lang="he-IL" dirty="0"/>
              <a:t> על ידי זיווג ומוטציה של הדור הקודם</a:t>
            </a:r>
          </a:p>
          <a:p>
            <a:pPr marL="0" indent="0" algn="r">
              <a:buNone/>
            </a:pPr>
            <a:r>
              <a:rPr lang="he-IL" dirty="0"/>
              <a:t>4. חזור על שלבים 2–3 עד סיום הסימולציה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מה נלמד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הכרות בסיסית עם פיתוח משחקי מחשב</a:t>
            </a:r>
          </a:p>
          <a:p>
            <a:pPr algn="r" rtl="1"/>
            <a:r>
              <a:rPr lang="he-IL" dirty="0"/>
              <a:t>הכרות עם</a:t>
            </a:r>
            <a:r>
              <a:rPr lang="en-US" dirty="0"/>
              <a:t>UNITY </a:t>
            </a:r>
            <a:r>
              <a:rPr lang="he-IL" dirty="0"/>
              <a:t> סביבת פיתוח משחקים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בינה מלאכותית – שימושיות, דוגמאות לאלגוריתמים ולימוד מחשב לשחק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0863575-9458-4B42-B05B-0D03D79FA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2781852"/>
            <a:ext cx="906910" cy="86912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BC8CF81-8253-464F-9430-F43F26A0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4193208"/>
            <a:ext cx="906910" cy="86912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FEC8252-A2B4-0F4F-B913-400FAA496724}"/>
              </a:ext>
            </a:extLst>
          </p:cNvPr>
          <p:cNvSpPr txBox="1"/>
          <p:nvPr/>
        </p:nvSpPr>
        <p:spPr>
          <a:xfrm>
            <a:off x="7158193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a:rPr>
              <a:t>000010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  <a:effectLst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EDA5DD-6029-9841-984C-5BD81E5C1655}"/>
              </a:ext>
            </a:extLst>
          </p:cNvPr>
          <p:cNvSpPr txBox="1"/>
          <p:nvPr/>
        </p:nvSpPr>
        <p:spPr>
          <a:xfrm>
            <a:off x="7212896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9"/>
            <a:ext cx="10515600" cy="89979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0D987-E929-274D-8F68-AAC9419A4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1370496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910C3-7D3E-8D40-843B-7BA04122C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2781852"/>
            <a:ext cx="906910" cy="86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E781C-9580-5E44-AF6C-0582B194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4193208"/>
            <a:ext cx="906910" cy="869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BCBFC-B9E4-094C-B6CA-57F1A9009EEC}"/>
              </a:ext>
            </a:extLst>
          </p:cNvPr>
          <p:cNvSpPr txBox="1"/>
          <p:nvPr/>
        </p:nvSpPr>
        <p:spPr>
          <a:xfrm rot="5400000">
            <a:off x="502816" y="574599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יצירת אוכלוסייה</a:t>
            </a:r>
          </a:p>
          <a:p>
            <a:pPr marL="0" algn="ctr" defTabSz="914400" rtl="1" eaLnBrk="1" latinLnBrk="0" hangingPunct="1"/>
            <a:r>
              <a:rPr lang="he-IL" dirty="0"/>
              <a:t>ראשונית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039A8B-8157-8147-8F8D-4C96EE29EC64}"/>
              </a:ext>
            </a:extLst>
          </p:cNvPr>
          <p:cNvCxnSpPr>
            <a:cxnSpLocks/>
          </p:cNvCxnSpPr>
          <p:nvPr/>
        </p:nvCxnSpPr>
        <p:spPr>
          <a:xfrm>
            <a:off x="2080591" y="124703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362F19-F0E8-334C-AA76-201AD0CB9AD8}"/>
              </a:ext>
            </a:extLst>
          </p:cNvPr>
          <p:cNvSpPr txBox="1"/>
          <p:nvPr/>
        </p:nvSpPr>
        <p:spPr>
          <a:xfrm>
            <a:off x="808635" y="20882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BEDD8-1CAF-E44D-AE26-64B6DB9923FB}"/>
              </a:ext>
            </a:extLst>
          </p:cNvPr>
          <p:cNvSpPr txBox="1"/>
          <p:nvPr/>
        </p:nvSpPr>
        <p:spPr>
          <a:xfrm>
            <a:off x="808635" y="348339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110010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A57D7-B6BE-4F41-9A5D-C354BA012D64}"/>
              </a:ext>
            </a:extLst>
          </p:cNvPr>
          <p:cNvSpPr txBox="1"/>
          <p:nvPr/>
        </p:nvSpPr>
        <p:spPr>
          <a:xfrm>
            <a:off x="780185" y="487766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9D9DF9-5FB1-8F4C-9D04-58BEE6A3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7" y="2419907"/>
            <a:ext cx="531022" cy="21269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870612-4A33-7E41-B205-B71296DA220D}"/>
              </a:ext>
            </a:extLst>
          </p:cNvPr>
          <p:cNvSpPr txBox="1"/>
          <p:nvPr/>
        </p:nvSpPr>
        <p:spPr>
          <a:xfrm rot="5400000">
            <a:off x="2130738" y="574599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הפתרונות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AD6281-7527-9743-917A-2C442C2E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2416072" y="1505035"/>
            <a:ext cx="906910" cy="869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25994D-8F55-9340-BD68-137452F7AA20}"/>
              </a:ext>
            </a:extLst>
          </p:cNvPr>
          <p:cNvCxnSpPr>
            <a:cxnSpLocks/>
          </p:cNvCxnSpPr>
          <p:nvPr/>
        </p:nvCxnSpPr>
        <p:spPr>
          <a:xfrm>
            <a:off x="3531704" y="1247033"/>
            <a:ext cx="0" cy="543063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957361-DF3F-DD49-B5AF-1A37458BC7F4}"/>
              </a:ext>
            </a:extLst>
          </p:cNvPr>
          <p:cNvSpPr txBox="1"/>
          <p:nvPr/>
        </p:nvSpPr>
        <p:spPr>
          <a:xfrm rot="5400000">
            <a:off x="3511917" y="5774852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קבלת פונקציית</a:t>
            </a:r>
          </a:p>
          <a:p>
            <a:pPr marL="0" algn="ctr" defTabSz="914400" rtl="1" eaLnBrk="1" latinLnBrk="0" hangingPunct="1"/>
            <a:r>
              <a:rPr lang="he-IL" dirty="0"/>
              <a:t>כשירות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EFB547-453C-0648-9D08-4CE5B8B34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3880146" y="1370496"/>
            <a:ext cx="906910" cy="869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D82DCC-35BC-CC48-92B3-43A190912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2781852"/>
            <a:ext cx="906910" cy="869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3E2E9C-3316-404E-94D0-919D75CD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4193208"/>
            <a:ext cx="906910" cy="869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3A8370-E8FE-FB43-9A1F-78C2CD9E3DF9}"/>
              </a:ext>
            </a:extLst>
          </p:cNvPr>
          <p:cNvSpPr txBox="1"/>
          <p:nvPr/>
        </p:nvSpPr>
        <p:spPr>
          <a:xfrm>
            <a:off x="4333601" y="1247033"/>
            <a:ext cx="31290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1BD03-6483-CC4E-A5E6-7C65DE8180AD}"/>
              </a:ext>
            </a:extLst>
          </p:cNvPr>
          <p:cNvSpPr txBox="1"/>
          <p:nvPr/>
        </p:nvSpPr>
        <p:spPr>
          <a:xfrm>
            <a:off x="4282161" y="2610996"/>
            <a:ext cx="31290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D3D45-182C-D748-BB3D-37B891F0EB9F}"/>
              </a:ext>
            </a:extLst>
          </p:cNvPr>
          <p:cNvSpPr txBox="1"/>
          <p:nvPr/>
        </p:nvSpPr>
        <p:spPr>
          <a:xfrm>
            <a:off x="4282161" y="4008542"/>
            <a:ext cx="3129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56AE02-7089-E848-A9D5-BC00527A8FD8}"/>
              </a:ext>
            </a:extLst>
          </p:cNvPr>
          <p:cNvCxnSpPr>
            <a:cxnSpLocks/>
          </p:cNvCxnSpPr>
          <p:nvPr/>
        </p:nvCxnSpPr>
        <p:spPr>
          <a:xfrm>
            <a:off x="5168347" y="1247033"/>
            <a:ext cx="0" cy="53773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1DCA29-5A37-AB4F-8B57-67A14C3B4C8A}"/>
              </a:ext>
            </a:extLst>
          </p:cNvPr>
          <p:cNvSpPr txBox="1"/>
          <p:nvPr/>
        </p:nvSpPr>
        <p:spPr>
          <a:xfrm rot="5400000">
            <a:off x="5029355" y="5745997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שיערוך ויצירת</a:t>
            </a:r>
          </a:p>
          <a:p>
            <a:pPr marL="0" algn="ctr" defTabSz="914400" rtl="1" eaLnBrk="1" latinLnBrk="0" hangingPunct="1"/>
            <a:r>
              <a:rPr lang="he-IL" dirty="0"/>
              <a:t>זיווגים ומוטציות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906BDE-BB4A-7F4E-9CBE-3401E586BCE1}"/>
              </a:ext>
            </a:extLst>
          </p:cNvPr>
          <p:cNvCxnSpPr>
            <a:cxnSpLocks/>
          </p:cNvCxnSpPr>
          <p:nvPr/>
        </p:nvCxnSpPr>
        <p:spPr>
          <a:xfrm flipH="1">
            <a:off x="4855293" y="1805057"/>
            <a:ext cx="62610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EC1B07-AA74-D04F-8207-B2AA5F055075}"/>
              </a:ext>
            </a:extLst>
          </p:cNvPr>
          <p:cNvCxnSpPr>
            <a:cxnSpLocks/>
          </p:cNvCxnSpPr>
          <p:nvPr/>
        </p:nvCxnSpPr>
        <p:spPr>
          <a:xfrm flipH="1">
            <a:off x="4787057" y="1805057"/>
            <a:ext cx="694345" cy="143399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0C9C40E-5764-D64F-8B1E-B8AB7F0B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1403800"/>
            <a:ext cx="906910" cy="8691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0740FC-91EA-0944-81E7-A99818BCB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5642545" y="2781852"/>
            <a:ext cx="906910" cy="8691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FCB689-36E1-364E-BD06-824FC532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4193208"/>
            <a:ext cx="906910" cy="86912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E6463F-6F75-FD46-BE15-6904C71A2D30}"/>
              </a:ext>
            </a:extLst>
          </p:cNvPr>
          <p:cNvCxnSpPr>
            <a:cxnSpLocks/>
          </p:cNvCxnSpPr>
          <p:nvPr/>
        </p:nvCxnSpPr>
        <p:spPr>
          <a:xfrm>
            <a:off x="6879896" y="120011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CD82660-149C-B746-9E9B-DC250D53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62" y="2372987"/>
            <a:ext cx="531022" cy="21269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0ED3F3-3A22-9A49-93CE-C4F355A1FA21}"/>
              </a:ext>
            </a:extLst>
          </p:cNvPr>
          <p:cNvSpPr txBox="1"/>
          <p:nvPr/>
        </p:nvSpPr>
        <p:spPr>
          <a:xfrm rot="5400000">
            <a:off x="6930043" y="569907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הפתרונות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84A1E8-9A2E-2044-B4B3-5632D231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7215377" y="1458115"/>
            <a:ext cx="906910" cy="86912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8CFF1-3A64-6641-80A3-053147982F9C}"/>
              </a:ext>
            </a:extLst>
          </p:cNvPr>
          <p:cNvCxnSpPr/>
          <p:nvPr/>
        </p:nvCxnSpPr>
        <p:spPr>
          <a:xfrm>
            <a:off x="6705600" y="4193208"/>
            <a:ext cx="2610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D69EAA-D419-6748-9D7B-6E654B00C7A8}"/>
              </a:ext>
            </a:extLst>
          </p:cNvPr>
          <p:cNvSpPr txBox="1"/>
          <p:nvPr/>
        </p:nvSpPr>
        <p:spPr>
          <a:xfrm>
            <a:off x="7993642" y="3181317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sz="2400" dirty="0"/>
              <a:t>חזרה עד לקבלת</a:t>
            </a:r>
          </a:p>
          <a:p>
            <a:pPr marL="0" algn="ctr" defTabSz="914400" rtl="1" eaLnBrk="1" latinLnBrk="0" hangingPunct="1"/>
            <a:r>
              <a:rPr lang="he-IL" sz="2400" dirty="0"/>
              <a:t>פתרון טוב מספיק</a:t>
            </a:r>
            <a:endParaRPr lang="en-US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F17CC1-0F46-1940-A9AE-7AC27273B5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855293" y="1805057"/>
            <a:ext cx="787252" cy="141135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1733C-320A-3D44-B827-D4AE9778B1E5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4787056" y="3216413"/>
            <a:ext cx="85548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E89A07-4F93-C74D-A370-D3488666D529}"/>
              </a:ext>
            </a:extLst>
          </p:cNvPr>
          <p:cNvSpPr txBox="1"/>
          <p:nvPr/>
        </p:nvSpPr>
        <p:spPr>
          <a:xfrm>
            <a:off x="3850024" y="204209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D3441F-6BE5-0D40-9CB0-27D16AA39502}"/>
              </a:ext>
            </a:extLst>
          </p:cNvPr>
          <p:cNvSpPr txBox="1"/>
          <p:nvPr/>
        </p:nvSpPr>
        <p:spPr>
          <a:xfrm>
            <a:off x="3850024" y="34372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</a:t>
            </a:r>
            <a:r>
              <a:rPr lang="he-IL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/>
              <a:t>10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8E417-A9C6-DC48-8FA9-B8A0515BEB83}"/>
              </a:ext>
            </a:extLst>
          </p:cNvPr>
          <p:cNvSpPr txBox="1"/>
          <p:nvPr/>
        </p:nvSpPr>
        <p:spPr>
          <a:xfrm>
            <a:off x="3821574" y="48314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AF174-A577-7E46-B407-8C6A3D16E934}"/>
              </a:ext>
            </a:extLst>
          </p:cNvPr>
          <p:cNvSpPr txBox="1"/>
          <p:nvPr/>
        </p:nvSpPr>
        <p:spPr>
          <a:xfrm>
            <a:off x="5641863" y="20872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1" name="Line Callout 3 60">
            <a:extLst>
              <a:ext uri="{FF2B5EF4-FFF2-40B4-BE49-F238E27FC236}">
                <a16:creationId xmlns:a16="http://schemas.microsoft.com/office/drawing/2014/main" id="{E5AE8CCF-7E6B-0E4B-BE68-AA605232D96C}"/>
              </a:ext>
            </a:extLst>
          </p:cNvPr>
          <p:cNvSpPr/>
          <p:nvPr/>
        </p:nvSpPr>
        <p:spPr>
          <a:xfrm>
            <a:off x="331304" y="715617"/>
            <a:ext cx="1283516" cy="549303"/>
          </a:xfrm>
          <a:prstGeom prst="borderCallout3">
            <a:avLst>
              <a:gd name="adj1" fmla="val 18750"/>
              <a:gd name="adj2" fmla="val 1992"/>
              <a:gd name="adj3" fmla="val 18750"/>
              <a:gd name="adj4" fmla="val -13570"/>
              <a:gd name="adj5" fmla="val 201327"/>
              <a:gd name="adj6" fmla="val -15634"/>
              <a:gd name="adj7" fmla="val 279428"/>
              <a:gd name="adj8" fmla="val 37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קוד גנטי</a:t>
            </a:r>
            <a:endParaRPr lang="en-US" dirty="0"/>
          </a:p>
        </p:txBody>
      </p:sp>
      <p:sp>
        <p:nvSpPr>
          <p:cNvPr id="62" name="Line Callout 3 61">
            <a:extLst>
              <a:ext uri="{FF2B5EF4-FFF2-40B4-BE49-F238E27FC236}">
                <a16:creationId xmlns:a16="http://schemas.microsoft.com/office/drawing/2014/main" id="{BC50D326-C0D5-464D-B5FC-CC6092FD928B}"/>
              </a:ext>
            </a:extLst>
          </p:cNvPr>
          <p:cNvSpPr/>
          <p:nvPr/>
        </p:nvSpPr>
        <p:spPr>
          <a:xfrm>
            <a:off x="6838771" y="1028040"/>
            <a:ext cx="1283516" cy="549303"/>
          </a:xfrm>
          <a:prstGeom prst="borderCallout3">
            <a:avLst>
              <a:gd name="adj1" fmla="val 21162"/>
              <a:gd name="adj2" fmla="val 1992"/>
              <a:gd name="adj3" fmla="val 18750"/>
              <a:gd name="adj4" fmla="val -16667"/>
              <a:gd name="adj5" fmla="val 150664"/>
              <a:gd name="adj6" fmla="val -15634"/>
              <a:gd name="adj7" fmla="val 202226"/>
              <a:gd name="adj8" fmla="val -39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זיווג ומוטציה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408800-5B32-E54E-9A40-0E5DB2C9BF21}"/>
              </a:ext>
            </a:extLst>
          </p:cNvPr>
          <p:cNvSpPr txBox="1"/>
          <p:nvPr/>
        </p:nvSpPr>
        <p:spPr>
          <a:xfrm>
            <a:off x="7163823" y="20549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F567-A2F9-F04F-9813-72D579D22042}"/>
              </a:ext>
            </a:extLst>
          </p:cNvPr>
          <p:cNvSpPr txBox="1"/>
          <p:nvPr/>
        </p:nvSpPr>
        <p:spPr>
          <a:xfrm>
            <a:off x="5570872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E61B05-A1A0-D544-AE75-CFEC90B83CB1}"/>
              </a:ext>
            </a:extLst>
          </p:cNvPr>
          <p:cNvSpPr txBox="1"/>
          <p:nvPr/>
        </p:nvSpPr>
        <p:spPr>
          <a:xfrm>
            <a:off x="5625575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66" name="Line Callout 3 65">
            <a:extLst>
              <a:ext uri="{FF2B5EF4-FFF2-40B4-BE49-F238E27FC236}">
                <a16:creationId xmlns:a16="http://schemas.microsoft.com/office/drawing/2014/main" id="{C70F58F7-4E58-8044-8E75-D1AE6E8F1E98}"/>
              </a:ext>
            </a:extLst>
          </p:cNvPr>
          <p:cNvSpPr/>
          <p:nvPr/>
        </p:nvSpPr>
        <p:spPr>
          <a:xfrm>
            <a:off x="7197523" y="4785085"/>
            <a:ext cx="1283516" cy="549303"/>
          </a:xfrm>
          <a:prstGeom prst="borderCallout3">
            <a:avLst>
              <a:gd name="adj1" fmla="val 47700"/>
              <a:gd name="adj2" fmla="val -73"/>
              <a:gd name="adj3" fmla="val 47701"/>
              <a:gd name="adj4" fmla="val -10472"/>
              <a:gd name="adj5" fmla="val 37275"/>
              <a:gd name="adj6" fmla="val -40414"/>
              <a:gd name="adj7" fmla="val 21285"/>
              <a:gd name="adj8" fmla="val -5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יצירה חדשה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776" y="1402080"/>
            <a:ext cx="7480024" cy="4774883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רשת עצבית מלאכותית</a:t>
            </a:r>
            <a:r>
              <a:rPr lang="he-IL" dirty="0"/>
              <a:t> </a:t>
            </a:r>
            <a:r>
              <a:rPr lang="en-US" dirty="0"/>
              <a:t> – </a:t>
            </a:r>
            <a:r>
              <a:rPr lang="en-US" b="1" dirty="0"/>
              <a:t>A</a:t>
            </a:r>
            <a:r>
              <a:rPr lang="en-US" dirty="0"/>
              <a:t>rtificial </a:t>
            </a:r>
            <a:r>
              <a:rPr lang="en-US" b="1" dirty="0"/>
              <a:t>N</a:t>
            </a:r>
            <a:r>
              <a:rPr lang="en-US" dirty="0"/>
              <a:t>eural </a:t>
            </a:r>
            <a:r>
              <a:rPr lang="en-US" b="1" dirty="0"/>
              <a:t>N</a:t>
            </a:r>
            <a:r>
              <a:rPr lang="en-US" dirty="0"/>
              <a:t>etwork </a:t>
            </a:r>
            <a:r>
              <a:rPr lang="he-IL" b="1" dirty="0"/>
              <a:t>רשת נוירונים</a:t>
            </a:r>
            <a:r>
              <a:rPr lang="he-IL" dirty="0"/>
              <a:t> או </a:t>
            </a:r>
            <a:r>
              <a:rPr lang="he-IL" b="1" dirty="0"/>
              <a:t>רשת קשרית</a:t>
            </a:r>
            <a:r>
              <a:rPr lang="he-IL" dirty="0"/>
              <a:t> הוא </a:t>
            </a:r>
            <a:r>
              <a:rPr lang="he-IL" dirty="0">
                <a:hlinkClick r:id="rId2" tooltip="מודל מתמטי"/>
              </a:rPr>
              <a:t>מודל מתמטי</a:t>
            </a:r>
            <a:r>
              <a:rPr lang="he-IL" dirty="0"/>
              <a:t> </a:t>
            </a:r>
            <a:r>
              <a:rPr lang="he-IL" dirty="0">
                <a:hlinkClick r:id="rId3" tooltip="חישוביות"/>
              </a:rPr>
              <a:t>חישובי</a:t>
            </a:r>
            <a:r>
              <a:rPr lang="he-IL" dirty="0"/>
              <a:t> שפותח בהשראת תהליכים </a:t>
            </a:r>
            <a:r>
              <a:rPr lang="he-IL" dirty="0">
                <a:hlinkClick r:id="rId4" tooltip="מוח"/>
              </a:rPr>
              <a:t>מוחיים</a:t>
            </a:r>
            <a:r>
              <a:rPr lang="he-IL" dirty="0"/>
              <a:t> או </a:t>
            </a:r>
            <a:r>
              <a:rPr lang="he-IL" dirty="0">
                <a:hlinkClick r:id="rId5" tooltip="קוגניטיבי"/>
              </a:rPr>
              <a:t>קוגניטיביים</a:t>
            </a:r>
            <a:r>
              <a:rPr lang="he-IL" dirty="0"/>
              <a:t> המתרחשים ב</a:t>
            </a:r>
            <a:r>
              <a:rPr lang="he-IL" dirty="0">
                <a:hlinkClick r:id="rId6" tooltip="רשת עצבית"/>
              </a:rPr>
              <a:t>רשת עצבית</a:t>
            </a:r>
            <a:r>
              <a:rPr lang="he-IL" dirty="0"/>
              <a:t> טבעית ומשמש במסגרת </a:t>
            </a:r>
            <a:r>
              <a:rPr lang="he-IL" dirty="0">
                <a:hlinkClick r:id="rId7" tooltip="למידת מכונה"/>
              </a:rPr>
              <a:t>למידת מכונה</a:t>
            </a:r>
            <a:r>
              <a:rPr lang="he-IL" dirty="0"/>
              <a:t>. רשת מסוג זה מכילה בדרך כלל מספר רב של יחידות מידע (</a:t>
            </a:r>
            <a:r>
              <a:rPr lang="he-IL" dirty="0">
                <a:hlinkClick r:id="rId8" tooltip="קלט"/>
              </a:rPr>
              <a:t>קלט</a:t>
            </a:r>
            <a:r>
              <a:rPr lang="he-IL" dirty="0"/>
              <a:t> ו</a:t>
            </a:r>
            <a:r>
              <a:rPr lang="he-IL" dirty="0">
                <a:hlinkClick r:id="rId9" tooltip="פלט"/>
              </a:rPr>
              <a:t>פלט</a:t>
            </a:r>
            <a:r>
              <a:rPr lang="he-IL" dirty="0"/>
              <a:t>) המקושרות זו לזו.</a:t>
            </a:r>
          </a:p>
          <a:p>
            <a:pPr algn="r" rtl="1"/>
            <a:r>
              <a:rPr lang="he-IL" dirty="0"/>
              <a:t>השימוש ברשתות עצביות מלאכותיות נפוץ ב - </a:t>
            </a:r>
            <a:r>
              <a:rPr lang="he-IL" dirty="0">
                <a:hlinkClick r:id="rId10" tooltip="זיהוי תווים אופטי"/>
              </a:rPr>
              <a:t>זיהוי תווים</a:t>
            </a:r>
            <a:r>
              <a:rPr lang="he-IL" dirty="0"/>
              <a:t>, </a:t>
            </a:r>
            <a:r>
              <a:rPr lang="he-IL" dirty="0">
                <a:hlinkClick r:id="rId11" tooltip="מערכת זיהוי תווי פנים"/>
              </a:rPr>
              <a:t>זיהוי פנים</a:t>
            </a:r>
            <a:r>
              <a:rPr lang="he-IL" dirty="0"/>
              <a:t>, </a:t>
            </a:r>
            <a:r>
              <a:rPr lang="he-IL" dirty="0">
                <a:hlinkClick r:id="rId12" tooltip="זיהוי כתב יד"/>
              </a:rPr>
              <a:t>זיהוי כתב יד</a:t>
            </a:r>
            <a:r>
              <a:rPr lang="he-IL" dirty="0"/>
              <a:t>, חיזוי </a:t>
            </a:r>
            <a:r>
              <a:rPr lang="he-IL" dirty="0">
                <a:hlinkClick r:id="rId13" tooltip="שוק ההון"/>
              </a:rPr>
              <a:t>שוק ההון</a:t>
            </a:r>
            <a:r>
              <a:rPr lang="he-IL" dirty="0"/>
              <a:t>, </a:t>
            </a:r>
            <a:r>
              <a:rPr lang="he-IL" dirty="0">
                <a:hlinkClick r:id="rId14" tooltip="מערכת זיהוי דיבור"/>
              </a:rPr>
              <a:t>מערכת זיהוי דיבור</a:t>
            </a:r>
            <a:r>
              <a:rPr lang="he-IL" dirty="0"/>
              <a:t>, זיהוי תמונה, ניתוח טקסט ועוד.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57859-D482-FB4F-8458-513787C6CA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207" y="2411571"/>
            <a:ext cx="3162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A4DB7-1956-6747-B842-50A9ECB1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4039939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12C34-0F5C-2B4E-84A0-6DB15D00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22" y="4039939"/>
            <a:ext cx="531022" cy="212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330FD-C3BE-7347-985F-0CE40CA2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90122" y="1264920"/>
            <a:ext cx="531022" cy="1692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A2D5BB-B184-9648-83FF-FD4C3A911D95}"/>
              </a:ext>
            </a:extLst>
          </p:cNvPr>
          <p:cNvCxnSpPr/>
          <p:nvPr/>
        </p:nvCxnSpPr>
        <p:spPr>
          <a:xfrm>
            <a:off x="1868557" y="4505739"/>
            <a:ext cx="1421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50FCD-B4DA-1642-B8B7-5BCEFA2B2DB0}"/>
              </a:ext>
            </a:extLst>
          </p:cNvPr>
          <p:cNvCxnSpPr/>
          <p:nvPr/>
        </p:nvCxnSpPr>
        <p:spPr>
          <a:xfrm>
            <a:off x="1855304" y="4373217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DE562D-E5F8-0E40-8964-15FC98EB0BBB}"/>
              </a:ext>
            </a:extLst>
          </p:cNvPr>
          <p:cNvCxnSpPr/>
          <p:nvPr/>
        </p:nvCxnSpPr>
        <p:spPr>
          <a:xfrm>
            <a:off x="3290121" y="4366591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DA50D4-6B79-0C47-9F7E-BCE7957DC2E6}"/>
              </a:ext>
            </a:extLst>
          </p:cNvPr>
          <p:cNvSpPr txBox="1"/>
          <p:nvPr/>
        </p:nvSpPr>
        <p:spPr>
          <a:xfrm>
            <a:off x="2231658" y="408817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מרחק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1633DD-142E-8B40-8766-32DA34A6A1BB}"/>
              </a:ext>
            </a:extLst>
          </p:cNvPr>
          <p:cNvCxnSpPr>
            <a:cxnSpLocks/>
          </p:cNvCxnSpPr>
          <p:nvPr/>
        </p:nvCxnSpPr>
        <p:spPr>
          <a:xfrm flipV="1">
            <a:off x="3256768" y="3538330"/>
            <a:ext cx="15266" cy="98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3D05B-3ED1-724A-985E-306A49796DFE}"/>
              </a:ext>
            </a:extLst>
          </p:cNvPr>
          <p:cNvCxnSpPr>
            <a:cxnSpLocks/>
          </p:cNvCxnSpPr>
          <p:nvPr/>
        </p:nvCxnSpPr>
        <p:spPr>
          <a:xfrm rot="16200000">
            <a:off x="3256768" y="4350148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DC53A3-84D2-4042-9D4D-4DB03F9071D4}"/>
              </a:ext>
            </a:extLst>
          </p:cNvPr>
          <p:cNvCxnSpPr>
            <a:cxnSpLocks/>
          </p:cNvCxnSpPr>
          <p:nvPr/>
        </p:nvCxnSpPr>
        <p:spPr>
          <a:xfrm rot="16200000">
            <a:off x="3264401" y="3398395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FFE89-CBF5-D946-A9C4-0AD54FD07502}"/>
              </a:ext>
            </a:extLst>
          </p:cNvPr>
          <p:cNvSpPr txBox="1"/>
          <p:nvPr/>
        </p:nvSpPr>
        <p:spPr>
          <a:xfrm rot="16200000">
            <a:off x="2374343" y="356665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גובה מהפתח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4168908" y="3132692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100" dirty="0"/>
              <a:t>גובה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4194628" y="42701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900" dirty="0"/>
              <a:t>מרחק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4159859" y="258800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5290496" y="265533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5290496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5284969" y="4662210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6386364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200" dirty="0"/>
              <a:t>פלט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6834151" y="302561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he-IL" dirty="0"/>
              <a:t>פלט – </a:t>
            </a:r>
          </a:p>
          <a:p>
            <a:pPr marL="0" algn="ctr" defTabSz="914400" rtl="0" eaLnBrk="1" latinLnBrk="0" hangingPunct="1"/>
            <a:r>
              <a:rPr lang="he-IL" dirty="0"/>
              <a:t>משק כנפיים</a:t>
            </a:r>
          </a:p>
          <a:p>
            <a:pPr marL="0" algn="ctr" defTabSz="914400" rtl="0" eaLnBrk="1" latinLnBrk="0" hangingPunct="1"/>
            <a:r>
              <a:rPr lang="he-IL" dirty="0"/>
              <a:t>כן/לא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05012" y="3074688"/>
            <a:ext cx="459764" cy="3774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805908" y="3469589"/>
            <a:ext cx="484588" cy="4811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99541" y="3480584"/>
            <a:ext cx="578583" cy="12751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4830732" y="3132692"/>
            <a:ext cx="454237" cy="14569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4830732" y="3950711"/>
            <a:ext cx="459764" cy="6389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4830732" y="4589611"/>
            <a:ext cx="547392" cy="1661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921073" y="3950711"/>
            <a:ext cx="465291" cy="10118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5926600" y="3950711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921073" y="2974781"/>
            <a:ext cx="465291" cy="97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7022468" y="3958900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01AD9F-D8D5-B242-9D36-ADAD1B4AF5E2}"/>
              </a:ext>
            </a:extLst>
          </p:cNvPr>
          <p:cNvSpPr txBox="1"/>
          <p:nvPr/>
        </p:nvSpPr>
        <p:spPr>
          <a:xfrm>
            <a:off x="8073593" y="1357349"/>
            <a:ext cx="371060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כל פתרון באוכלוסייה מכיל רשת עצבית כאלגוריתם החלטה – </a:t>
            </a:r>
            <a:r>
              <a:rPr lang="he-IL" b="1" dirty="0"/>
              <a:t>זהו הקוד הגנטי של הציפור</a:t>
            </a:r>
            <a:r>
              <a:rPr lang="he-IL" dirty="0"/>
              <a:t>:</a:t>
            </a:r>
          </a:p>
          <a:p>
            <a:pPr marL="0" algn="r" defTabSz="914400" rtl="1" eaLnBrk="1" latinLnBrk="0" hangingPunct="1"/>
            <a:r>
              <a:rPr lang="he-IL" dirty="0"/>
              <a:t>- הקלט הוא המרחק בציר ה </a:t>
            </a:r>
            <a:r>
              <a:rPr lang="en-US" dirty="0"/>
              <a:t>x</a:t>
            </a:r>
            <a:r>
              <a:rPr lang="he-IL" dirty="0"/>
              <a:t> והגובה מהפתח בציר ה </a:t>
            </a:r>
            <a:r>
              <a:rPr lang="en-US" dirty="0"/>
              <a:t>y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הפלט הוא מספר בין 0 ל 1 שניתן למפות להחלטה אם להניע את הכנפיים או לא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חישוב הפלט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853071" y="2078276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000" dirty="0"/>
              <a:t>גובה</a:t>
            </a:r>
            <a:r>
              <a:rPr lang="en-US" sz="2000" dirty="0"/>
              <a:t> (h)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895338" y="3776797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600" dirty="0"/>
              <a:t>מרחק</a:t>
            </a:r>
            <a:r>
              <a:rPr lang="en-US" sz="1600" dirty="0"/>
              <a:t> (d)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838200" y="1264920"/>
            <a:ext cx="911995" cy="55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2696236" y="1365459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2696236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2687153" y="4362223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4497134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400" dirty="0"/>
              <a:t>פלט</a:t>
            </a:r>
            <a:r>
              <a:rPr lang="en-US" sz="2400" dirty="0"/>
              <a:t> (o)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2003553" y="194442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1"/>
                </a:solidFill>
              </a:rPr>
              <a:t>w1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898414" y="1991662"/>
            <a:ext cx="755555" cy="563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899887" y="2581346"/>
            <a:ext cx="796349" cy="71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889423" y="2597765"/>
            <a:ext cx="950816" cy="1904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940681" y="2078276"/>
            <a:ext cx="746472" cy="21755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1940681" y="3299780"/>
            <a:ext cx="755555" cy="954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1940681" y="4253815"/>
            <a:ext cx="899558" cy="248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732497" y="3299780"/>
            <a:ext cx="764637" cy="151098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3741579" y="3299780"/>
            <a:ext cx="75555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732497" y="1842476"/>
            <a:ext cx="764637" cy="14573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5542477" y="3312008"/>
            <a:ext cx="75555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994BD-D2AE-3845-84E5-F5293FB9499A}"/>
              </a:ext>
            </a:extLst>
          </p:cNvPr>
          <p:cNvSpPr txBox="1"/>
          <p:nvPr/>
        </p:nvSpPr>
        <p:spPr>
          <a:xfrm>
            <a:off x="2524150" y="2322504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E590E-982A-5B42-A922-125A979DEDD1}"/>
              </a:ext>
            </a:extLst>
          </p:cNvPr>
          <p:cNvSpPr txBox="1"/>
          <p:nvPr/>
        </p:nvSpPr>
        <p:spPr>
          <a:xfrm>
            <a:off x="2024425" y="248603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2"/>
                </a:solidFill>
              </a:rPr>
              <a:t>w3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A1F422-7EA8-D940-92DB-A82CEDF04050}"/>
              </a:ext>
            </a:extLst>
          </p:cNvPr>
          <p:cNvSpPr txBox="1"/>
          <p:nvPr/>
        </p:nvSpPr>
        <p:spPr>
          <a:xfrm>
            <a:off x="1831266" y="3108399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/>
              <a:t>w4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54CA4-5C9F-7A4E-972E-1A75CE59E275}"/>
              </a:ext>
            </a:extLst>
          </p:cNvPr>
          <p:cNvSpPr txBox="1"/>
          <p:nvPr/>
        </p:nvSpPr>
        <p:spPr>
          <a:xfrm>
            <a:off x="2131433" y="378879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C5891-4B46-A042-BEC6-7B3EF895FA7A}"/>
              </a:ext>
            </a:extLst>
          </p:cNvPr>
          <p:cNvSpPr txBox="1"/>
          <p:nvPr/>
        </p:nvSpPr>
        <p:spPr>
          <a:xfrm>
            <a:off x="2080519" y="4371477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DC6E46-105E-3E41-9F6F-9F65482A167F}"/>
              </a:ext>
            </a:extLst>
          </p:cNvPr>
          <p:cNvSpPr txBox="1"/>
          <p:nvPr/>
        </p:nvSpPr>
        <p:spPr>
          <a:xfrm>
            <a:off x="4008121" y="210379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7030A0"/>
                </a:solidFill>
              </a:rPr>
              <a:t>w7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AB529-517F-1C4D-8FA7-B354CECBB94C}"/>
              </a:ext>
            </a:extLst>
          </p:cNvPr>
          <p:cNvSpPr txBox="1"/>
          <p:nvPr/>
        </p:nvSpPr>
        <p:spPr>
          <a:xfrm>
            <a:off x="3723414" y="2924036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C00000"/>
                </a:solidFill>
              </a:rPr>
              <a:t>w8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B5D8F7-3BE1-C242-8CFF-9EAA43D7E6BB}"/>
              </a:ext>
            </a:extLst>
          </p:cNvPr>
          <p:cNvSpPr txBox="1"/>
          <p:nvPr/>
        </p:nvSpPr>
        <p:spPr>
          <a:xfrm>
            <a:off x="3962583" y="412001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46B5F-E8C2-5947-A5AE-5095B6AB404F}"/>
              </a:ext>
            </a:extLst>
          </p:cNvPr>
          <p:cNvSpPr txBox="1"/>
          <p:nvPr/>
        </p:nvSpPr>
        <p:spPr>
          <a:xfrm>
            <a:off x="6675597" y="25552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h1 = h*</a:t>
            </a:r>
            <a:r>
              <a:rPr lang="en-US" dirty="0">
                <a:solidFill>
                  <a:schemeClr val="accent1"/>
                </a:solidFill>
              </a:rPr>
              <a:t>w1</a:t>
            </a:r>
            <a:r>
              <a:rPr lang="en-US" dirty="0"/>
              <a:t> + d*</a:t>
            </a:r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C6D4B-B6B5-3F48-8E26-C675619B7F93}"/>
              </a:ext>
            </a:extLst>
          </p:cNvPr>
          <p:cNvSpPr txBox="1"/>
          <p:nvPr/>
        </p:nvSpPr>
        <p:spPr>
          <a:xfrm>
            <a:off x="6675597" y="299684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h2 = h*</a:t>
            </a:r>
            <a:r>
              <a:rPr lang="en-US" dirty="0">
                <a:solidFill>
                  <a:schemeClr val="accent2"/>
                </a:solidFill>
              </a:rPr>
              <a:t>w3</a:t>
            </a:r>
            <a:r>
              <a:rPr lang="en-US" dirty="0"/>
              <a:t> + d*</a:t>
            </a:r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DC2EB5-2FE1-9248-8694-DAD75569FB95}"/>
              </a:ext>
            </a:extLst>
          </p:cNvPr>
          <p:cNvSpPr txBox="1"/>
          <p:nvPr/>
        </p:nvSpPr>
        <p:spPr>
          <a:xfrm>
            <a:off x="6675596" y="34383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h3 = h*w4 + d*</a:t>
            </a:r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AABF1-EDA1-684C-A2DF-FDADC547FAA2}"/>
              </a:ext>
            </a:extLst>
          </p:cNvPr>
          <p:cNvSpPr txBox="1"/>
          <p:nvPr/>
        </p:nvSpPr>
        <p:spPr>
          <a:xfrm>
            <a:off x="6675596" y="3880151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o = h1*</a:t>
            </a:r>
            <a:r>
              <a:rPr lang="en-US" dirty="0">
                <a:solidFill>
                  <a:srgbClr val="7030A0"/>
                </a:solidFill>
              </a:rPr>
              <a:t>w7</a:t>
            </a:r>
            <a:r>
              <a:rPr lang="en-US" dirty="0"/>
              <a:t> + h2*</a:t>
            </a:r>
            <a:r>
              <a:rPr lang="en-US" dirty="0">
                <a:solidFill>
                  <a:srgbClr val="C00000"/>
                </a:solidFill>
              </a:rPr>
              <a:t>w8</a:t>
            </a:r>
            <a:r>
              <a:rPr lang="en-US" dirty="0"/>
              <a:t> + h3*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B66E03-A7FE-B34B-8F0E-6EBF0B6DE7B3}"/>
              </a:ext>
            </a:extLst>
          </p:cNvPr>
          <p:cNvSpPr txBox="1"/>
          <p:nvPr/>
        </p:nvSpPr>
        <p:spPr>
          <a:xfrm>
            <a:off x="6675532" y="1415121"/>
            <a:ext cx="4678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אוסף המשקלים </a:t>
            </a:r>
            <a:r>
              <a:rPr lang="en-US" dirty="0"/>
              <a:t>w1..w9</a:t>
            </a:r>
            <a:r>
              <a:rPr lang="he-IL" dirty="0"/>
              <a:t> הם הקוד הגנטי של הרשת</a:t>
            </a:r>
          </a:p>
          <a:p>
            <a:pPr algn="r" rtl="1"/>
            <a:r>
              <a:rPr lang="he-IL" dirty="0"/>
              <a:t>העצבית. </a:t>
            </a:r>
          </a:p>
          <a:p>
            <a:pPr algn="r" rtl="1"/>
            <a:r>
              <a:rPr lang="he-IL" dirty="0"/>
              <a:t>תהליך החישוב של הפלט: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C7A950-676B-AD44-8DD6-48F54A27AFEA}"/>
              </a:ext>
            </a:extLst>
          </p:cNvPr>
          <p:cNvSpPr txBox="1"/>
          <p:nvPr/>
        </p:nvSpPr>
        <p:spPr>
          <a:xfrm>
            <a:off x="6895528" y="4763255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בסיום כל שלב בחישוב נשתמש בפונקציית המרה</a:t>
            </a:r>
          </a:p>
          <a:p>
            <a:pPr marL="0" algn="r" defTabSz="914400" rtl="0" eaLnBrk="1" latinLnBrk="0" hangingPunct="1"/>
            <a:r>
              <a:rPr lang="he-IL" dirty="0"/>
              <a:t> של התוצאה בין 1- 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3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מימוש בינה מלאכותית במשחק</a:t>
            </a:r>
          </a:p>
        </p:txBody>
      </p:sp>
    </p:spTree>
    <p:extLst>
      <p:ext uri="{BB962C8B-B14F-4D97-AF65-F5344CB8AC3E}">
        <p14:creationId xmlns:p14="http://schemas.microsoft.com/office/powerpoint/2010/main" val="14843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5-6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הכנות של הקוד לקבל החלטה על נענוע כנפי הציפור ע״י אלגוריתם ולא ע״י המשתמש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בנית אלגוריתם פשוט לקבלת החלטות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שינוי הקוד ליצירה של מספר רב של ציפורים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חיבור הקוד לאלגוריתם גנרי ורשת </a:t>
            </a:r>
            <a:r>
              <a:rPr lang="he-IL" dirty="0" err="1"/>
              <a:t>עיצבית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5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450-03AB-B643-901C-E604C13D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מילון מונחים עברית/אנגלית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33E8-7F6E-134B-8A1F-1B42A6DC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אובייקט - </a:t>
            </a:r>
            <a:r>
              <a:rPr lang="en-US" dirty="0"/>
              <a:t>Object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- </a:t>
            </a:r>
            <a:r>
              <a:rPr lang="en-US" dirty="0"/>
              <a:t>Component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מפקח - </a:t>
            </a:r>
            <a:r>
              <a:rPr lang="en-US" dirty="0"/>
              <a:t>Inspector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 - </a:t>
            </a:r>
            <a:r>
              <a:rPr lang="en-US" dirty="0"/>
              <a:t>Game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סצנה - </a:t>
            </a:r>
            <a:r>
              <a:rPr lang="en-US" dirty="0"/>
              <a:t>Scene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נכסים - </a:t>
            </a:r>
            <a:r>
              <a:rPr lang="en-US" dirty="0"/>
              <a:t>Asset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פרויקט - </a:t>
            </a:r>
            <a:r>
              <a:rPr lang="en-US" dirty="0"/>
              <a:t>Project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היררכית הסצנה - </a:t>
            </a:r>
            <a:r>
              <a:rPr lang="en-US" dirty="0"/>
              <a:t>Hierarchy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תוכן העניינים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חלק 1: הכרות עם </a:t>
            </a:r>
            <a:r>
              <a:rPr lang="en-US" dirty="0"/>
              <a:t>UNITY</a:t>
            </a:r>
            <a:r>
              <a:rPr lang="he-IL" dirty="0"/>
              <a:t> ופתוח משחקים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הרצאה (15 דקות)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תרגול בדפי חניך, פרקים 1-4 (2-2.5 שעות)</a:t>
            </a:r>
          </a:p>
          <a:p>
            <a:pPr algn="r" rtl="1"/>
            <a:r>
              <a:rPr lang="he-IL" dirty="0"/>
              <a:t>חלק 2: הכרות עם בינה מלאכותית</a:t>
            </a:r>
          </a:p>
          <a:p>
            <a:pPr lvl="1" algn="r" rtl="1"/>
            <a:r>
              <a:rPr lang="he-IL" dirty="0"/>
              <a:t>הרצאה (30 דקות)</a:t>
            </a:r>
          </a:p>
          <a:p>
            <a:pPr algn="r" rtl="1"/>
            <a:r>
              <a:rPr lang="he-IL" dirty="0"/>
              <a:t>חלק 3: מימוש בינה מלאכותית במשחק</a:t>
            </a:r>
          </a:p>
          <a:p>
            <a:pPr lvl="1" algn="r" rtl="1"/>
            <a:r>
              <a:rPr lang="he-IL" dirty="0"/>
              <a:t>הרצאה (15 דקות)</a:t>
            </a:r>
          </a:p>
          <a:p>
            <a:pPr lvl="1" algn="r" rtl="1"/>
            <a:r>
              <a:rPr lang="he-IL" dirty="0"/>
              <a:t>תרגול בדפי חניך, פרקים 5-6 (2-2.5 שעות)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פתוח משחקים</a:t>
            </a:r>
          </a:p>
          <a:p>
            <a:pPr rtl="1"/>
            <a:r>
              <a:rPr lang="he-IL" dirty="0"/>
              <a:t>בינה מלאכותית</a:t>
            </a:r>
          </a:p>
          <a:p>
            <a:pPr rtl="1"/>
            <a:r>
              <a:rPr lang="he-IL" dirty="0"/>
              <a:t>הכרות עם </a:t>
            </a:r>
            <a:r>
              <a:rPr lang="en-US" dirty="0"/>
              <a:t>unity</a:t>
            </a:r>
            <a:endParaRPr lang="he-IL" dirty="0"/>
          </a:p>
          <a:p>
            <a:pPr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7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93" y="196891"/>
            <a:ext cx="9894133" cy="1031216"/>
          </a:xfrm>
        </p:spPr>
        <p:txBody>
          <a:bodyPr anchor="b">
            <a:normAutofit/>
          </a:bodyPr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</a:p>
        </p:txBody>
      </p:sp>
      <p:pic>
        <p:nvPicPr>
          <p:cNvPr id="2" name="Picture 1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302F03B3-8D9A-D343-B576-BAA13024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08" y="2589086"/>
            <a:ext cx="4876952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814" y="914400"/>
            <a:ext cx="4389504" cy="5711251"/>
          </a:xfrm>
        </p:spPr>
        <p:txBody>
          <a:bodyPr anchor="ctr"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סיפור העלילה</a:t>
            </a:r>
            <a:r>
              <a:rPr lang="he-IL" sz="2400" b="1" dirty="0"/>
              <a:t> </a:t>
            </a:r>
            <a:endParaRPr lang="en-US" sz="2400" dirty="0"/>
          </a:p>
          <a:p>
            <a:pPr lvl="1" algn="r" rtl="1"/>
            <a:r>
              <a:rPr lang="en-US" dirty="0"/>
              <a:t> Flappy Bird</a:t>
            </a:r>
            <a:r>
              <a:rPr lang="he-IL" dirty="0"/>
              <a:t>הוא משחק פשוט שבסוף ינואר 2014 הפך לאחד המשחקים החינמיים הפופולריים ביותר ב-</a:t>
            </a:r>
            <a:r>
              <a:rPr lang="en-US" dirty="0"/>
              <a:t>App Store </a:t>
            </a:r>
            <a:r>
              <a:rPr lang="he-IL" dirty="0" err="1"/>
              <a:t>וב</a:t>
            </a:r>
            <a:r>
              <a:rPr lang="he-IL" dirty="0"/>
              <a:t>-</a:t>
            </a:r>
            <a:r>
              <a:rPr lang="en-US" dirty="0"/>
              <a:t>Google Play</a:t>
            </a:r>
            <a:r>
              <a:rPr lang="he-IL" dirty="0"/>
              <a:t>. במשחק השחקן  שולט על ציפור שיכולה לעוף למעלה ולמטה. על השחקן לנווט את הציפור בכדי לעבור בין המכשולים הניצבים בדרך.</a:t>
            </a:r>
          </a:p>
          <a:p>
            <a:pPr algn="r" rtl="1"/>
            <a:r>
              <a:rPr lang="he-IL" sz="2400" dirty="0"/>
              <a:t>מטרת המשחק: לעבור כמה שיותר מכשולים מבלי להיפסל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  <a:r>
              <a:rPr lang="he-IL" dirty="0"/>
              <a:t> המשך...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תיאור השחקן  - </a:t>
            </a:r>
            <a:r>
              <a:rPr lang="en-US" dirty="0"/>
              <a:t>Player</a:t>
            </a:r>
            <a:r>
              <a:rPr lang="he-IL" dirty="0"/>
              <a:t>: השחקן הוא ציפור שאותה נרצה לנווט למעלה ולמטה כדי לעבור בין המכשולים. באופן טבעי הציפור נעה כלפי מטה.</a:t>
            </a:r>
          </a:p>
          <a:p>
            <a:pPr algn="r" rtl="1"/>
            <a:r>
              <a:rPr lang="he-IL" dirty="0"/>
              <a:t>דמויות במשחק: </a:t>
            </a:r>
            <a:r>
              <a:rPr lang="he-IL" b="1" dirty="0"/>
              <a:t>ציפור – ראה למעלה</a:t>
            </a:r>
            <a:br>
              <a:rPr lang="en-US" b="1" dirty="0"/>
            </a:br>
            <a:r>
              <a:rPr lang="he-IL" b="1" dirty="0"/>
              <a:t>מכשולים - </a:t>
            </a:r>
            <a:r>
              <a:rPr lang="he-IL" dirty="0"/>
              <a:t>במהלך המשחק מופיעים מכשולים בגבהים שונים ובכיוונים שונים. על הציפור לעבור בין המכשולים. המכשולים נעים מהצד הימני אל הצד השמאלי של הקנבס. הגובה והמרווח של כל מכשול מופיעים באופן אקראי.</a:t>
            </a:r>
          </a:p>
          <a:p>
            <a:pPr algn="r" rtl="1"/>
            <a:r>
              <a:rPr lang="he-IL" dirty="0"/>
              <a:t>שליטה במשחק: השחקן שולט בציפור באמצעות לחיצה על מקש הרווח, מרגע הלחיצה הציפור עולה כלפי מעלה.</a:t>
            </a:r>
          </a:p>
          <a:p>
            <a:pPr algn="r" rtl="1"/>
            <a:r>
              <a:rPr lang="he-IL" dirty="0"/>
              <a:t>ניקוד – </a:t>
            </a:r>
            <a:r>
              <a:rPr lang="en-US" dirty="0"/>
              <a:t>Score</a:t>
            </a:r>
            <a:r>
              <a:rPr lang="he-IL" dirty="0"/>
              <a:t>: עבור כל מעבר של הציפור  בין שני  חלקי המכשול - השחקן מקבל נקודה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מהי בינה מלאכותית?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בתחום מדעי המחשב, בינה מלאכותית היא בינה שמופגנת ע״י מכונות בניגוד לבינה ״טבעית״ שמופגנת ע״י בני אדם ובעלי חיים. </a:t>
            </a:r>
          </a:p>
          <a:p>
            <a:pPr algn="r" rtl="1"/>
            <a:r>
              <a:rPr lang="he-IL" dirty="0"/>
              <a:t>במדעי המחשב מגדירים בינה מלאכותית כמחקר של סוכנים חכמים: ״כל מכשיר שקולט את סביבתו, לומד אותה ולוקח פעולות שממקסמות את הסיכוי שלו להצליח להשיג את יעדו.״</a:t>
            </a:r>
          </a:p>
          <a:p>
            <a:pPr algn="r" rtl="1"/>
            <a:r>
              <a:rPr lang="he-IL" dirty="0"/>
              <a:t> אפשר לומר</a:t>
            </a:r>
            <a:r>
              <a:rPr lang="en-US" dirty="0"/>
              <a:t> </a:t>
            </a:r>
            <a:r>
              <a:rPr lang="he-IL" dirty="0"/>
              <a:t> שבינה מלאכותית היא כאשר מכונה מחקה יכולות קוגניטיביות שבני אדם מקשרים עם למידה ופתרון בעיות</a:t>
            </a:r>
          </a:p>
        </p:txBody>
      </p:sp>
    </p:spTree>
    <p:extLst>
      <p:ext uri="{BB962C8B-B14F-4D97-AF65-F5344CB8AC3E}">
        <p14:creationId xmlns:p14="http://schemas.microsoft.com/office/powerpoint/2010/main" val="31883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דוגמאות לבינה מלאכותית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ברפואה: אבחון ממוחשב (למשל זיהוי מוקדם של סרטן). המלצה על תרופה מתאימה. ניתוחים ע״י זרוע רובוטית ובינה מלאכותית.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בתחבורה: מכוניות אוטונומיות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בנקאות ופיננסים: זיהוי חריגות חשודות. מסחר אוטומטי.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משחקי מחשב: משח-מט ועד התנהגות של </a:t>
            </a:r>
            <a:r>
              <a:rPr lang="en-US" dirty="0"/>
              <a:t>NPCs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פרסום וחדשות: זיהוי תבנית דיגיטלית של התנהגות בן אדם והכוונת פרסומים/חדשות בהתאם (גוגל </a:t>
            </a:r>
            <a:r>
              <a:rPr lang="he-IL" dirty="0" err="1"/>
              <a:t>ופייסבוק</a:t>
            </a:r>
            <a:r>
              <a:rPr lang="he-IL" dirty="0"/>
              <a:t> מהמובילות בתחום)</a:t>
            </a:r>
          </a:p>
        </p:txBody>
      </p:sp>
    </p:spTree>
    <p:extLst>
      <p:ext uri="{BB962C8B-B14F-4D97-AF65-F5344CB8AC3E}">
        <p14:creationId xmlns:p14="http://schemas.microsoft.com/office/powerpoint/2010/main" val="113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A77-7D49-E140-8B15-592DCC8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</a:t>
            </a:r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A47C-8B2E-9549-8A9C-EEB7FF1A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מנוע לפיתוח משחקים לפלטפורמות רבות: </a:t>
            </a:r>
            <a:r>
              <a:rPr lang="en-US" dirty="0"/>
              <a:t>PC, Console, Mobile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סביבת ממשק גראפית, אינטואיטיבית שמאפשרת פיתוח מהיר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כוללת ספריות רבות לשימוש חופשי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בנוי על עיקרון </a:t>
            </a:r>
            <a:r>
              <a:rPr lang="en-US" dirty="0"/>
              <a:t>Object / Component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אובייקט: </a:t>
            </a:r>
            <a:r>
              <a:rPr lang="he-IL" dirty="0" err="1"/>
              <a:t>יצוג</a:t>
            </a:r>
            <a:r>
              <a:rPr lang="he-IL" dirty="0"/>
              <a:t> גרפי על המסך של אלמנט של המשחק: שחקן, סביבה, תאורה, מצלמה וכולי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רכיב (</a:t>
            </a:r>
            <a:r>
              <a:rPr lang="en-US" dirty="0"/>
              <a:t>Component</a:t>
            </a:r>
            <a:r>
              <a:rPr lang="he-IL" dirty="0"/>
              <a:t>): הוספת יכולת לאובייקט, כקוד תוכנה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15845</TotalTime>
  <Words>1183</Words>
  <Application>Microsoft Macintosh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הכרות עם יצירת משחקים ובינה מלאכותית</vt:lpstr>
      <vt:lpstr>מה נלמד</vt:lpstr>
      <vt:lpstr>תוכן העניינים </vt:lpstr>
      <vt:lpstr>חלק 1</vt:lpstr>
      <vt:lpstr>תכנון משחק- Flappy Bird</vt:lpstr>
      <vt:lpstr>תכנון משחק- Flappy Bird המשך...</vt:lpstr>
      <vt:lpstr>מהי בינה מלאכותית?</vt:lpstr>
      <vt:lpstr>דוגמאות לבינה מלאכותית</vt:lpstr>
      <vt:lpstr>הכרות עם UNITY</vt:lpstr>
      <vt:lpstr>הכרות עם הממשק של UNITY</vt:lpstr>
      <vt:lpstr>יצירת פרויקט חדש ב UNITY</vt:lpstr>
      <vt:lpstr>פיזיקה ב UNITY</vt:lpstr>
      <vt:lpstr>שינוי משתנים במפקח</vt:lpstr>
      <vt:lpstr>הסבר על רקע נגלל אין סופי</vt:lpstr>
      <vt:lpstr>דפי חניך, פרקים 1-4</vt:lpstr>
      <vt:lpstr>חלק 2</vt:lpstr>
      <vt:lpstr>אלגוריתם גנטי (מויקיפדיה)</vt:lpstr>
      <vt:lpstr>אלגוריתם גנטי - מושגים</vt:lpstr>
      <vt:lpstr>אלגוריתם גנטי – פסאדו קוד</vt:lpstr>
      <vt:lpstr>אלגוריתם גנטי – שילוב במשחק</vt:lpstr>
      <vt:lpstr>רשת עצבית מלאכותית (מויקיפדיה)</vt:lpstr>
      <vt:lpstr>רשת עצבית מלאכותית – שילוב במשחק</vt:lpstr>
      <vt:lpstr>רשת עצבית מלאכותית – חישוב הפלט</vt:lpstr>
      <vt:lpstr>חלק 3</vt:lpstr>
      <vt:lpstr>דפי חניך, פרקים 5-6</vt:lpstr>
      <vt:lpstr>מילון מונחים עברית/אנגלית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הכרות עם יצירת משחקים ובינה מלאכותית</dc:title>
  <dc:creator>Shay Levy</dc:creator>
  <cp:lastModifiedBy>Shay Levy</cp:lastModifiedBy>
  <cp:revision>35</cp:revision>
  <dcterms:created xsi:type="dcterms:W3CDTF">2019-02-04T09:29:55Z</dcterms:created>
  <dcterms:modified xsi:type="dcterms:W3CDTF">2019-02-26T08:49:02Z</dcterms:modified>
</cp:coreProperties>
</file>