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6C8F12-9504-4517-8318-7831E5030604}">
          <p14:sldIdLst>
            <p14:sldId id="257"/>
            <p14:sldId id="258"/>
            <p14:sldId id="259"/>
          </p14:sldIdLst>
        </p14:section>
        <p14:section name="Раздел без заголовка" id="{BD7BDC66-6FC0-4161-BF24-48D26E84B1F1}">
          <p14:sldIdLst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08.03.2023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operations-manual/current/install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Графовые</a:t>
            </a:r>
            <a:r>
              <a:rPr lang="ru-RU" dirty="0"/>
              <a:t> базы данных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</a:t>
            </a:r>
            <a:r>
              <a:rPr lang="ru" dirty="0"/>
              <a:t>резентация к тестовому заданию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BFF77-0398-433C-AF62-257E632A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Анализ графа средствами библиотеки </a:t>
            </a:r>
            <a:r>
              <a:rPr lang="en-GB" dirty="0"/>
              <a:t>Neo4j Graph Data Science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10C9B-33E3-40DE-AE17-231B193D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406215" cy="3634486"/>
          </a:xfrm>
        </p:spPr>
        <p:txBody>
          <a:bodyPr/>
          <a:lstStyle/>
          <a:p>
            <a:r>
              <a:rPr lang="ru-RU" dirty="0"/>
              <a:t>Рассчитаем меры центральности для графа в целом</a:t>
            </a:r>
          </a:p>
          <a:p>
            <a:r>
              <a:rPr lang="ru-RU" dirty="0"/>
              <a:t>Выделим сообщества при помощи алгоритмов – </a:t>
            </a:r>
            <a:r>
              <a:rPr lang="ru-RU" dirty="0" err="1"/>
              <a:t>Лувенским</a:t>
            </a:r>
            <a:r>
              <a:rPr lang="ru-RU" dirty="0"/>
              <a:t> методом и алгоритма распространения метки</a:t>
            </a:r>
          </a:p>
          <a:p>
            <a:r>
              <a:rPr lang="ru-RU" dirty="0"/>
              <a:t>Сравним результаты двух методов визуально</a:t>
            </a:r>
          </a:p>
          <a:p>
            <a:r>
              <a:rPr lang="ru-RU" dirty="0"/>
              <a:t>Рассчитаем коэффициенты кластеризации для полученных сообществ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16EEA-0DD6-4651-8E91-21503145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13146-DE18-4374-8B3C-27451AA0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7.1 меры центральности для графа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F2B13-D718-4230-9063-4F77C507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6899"/>
            <a:ext cx="5143202" cy="3858451"/>
          </a:xfrm>
        </p:spPr>
        <p:txBody>
          <a:bodyPr>
            <a:normAutofit fontScale="85000" lnSpcReduction="10000"/>
          </a:bodyPr>
          <a:lstStyle/>
          <a:p>
            <a:r>
              <a:rPr lang="ru-RU" sz="1400" dirty="0" err="1"/>
              <a:t>PageRank</a:t>
            </a:r>
            <a:r>
              <a:rPr lang="ru-RU" sz="1400" dirty="0"/>
              <a:t>. Алгоритм </a:t>
            </a:r>
            <a:r>
              <a:rPr lang="ru-RU" sz="1400" dirty="0" err="1"/>
              <a:t>PageRank</a:t>
            </a:r>
            <a:r>
              <a:rPr lang="ru-RU" sz="1400" dirty="0"/>
              <a:t> измеряет важность каждого узла в графе на основе количества входящих отношений и важности соответствующих исходных узлов. Основное предположение состоит в том, что узел важен настолько, насколько важны узлы, которые ссылаются на него. (Применяется обычно для веб страниц). В данной библиотеке может применяться и к ненаправленным графам.</a:t>
            </a:r>
          </a:p>
          <a:p>
            <a:r>
              <a:rPr lang="ru-RU" sz="1400" dirty="0"/>
              <a:t>Степень </a:t>
            </a:r>
            <a:r>
              <a:rPr lang="ru-RU" sz="1400" dirty="0" err="1"/>
              <a:t>посредничества.Степень</a:t>
            </a:r>
            <a:r>
              <a:rPr lang="ru-RU" sz="1400" dirty="0"/>
              <a:t> посредничества (</a:t>
            </a:r>
            <a:r>
              <a:rPr lang="ru-RU" sz="1400" dirty="0" err="1"/>
              <a:t>betweenness</a:t>
            </a:r>
            <a:r>
              <a:rPr lang="ru-RU" sz="1400" dirty="0"/>
              <a:t> </a:t>
            </a:r>
            <a:r>
              <a:rPr lang="ru-RU" sz="1400" dirty="0" err="1"/>
              <a:t>centrality</a:t>
            </a:r>
            <a:r>
              <a:rPr lang="ru-RU" sz="1400" dirty="0"/>
              <a:t>) является мерой того, как часто кратчайшие пути проходят через данную вершину</a:t>
            </a:r>
          </a:p>
          <a:p>
            <a:r>
              <a:rPr lang="ru-RU" sz="1400" dirty="0"/>
              <a:t>Степень центральности. Близость к центру или Степень центральности (</a:t>
            </a:r>
            <a:r>
              <a:rPr lang="ru-RU" sz="1400" dirty="0" err="1"/>
              <a:t>Degree</a:t>
            </a:r>
            <a:r>
              <a:rPr lang="ru-RU" sz="1400" dirty="0"/>
              <a:t> </a:t>
            </a:r>
            <a:r>
              <a:rPr lang="ru-RU" sz="1400" dirty="0" err="1"/>
              <a:t>centrality</a:t>
            </a:r>
            <a:r>
              <a:rPr lang="ru-RU" sz="1400" dirty="0"/>
              <a:t>) – показывает, кто является наиболее активным узлом в сети. Измеряется количеством связей с другими узлами в сети. (В данном случае алгоритм логично выдал нам то же значение, что мы и получили ранее при помощи запроса - участника, у которого больше всего знакомств.)</a:t>
            </a:r>
          </a:p>
          <a:p>
            <a:r>
              <a:rPr lang="ru-RU" sz="1400" dirty="0"/>
              <a:t>Как самый активный участник, Ахромеева Алина Ивановна – лидер по всем перечисленным параметрам.</a:t>
            </a:r>
          </a:p>
          <a:p>
            <a:endParaRPr lang="en-GB" sz="1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8CA910-B96C-4E57-A1B3-1621B95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AE163A-DC0B-4B5B-AE49-3FE1CC66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537" y="1995115"/>
            <a:ext cx="2714625" cy="1571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AC0E23-A82E-4604-8EA3-078D7E47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50" y="1786101"/>
            <a:ext cx="2781300" cy="2809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E31D0B-F418-4403-9AE7-CC02D257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31" y="3718814"/>
            <a:ext cx="2790825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F794C-0A75-41A1-BA1C-1F4FD8B912CE}"/>
              </a:ext>
            </a:extLst>
          </p:cNvPr>
          <p:cNvSpPr txBox="1"/>
          <p:nvPr/>
        </p:nvSpPr>
        <p:spPr>
          <a:xfrm>
            <a:off x="6790090" y="1888773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PageRank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C2C2E-3421-4454-BD52-C072BD1466E3}"/>
              </a:ext>
            </a:extLst>
          </p:cNvPr>
          <p:cNvSpPr txBox="1"/>
          <p:nvPr/>
        </p:nvSpPr>
        <p:spPr>
          <a:xfrm>
            <a:off x="9028350" y="1804496"/>
            <a:ext cx="1837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Степень посредничества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278C9-8307-484B-8D8E-697D21FF7C8B}"/>
              </a:ext>
            </a:extLst>
          </p:cNvPr>
          <p:cNvSpPr txBox="1"/>
          <p:nvPr/>
        </p:nvSpPr>
        <p:spPr>
          <a:xfrm>
            <a:off x="6362394" y="3659914"/>
            <a:ext cx="176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Степень центральности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06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A80E-AED4-44C9-9441-C78177C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7.2 Выделение сообществ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AFA45-D08E-40B4-962F-0349DB74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178698" cy="363448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 помощи алгоритма </a:t>
            </a:r>
            <a:r>
              <a:rPr lang="ru-RU" dirty="0" err="1"/>
              <a:t>Лувена</a:t>
            </a:r>
            <a:r>
              <a:rPr lang="ru-RU" dirty="0"/>
              <a:t>, мы получили 6 крупных сообществ. Все остальные сообщества представлены парами участников. При этом в режиме записи возвращается строка содержащая информацию о количестве сообществ, </a:t>
            </a:r>
            <a:r>
              <a:rPr lang="ru-RU" dirty="0" err="1"/>
              <a:t>модулярности</a:t>
            </a:r>
            <a:r>
              <a:rPr lang="ru-RU" dirty="0"/>
              <a:t>, и истории изменения </a:t>
            </a:r>
            <a:r>
              <a:rPr lang="ru-RU" dirty="0" err="1"/>
              <a:t>модулярности</a:t>
            </a:r>
            <a:r>
              <a:rPr lang="ru-RU" dirty="0"/>
              <a:t> в ходе исполнения алгоритма. Мы видим, что у нас есть 4903 сообщества и очень высокая </a:t>
            </a:r>
            <a:r>
              <a:rPr lang="ru-RU" dirty="0" err="1"/>
              <a:t>модулярность</a:t>
            </a:r>
            <a:r>
              <a:rPr lang="ru-RU" dirty="0"/>
              <a:t> графа 0.999679 - почти 1. Т.е. сообщества почти не связаны между собой.</a:t>
            </a:r>
          </a:p>
          <a:p>
            <a:r>
              <a:rPr lang="ru-RU" dirty="0"/>
              <a:t>При помощи алгоритма распространения метки помимо пар мы получили 8 сообществ. Что интересно, так как визуально мы определили всего 6.</a:t>
            </a:r>
            <a:endParaRPr lang="en-GB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CD487-565F-44DE-B1B4-6EFD1A93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7BFB7-8790-4E2B-8FB2-31315E90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70" y="2444229"/>
            <a:ext cx="2374900" cy="35800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C2B867-1187-49E0-8419-48DBB2C0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0" y="2461952"/>
            <a:ext cx="2374900" cy="356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FC124-4D21-416F-BDEB-694E4748B8FD}"/>
              </a:ext>
            </a:extLst>
          </p:cNvPr>
          <p:cNvSpPr txBox="1"/>
          <p:nvPr/>
        </p:nvSpPr>
        <p:spPr>
          <a:xfrm>
            <a:off x="5679556" y="209832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Лувенский</a:t>
            </a:r>
            <a:r>
              <a:rPr lang="ru-RU" sz="1400" dirty="0"/>
              <a:t> метод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F4FCB-C237-4834-BC0F-38F81510EC3A}"/>
              </a:ext>
            </a:extLst>
          </p:cNvPr>
          <p:cNvSpPr txBox="1"/>
          <p:nvPr/>
        </p:nvSpPr>
        <p:spPr>
          <a:xfrm>
            <a:off x="7914470" y="2103692"/>
            <a:ext cx="299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Алгоритм распространения метки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4524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CC9EC-F580-4EB8-B78C-A75CE9FF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7.3 визуальное сравнение результатов выделения сообществ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B9CC3-A2E4-4591-8302-878196B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802918" cy="3634486"/>
          </a:xfrm>
        </p:spPr>
        <p:txBody>
          <a:bodyPr/>
          <a:lstStyle/>
          <a:p>
            <a:r>
              <a:rPr lang="ru-RU" dirty="0"/>
              <a:t>В случае с методом </a:t>
            </a:r>
            <a:r>
              <a:rPr lang="ru-RU" dirty="0" err="1"/>
              <a:t>Лувена</a:t>
            </a:r>
            <a:r>
              <a:rPr lang="ru-RU" dirty="0"/>
              <a:t> мы видим те же 6 сообществ, которые мы изначально определили визуально.</a:t>
            </a:r>
          </a:p>
          <a:p>
            <a:r>
              <a:rPr lang="ru-RU" dirty="0"/>
              <a:t>Согласно цветовой идентификации, мы видим что алгоритм распространения метки определил первое сообщество как 3 – что тоже допустимо, так как связь между двумя частями проходит через несколько персон.</a:t>
            </a:r>
            <a:endParaRPr lang="en-GB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369F-FCAD-476D-882E-E3282D3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6EA846-BD2B-499C-BA17-D6734761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59" y="1563992"/>
            <a:ext cx="6526864" cy="23817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F74BFF-4208-4068-B50F-A174EFBC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67" y="4150923"/>
            <a:ext cx="2435465" cy="200492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1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FC07A-1EF9-492D-8A3F-A0538F8E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7.4 расчёт кластеризации сообществ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D7C67-731B-403A-B961-F0EA349B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9452155" cy="216850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 визуальном отображении мы также видим, что некоторые сообщества представлены в форме "звезды" - т.е. они представляют собой просто множество участников, связанных одним общим знакомым. Зададим вопрос - есть ли у нас "компанейские" сообщества, т.е. в каких из них присутствуют участники, у которых знакомые могут также знать друг друга? Рассчитаем для этого </a:t>
            </a:r>
            <a:r>
              <a:rPr lang="ru-RU" dirty="0" err="1"/>
              <a:t>коэффициэнт</a:t>
            </a:r>
            <a:r>
              <a:rPr lang="ru-RU" dirty="0"/>
              <a:t> кластеризации для каждого из выделенных </a:t>
            </a:r>
            <a:r>
              <a:rPr lang="ru-RU" dirty="0" err="1"/>
              <a:t>Лувенским</a:t>
            </a:r>
            <a:r>
              <a:rPr lang="ru-RU" dirty="0"/>
              <a:t> методом сообществ.</a:t>
            </a:r>
          </a:p>
          <a:p>
            <a:r>
              <a:rPr lang="ru-RU" dirty="0"/>
              <a:t>По итогам расчетов, кластеризации у всех сообществ равны нулю. Мы можем увидеть это и визуально - ни в одном сообществе нет "треугольников". Участники сообществ слабо связаны между собой - у них нет общих знакомых.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0A68F-EF00-4C80-8D56-63AB550D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7B4CA-9D1E-4D2B-A38C-00154BF9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97" y="4686710"/>
            <a:ext cx="6187336" cy="13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EF9B1-BE77-4065-8AD9-AEC2B84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</a:t>
            </a:r>
            <a:r>
              <a:rPr lang="en-US" dirty="0"/>
              <a:t>REST API </a:t>
            </a:r>
            <a:endParaRPr lang="en-GB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BB81C8-9A9D-4861-87E3-004C0E25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7" cy="3634486"/>
          </a:xfrm>
        </p:spPr>
        <p:txBody>
          <a:bodyPr>
            <a:normAutofit fontScale="85000" lnSpcReduction="20000"/>
          </a:bodyPr>
          <a:lstStyle/>
          <a:p>
            <a:r>
              <a:rPr lang="ru-RU" sz="1400" dirty="0"/>
              <a:t>Данный API будет получает ФИО участника на входе, и на выходе отдавать JSON объект, содержащий ФИО, список событий в которых человек принимал участие и список знакомых. </a:t>
            </a:r>
            <a:endParaRPr lang="en-US" sz="1400" dirty="0"/>
          </a:p>
          <a:p>
            <a:r>
              <a:rPr lang="ru-RU" sz="1400" dirty="0"/>
              <a:t>Предполагается что в запросе будем получать </a:t>
            </a:r>
            <a:r>
              <a:rPr lang="ru-RU" sz="1400" dirty="0" err="1"/>
              <a:t>url</a:t>
            </a:r>
            <a:r>
              <a:rPr lang="ru-RU" sz="1400" dirty="0"/>
              <a:t> такого вида: /</a:t>
            </a:r>
            <a:r>
              <a:rPr lang="ru-RU" sz="1400" dirty="0" err="1"/>
              <a:t>person</a:t>
            </a:r>
            <a:r>
              <a:rPr lang="ru-RU" sz="1400" dirty="0"/>
              <a:t>/?</a:t>
            </a:r>
            <a:r>
              <a:rPr lang="ru-RU" sz="1400" dirty="0" err="1"/>
              <a:t>name</a:t>
            </a:r>
            <a:r>
              <a:rPr lang="ru-RU" sz="1400" dirty="0"/>
              <a:t>=</a:t>
            </a:r>
            <a:r>
              <a:rPr lang="ru-RU" sz="1400" dirty="0" err="1"/>
              <a:t>Иванов+Иван+Иванович</a:t>
            </a:r>
            <a:endParaRPr lang="en-US" sz="1400" dirty="0"/>
          </a:p>
          <a:p>
            <a:r>
              <a:rPr lang="ru-RU" sz="1400" dirty="0"/>
              <a:t>Получаем из запроса параметр </a:t>
            </a:r>
            <a:r>
              <a:rPr lang="en-US" sz="1400" dirty="0"/>
              <a:t>name, </a:t>
            </a:r>
            <a:r>
              <a:rPr lang="ru-RU" sz="1400" dirty="0"/>
              <a:t>делаем запрос к БД на вывод необходимых узлов.</a:t>
            </a:r>
          </a:p>
          <a:p>
            <a:r>
              <a:rPr lang="ru-RU" sz="1400" dirty="0"/>
              <a:t>Ответ содержит имена интересующих нас узлов и их свойства. При необходимости можно выгрузить также связи, но в данном примере этого не делается.</a:t>
            </a:r>
          </a:p>
          <a:p>
            <a:r>
              <a:rPr lang="ru-RU" sz="1400" dirty="0"/>
              <a:t>При помощи функции драйвера </a:t>
            </a:r>
            <a:r>
              <a:rPr lang="en-US" sz="1400" dirty="0"/>
              <a:t>neo4j data()</a:t>
            </a:r>
            <a:r>
              <a:rPr lang="ru-RU" sz="1400" dirty="0"/>
              <a:t> мы можем получить </a:t>
            </a:r>
            <a:r>
              <a:rPr lang="en-US" sz="1400" dirty="0"/>
              <a:t>JSON-</a:t>
            </a:r>
            <a:r>
              <a:rPr lang="ru-RU" sz="1400" dirty="0"/>
              <a:t>подобный результат ответа от БД. Однако в среде </a:t>
            </a:r>
            <a:r>
              <a:rPr lang="en-US" sz="1400" dirty="0"/>
              <a:t>Python </a:t>
            </a:r>
            <a:r>
              <a:rPr lang="ru-RU" sz="1400" dirty="0"/>
              <a:t>этот объект тем не менее существует в формате списка. </a:t>
            </a:r>
          </a:p>
          <a:p>
            <a:r>
              <a:rPr lang="ru-RU" sz="1400" dirty="0"/>
              <a:t>Переведём наш список в формат строки, удалим квадратные скобки, запакуем его в объект </a:t>
            </a:r>
            <a:r>
              <a:rPr lang="en-US" sz="1400" dirty="0"/>
              <a:t>Response </a:t>
            </a:r>
            <a:r>
              <a:rPr lang="ru-RU" sz="1400" dirty="0"/>
              <a:t>и отправим в качестве ответа</a:t>
            </a:r>
          </a:p>
          <a:p>
            <a:r>
              <a:rPr lang="en-US" sz="1400" dirty="0"/>
              <a:t>Flask </a:t>
            </a:r>
            <a:r>
              <a:rPr lang="ru-RU" sz="1400" dirty="0"/>
              <a:t>приложение можно запускать прямо из блокнота</a:t>
            </a:r>
            <a:endParaRPr lang="en-GB" sz="1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35B076-2B00-4800-B2E6-AFB8B03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D99D95-9EA7-4169-BF81-E7BEFEEC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94" y="4888368"/>
            <a:ext cx="5099591" cy="12957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D0C34A-31DB-443B-A6F3-410A0778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94" y="1440766"/>
            <a:ext cx="5514807" cy="10655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C41867-03C0-42CD-8281-5D3E281B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94" y="2677117"/>
            <a:ext cx="5172075" cy="10001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21596C-7D28-4D8E-A035-0344E6848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394" y="3700993"/>
            <a:ext cx="3514725" cy="10096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30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AA281-03B7-4433-B4AB-FF058BA8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Итоги	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D279B-06BF-42A2-B4F9-DF16FD19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807333"/>
          </a:xfrm>
        </p:spPr>
        <p:txBody>
          <a:bodyPr/>
          <a:lstStyle/>
          <a:p>
            <a:r>
              <a:rPr lang="ru-RU" dirty="0"/>
              <a:t>БД </a:t>
            </a:r>
            <a:r>
              <a:rPr lang="en-US" dirty="0"/>
              <a:t>Neo4j</a:t>
            </a:r>
            <a:r>
              <a:rPr lang="ru-RU" dirty="0"/>
              <a:t> предлагает широкий инструментарий для анализа графов, в данном задании была задействована лишь часть из них</a:t>
            </a:r>
          </a:p>
          <a:p>
            <a:r>
              <a:rPr lang="ru-RU" dirty="0"/>
              <a:t>Из нерассмотренных данном кейсе инструментов для анализа графов также широко применяется библиотека </a:t>
            </a:r>
            <a:r>
              <a:rPr lang="en-US" dirty="0"/>
              <a:t>Python </a:t>
            </a:r>
            <a:r>
              <a:rPr lang="en-US" dirty="0" err="1"/>
              <a:t>NetworkX</a:t>
            </a:r>
            <a:endParaRPr lang="ru-RU" dirty="0"/>
          </a:p>
          <a:p>
            <a:r>
              <a:rPr lang="ru-RU" dirty="0"/>
              <a:t>Помимо подробных выводов и заключений представленных в ходе презентации можно сделать один финальный: для того чтобы завести больше знакомств, необходимо участвовать в как можно большем количестве разнообразных событий. Возможно участники из представленной выборки знакомы между собой вне контекста мероприятий, но у нас об этом нет данных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32C3-393F-4D11-BE3C-C14908CF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03737-8AC6-4CF5-9E55-D74314125F10}"/>
              </a:ext>
            </a:extLst>
          </p:cNvPr>
          <p:cNvSpPr txBox="1"/>
          <p:nvPr/>
        </p:nvSpPr>
        <p:spPr>
          <a:xfrm>
            <a:off x="4709785" y="5598185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Спасибо за внимание!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13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содержание задания</a:t>
            </a:r>
            <a:endParaRPr lang="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521040-24FD-4D8A-B45B-4B5458C1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ru-RU" dirty="0"/>
              <a:t>Установить </a:t>
            </a:r>
            <a:r>
              <a:rPr lang="ru-RU" dirty="0" err="1"/>
              <a:t>графовую</a:t>
            </a:r>
            <a:r>
              <a:rPr lang="ru-RU" dirty="0"/>
              <a:t> базу из списка DB-</a:t>
            </a:r>
            <a:r>
              <a:rPr lang="ru-RU" dirty="0" err="1"/>
              <a:t>Engines</a:t>
            </a:r>
            <a:r>
              <a:rPr lang="ru-RU" dirty="0"/>
              <a:t> </a:t>
            </a:r>
            <a:r>
              <a:rPr lang="ru-RU" dirty="0" err="1"/>
              <a:t>Ranking</a:t>
            </a:r>
            <a:endParaRPr lang="ru-RU" dirty="0"/>
          </a:p>
          <a:p>
            <a:r>
              <a:rPr lang="ru-RU" dirty="0"/>
              <a:t>Создать </a:t>
            </a:r>
            <a:r>
              <a:rPr lang="ru-RU" dirty="0" err="1"/>
              <a:t>ipynb</a:t>
            </a:r>
            <a:r>
              <a:rPr lang="ru-RU" dirty="0"/>
              <a:t> ноутбук в котором:</a:t>
            </a:r>
          </a:p>
          <a:p>
            <a:pPr lvl="1"/>
            <a:r>
              <a:rPr lang="ru-RU" dirty="0"/>
              <a:t>Считать данные из источника https://disk.yandex.ru/d/s6wWqd8Ol_5IvQ</a:t>
            </a:r>
          </a:p>
          <a:p>
            <a:pPr lvl="1"/>
            <a:r>
              <a:rPr lang="ru-RU" dirty="0"/>
              <a:t>Внести данные из таблицы в </a:t>
            </a:r>
            <a:r>
              <a:rPr lang="ru-RU" dirty="0" err="1"/>
              <a:t>графовую</a:t>
            </a:r>
            <a:r>
              <a:rPr lang="ru-RU" dirty="0"/>
              <a:t> БД</a:t>
            </a:r>
          </a:p>
          <a:p>
            <a:pPr lvl="1"/>
            <a:r>
              <a:rPr lang="ru-RU" dirty="0"/>
              <a:t>Построить </a:t>
            </a:r>
            <a:r>
              <a:rPr lang="ru-RU" dirty="0" err="1"/>
              <a:t>графовое</a:t>
            </a:r>
            <a:r>
              <a:rPr lang="ru-RU" dirty="0"/>
              <a:t> представление в БД, осуществить несколько запросов на языке запросов к </a:t>
            </a:r>
            <a:r>
              <a:rPr lang="ru-RU" dirty="0" err="1"/>
              <a:t>графовой</a:t>
            </a:r>
            <a:r>
              <a:rPr lang="ru-RU" dirty="0"/>
              <a:t> БД</a:t>
            </a:r>
          </a:p>
          <a:p>
            <a:pPr lvl="1"/>
            <a:r>
              <a:rPr lang="ru-RU" dirty="0"/>
              <a:t>Найти взаимосвязи визуально и с помощью алгоритмов (алгоритмы на ваше усмотрение). Обратить внимание на сложные сообщества, провести анализ сложных сообществ, сделать выводы.</a:t>
            </a:r>
          </a:p>
          <a:p>
            <a:pPr lvl="1"/>
            <a:r>
              <a:rPr lang="ru-RU" dirty="0"/>
              <a:t>Написать </a:t>
            </a:r>
            <a:r>
              <a:rPr lang="ru-RU" dirty="0" err="1"/>
              <a:t>rest</a:t>
            </a:r>
            <a:r>
              <a:rPr lang="ru-RU" dirty="0"/>
              <a:t> сервис на </a:t>
            </a:r>
            <a:r>
              <a:rPr lang="ru-RU" dirty="0" err="1"/>
              <a:t>python</a:t>
            </a:r>
            <a:r>
              <a:rPr lang="ru-RU" dirty="0"/>
              <a:t> к </a:t>
            </a:r>
            <a:r>
              <a:rPr lang="ru-RU" dirty="0" err="1"/>
              <a:t>графовой</a:t>
            </a:r>
            <a:r>
              <a:rPr lang="ru-RU" dirty="0"/>
              <a:t> БД в котором на вход поступает ФИО, на выходе </a:t>
            </a:r>
            <a:r>
              <a:rPr lang="ru-RU" dirty="0" err="1"/>
              <a:t>graphml</a:t>
            </a:r>
            <a:r>
              <a:rPr lang="ru-RU" dirty="0"/>
              <a:t> или </a:t>
            </a:r>
            <a:r>
              <a:rPr lang="ru-RU" dirty="0" err="1"/>
              <a:t>json</a:t>
            </a:r>
            <a:endParaRPr lang="ru-RU" dirty="0"/>
          </a:p>
          <a:p>
            <a:pPr lvl="1"/>
            <a:r>
              <a:rPr lang="ru-RU" dirty="0"/>
              <a:t>Результаты представить на </a:t>
            </a:r>
            <a:r>
              <a:rPr lang="ru-RU" dirty="0" err="1"/>
              <a:t>гитхаб</a:t>
            </a:r>
            <a:r>
              <a:rPr lang="ru-RU" dirty="0"/>
              <a:t> и в виде кода + небольшой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DFFC9-28F9-469F-B1A6-7B11212C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работы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02ECE-CE10-480F-8ED9-177E684A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9216"/>
            <a:ext cx="11029615" cy="3946134"/>
          </a:xfrm>
        </p:spPr>
        <p:txBody>
          <a:bodyPr>
            <a:normAutofit/>
          </a:bodyPr>
          <a:lstStyle/>
          <a:p>
            <a:r>
              <a:rPr lang="ru-RU" sz="1600" dirty="0"/>
              <a:t>При выполнении задания использовались следующие инструменты:</a:t>
            </a:r>
          </a:p>
          <a:p>
            <a:pPr lvl="1"/>
            <a:r>
              <a:rPr lang="en-GB" sz="1600" dirty="0"/>
              <a:t>Python 3.9.16</a:t>
            </a:r>
            <a:endParaRPr lang="ru-RU" sz="1600" dirty="0"/>
          </a:p>
          <a:p>
            <a:pPr lvl="1"/>
            <a:r>
              <a:rPr lang="en-GB" sz="1600" dirty="0" err="1"/>
              <a:t>Jupyter</a:t>
            </a:r>
            <a:r>
              <a:rPr lang="en-GB" sz="1600" dirty="0"/>
              <a:t> Notebook</a:t>
            </a:r>
            <a:endParaRPr lang="ru-RU" sz="1600" dirty="0"/>
          </a:p>
          <a:p>
            <a:pPr lvl="1"/>
            <a:r>
              <a:rPr lang="ru-RU" sz="1600" dirty="0"/>
              <a:t>База данных </a:t>
            </a:r>
            <a:r>
              <a:rPr lang="en-GB" sz="1600" dirty="0"/>
              <a:t>neo4j</a:t>
            </a:r>
            <a:r>
              <a:rPr lang="ru-RU" sz="1600" dirty="0"/>
              <a:t> </a:t>
            </a:r>
            <a:r>
              <a:rPr lang="en-GB" sz="1600" dirty="0"/>
              <a:t>(Neo4j Browser </a:t>
            </a:r>
            <a:r>
              <a:rPr lang="ru-RU" sz="1600" dirty="0"/>
              <a:t>и </a:t>
            </a:r>
            <a:r>
              <a:rPr lang="en-GB" sz="1600" dirty="0"/>
              <a:t>Neo4j Desktop</a:t>
            </a:r>
            <a:r>
              <a:rPr lang="ru-RU" sz="1600" dirty="0"/>
              <a:t>), драйвер </a:t>
            </a:r>
            <a:r>
              <a:rPr lang="en-GB" sz="1600" dirty="0"/>
              <a:t>Neo4j</a:t>
            </a:r>
            <a:r>
              <a:rPr lang="ru-RU" sz="1600" dirty="0"/>
              <a:t> для связи с </a:t>
            </a:r>
            <a:r>
              <a:rPr lang="en-US" sz="1600" dirty="0"/>
              <a:t>Python</a:t>
            </a:r>
            <a:endParaRPr lang="ru-RU" sz="1600" dirty="0"/>
          </a:p>
          <a:p>
            <a:pPr lvl="1"/>
            <a:r>
              <a:rPr lang="ru-RU" sz="1600" dirty="0"/>
              <a:t>Язык запросов к БД </a:t>
            </a:r>
            <a:r>
              <a:rPr lang="en-US" sz="1600" dirty="0"/>
              <a:t>Cypher</a:t>
            </a:r>
            <a:r>
              <a:rPr lang="ru-RU" sz="1600" dirty="0"/>
              <a:t> и библиотека к нему </a:t>
            </a:r>
            <a:r>
              <a:rPr lang="en-GB" sz="1600" dirty="0"/>
              <a:t>Neo4j Graph Data Science Library</a:t>
            </a:r>
            <a:r>
              <a:rPr lang="ru-RU" sz="1600" dirty="0"/>
              <a:t> </a:t>
            </a:r>
          </a:p>
          <a:p>
            <a:pPr lvl="1"/>
            <a:r>
              <a:rPr lang="ru-RU" sz="1600" dirty="0"/>
              <a:t>Расширение для визуализации графов в </a:t>
            </a:r>
            <a:r>
              <a:rPr lang="en-GB" sz="1600" dirty="0" err="1"/>
              <a:t>Jupyter</a:t>
            </a:r>
            <a:r>
              <a:rPr lang="en-GB" sz="1600" dirty="0"/>
              <a:t> Notebook </a:t>
            </a:r>
            <a:r>
              <a:rPr lang="en-GB" sz="1600" dirty="0" err="1"/>
              <a:t>yFiles</a:t>
            </a:r>
            <a:r>
              <a:rPr lang="en-GB" sz="1600" dirty="0"/>
              <a:t> Graphs for </a:t>
            </a:r>
            <a:r>
              <a:rPr lang="en-GB" sz="1600" dirty="0" err="1"/>
              <a:t>Jupyter</a:t>
            </a:r>
            <a:endParaRPr lang="ru-RU" sz="1600" dirty="0"/>
          </a:p>
          <a:p>
            <a:pPr lvl="1"/>
            <a:r>
              <a:rPr lang="ru-RU" sz="1600" dirty="0"/>
              <a:t>Фреймворк </a:t>
            </a:r>
            <a:r>
              <a:rPr lang="en-US" sz="1600" dirty="0"/>
              <a:t>Flask </a:t>
            </a:r>
            <a:r>
              <a:rPr lang="ru-RU" sz="1600" dirty="0"/>
              <a:t>для запуска </a:t>
            </a:r>
            <a:r>
              <a:rPr lang="en-US" sz="1600" dirty="0"/>
              <a:t>API </a:t>
            </a:r>
            <a:r>
              <a:rPr lang="ru-RU" sz="1600" dirty="0"/>
              <a:t>на </a:t>
            </a:r>
            <a:r>
              <a:rPr lang="en-US" sz="1600" dirty="0"/>
              <a:t>Python</a:t>
            </a:r>
            <a:endParaRPr lang="en-GB" sz="1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8CDEE-539F-47E1-A879-1541FB8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8B35A-1D26-48BF-8F9F-6515FA2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3389"/>
          </a:xfrm>
        </p:spPr>
        <p:txBody>
          <a:bodyPr/>
          <a:lstStyle/>
          <a:p>
            <a:r>
              <a:rPr lang="ru-RU" dirty="0"/>
              <a:t>1. Установка БД</a:t>
            </a:r>
            <a:endParaRPr lang="en-GB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1529F5A-899E-49B2-BBDA-FEA41570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85632"/>
            <a:ext cx="11029615" cy="2654843"/>
          </a:xfrm>
        </p:spPr>
        <p:txBody>
          <a:bodyPr/>
          <a:lstStyle/>
          <a:p>
            <a:r>
              <a:rPr lang="ru-RU" dirty="0"/>
              <a:t>Возможные проблемы при установке и запуске:</a:t>
            </a:r>
          </a:p>
          <a:p>
            <a:pPr lvl="1"/>
            <a:r>
              <a:rPr lang="ru-RU" dirty="0"/>
              <a:t>Не установлена </a:t>
            </a:r>
            <a:r>
              <a:rPr lang="en-US" dirty="0"/>
              <a:t>PowerShell</a:t>
            </a:r>
            <a:r>
              <a:rPr lang="ru-RU" dirty="0"/>
              <a:t> либо установлена не подходящая версия</a:t>
            </a:r>
            <a:endParaRPr lang="en-US" dirty="0"/>
          </a:p>
          <a:p>
            <a:pPr lvl="1"/>
            <a:r>
              <a:rPr lang="ru-RU" dirty="0"/>
              <a:t>Не установлена необходимая версия </a:t>
            </a:r>
            <a:r>
              <a:rPr lang="en-US" dirty="0"/>
              <a:t>Java </a:t>
            </a:r>
            <a:r>
              <a:rPr lang="ru-RU" dirty="0"/>
              <a:t>или</a:t>
            </a:r>
            <a:r>
              <a:rPr lang="en-US" dirty="0"/>
              <a:t>OpenJDK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Java </a:t>
            </a:r>
            <a:r>
              <a:rPr lang="ru-RU" dirty="0"/>
              <a:t>не прописана переменная среды </a:t>
            </a:r>
            <a:r>
              <a:rPr lang="en-US" dirty="0"/>
              <a:t>PATH</a:t>
            </a:r>
          </a:p>
          <a:p>
            <a:pPr lvl="1"/>
            <a:r>
              <a:rPr lang="ru-RU" dirty="0"/>
              <a:t>Антивирус блокирует запуск десктоп-приложения (приложение запускается наполовину)</a:t>
            </a:r>
            <a:endParaRPr lang="en-GB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F988CD-0542-4651-8A97-8A95D59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FA74-9D0C-46C6-8488-203CE3901198}"/>
              </a:ext>
            </a:extLst>
          </p:cNvPr>
          <p:cNvSpPr txBox="1"/>
          <p:nvPr/>
        </p:nvSpPr>
        <p:spPr>
          <a:xfrm>
            <a:off x="575894" y="1548984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следовать предлагаемой инструкции, установка БД на первый взгляд достаточно проста. </a:t>
            </a:r>
          </a:p>
          <a:p>
            <a:r>
              <a:rPr lang="en-GB" dirty="0">
                <a:hlinkClick r:id="rId2"/>
              </a:rPr>
              <a:t>https://neo4j.com/docs/operations-manual/current/installation/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5FC4F-C441-4ABF-8FCB-1CC765F9DB46}"/>
              </a:ext>
            </a:extLst>
          </p:cNvPr>
          <p:cNvSpPr txBox="1"/>
          <p:nvPr/>
        </p:nvSpPr>
        <p:spPr>
          <a:xfrm>
            <a:off x="575894" y="2278754"/>
            <a:ext cx="1091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данном случае БД устанавливалась для </a:t>
            </a:r>
            <a:r>
              <a:rPr lang="en-US" sz="1600" dirty="0"/>
              <a:t>Windows 10</a:t>
            </a:r>
            <a:r>
              <a:rPr lang="ru-RU" sz="1600" dirty="0"/>
              <a:t>.</a:t>
            </a:r>
          </a:p>
          <a:p>
            <a:r>
              <a:rPr lang="ru-RU" sz="1600" dirty="0"/>
              <a:t>Для </a:t>
            </a:r>
            <a:r>
              <a:rPr lang="en-US" sz="1600" dirty="0"/>
              <a:t>Windows </a:t>
            </a:r>
            <a:r>
              <a:rPr lang="ru-RU" sz="1600" dirty="0"/>
              <a:t>предлагается 2 варианта установки – версия для запуска в браузере или командной строке, а также десктопное приложение.</a:t>
            </a:r>
          </a:p>
          <a:p>
            <a:r>
              <a:rPr lang="ru-RU" sz="1600" dirty="0"/>
              <a:t>Приложение необходимо просто установить через установщик, запуск базы данных происходит через соответствующую кнопку. </a:t>
            </a:r>
          </a:p>
          <a:p>
            <a:r>
              <a:rPr lang="ru-RU" sz="1600" dirty="0"/>
              <a:t>Для установки браузерной версии необходимо просто распаковать архив и запустить БД через командную строку. Интерфейс базы будет доступен через браузер по адресу </a:t>
            </a:r>
            <a:r>
              <a:rPr lang="en-GB" sz="1600" dirty="0"/>
              <a:t>http://localhost:7474</a:t>
            </a:r>
          </a:p>
        </p:txBody>
      </p:sp>
    </p:spTree>
    <p:extLst>
      <p:ext uri="{BB962C8B-B14F-4D97-AF65-F5344CB8AC3E}">
        <p14:creationId xmlns:p14="http://schemas.microsoft.com/office/powerpoint/2010/main" val="42902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02BA477-C894-4958-8835-CA3542EC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574081"/>
            <a:ext cx="10604550" cy="684193"/>
          </a:xfrm>
        </p:spPr>
        <p:txBody>
          <a:bodyPr/>
          <a:lstStyle/>
          <a:p>
            <a:r>
              <a:rPr lang="ru-RU" dirty="0"/>
              <a:t>Браузерный интерфейс </a:t>
            </a:r>
            <a:r>
              <a:rPr lang="en-US" dirty="0"/>
              <a:t>Node4j</a:t>
            </a:r>
            <a:endParaRPr lang="en-GB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B1BFC-9233-4978-BDB4-E5B293E2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088EE-0E82-4198-BDFF-3B9755AA8919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4C73A0-E588-45B8-8F88-1F6769B6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3" y="562812"/>
            <a:ext cx="8354860" cy="46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E123E-8C77-4ACD-B699-73809BA4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Получение файла</a:t>
            </a:r>
            <a:endParaRPr lang="en-GB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7F9DB3-7D8B-4C2B-82E6-C010CBAA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93274" cy="244407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первую очередь получаем прямую ссылку на файл при помощи библиотек </a:t>
            </a:r>
            <a:r>
              <a:rPr lang="fr-FR" dirty="0"/>
              <a:t>import requests</a:t>
            </a:r>
            <a:r>
              <a:rPr lang="ru-RU" dirty="0"/>
              <a:t> </a:t>
            </a:r>
            <a:r>
              <a:rPr lang="fr-FR" dirty="0"/>
              <a:t>urllib.parse</a:t>
            </a:r>
            <a:r>
              <a:rPr lang="ru-RU" dirty="0"/>
              <a:t>. Для этого вытаскиваем из ответа в виде </a:t>
            </a:r>
            <a:r>
              <a:rPr lang="en-US" dirty="0"/>
              <a:t>JSON </a:t>
            </a:r>
            <a:r>
              <a:rPr lang="ru-RU" dirty="0"/>
              <a:t>содержимое пункта «</a:t>
            </a:r>
            <a:r>
              <a:rPr lang="en-US" dirty="0"/>
              <a:t>file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/>
              <a:t>Инициируем объект </a:t>
            </a:r>
            <a:r>
              <a:rPr lang="en-GB" dirty="0" err="1"/>
              <a:t>GraphDatabase</a:t>
            </a:r>
            <a:r>
              <a:rPr lang="en-US" dirty="0"/>
              <a:t> </a:t>
            </a:r>
            <a:r>
              <a:rPr lang="ru-RU" dirty="0"/>
              <a:t>при помощи драйвера </a:t>
            </a:r>
            <a:r>
              <a:rPr lang="en-US" dirty="0"/>
              <a:t>Neo4j </a:t>
            </a:r>
            <a:r>
              <a:rPr lang="ru-RU" dirty="0"/>
              <a:t> для </a:t>
            </a:r>
            <a:r>
              <a:rPr lang="en-US" dirty="0"/>
              <a:t>Python. </a:t>
            </a:r>
            <a:r>
              <a:rPr lang="ru-RU" dirty="0"/>
              <a:t>После этого можем подключаться к базе.</a:t>
            </a:r>
          </a:p>
          <a:p>
            <a:r>
              <a:rPr lang="ru-RU" dirty="0"/>
              <a:t>Тестируем, правильно ли БД распознаёт файл перед заливкой. Для этого отправляем запрос предлагающий БД пока просто прочитать файл. Следует учитывать, что разделитель в предлагаемом </a:t>
            </a:r>
            <a:r>
              <a:rPr lang="en-US" dirty="0"/>
              <a:t>CSV </a:t>
            </a:r>
            <a:r>
              <a:rPr lang="ru-RU" dirty="0"/>
              <a:t>файле –точка с запятой.</a:t>
            </a:r>
          </a:p>
          <a:p>
            <a:r>
              <a:rPr lang="ru-RU" dirty="0"/>
              <a:t>Полученный ответ трансформируем в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для удобства просмотра в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ru-RU" dirty="0"/>
          </a:p>
          <a:p>
            <a:r>
              <a:rPr lang="ru-RU" dirty="0"/>
              <a:t>В случае успеха видим то, что на рисунке. Все строки и столбцы должны быть распознаны.</a:t>
            </a:r>
            <a:endParaRPr lang="en-GB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B5E2C7-B29C-4E7E-949D-2204C5EA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919990-1D1B-4FDA-BCDE-97B28D47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72" y="4766564"/>
            <a:ext cx="4648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82DE6-699E-4514-BD82-57EBAAE0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Загрузка данных из файла в БД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DB6C3-A592-47F2-8CE0-62195A93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Перез</a:t>
            </a:r>
            <a:r>
              <a:rPr lang="ru-RU" dirty="0"/>
              <a:t> загрузкой необходимо создать ограничения на создания сущностей. (В нашем случае это будут </a:t>
            </a:r>
            <a:r>
              <a:rPr lang="en-US" dirty="0"/>
              <a:t>Person </a:t>
            </a:r>
            <a:r>
              <a:rPr lang="ru-RU" dirty="0"/>
              <a:t>и </a:t>
            </a:r>
            <a:r>
              <a:rPr lang="en-US" dirty="0"/>
              <a:t>Event)</a:t>
            </a:r>
            <a:r>
              <a:rPr lang="ru-RU" dirty="0"/>
              <a:t>. В них мы пропишем какие свойства узлов должны быть уникальными. Для события это будет </a:t>
            </a:r>
            <a:r>
              <a:rPr lang="ru-RU" dirty="0" err="1"/>
              <a:t>id</a:t>
            </a:r>
            <a:r>
              <a:rPr lang="ru-RU" dirty="0"/>
              <a:t>, для участников - ФИО.</a:t>
            </a:r>
          </a:p>
          <a:p>
            <a:r>
              <a:rPr lang="ru-RU" dirty="0"/>
              <a:t>Загрузим события и участников</a:t>
            </a:r>
          </a:p>
          <a:p>
            <a:r>
              <a:rPr lang="ru-RU" dirty="0"/>
              <a:t>Создадим связи между участниками и событиями (связь </a:t>
            </a:r>
            <a:r>
              <a:rPr lang="en-US" dirty="0"/>
              <a:t>PARTICIPATED)</a:t>
            </a:r>
          </a:p>
          <a:p>
            <a:r>
              <a:rPr lang="ru-RU" dirty="0"/>
              <a:t>Также создадим связи между участниками. Будем считать, что если 2 человека участвовали в одном событии, то они знакомы. Связь будет вида </a:t>
            </a:r>
            <a:r>
              <a:rPr lang="en-US" dirty="0"/>
              <a:t>KNOWS</a:t>
            </a:r>
            <a:r>
              <a:rPr lang="ru-RU" dirty="0"/>
              <a:t>. </a:t>
            </a:r>
            <a:endParaRPr lang="en-US" dirty="0"/>
          </a:p>
          <a:p>
            <a:endParaRPr lang="en-GB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625DB-9A5F-4074-B931-076846A2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6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49126-2F71-4E76-83E9-BE923C49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Осуществим несколько запросов к БД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0508C-E868-4563-9225-6B5AACD1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68876"/>
            <a:ext cx="11029615" cy="2906473"/>
          </a:xfrm>
        </p:spPr>
        <p:txBody>
          <a:bodyPr/>
          <a:lstStyle/>
          <a:p>
            <a:r>
              <a:rPr lang="ru-RU" dirty="0"/>
              <a:t>Вычислим самого активного участника – кто принимал участие в наибольшем количестве событий. Наш результат- Самый активный участник - Ахромеева Алина Ивановна. Количество событий участника – 50</a:t>
            </a:r>
          </a:p>
          <a:p>
            <a:r>
              <a:rPr lang="ru-RU" dirty="0"/>
              <a:t>Вычислим участника у которого больше всего знакомств (больше всего связей </a:t>
            </a:r>
            <a:r>
              <a:rPr lang="en-US" dirty="0"/>
              <a:t>KNOWS) – </a:t>
            </a:r>
            <a:r>
              <a:rPr lang="ru-RU" dirty="0"/>
              <a:t>в результате это также Ахромеева Алина Ивановна.</a:t>
            </a:r>
            <a:endParaRPr lang="en-GB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01962-0603-47FD-9C3E-B2975504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08.03.2023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722B2-E35F-45F9-BF68-505628ECDAB3}"/>
              </a:ext>
            </a:extLst>
          </p:cNvPr>
          <p:cNvSpPr txBox="1"/>
          <p:nvPr/>
        </p:nvSpPr>
        <p:spPr>
          <a:xfrm>
            <a:off x="789140" y="2317315"/>
            <a:ext cx="806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того как переходить к алгоритмам, создадим несколько простых запросов.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5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ADA3E8D-399C-4DAE-8BC5-33AA1064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5811"/>
          </a:xfrm>
        </p:spPr>
        <p:txBody>
          <a:bodyPr/>
          <a:lstStyle/>
          <a:p>
            <a:r>
              <a:rPr lang="ru-RU" dirty="0"/>
              <a:t>5. Определим взаимосвязи в графе визуально</a:t>
            </a:r>
            <a:endParaRPr lang="en-GB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480B37-6524-430C-A333-18EB0EA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58056"/>
            <a:ext cx="11029615" cy="144988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Визуализацию можно производить также в браузерной или </a:t>
            </a:r>
            <a:r>
              <a:rPr lang="en-US" dirty="0" err="1"/>
              <a:t>Desctop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neo4j. </a:t>
            </a:r>
            <a:r>
              <a:rPr lang="ru-RU" dirty="0"/>
              <a:t>Для этого там предлагается широкий инструментарий</a:t>
            </a:r>
          </a:p>
          <a:p>
            <a:r>
              <a:rPr lang="ru-RU" dirty="0"/>
              <a:t>Чтобы запустить визуализацию прямо в блокноте, воспользуемся виджетом </a:t>
            </a:r>
            <a:r>
              <a:rPr lang="en-GB" dirty="0" err="1"/>
              <a:t>yFiles</a:t>
            </a:r>
            <a:r>
              <a:rPr lang="en-GB" dirty="0"/>
              <a:t> Graphs for </a:t>
            </a:r>
            <a:r>
              <a:rPr lang="en-GB" dirty="0" err="1"/>
              <a:t>Jupyter</a:t>
            </a:r>
            <a:endParaRPr lang="ru-RU" dirty="0"/>
          </a:p>
          <a:p>
            <a:r>
              <a:rPr lang="ru-RU" dirty="0"/>
              <a:t>Выведем визуальное представление связей между участниками (</a:t>
            </a:r>
            <a:r>
              <a:rPr lang="en-US" dirty="0"/>
              <a:t>KNOWS)</a:t>
            </a:r>
            <a:endParaRPr lang="ru-RU" dirty="0"/>
          </a:p>
          <a:p>
            <a:r>
              <a:rPr lang="ru-RU" dirty="0"/>
              <a:t>Визуально мы можем выделить 6 сообществ. Остальные "сообщества" представлены парами участников.</a:t>
            </a:r>
          </a:p>
          <a:p>
            <a:endParaRPr lang="en-GB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BC802AEB-E330-4C7F-A17E-EFF55A04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08.03.2023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238B03-80F1-48FF-B690-44FBF8CC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7" y="3338033"/>
            <a:ext cx="7173718" cy="29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1808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{480F1694-2819-499F-889D-2D88422B4642}tf33552983_win32</Template>
  <TotalTime>116</TotalTime>
  <Words>1407</Words>
  <Application>Microsoft Office PowerPoint</Application>
  <PresentationFormat>Широкоэкранный</PresentationFormat>
  <Paragraphs>103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Графовые базы данных</vt:lpstr>
      <vt:lpstr>содержание задания</vt:lpstr>
      <vt:lpstr>Инструменты для работы</vt:lpstr>
      <vt:lpstr>1. Установка БД</vt:lpstr>
      <vt:lpstr>Презентация PowerPoint</vt:lpstr>
      <vt:lpstr>2. Получение файла</vt:lpstr>
      <vt:lpstr>3. Загрузка данных из файла в БД</vt:lpstr>
      <vt:lpstr>4. Осуществим несколько запросов к БД</vt:lpstr>
      <vt:lpstr>5. Определим взаимосвязи в графе визуально</vt:lpstr>
      <vt:lpstr>7. Анализ графа средствами библиотеки Neo4j Graph Data Science</vt:lpstr>
      <vt:lpstr>7.1 меры центральности для графа</vt:lpstr>
      <vt:lpstr>7.2 Выделение сообществ</vt:lpstr>
      <vt:lpstr>7.3 визуальное сравнение результатов выделения сообществ</vt:lpstr>
      <vt:lpstr>7.4 расчёт кластеризации сообществ</vt:lpstr>
      <vt:lpstr>8. REST API </vt:lpstr>
      <vt:lpstr>9. Итоги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базы данных</dc:title>
  <dc:creator>Марина Шафеева</dc:creator>
  <cp:lastModifiedBy>Марина Шафеева</cp:lastModifiedBy>
  <cp:revision>19</cp:revision>
  <dcterms:created xsi:type="dcterms:W3CDTF">2023-03-07T21:16:06Z</dcterms:created>
  <dcterms:modified xsi:type="dcterms:W3CDTF">2023-03-07T23:13:29Z</dcterms:modified>
</cp:coreProperties>
</file>