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73" r:id="rId7"/>
    <p:sldId id="272" r:id="rId8"/>
    <p:sldId id="274" r:id="rId9"/>
    <p:sldId id="262" r:id="rId10"/>
    <p:sldId id="270" r:id="rId11"/>
    <p:sldId id="279" r:id="rId12"/>
    <p:sldId id="280" r:id="rId13"/>
    <p:sldId id="281" r:id="rId14"/>
    <p:sldId id="276" r:id="rId15"/>
    <p:sldId id="275" r:id="rId16"/>
    <p:sldId id="277" r:id="rId17"/>
    <p:sldId id="282" r:id="rId18"/>
    <p:sldId id="283" r:id="rId19"/>
    <p:sldId id="284" r:id="rId20"/>
    <p:sldId id="285" r:id="rId21"/>
    <p:sldId id="286" r:id="rId22"/>
    <p:sldId id="287" r:id="rId23"/>
    <p:sldId id="260" r:id="rId24"/>
    <p:sldId id="265" r:id="rId25"/>
    <p:sldId id="261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3604A-45BE-4059-A5D6-C29FF10C3007}" v="32" dt="2023-08-13T03:14:11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s.com/sg/products/90131.html?country=SG&amp;currency=SGD&amp;languages=English&amp;paid=google_shopping&amp;utm_country=9062519&amp;gclid=Cj0KCQjwuNemBhCBARIsADp74QQXkEnWqu7_47fgJi-I2k7dix6hzm82b-PSbwqXT6VoKJA1Ns3QoHcaAhQMEALw_wcB" TargetMode="External"/><Relationship Id="rId2" Type="http://schemas.openxmlformats.org/officeDocument/2006/relationships/hyperlink" Target="https://www.ubuy.com.sg/product/3MOGEQQPC-cisco-cisco2811-2811-integrated-services-router?campaign_source=google&amp;campaign_medium=PLA&amp;campaign_name=PLA_1_GGL_2_MU_3_EN_5_Ubuy_India_New_17_WORLD_NEU&amp;campaignid=20287765325&amp;campaign_source=google&amp;campaign_medium=PLA&amp;campaign_name=PLA_1_GGL_2_MU_3_EN_5_Ubuy_India_New_17_WORLD_NEU&amp;campaignid=20287765325&amp;gclid=Cj0KCQjwuNemBhCBARIsADp74QSYCqCre4cRXMbbhrAqIWi-nG_Ga7Sh6rbHx9bd8pmXO8A-cRP9x3saAu3fEALw_wcB&amp;utm_source=website&amp;utm_medium=homepage&amp;utm_campaign=country_navigation_popu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ourceit.com.sg/products/lenovo-thinkstation-p520-high-performance-workstation-30be00d5sg?variant=43024747069604&amp;currency=SGD&amp;utm_medium=product_sync&amp;utm_source=google&amp;utm_content=sag_organic&amp;utm_campaign=sag_organic&amp;utm_campaign=gs-2022-05-02&amp;utm_source=google&amp;utm_medium=smart_campaign&amp;gclid=CjwKCAjw29ymBhAKEiwAHJbJ8vc9wl3Zz7ulzbM9bQqfB8eREpB_SlWBmNNQYDUX6h8EFgvM7ibGuxoC6HMQAvD_Bw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7" Type="http://schemas.openxmlformats.org/officeDocument/2006/relationships/image" Target="../media/image56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8776" y="4434840"/>
            <a:ext cx="6589035" cy="1122202"/>
          </a:xfrm>
        </p:spPr>
        <p:txBody>
          <a:bodyPr/>
          <a:lstStyle/>
          <a:p>
            <a:r>
              <a:rPr lang="en-US"/>
              <a:t>ABC Pte Ltd network infrastructure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 </a:t>
            </a:r>
            <a:r>
              <a:rPr lang="en-US" err="1"/>
              <a:t>Shalihin</a:t>
            </a:r>
            <a:r>
              <a:rPr lang="en-US"/>
              <a:t> </a:t>
            </a:r>
            <a:r>
              <a:rPr lang="en-US" err="1"/>
              <a:t>Ahmaddullah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" y="-184745"/>
            <a:ext cx="10515600" cy="1325563"/>
          </a:xfrm>
        </p:spPr>
        <p:txBody>
          <a:bodyPr/>
          <a:lstStyle/>
          <a:p>
            <a:r>
              <a:rPr lang="en-US" dirty="0"/>
              <a:t>Main Office (</a:t>
            </a:r>
            <a:r>
              <a:rPr lang="en-US" dirty="0" err="1"/>
              <a:t>BackBone</a:t>
            </a:r>
            <a:r>
              <a:rPr lang="en-US" dirty="0"/>
              <a:t> Area)</a:t>
            </a:r>
            <a:br>
              <a:rPr lang="en-US" dirty="0"/>
            </a:br>
            <a:r>
              <a:rPr lang="en-US" b="1" u="sng" dirty="0"/>
              <a:t>R5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6E72C-F2DF-0B57-8F56-D891D665195E}"/>
              </a:ext>
            </a:extLst>
          </p:cNvPr>
          <p:cNvSpPr txBox="1"/>
          <p:nvPr/>
        </p:nvSpPr>
        <p:spPr>
          <a:xfrm>
            <a:off x="303679" y="94718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Interface</a:t>
            </a:r>
            <a:endParaRPr lang="en-US" sz="2000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87E5D37-603B-C475-1CF0-3EA48406E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0484"/>
              </p:ext>
            </p:extLst>
          </p:nvPr>
        </p:nvGraphicFramePr>
        <p:xfrm>
          <a:off x="184951" y="1417139"/>
          <a:ext cx="581857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44">
                  <a:extLst>
                    <a:ext uri="{9D8B030D-6E8A-4147-A177-3AD203B41FA5}">
                      <a16:colId xmlns:a16="http://schemas.microsoft.com/office/drawing/2014/main" val="753734224"/>
                    </a:ext>
                  </a:extLst>
                </a:gridCol>
                <a:gridCol w="1192808">
                  <a:extLst>
                    <a:ext uri="{9D8B030D-6E8A-4147-A177-3AD203B41FA5}">
                      <a16:colId xmlns:a16="http://schemas.microsoft.com/office/drawing/2014/main" val="1840491313"/>
                    </a:ext>
                  </a:extLst>
                </a:gridCol>
                <a:gridCol w="1299483">
                  <a:extLst>
                    <a:ext uri="{9D8B030D-6E8A-4147-A177-3AD203B41FA5}">
                      <a16:colId xmlns:a16="http://schemas.microsoft.com/office/drawing/2014/main" val="2557246502"/>
                    </a:ext>
                  </a:extLst>
                </a:gridCol>
                <a:gridCol w="1086134">
                  <a:extLst>
                    <a:ext uri="{9D8B030D-6E8A-4147-A177-3AD203B41FA5}">
                      <a16:colId xmlns:a16="http://schemas.microsoft.com/office/drawing/2014/main" val="2736977987"/>
                    </a:ext>
                  </a:extLst>
                </a:gridCol>
                <a:gridCol w="1192808">
                  <a:extLst>
                    <a:ext uri="{9D8B030D-6E8A-4147-A177-3AD203B41FA5}">
                      <a16:colId xmlns:a16="http://schemas.microsoft.com/office/drawing/2014/main" val="913295041"/>
                    </a:ext>
                  </a:extLst>
                </a:gridCol>
              </a:tblGrid>
              <a:tr h="523554"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Int Port No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DTE/DCE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Network Name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Int Address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Subnet Mask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714221"/>
                  </a:ext>
                </a:extLst>
              </a:tr>
              <a:tr h="628264">
                <a:tc>
                  <a:txBody>
                    <a:bodyPr/>
                    <a:lstStyle/>
                    <a:p>
                      <a:pPr fontAlgn="t"/>
                      <a:endParaRPr lang="en-US" sz="2400">
                        <a:effectLst/>
                      </a:endParaRPr>
                    </a:p>
                    <a:p>
                      <a:pPr rtl="0" fontAlgn="base"/>
                      <a:r>
                        <a:rPr lang="en-US" sz="1400">
                          <a:effectLst/>
                        </a:rPr>
                        <a:t>Fa0/0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400">
                        <a:effectLst/>
                      </a:endParaRPr>
                    </a:p>
                    <a:p>
                      <a:pPr rtl="0" fontAlgn="base"/>
                      <a:r>
                        <a:rPr lang="en-US" sz="1400">
                          <a:effectLst/>
                        </a:rPr>
                        <a:t>NA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fontAlgn="t"/>
                      <a:endParaRPr lang="en-US" sz="240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US" sz="1400">
                          <a:effectLst/>
                        </a:rPr>
                        <a:t>Admin Office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186.40.70.146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255.255.255.149 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67184"/>
                  </a:ext>
                </a:extLst>
              </a:tr>
              <a:tr h="628264">
                <a:tc>
                  <a:txBody>
                    <a:bodyPr/>
                    <a:lstStyle/>
                    <a:p>
                      <a:pPr fontAlgn="t"/>
                      <a:endParaRPr lang="en-US" sz="2400">
                        <a:effectLst/>
                      </a:endParaRPr>
                    </a:p>
                    <a:p>
                      <a:pPr rtl="0" fontAlgn="base"/>
                      <a:r>
                        <a:rPr lang="en-US" sz="1400">
                          <a:effectLst/>
                        </a:rPr>
                        <a:t>Fa0/1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400">
                        <a:effectLst/>
                      </a:endParaRPr>
                    </a:p>
                    <a:p>
                      <a:pPr rtl="0" fontAlgn="base"/>
                      <a:r>
                        <a:rPr lang="en-US" sz="1400">
                          <a:effectLst/>
                        </a:rPr>
                        <a:t>NA 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186.40.70.129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255.255.255.240 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136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B4D58F-775E-8484-81B1-F5E7BBEBDDF3}"/>
              </a:ext>
            </a:extLst>
          </p:cNvPr>
          <p:cNvSpPr txBox="1"/>
          <p:nvPr/>
        </p:nvSpPr>
        <p:spPr>
          <a:xfrm>
            <a:off x="2182385" y="3642991"/>
            <a:ext cx="4730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Configuration</a:t>
            </a:r>
          </a:p>
          <a:p>
            <a:endParaRPr lang="en-US" b="1" u="sng" dirty="0"/>
          </a:p>
          <a:p>
            <a:pPr marL="285750" indent="-285750">
              <a:buFontTx/>
              <a:buChar char="-"/>
            </a:pPr>
            <a:r>
              <a:rPr lang="en-US" dirty="0"/>
              <a:t>Password enable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Interface Serial 0/0/1 set to DCE with clock rate 64000</a:t>
            </a:r>
          </a:p>
          <a:p>
            <a:pPr marL="285750" indent="-285750">
              <a:buFontTx/>
              <a:buChar char="-"/>
            </a:pPr>
            <a:r>
              <a:rPr lang="en-US" dirty="0"/>
              <a:t>Hello – dead interval 20-80 set to both serial interface</a:t>
            </a:r>
          </a:p>
          <a:p>
            <a:pPr marL="285750" indent="-285750">
              <a:buFontTx/>
              <a:buChar char="-"/>
            </a:pP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1B19C-CDBB-5CBF-2D16-B47B8DBF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987" y="947187"/>
            <a:ext cx="5311013" cy="513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8668079-36FC-29F5-199E-1452DFD0D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" y="723900"/>
            <a:ext cx="5452950" cy="528132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" y="-250619"/>
            <a:ext cx="10515600" cy="1325563"/>
          </a:xfrm>
        </p:spPr>
        <p:txBody>
          <a:bodyPr/>
          <a:lstStyle/>
          <a:p>
            <a:r>
              <a:rPr lang="en-US" dirty="0"/>
              <a:t>Main Office (</a:t>
            </a:r>
            <a:r>
              <a:rPr lang="en-US" dirty="0" err="1"/>
              <a:t>BackBone</a:t>
            </a:r>
            <a:r>
              <a:rPr lang="en-US" dirty="0"/>
              <a:t> Area)</a:t>
            </a:r>
            <a:br>
              <a:rPr lang="en-US" dirty="0"/>
            </a:br>
            <a:r>
              <a:rPr lang="en-US" dirty="0"/>
              <a:t>Router R7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6784ED-C824-CF49-1ED7-DE6A1B314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834917"/>
              </p:ext>
            </p:extLst>
          </p:nvPr>
        </p:nvGraphicFramePr>
        <p:xfrm>
          <a:off x="6096000" y="1399570"/>
          <a:ext cx="6016133" cy="2623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904">
                  <a:extLst>
                    <a:ext uri="{9D8B030D-6E8A-4147-A177-3AD203B41FA5}">
                      <a16:colId xmlns:a16="http://schemas.microsoft.com/office/drawing/2014/main" val="753734224"/>
                    </a:ext>
                  </a:extLst>
                </a:gridCol>
                <a:gridCol w="1233307">
                  <a:extLst>
                    <a:ext uri="{9D8B030D-6E8A-4147-A177-3AD203B41FA5}">
                      <a16:colId xmlns:a16="http://schemas.microsoft.com/office/drawing/2014/main" val="1840491313"/>
                    </a:ext>
                  </a:extLst>
                </a:gridCol>
                <a:gridCol w="1343604">
                  <a:extLst>
                    <a:ext uri="{9D8B030D-6E8A-4147-A177-3AD203B41FA5}">
                      <a16:colId xmlns:a16="http://schemas.microsoft.com/office/drawing/2014/main" val="2557246502"/>
                    </a:ext>
                  </a:extLst>
                </a:gridCol>
                <a:gridCol w="1123011">
                  <a:extLst>
                    <a:ext uri="{9D8B030D-6E8A-4147-A177-3AD203B41FA5}">
                      <a16:colId xmlns:a16="http://schemas.microsoft.com/office/drawing/2014/main" val="2736977987"/>
                    </a:ext>
                  </a:extLst>
                </a:gridCol>
                <a:gridCol w="1233307">
                  <a:extLst>
                    <a:ext uri="{9D8B030D-6E8A-4147-A177-3AD203B41FA5}">
                      <a16:colId xmlns:a16="http://schemas.microsoft.com/office/drawing/2014/main" val="913295041"/>
                    </a:ext>
                  </a:extLst>
                </a:gridCol>
              </a:tblGrid>
              <a:tr h="523554"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Int Port No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DTE/DCE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Network Name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Int Address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Subnet Mask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714221"/>
                  </a:ext>
                </a:extLst>
              </a:tr>
              <a:tr h="629707"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Fa0/0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NA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Main Building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186.40.70.146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255.255.255.248 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67184"/>
                  </a:ext>
                </a:extLst>
              </a:tr>
              <a:tr h="786106"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Fa0/1</a:t>
                      </a:r>
                    </a:p>
                    <a:p>
                      <a:pPr lvl="0">
                        <a:buNone/>
                      </a:pPr>
                      <a:endParaRPr lang="en-US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NA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186.40.70.70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255.255.255.224 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13626"/>
                  </a:ext>
                </a:extLst>
              </a:tr>
              <a:tr h="62826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Se0/0/0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DTE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effectLst/>
                        </a:rPr>
                        <a:t>220.220.130.5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>
                          <a:effectLst/>
                        </a:rPr>
                        <a:t>255.255.255.252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38601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5636063-6336-5C6F-4BDA-6ADC264E8D90}"/>
              </a:ext>
            </a:extLst>
          </p:cNvPr>
          <p:cNvSpPr txBox="1"/>
          <p:nvPr/>
        </p:nvSpPr>
        <p:spPr>
          <a:xfrm>
            <a:off x="6093210" y="94975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Interface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69107-01F8-6B94-7C13-686F238EC55E}"/>
              </a:ext>
            </a:extLst>
          </p:cNvPr>
          <p:cNvSpPr txBox="1"/>
          <p:nvPr/>
        </p:nvSpPr>
        <p:spPr>
          <a:xfrm>
            <a:off x="6093210" y="4165768"/>
            <a:ext cx="5638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Configuration</a:t>
            </a:r>
          </a:p>
          <a:p>
            <a:endParaRPr lang="en-US" b="1" u="sng" dirty="0"/>
          </a:p>
          <a:p>
            <a:pPr marL="285750" indent="-285750">
              <a:buFontTx/>
              <a:buChar char="-"/>
            </a:pPr>
            <a:r>
              <a:rPr lang="en-US" dirty="0"/>
              <a:t>Password enable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HSRP enable for R2 backup link to ISP</a:t>
            </a:r>
          </a:p>
          <a:p>
            <a:r>
              <a:rPr lang="en-US" dirty="0"/>
              <a:t>   - Standby version 2</a:t>
            </a:r>
          </a:p>
          <a:p>
            <a:r>
              <a:rPr lang="en-US" dirty="0"/>
              <a:t>   - Standby IP 180.40.70.150</a:t>
            </a:r>
          </a:p>
          <a:p>
            <a:r>
              <a:rPr lang="en-US" dirty="0"/>
              <a:t>   - Standby priority 150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215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65" y="-265487"/>
            <a:ext cx="10515600" cy="1325563"/>
          </a:xfrm>
        </p:spPr>
        <p:txBody>
          <a:bodyPr/>
          <a:lstStyle/>
          <a:p>
            <a:r>
              <a:rPr lang="en-US" dirty="0"/>
              <a:t>Area 1 (Branch office - engineering)</a:t>
            </a:r>
            <a:br>
              <a:rPr lang="en-US" dirty="0"/>
            </a:br>
            <a:r>
              <a:rPr lang="en-US" b="1" u="sng" dirty="0"/>
              <a:t>R6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6E72C-F2DF-0B57-8F56-D891D665195E}"/>
              </a:ext>
            </a:extLst>
          </p:cNvPr>
          <p:cNvSpPr txBox="1"/>
          <p:nvPr/>
        </p:nvSpPr>
        <p:spPr>
          <a:xfrm>
            <a:off x="303679" y="10600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036064-747A-ECD3-039C-F7051C768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84993"/>
              </p:ext>
            </p:extLst>
          </p:nvPr>
        </p:nvGraphicFramePr>
        <p:xfrm>
          <a:off x="557388" y="1714499"/>
          <a:ext cx="6016133" cy="1994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904">
                  <a:extLst>
                    <a:ext uri="{9D8B030D-6E8A-4147-A177-3AD203B41FA5}">
                      <a16:colId xmlns:a16="http://schemas.microsoft.com/office/drawing/2014/main" val="753734224"/>
                    </a:ext>
                  </a:extLst>
                </a:gridCol>
                <a:gridCol w="1233307">
                  <a:extLst>
                    <a:ext uri="{9D8B030D-6E8A-4147-A177-3AD203B41FA5}">
                      <a16:colId xmlns:a16="http://schemas.microsoft.com/office/drawing/2014/main" val="1840491313"/>
                    </a:ext>
                  </a:extLst>
                </a:gridCol>
                <a:gridCol w="1343604">
                  <a:extLst>
                    <a:ext uri="{9D8B030D-6E8A-4147-A177-3AD203B41FA5}">
                      <a16:colId xmlns:a16="http://schemas.microsoft.com/office/drawing/2014/main" val="2557246502"/>
                    </a:ext>
                  </a:extLst>
                </a:gridCol>
                <a:gridCol w="1123011">
                  <a:extLst>
                    <a:ext uri="{9D8B030D-6E8A-4147-A177-3AD203B41FA5}">
                      <a16:colId xmlns:a16="http://schemas.microsoft.com/office/drawing/2014/main" val="2736977987"/>
                    </a:ext>
                  </a:extLst>
                </a:gridCol>
                <a:gridCol w="1233307">
                  <a:extLst>
                    <a:ext uri="{9D8B030D-6E8A-4147-A177-3AD203B41FA5}">
                      <a16:colId xmlns:a16="http://schemas.microsoft.com/office/drawing/2014/main" val="913295041"/>
                    </a:ext>
                  </a:extLst>
                </a:gridCol>
              </a:tblGrid>
              <a:tr h="523554"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Int Port No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DTE/DCE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Network Name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Int Address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Subnet Mask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714221"/>
                  </a:ext>
                </a:extLst>
              </a:tr>
              <a:tr h="629707"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Fa0/0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NA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Engineering Office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186.40.70.98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255.255.255.224 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67184"/>
                  </a:ext>
                </a:extLst>
              </a:tr>
              <a:tr h="786106"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Se0/0/0</a:t>
                      </a:r>
                    </a:p>
                    <a:p>
                      <a:pPr lvl="0">
                        <a:buNone/>
                      </a:pPr>
                      <a:endParaRPr lang="en-US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DTE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186.40.70.158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255.255.255.252 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136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685684-4129-A80D-72C9-30B97A42DC8D}"/>
              </a:ext>
            </a:extLst>
          </p:cNvPr>
          <p:cNvSpPr txBox="1"/>
          <p:nvPr/>
        </p:nvSpPr>
        <p:spPr>
          <a:xfrm>
            <a:off x="554598" y="12435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Interface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E558C-5723-9E0C-CD18-C6DE71AC96E6}"/>
              </a:ext>
            </a:extLst>
          </p:cNvPr>
          <p:cNvSpPr txBox="1"/>
          <p:nvPr/>
        </p:nvSpPr>
        <p:spPr>
          <a:xfrm>
            <a:off x="2432755" y="4174706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Configuration</a:t>
            </a:r>
          </a:p>
          <a:p>
            <a:endParaRPr lang="en-US" b="1" u="sng" dirty="0"/>
          </a:p>
          <a:p>
            <a:pPr marL="285750" indent="-285750">
              <a:buFontTx/>
              <a:buChar char="-"/>
            </a:pPr>
            <a:r>
              <a:rPr lang="en-US" dirty="0"/>
              <a:t>Password enable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Routing protocol Disable for Int Fa0/0</a:t>
            </a:r>
          </a:p>
          <a:p>
            <a:pPr marL="285750" indent="-285750">
              <a:buFontTx/>
              <a:buChar char="-"/>
            </a:pPr>
            <a:r>
              <a:rPr lang="en-US" dirty="0"/>
              <a:t>Hello-Dead Interval set to 20-80 for Se0/0/0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9EF29F-7541-B88B-5848-7EDAAA55D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521" y="802785"/>
            <a:ext cx="5557830" cy="53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" y="2363"/>
            <a:ext cx="4631960" cy="1325563"/>
          </a:xfrm>
        </p:spPr>
        <p:txBody>
          <a:bodyPr/>
          <a:lstStyle/>
          <a:p>
            <a:r>
              <a:rPr lang="en-US"/>
              <a:t>OSPF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93" y="1899847"/>
            <a:ext cx="5387713" cy="4404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Implementation of OSPF in the network and configuration for each router in their area. 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The OSPF ID is "42"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BD/BDR in the network will be R2 and R5 respectively 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Backbone Area (area 0) will be R2, R3 &amp; R5. 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R4 is ABR for Area 0, 1 and 2. 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R6 will be in area 1 (as shown in the diagram)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R7 is an additional router sole priority is to be the network redundancy in case R2 is shutdown. (refer to the diagram slide 4 for R7 location)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/>
              <a:t>Computer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9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2" y="-228848"/>
            <a:ext cx="10515600" cy="1325563"/>
          </a:xfrm>
        </p:spPr>
        <p:txBody>
          <a:bodyPr/>
          <a:lstStyle/>
          <a:p>
            <a:r>
              <a:rPr lang="en-US" dirty="0"/>
              <a:t>Main Office (</a:t>
            </a:r>
            <a:r>
              <a:rPr lang="en-US" dirty="0" err="1"/>
              <a:t>BackBone</a:t>
            </a:r>
            <a:r>
              <a:rPr lang="en-US" dirty="0"/>
              <a:t> Area)</a:t>
            </a:r>
            <a:br>
              <a:rPr lang="en-US" dirty="0"/>
            </a:br>
            <a:r>
              <a:rPr lang="en-US" dirty="0"/>
              <a:t> Router </a:t>
            </a:r>
            <a:r>
              <a:rPr lang="en-US" b="1" u="sng" dirty="0"/>
              <a:t>R2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9F754-7868-7481-39AA-410723D1D1A3}"/>
              </a:ext>
            </a:extLst>
          </p:cNvPr>
          <p:cNvSpPr txBox="1"/>
          <p:nvPr/>
        </p:nvSpPr>
        <p:spPr>
          <a:xfrm>
            <a:off x="408216" y="1243945"/>
            <a:ext cx="6117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OSPF Configuration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Configure </a:t>
            </a:r>
            <a:r>
              <a:rPr lang="en-US" dirty="0" err="1"/>
              <a:t>iP</a:t>
            </a:r>
            <a:r>
              <a:rPr lang="en-US" dirty="0"/>
              <a:t> Loopback address 2.2.2.2 255.255.255.255</a:t>
            </a:r>
          </a:p>
          <a:p>
            <a:pPr marL="285750" indent="-285750">
              <a:buFontTx/>
              <a:buChar char="-"/>
            </a:pPr>
            <a:r>
              <a:rPr lang="en-US" dirty="0"/>
              <a:t>Area border router for area 0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Designated router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Both interface is in Area 0</a:t>
            </a:r>
          </a:p>
          <a:p>
            <a:pPr marL="285750" indent="-285750">
              <a:buFontTx/>
              <a:buChar char="-"/>
            </a:pP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6B63CF-970B-508D-BE5B-F9550A773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510" y="2209799"/>
            <a:ext cx="4790841" cy="45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2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" y="-251941"/>
            <a:ext cx="10515600" cy="1325563"/>
          </a:xfrm>
        </p:spPr>
        <p:txBody>
          <a:bodyPr/>
          <a:lstStyle/>
          <a:p>
            <a:r>
              <a:rPr lang="en-US" dirty="0"/>
              <a:t>Main Office (</a:t>
            </a:r>
            <a:r>
              <a:rPr lang="en-US" dirty="0" err="1"/>
              <a:t>BackBone</a:t>
            </a:r>
            <a:r>
              <a:rPr lang="en-US" dirty="0"/>
              <a:t> Area)</a:t>
            </a:r>
            <a:br>
              <a:rPr lang="en-US" dirty="0"/>
            </a:br>
            <a:r>
              <a:rPr lang="en-US" dirty="0"/>
              <a:t>Router </a:t>
            </a:r>
            <a:r>
              <a:rPr lang="en-US" b="1" u="sng" dirty="0"/>
              <a:t>R3</a:t>
            </a:r>
            <a:endParaRPr lang="en-US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C4BE3-C7DE-A957-E9FF-1A56B4518AB4}"/>
              </a:ext>
            </a:extLst>
          </p:cNvPr>
          <p:cNvSpPr txBox="1"/>
          <p:nvPr/>
        </p:nvSpPr>
        <p:spPr>
          <a:xfrm>
            <a:off x="6596743" y="955474"/>
            <a:ext cx="5638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OSPF Configuration</a:t>
            </a:r>
          </a:p>
          <a:p>
            <a:endParaRPr lang="en-US" b="1" u="sng" dirty="0"/>
          </a:p>
          <a:p>
            <a:pPr marL="285750" indent="-285750">
              <a:buFontTx/>
              <a:buChar char="-"/>
            </a:pPr>
            <a:r>
              <a:rPr lang="en-US" dirty="0"/>
              <a:t>Router ID 3.3.3.3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Interface loopback configure </a:t>
            </a:r>
          </a:p>
          <a:p>
            <a:pPr marL="285750" indent="-285750">
              <a:buFontTx/>
              <a:buChar char="-"/>
            </a:pPr>
            <a:r>
              <a:rPr lang="en-US" dirty="0"/>
              <a:t>Router is in Backbone (area 0) </a:t>
            </a:r>
          </a:p>
          <a:p>
            <a:r>
              <a:rPr lang="en-US" dirty="0"/>
              <a:t>- Both interface is routed to area 0</a:t>
            </a:r>
          </a:p>
          <a:p>
            <a:pPr marL="285750" indent="-285750">
              <a:buFontTx/>
              <a:buChar char="-"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49298-0D4A-0702-4E7D-597835F4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" y="1073622"/>
            <a:ext cx="5723477" cy="547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37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" y="-229689"/>
            <a:ext cx="10515600" cy="1325563"/>
          </a:xfrm>
        </p:spPr>
        <p:txBody>
          <a:bodyPr/>
          <a:lstStyle/>
          <a:p>
            <a:r>
              <a:rPr lang="en-US" dirty="0"/>
              <a:t>Main Office (</a:t>
            </a:r>
            <a:r>
              <a:rPr lang="en-US" dirty="0" err="1"/>
              <a:t>BackBone</a:t>
            </a:r>
            <a:r>
              <a:rPr lang="en-US" dirty="0"/>
              <a:t> Area)</a:t>
            </a:r>
            <a:br>
              <a:rPr lang="en-US" dirty="0"/>
            </a:br>
            <a:r>
              <a:rPr lang="en-US" dirty="0"/>
              <a:t>Router </a:t>
            </a:r>
            <a:r>
              <a:rPr lang="en-US" b="1" u="sng" dirty="0"/>
              <a:t>R4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D4B6E-1753-5E8C-5D13-03165508DD54}"/>
              </a:ext>
            </a:extLst>
          </p:cNvPr>
          <p:cNvSpPr txBox="1"/>
          <p:nvPr/>
        </p:nvSpPr>
        <p:spPr>
          <a:xfrm>
            <a:off x="261057" y="1473886"/>
            <a:ext cx="5638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OSPF Configuration</a:t>
            </a:r>
          </a:p>
          <a:p>
            <a:endParaRPr lang="en-US" b="1" u="sng" dirty="0"/>
          </a:p>
          <a:p>
            <a:pPr marL="285750" indent="-285750">
              <a:buFontTx/>
              <a:buChar char="-"/>
            </a:pPr>
            <a:r>
              <a:rPr lang="en-US" dirty="0"/>
              <a:t>An Area Border router between Area 0, 1 &amp; 2</a:t>
            </a:r>
          </a:p>
          <a:p>
            <a:pPr marL="285750" indent="-285750">
              <a:buFontTx/>
              <a:buChar char="-"/>
            </a:pPr>
            <a:r>
              <a:rPr lang="en-US" dirty="0"/>
              <a:t>Router ID 4.4.4.4</a:t>
            </a:r>
          </a:p>
          <a:p>
            <a:pPr marL="285750" indent="-285750">
              <a:buFontTx/>
              <a:buChar char="-"/>
            </a:pPr>
            <a:r>
              <a:rPr lang="en-US" dirty="0"/>
              <a:t>Loopback 0 interface configured</a:t>
            </a:r>
          </a:p>
          <a:p>
            <a:pPr marL="285750" indent="-285750">
              <a:buFontTx/>
              <a:buChar char="-"/>
            </a:pPr>
            <a:r>
              <a:rPr lang="en-US" dirty="0"/>
              <a:t>3 interface. </a:t>
            </a:r>
          </a:p>
          <a:p>
            <a:r>
              <a:rPr lang="en-US" dirty="0"/>
              <a:t>   - Se0/0/0 connected to area 0</a:t>
            </a:r>
          </a:p>
          <a:p>
            <a:r>
              <a:rPr lang="en-US" dirty="0"/>
              <a:t>   - Se0/0/1 connected to area 1</a:t>
            </a:r>
          </a:p>
          <a:p>
            <a:r>
              <a:rPr lang="en-US" dirty="0"/>
              <a:t>   - Fe0/0 connected to area 2</a:t>
            </a:r>
          </a:p>
          <a:p>
            <a:pPr marL="285750" indent="-285750">
              <a:buFontTx/>
              <a:buChar char="-"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64921A-ACDA-A00E-EABF-C228BE8E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717" y="544286"/>
            <a:ext cx="5666634" cy="544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86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" y="-229689"/>
            <a:ext cx="10515600" cy="1325563"/>
          </a:xfrm>
        </p:spPr>
        <p:txBody>
          <a:bodyPr/>
          <a:lstStyle/>
          <a:p>
            <a:r>
              <a:rPr lang="en-US" dirty="0"/>
              <a:t>Main Office (</a:t>
            </a:r>
            <a:r>
              <a:rPr lang="en-US" dirty="0" err="1"/>
              <a:t>BackBone</a:t>
            </a:r>
            <a:r>
              <a:rPr lang="en-US" dirty="0"/>
              <a:t> Area)</a:t>
            </a:r>
            <a:br>
              <a:rPr lang="en-US" dirty="0"/>
            </a:br>
            <a:r>
              <a:rPr lang="en-US" dirty="0"/>
              <a:t>Router </a:t>
            </a:r>
            <a:r>
              <a:rPr lang="en-US" b="1" u="sng" dirty="0"/>
              <a:t>R5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D4B6E-1753-5E8C-5D13-03165508DD54}"/>
              </a:ext>
            </a:extLst>
          </p:cNvPr>
          <p:cNvSpPr txBox="1"/>
          <p:nvPr/>
        </p:nvSpPr>
        <p:spPr>
          <a:xfrm>
            <a:off x="261057" y="1473886"/>
            <a:ext cx="5638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OSPF Configuration</a:t>
            </a:r>
          </a:p>
          <a:p>
            <a:endParaRPr lang="en-US" b="1" u="sng" dirty="0"/>
          </a:p>
          <a:p>
            <a:pPr marL="285750" indent="-285750">
              <a:buFontTx/>
              <a:buChar char="-"/>
            </a:pPr>
            <a:r>
              <a:rPr lang="en-US" dirty="0"/>
              <a:t>Router in area 0</a:t>
            </a:r>
          </a:p>
          <a:p>
            <a:pPr marL="285750" indent="-285750">
              <a:buFontTx/>
              <a:buChar char="-"/>
            </a:pPr>
            <a:r>
              <a:rPr lang="en-US" dirty="0"/>
              <a:t>Router ID 5.5.5.5</a:t>
            </a:r>
          </a:p>
          <a:p>
            <a:pPr marL="285750" indent="-285750">
              <a:buFontTx/>
              <a:buChar char="-"/>
            </a:pPr>
            <a:r>
              <a:rPr lang="en-US" dirty="0"/>
              <a:t>Loopback 0 interface configured</a:t>
            </a:r>
          </a:p>
          <a:p>
            <a:pPr marL="285750" indent="-285750">
              <a:buFontTx/>
              <a:buChar char="-"/>
            </a:pPr>
            <a:r>
              <a:rPr lang="en-US" dirty="0"/>
              <a:t>Both interface configure to area 0</a:t>
            </a:r>
          </a:p>
          <a:p>
            <a:pPr marL="285750" indent="-285750">
              <a:buFontTx/>
              <a:buChar char="-"/>
            </a:pPr>
            <a:r>
              <a:rPr lang="en-US" dirty="0"/>
              <a:t>A Backup designated router.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Passive interface configure on int Fa0/1</a:t>
            </a:r>
          </a:p>
          <a:p>
            <a:pPr marL="285750" indent="-285750">
              <a:buFontTx/>
              <a:buChar char="-"/>
            </a:pP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AED6B6-266D-FE5D-41CA-28B773891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775" y="887187"/>
            <a:ext cx="5671576" cy="546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59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" y="-229689"/>
            <a:ext cx="10515600" cy="1325563"/>
          </a:xfrm>
        </p:spPr>
        <p:txBody>
          <a:bodyPr/>
          <a:lstStyle/>
          <a:p>
            <a:r>
              <a:rPr lang="en-US" dirty="0"/>
              <a:t>Branch Office - Engineering (Area 1)</a:t>
            </a:r>
            <a:br>
              <a:rPr lang="en-US" dirty="0"/>
            </a:br>
            <a:r>
              <a:rPr lang="en-US" dirty="0"/>
              <a:t>Router </a:t>
            </a:r>
            <a:r>
              <a:rPr lang="en-US" b="1" u="sng" dirty="0"/>
              <a:t>R6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D4B6E-1753-5E8C-5D13-03165508DD54}"/>
              </a:ext>
            </a:extLst>
          </p:cNvPr>
          <p:cNvSpPr txBox="1"/>
          <p:nvPr/>
        </p:nvSpPr>
        <p:spPr>
          <a:xfrm>
            <a:off x="261057" y="1473886"/>
            <a:ext cx="5638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OSPF Configuration</a:t>
            </a:r>
          </a:p>
          <a:p>
            <a:endParaRPr lang="en-US" b="1" u="sng" dirty="0"/>
          </a:p>
          <a:p>
            <a:pPr marL="285750" indent="-285750">
              <a:buFontTx/>
              <a:buChar char="-"/>
            </a:pPr>
            <a:r>
              <a:rPr lang="en-SG" dirty="0"/>
              <a:t>Router in area 1</a:t>
            </a:r>
          </a:p>
          <a:p>
            <a:pPr marL="285750" indent="-285750">
              <a:buFontTx/>
              <a:buChar char="-"/>
            </a:pPr>
            <a:r>
              <a:rPr lang="en-SG" dirty="0"/>
              <a:t>Router ID 6.6.6.6</a:t>
            </a:r>
          </a:p>
          <a:p>
            <a:pPr marL="285750" indent="-285750">
              <a:buFontTx/>
              <a:buChar char="-"/>
            </a:pPr>
            <a:r>
              <a:rPr lang="en-SG" dirty="0"/>
              <a:t>Loopback 0 interface configure</a:t>
            </a:r>
          </a:p>
          <a:p>
            <a:pPr marL="285750" indent="-285750">
              <a:buFontTx/>
              <a:buChar char="-"/>
            </a:pPr>
            <a:r>
              <a:rPr lang="en-SG" dirty="0"/>
              <a:t>Network in interface Se0/0/0 is PTP.</a:t>
            </a:r>
          </a:p>
          <a:p>
            <a:pPr marL="285750" indent="-285750">
              <a:buFontTx/>
              <a:buChar char="-"/>
            </a:pPr>
            <a:r>
              <a:rPr lang="en-SG" dirty="0"/>
              <a:t>Routing update disable in interface Fe0/0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D219AF-FCB9-075B-F9DD-27C81F69B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25" y="1415143"/>
            <a:ext cx="5644295" cy="54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11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" y="-229689"/>
            <a:ext cx="10515600" cy="1325563"/>
          </a:xfrm>
        </p:spPr>
        <p:txBody>
          <a:bodyPr/>
          <a:lstStyle/>
          <a:p>
            <a:r>
              <a:rPr lang="en-US" dirty="0"/>
              <a:t>Main Office (backbone Area)</a:t>
            </a:r>
            <a:br>
              <a:rPr lang="en-US" dirty="0"/>
            </a:br>
            <a:r>
              <a:rPr lang="en-US" dirty="0"/>
              <a:t>Router </a:t>
            </a:r>
            <a:r>
              <a:rPr lang="en-US" b="1" u="sng" dirty="0"/>
              <a:t>R7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D4B6E-1753-5E8C-5D13-03165508DD54}"/>
              </a:ext>
            </a:extLst>
          </p:cNvPr>
          <p:cNvSpPr txBox="1"/>
          <p:nvPr/>
        </p:nvSpPr>
        <p:spPr>
          <a:xfrm>
            <a:off x="261057" y="1473886"/>
            <a:ext cx="5638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OSPF Configuration</a:t>
            </a:r>
          </a:p>
          <a:p>
            <a:endParaRPr lang="en-US" b="1" u="sng" dirty="0"/>
          </a:p>
          <a:p>
            <a:pPr marL="285750" indent="-285750">
              <a:buFontTx/>
              <a:buChar char="-"/>
            </a:pPr>
            <a:r>
              <a:rPr lang="en-SG" dirty="0"/>
              <a:t>Area border router in area 0</a:t>
            </a:r>
          </a:p>
          <a:p>
            <a:pPr marL="285750" indent="-285750">
              <a:buFontTx/>
              <a:buChar char="-"/>
            </a:pPr>
            <a:r>
              <a:rPr lang="en-SG" dirty="0"/>
              <a:t>Router ID 7.7.7.7</a:t>
            </a:r>
          </a:p>
          <a:p>
            <a:pPr marL="285750" indent="-285750">
              <a:buFontTx/>
              <a:buChar char="-"/>
            </a:pPr>
            <a:r>
              <a:rPr lang="en-SG" dirty="0"/>
              <a:t>Loopback 0 interface configure</a:t>
            </a:r>
          </a:p>
          <a:p>
            <a:pPr marL="285750" indent="-285750">
              <a:buFontTx/>
              <a:buChar char="-"/>
            </a:pPr>
            <a:r>
              <a:rPr lang="en-SG" dirty="0"/>
              <a:t>Back up router for R2 to ISP. OSPF configuration is identical to R2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22CBA-862C-7763-B538-DE3D18F4D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941" y="979714"/>
            <a:ext cx="6019060" cy="582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7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57" y="136526"/>
            <a:ext cx="3298371" cy="794203"/>
          </a:xfrm>
        </p:spPr>
        <p:txBody>
          <a:bodyPr/>
          <a:lstStyle/>
          <a:p>
            <a:r>
              <a:rPr lang="en-US" u="sn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95" y="1360716"/>
            <a:ext cx="5497286" cy="39406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- Logical Diagram (slide 4)</a:t>
            </a:r>
          </a:p>
          <a:p>
            <a:r>
              <a:rPr lang="en-US" sz="1800" dirty="0"/>
              <a:t>- IP Addressing (slide 5)</a:t>
            </a:r>
          </a:p>
          <a:p>
            <a:r>
              <a:rPr lang="en-US" sz="1800" dirty="0"/>
              <a:t>- Router Configuration (Slide 6)</a:t>
            </a:r>
          </a:p>
          <a:p>
            <a:r>
              <a:rPr lang="en-US" sz="1800" dirty="0"/>
              <a:t>- OSPF implementation (Slide 10)</a:t>
            </a:r>
          </a:p>
          <a:p>
            <a:r>
              <a:rPr lang="en-US" sz="1800" dirty="0"/>
              <a:t>- Details : Show run, IP route, IP protocol (slide 20)</a:t>
            </a:r>
          </a:p>
          <a:p>
            <a:r>
              <a:rPr lang="en-US" sz="1800" dirty="0"/>
              <a:t>- Budget Cost (slide 21)</a:t>
            </a:r>
          </a:p>
          <a:p>
            <a:r>
              <a:rPr lang="en-US" sz="1800" dirty="0"/>
              <a:t>- Future Recommendation(slide 23)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/>
              <a:t>Computer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2" name="Graphic 11" descr="Server outline">
            <a:extLst>
              <a:ext uri="{FF2B5EF4-FFF2-40B4-BE49-F238E27FC236}">
                <a16:creationId xmlns:a16="http://schemas.microsoft.com/office/drawing/2014/main" id="{D5BE663A-E234-BD5D-0B4F-12414D7EA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1528" y="1406656"/>
            <a:ext cx="914400" cy="914400"/>
          </a:xfrm>
          <a:prstGeom prst="rect">
            <a:avLst/>
          </a:prstGeom>
        </p:spPr>
      </p:pic>
      <p:pic>
        <p:nvPicPr>
          <p:cNvPr id="14" name="Graphic 13" descr="Network outline">
            <a:extLst>
              <a:ext uri="{FF2B5EF4-FFF2-40B4-BE49-F238E27FC236}">
                <a16:creationId xmlns:a16="http://schemas.microsoft.com/office/drawing/2014/main" id="{BC83CD14-2DA2-D60C-A628-291BCD050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900" y="2293843"/>
            <a:ext cx="914400" cy="914400"/>
          </a:xfrm>
          <a:prstGeom prst="rect">
            <a:avLst/>
          </a:prstGeom>
        </p:spPr>
      </p:pic>
      <p:pic>
        <p:nvPicPr>
          <p:cNvPr id="16" name="Graphic 15" descr="Future with solid fill">
            <a:extLst>
              <a:ext uri="{FF2B5EF4-FFF2-40B4-BE49-F238E27FC236}">
                <a16:creationId xmlns:a16="http://schemas.microsoft.com/office/drawing/2014/main" id="{F53D517E-AE28-2202-2767-02AD817A13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48435" y="5179843"/>
            <a:ext cx="914400" cy="914400"/>
          </a:xfrm>
          <a:prstGeom prst="rect">
            <a:avLst/>
          </a:prstGeom>
        </p:spPr>
      </p:pic>
      <p:pic>
        <p:nvPicPr>
          <p:cNvPr id="18" name="Graphic 17" descr="Money outline">
            <a:extLst>
              <a:ext uri="{FF2B5EF4-FFF2-40B4-BE49-F238E27FC236}">
                <a16:creationId xmlns:a16="http://schemas.microsoft.com/office/drawing/2014/main" id="{76A75442-F7B1-95E8-FB55-6FE660D223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69600" y="39654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39" y="-144643"/>
            <a:ext cx="8421688" cy="1325563"/>
          </a:xfrm>
        </p:spPr>
        <p:txBody>
          <a:bodyPr/>
          <a:lstStyle/>
          <a:p>
            <a:r>
              <a:rPr lang="en-US"/>
              <a:t>Routers configuration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83339" y="849065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/>
              <a:t>Links for each router IP configuration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/>
              <a:t>Configuration of:</a:t>
            </a:r>
          </a:p>
          <a:p>
            <a:r>
              <a:rPr lang="en-US"/>
              <a:t>      - Show Run</a:t>
            </a:r>
          </a:p>
          <a:p>
            <a:r>
              <a:rPr lang="en-US"/>
              <a:t>      - IP Protocol</a:t>
            </a:r>
          </a:p>
          <a:p>
            <a:r>
              <a:rPr lang="en-US"/>
              <a:t>      - IP Route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8591307-8158-6E62-4631-3ADE36E16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20287" y="3226640"/>
            <a:ext cx="3943627" cy="823912"/>
          </a:xfrm>
        </p:spPr>
        <p:txBody>
          <a:bodyPr/>
          <a:lstStyle/>
          <a:p>
            <a:r>
              <a:rPr lang="en-US" u="sng" dirty="0"/>
              <a:t>R2</a:t>
            </a:r>
            <a:r>
              <a:rPr lang="en-US" dirty="0"/>
              <a:t>(Backbone Area)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1400" dirty="0"/>
              <a:t>ABR</a:t>
            </a:r>
            <a:endParaRPr lang="en-US" dirty="0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1400" dirty="0"/>
              <a:t>ACL</a:t>
            </a:r>
          </a:p>
        </p:txBody>
      </p:sp>
      <p:pic>
        <p:nvPicPr>
          <p:cNvPr id="17" name="Graphic 17" descr="Wireless router with solid fill">
            <a:extLst>
              <a:ext uri="{FF2B5EF4-FFF2-40B4-BE49-F238E27FC236}">
                <a16:creationId xmlns:a16="http://schemas.microsoft.com/office/drawing/2014/main" id="{8D4DE141-C28E-36D2-5E7C-CCCB1DDF2D1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9136" y="3427373"/>
            <a:ext cx="914400" cy="914400"/>
          </a:xfr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29BF383-2B0D-9A2A-363D-77A5E6B498EA}"/>
              </a:ext>
            </a:extLst>
          </p:cNvPr>
          <p:cNvSpPr txBox="1">
            <a:spLocks/>
          </p:cNvSpPr>
          <p:nvPr/>
        </p:nvSpPr>
        <p:spPr>
          <a:xfrm>
            <a:off x="4464605" y="2904351"/>
            <a:ext cx="394362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/>
              <a:t>R3</a:t>
            </a:r>
            <a:r>
              <a:rPr lang="en-US"/>
              <a:t>(Backbone Area)</a:t>
            </a:r>
          </a:p>
          <a:p>
            <a:endParaRPr lang="en-US" sz="1400"/>
          </a:p>
        </p:txBody>
      </p:sp>
      <p:pic>
        <p:nvPicPr>
          <p:cNvPr id="18" name="Graphic 18" descr="Wireless router outline">
            <a:extLst>
              <a:ext uri="{FF2B5EF4-FFF2-40B4-BE49-F238E27FC236}">
                <a16:creationId xmlns:a16="http://schemas.microsoft.com/office/drawing/2014/main" id="{D32E64D3-213E-B2D6-E34D-B8A99021B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1183" y="3401986"/>
            <a:ext cx="914400" cy="914400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720B07FB-67BE-1DC2-2320-75F10951B584}"/>
              </a:ext>
            </a:extLst>
          </p:cNvPr>
          <p:cNvSpPr txBox="1">
            <a:spLocks/>
          </p:cNvSpPr>
          <p:nvPr/>
        </p:nvSpPr>
        <p:spPr>
          <a:xfrm>
            <a:off x="261114" y="4809352"/>
            <a:ext cx="394362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/>
              <a:t>R4</a:t>
            </a:r>
            <a:r>
              <a:rPr lang="en-US"/>
              <a:t>(Area 0, 1 &amp; 2)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1400"/>
              <a:t>Border Router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endParaRPr lang="en-US" sz="1400"/>
          </a:p>
        </p:txBody>
      </p:sp>
      <p:pic>
        <p:nvPicPr>
          <p:cNvPr id="22" name="Graphic 17" descr="Wireless router with solid fill">
            <a:extLst>
              <a:ext uri="{FF2B5EF4-FFF2-40B4-BE49-F238E27FC236}">
                <a16:creationId xmlns:a16="http://schemas.microsoft.com/office/drawing/2014/main" id="{D74ACF1B-7926-CE4E-D130-8796CB1B1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4963" y="5003838"/>
            <a:ext cx="914400" cy="914400"/>
          </a:xfrm>
          <a:prstGeom prst="rect">
            <a:avLst/>
          </a:prstGeom>
        </p:spPr>
      </p:pic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9DE269C6-DDEE-77CE-CDA8-9427FA53A951}"/>
              </a:ext>
            </a:extLst>
          </p:cNvPr>
          <p:cNvSpPr txBox="1">
            <a:spLocks/>
          </p:cNvSpPr>
          <p:nvPr/>
        </p:nvSpPr>
        <p:spPr>
          <a:xfrm>
            <a:off x="3159212" y="4515795"/>
            <a:ext cx="394362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/>
              <a:t>R5</a:t>
            </a:r>
            <a:r>
              <a:rPr lang="en-US"/>
              <a:t>(Backbone Area)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1400"/>
              <a:t>BDR</a:t>
            </a:r>
          </a:p>
        </p:txBody>
      </p:sp>
      <p:pic>
        <p:nvPicPr>
          <p:cNvPr id="25" name="Graphic 18" descr="Wireless router outline">
            <a:extLst>
              <a:ext uri="{FF2B5EF4-FFF2-40B4-BE49-F238E27FC236}">
                <a16:creationId xmlns:a16="http://schemas.microsoft.com/office/drawing/2014/main" id="{030F36F2-D10A-1CF5-4CB3-D9CAB1526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6150" y="5044658"/>
            <a:ext cx="914400" cy="914400"/>
          </a:xfrm>
          <a:prstGeom prst="rect">
            <a:avLst/>
          </a:prstGeom>
        </p:spPr>
      </p:pic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D2A6D3A4-4EDB-CABC-4010-1EEF2B88844D}"/>
              </a:ext>
            </a:extLst>
          </p:cNvPr>
          <p:cNvSpPr txBox="1">
            <a:spLocks/>
          </p:cNvSpPr>
          <p:nvPr/>
        </p:nvSpPr>
        <p:spPr>
          <a:xfrm>
            <a:off x="6232195" y="4572007"/>
            <a:ext cx="394362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/>
              <a:t>R6</a:t>
            </a:r>
            <a:r>
              <a:rPr lang="en-US"/>
              <a:t>(Area 1)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1400"/>
              <a:t>Branch Office , Engineering</a:t>
            </a:r>
          </a:p>
        </p:txBody>
      </p:sp>
      <p:pic>
        <p:nvPicPr>
          <p:cNvPr id="27" name="Graphic 18" descr="Wireless router outline">
            <a:extLst>
              <a:ext uri="{FF2B5EF4-FFF2-40B4-BE49-F238E27FC236}">
                <a16:creationId xmlns:a16="http://schemas.microsoft.com/office/drawing/2014/main" id="{7108A0BE-0DDF-EC67-F02F-F6F03B4AD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6985" y="4982198"/>
            <a:ext cx="914400" cy="914400"/>
          </a:xfrm>
          <a:prstGeom prst="rect">
            <a:avLst/>
          </a:prstGeom>
        </p:spPr>
      </p:pic>
      <p:pic>
        <p:nvPicPr>
          <p:cNvPr id="29" name="Graphic 17" descr="Wireless router with solid fill">
            <a:extLst>
              <a:ext uri="{FF2B5EF4-FFF2-40B4-BE49-F238E27FC236}">
                <a16:creationId xmlns:a16="http://schemas.microsoft.com/office/drawing/2014/main" id="{CBC4FE2B-1A5F-2F91-C6A8-592C30714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2110" y="3361167"/>
            <a:ext cx="914400" cy="914400"/>
          </a:xfrm>
          <a:prstGeom prst="rect">
            <a:avLst/>
          </a:prstGeom>
        </p:spPr>
      </p:pic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A5AAA185-0D06-83D0-2735-8ED0486968ED}"/>
              </a:ext>
            </a:extLst>
          </p:cNvPr>
          <p:cNvSpPr txBox="1">
            <a:spLocks/>
          </p:cNvSpPr>
          <p:nvPr/>
        </p:nvSpPr>
        <p:spPr>
          <a:xfrm>
            <a:off x="7212801" y="2885613"/>
            <a:ext cx="394362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/>
              <a:t>R7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/>
              <a:t>Reduncy router. Link to ISP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D052B-8D3B-D74C-2179-02B29577E90F}"/>
              </a:ext>
            </a:extLst>
          </p:cNvPr>
          <p:cNvSpPr txBox="1"/>
          <p:nvPr/>
        </p:nvSpPr>
        <p:spPr>
          <a:xfrm>
            <a:off x="9911443" y="922472"/>
            <a:ext cx="2107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Note*: click on the link to redirect to the text file for the router configuration.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790"/>
            <a:ext cx="6696075" cy="1909763"/>
          </a:xfrm>
        </p:spPr>
        <p:txBody>
          <a:bodyPr anchor="t"/>
          <a:lstStyle/>
          <a:p>
            <a:r>
              <a:rPr lang="en-US" dirty="0"/>
              <a:t>Implantation Budget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B5FA8EB-C9F3-05DC-EADF-B73FA6A63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347076"/>
              </p:ext>
            </p:extLst>
          </p:nvPr>
        </p:nvGraphicFramePr>
        <p:xfrm>
          <a:off x="453571" y="894894"/>
          <a:ext cx="9283700" cy="3203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740">
                  <a:extLst>
                    <a:ext uri="{9D8B030D-6E8A-4147-A177-3AD203B41FA5}">
                      <a16:colId xmlns:a16="http://schemas.microsoft.com/office/drawing/2014/main" val="3723373135"/>
                    </a:ext>
                  </a:extLst>
                </a:gridCol>
                <a:gridCol w="1856740">
                  <a:extLst>
                    <a:ext uri="{9D8B030D-6E8A-4147-A177-3AD203B41FA5}">
                      <a16:colId xmlns:a16="http://schemas.microsoft.com/office/drawing/2014/main" val="1358884514"/>
                    </a:ext>
                  </a:extLst>
                </a:gridCol>
                <a:gridCol w="1856740">
                  <a:extLst>
                    <a:ext uri="{9D8B030D-6E8A-4147-A177-3AD203B41FA5}">
                      <a16:colId xmlns:a16="http://schemas.microsoft.com/office/drawing/2014/main" val="3866724902"/>
                    </a:ext>
                  </a:extLst>
                </a:gridCol>
                <a:gridCol w="1856740">
                  <a:extLst>
                    <a:ext uri="{9D8B030D-6E8A-4147-A177-3AD203B41FA5}">
                      <a16:colId xmlns:a16="http://schemas.microsoft.com/office/drawing/2014/main" val="671137424"/>
                    </a:ext>
                  </a:extLst>
                </a:gridCol>
                <a:gridCol w="1856740">
                  <a:extLst>
                    <a:ext uri="{9D8B030D-6E8A-4147-A177-3AD203B41FA5}">
                      <a16:colId xmlns:a16="http://schemas.microsoft.com/office/drawing/2014/main" val="2121237660"/>
                    </a:ext>
                  </a:extLst>
                </a:gridCol>
              </a:tblGrid>
              <a:tr h="4281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PRODUCT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UNIT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SPECIFICATION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06085"/>
                  </a:ext>
                </a:extLst>
              </a:tr>
              <a:tr h="615381">
                <a:tc>
                  <a:txBody>
                    <a:bodyPr/>
                    <a:lstStyle/>
                    <a:p>
                      <a:r>
                        <a:rPr lang="en-US" dirty="0"/>
                        <a:t>ROUTER 2811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$2,967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units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$17,802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hlinkClick r:id="rId2"/>
                        </a:rPr>
                        <a:t>LINK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08129"/>
                  </a:ext>
                </a:extLst>
              </a:tr>
              <a:tr h="615381">
                <a:tc>
                  <a:txBody>
                    <a:bodyPr/>
                    <a:lstStyle/>
                    <a:p>
                      <a:r>
                        <a:rPr lang="en-US" dirty="0"/>
                        <a:t>2690-24TT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$627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units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$3,135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hlinkClick r:id="rId3"/>
                        </a:rPr>
                        <a:t>LINK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37705"/>
                  </a:ext>
                </a:extLst>
              </a:tr>
              <a:tr h="615381">
                <a:tc>
                  <a:txBody>
                    <a:bodyPr/>
                    <a:lstStyle/>
                    <a:p>
                      <a:r>
                        <a:rPr lang="en-US" dirty="0"/>
                        <a:t>Server-PT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$3,350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unit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$6,700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hlinkClick r:id="rId4"/>
                        </a:rPr>
                        <a:t>Link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29440"/>
                  </a:ext>
                </a:extLst>
              </a:tr>
              <a:tr h="929322">
                <a:tc>
                  <a:txBody>
                    <a:bodyPr/>
                    <a:lstStyle/>
                    <a:p>
                      <a:r>
                        <a:rPr lang="en-US" dirty="0"/>
                        <a:t>Misc. </a:t>
                      </a:r>
                      <a:r>
                        <a:rPr lang="en-SG" dirty="0" err="1"/>
                        <a:t>e.g</a:t>
                      </a:r>
                      <a:r>
                        <a:rPr lang="en-SG" dirty="0"/>
                        <a:t> </a:t>
                      </a:r>
                    </a:p>
                    <a:p>
                      <a:r>
                        <a:rPr lang="en-SG" dirty="0"/>
                        <a:t>Cables, Server Rack.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$5,000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(depend on requirement)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75101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43BA2E8-BA74-BB15-DC91-32F168A07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022368"/>
              </p:ext>
            </p:extLst>
          </p:nvPr>
        </p:nvGraphicFramePr>
        <p:xfrm>
          <a:off x="5269366" y="4732532"/>
          <a:ext cx="41728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429">
                  <a:extLst>
                    <a:ext uri="{9D8B030D-6E8A-4147-A177-3AD203B41FA5}">
                      <a16:colId xmlns:a16="http://schemas.microsoft.com/office/drawing/2014/main" val="2121838375"/>
                    </a:ext>
                  </a:extLst>
                </a:gridCol>
                <a:gridCol w="2086429">
                  <a:extLst>
                    <a:ext uri="{9D8B030D-6E8A-4147-A177-3AD203B41FA5}">
                      <a16:colId xmlns:a16="http://schemas.microsoft.com/office/drawing/2014/main" val="221444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9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Products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$32,637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6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Manpower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$12,00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$44,637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8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56" y="-196394"/>
            <a:ext cx="8421688" cy="1325563"/>
          </a:xfrm>
        </p:spPr>
        <p:txBody>
          <a:bodyPr/>
          <a:lstStyle/>
          <a:p>
            <a:r>
              <a:rPr lang="en-US" dirty="0"/>
              <a:t> Future Recommendation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703" y="1314226"/>
            <a:ext cx="2882475" cy="5042124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Security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set up </a:t>
            </a:r>
            <a:r>
              <a:rPr lang="en-US" b="1" dirty="0"/>
              <a:t>port security </a:t>
            </a:r>
            <a:r>
              <a:rPr lang="en-US" dirty="0"/>
              <a:t>for each router and switch. Allowing access to only company personal 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Firewall</a:t>
            </a:r>
            <a:r>
              <a:rPr lang="en-US" dirty="0"/>
              <a:t> for each router.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ACL configuration </a:t>
            </a:r>
            <a:r>
              <a:rPr lang="en-US" dirty="0"/>
              <a:t>for each routers offices to protect confidential files and traffics.</a:t>
            </a:r>
          </a:p>
          <a:p>
            <a:pPr marL="285750" indent="-285750">
              <a:buFontTx/>
              <a:buChar char="-"/>
            </a:pPr>
            <a:r>
              <a:rPr lang="en-US" dirty="0"/>
              <a:t>Enable different </a:t>
            </a:r>
            <a:r>
              <a:rPr lang="en-US" b="1" dirty="0"/>
              <a:t>password</a:t>
            </a:r>
            <a:r>
              <a:rPr lang="en-US" dirty="0"/>
              <a:t> for each routers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Enable MOTD to warn any </a:t>
            </a:r>
            <a:r>
              <a:rPr lang="en-US" b="1" dirty="0"/>
              <a:t>unauthorized access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1" name="Content Placeholder 20" descr="Sustainability with solid fill">
            <a:extLst>
              <a:ext uri="{FF2B5EF4-FFF2-40B4-BE49-F238E27FC236}">
                <a16:creationId xmlns:a16="http://schemas.microsoft.com/office/drawing/2014/main" id="{2159AA06-281A-9766-8380-6F1E66E1B4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7583" y="860472"/>
            <a:ext cx="914400" cy="914400"/>
          </a:xfrm>
        </p:spPr>
      </p:pic>
      <p:pic>
        <p:nvPicPr>
          <p:cNvPr id="25" name="Content Placeholder 24" descr="Coins with solid fill">
            <a:extLst>
              <a:ext uri="{FF2B5EF4-FFF2-40B4-BE49-F238E27FC236}">
                <a16:creationId xmlns:a16="http://schemas.microsoft.com/office/drawing/2014/main" id="{004A061D-F227-4395-40D5-161E6DDF53CA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7723" y="750253"/>
            <a:ext cx="914400" cy="914400"/>
          </a:xfrm>
        </p:spPr>
      </p:pic>
      <p:pic>
        <p:nvPicPr>
          <p:cNvPr id="27" name="Graphic 26" descr="Shield Cross with solid fill">
            <a:extLst>
              <a:ext uri="{FF2B5EF4-FFF2-40B4-BE49-F238E27FC236}">
                <a16:creationId xmlns:a16="http://schemas.microsoft.com/office/drawing/2014/main" id="{F280C5BA-6D9E-E2BC-77FF-3E3A2A3A1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8456" y="750253"/>
            <a:ext cx="914400" cy="914400"/>
          </a:xfrm>
          <a:prstGeom prst="rect">
            <a:avLst/>
          </a:prstGeom>
        </p:spPr>
      </p:pic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4649ABAB-E850-014E-A45A-E51B7BBA69E5}"/>
              </a:ext>
            </a:extLst>
          </p:cNvPr>
          <p:cNvSpPr txBox="1">
            <a:spLocks/>
          </p:cNvSpPr>
          <p:nvPr/>
        </p:nvSpPr>
        <p:spPr>
          <a:xfrm>
            <a:off x="3822609" y="1197429"/>
            <a:ext cx="2882475" cy="277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/>
              <a:t>Cost</a:t>
            </a:r>
          </a:p>
          <a:p>
            <a:pPr marL="285750" indent="-285750">
              <a:buFontTx/>
              <a:buChar char="-"/>
            </a:pPr>
            <a:r>
              <a:rPr lang="en-US" dirty="0"/>
              <a:t>Setup </a:t>
            </a:r>
            <a:r>
              <a:rPr lang="en-US" b="1" dirty="0" err="1"/>
              <a:t>Vlans</a:t>
            </a:r>
            <a:r>
              <a:rPr lang="en-US" dirty="0"/>
              <a:t> for Routers. To reduce </a:t>
            </a:r>
            <a:r>
              <a:rPr lang="en-US" dirty="0" err="1"/>
              <a:t>bandwiths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Use </a:t>
            </a:r>
            <a:r>
              <a:rPr lang="en-US" b="1" dirty="0"/>
              <a:t>switches as Layer 3</a:t>
            </a:r>
            <a:r>
              <a:rPr lang="en-US" dirty="0"/>
              <a:t>. Set up router on a stick. This reduce cost to purchase more router if there is a need to extend branches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Set up </a:t>
            </a:r>
            <a:r>
              <a:rPr lang="en-US" b="1" dirty="0"/>
              <a:t>DHCP</a:t>
            </a:r>
            <a:r>
              <a:rPr lang="en-US" dirty="0"/>
              <a:t> for each branches.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D88687A1-FD17-A9B2-66D9-55320A3AE8C3}"/>
              </a:ext>
            </a:extLst>
          </p:cNvPr>
          <p:cNvSpPr txBox="1">
            <a:spLocks/>
          </p:cNvSpPr>
          <p:nvPr/>
        </p:nvSpPr>
        <p:spPr>
          <a:xfrm>
            <a:off x="7816255" y="1314225"/>
            <a:ext cx="3276288" cy="4330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/>
              <a:t>Sustainability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Set up </a:t>
            </a:r>
            <a:r>
              <a:rPr lang="en-US" b="1" dirty="0"/>
              <a:t>Access points</a:t>
            </a:r>
            <a:r>
              <a:rPr lang="en-US" dirty="0"/>
              <a:t> for each offices.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use a latest Router which could be more expensive but would last longer and have better functionality. Also, the current router used is absolute. </a:t>
            </a:r>
          </a:p>
          <a:p>
            <a:r>
              <a:rPr lang="en-US" dirty="0"/>
              <a:t>-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313625" cy="1371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Shalihin Ahmaddullah</a:t>
            </a:r>
          </a:p>
          <a:p>
            <a:r>
              <a:rPr lang="en-US" dirty="0">
                <a:ea typeface="+mn-lt"/>
                <a:cs typeface="+mn-lt"/>
              </a:rPr>
              <a:t>MUHAMMAD_SHALIHIN01.PT@ICHAT.SP.EDU.SG</a:t>
            </a:r>
            <a:endParaRPr lang="en-US" dirty="0"/>
          </a:p>
          <a:p>
            <a:r>
              <a:rPr lang="en-US" dirty="0"/>
              <a:t>P7474668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" y="1963"/>
            <a:ext cx="5111750" cy="1204912"/>
          </a:xfrm>
        </p:spPr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428" y="1251509"/>
            <a:ext cx="5111750" cy="42318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u="sng"/>
              <a:t>Devices:</a:t>
            </a:r>
            <a:endParaRPr lang="en-US" u="sng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/>
              <a:t>5 Routers (4 – Main office, 1 – remote office)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/>
              <a:t>4 Switches ( 4 – Main office, 1 remote office)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/>
              <a:t>2 servers ( Main office)</a:t>
            </a:r>
          </a:p>
          <a:p>
            <a:r>
              <a:rPr lang="en-US" b="1" u="sng"/>
              <a:t>Addressing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/>
              <a:t>Address given 186.40.70.0/24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/>
              <a:t>4 employers In Admin office (main)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/>
              <a:t>18 employers in remote Sales Office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/>
              <a:t>10 employers in remote Engineering Office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/>
              <a:t>30 addresses for internal Servers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/>
              <a:t>Using VSLM due to the different size for each subnet area and to maximize the use if IP addresses.  </a:t>
            </a:r>
          </a:p>
          <a:p>
            <a:r>
              <a:rPr lang="en-US"/>
              <a:t>-  Expecting 100% growth within 5 – 10 years for all the office. (available IP address for each offices should be 100% more). 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/>
              <a:t>Computer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Graphic 6" descr="Network diagram outline">
            <a:extLst>
              <a:ext uri="{FF2B5EF4-FFF2-40B4-BE49-F238E27FC236}">
                <a16:creationId xmlns:a16="http://schemas.microsoft.com/office/drawing/2014/main" id="{4F91FF54-30E4-FDC1-4EEC-D6E9A9A2E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8521" y="416859"/>
            <a:ext cx="914400" cy="914400"/>
          </a:xfrm>
          <a:prstGeom prst="rect">
            <a:avLst/>
          </a:prstGeom>
        </p:spPr>
      </p:pic>
      <p:pic>
        <p:nvPicPr>
          <p:cNvPr id="7" name="Graphic 7" descr="Social network with solid fill">
            <a:extLst>
              <a:ext uri="{FF2B5EF4-FFF2-40B4-BE49-F238E27FC236}">
                <a16:creationId xmlns:a16="http://schemas.microsoft.com/office/drawing/2014/main" id="{0A8FA368-C82E-28B1-A7C5-7ECAA2AA3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2352" y="3013822"/>
            <a:ext cx="914400" cy="914400"/>
          </a:xfrm>
          <a:prstGeom prst="rect">
            <a:avLst/>
          </a:prstGeom>
        </p:spPr>
      </p:pic>
      <p:pic>
        <p:nvPicPr>
          <p:cNvPr id="8" name="Graphic 8" descr="Server outline">
            <a:extLst>
              <a:ext uri="{FF2B5EF4-FFF2-40B4-BE49-F238E27FC236}">
                <a16:creationId xmlns:a16="http://schemas.microsoft.com/office/drawing/2014/main" id="{6C2708D0-4AD9-43B5-69E6-0EDA0E370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96907" y="5143180"/>
            <a:ext cx="914400" cy="914400"/>
          </a:xfrm>
          <a:prstGeom prst="rect">
            <a:avLst/>
          </a:prstGeom>
        </p:spPr>
      </p:pic>
      <p:pic>
        <p:nvPicPr>
          <p:cNvPr id="9" name="Graphic 9" descr="Server with solid fill">
            <a:extLst>
              <a:ext uri="{FF2B5EF4-FFF2-40B4-BE49-F238E27FC236}">
                <a16:creationId xmlns:a16="http://schemas.microsoft.com/office/drawing/2014/main" id="{C9ED92B6-07A6-1F3D-E9CD-1991D2914C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23204" y="13721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5E8F-9C12-5E42-B948-A112566E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7032" y="1673"/>
            <a:ext cx="5212080" cy="856171"/>
          </a:xfrm>
        </p:spPr>
        <p:txBody>
          <a:bodyPr anchor="ctr">
            <a:normAutofit/>
          </a:bodyPr>
          <a:lstStyle/>
          <a:p>
            <a:r>
              <a:rPr lang="en-US" u="sng"/>
              <a:t>Logical diagram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C5563-6FE3-51C6-47AA-9EFBE0E6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9379" y="6490821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Computer 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12333-C25B-2DA7-52AA-AFEC00E8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30760-1AB4-50EF-1EE4-4552720A5B6B}"/>
              </a:ext>
            </a:extLst>
          </p:cNvPr>
          <p:cNvSpPr txBox="1"/>
          <p:nvPr/>
        </p:nvSpPr>
        <p:spPr>
          <a:xfrm>
            <a:off x="171578" y="759597"/>
            <a:ext cx="313944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/>
              <a:t>A brief diagram of the network. With the OSPF area for connectivity. 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A Total of 7 internal Networks in the area.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9291E-4049-28CB-7AEF-133588AB1CC0}"/>
              </a:ext>
            </a:extLst>
          </p:cNvPr>
          <p:cNvSpPr txBox="1"/>
          <p:nvPr/>
        </p:nvSpPr>
        <p:spPr>
          <a:xfrm>
            <a:off x="4867275" y="3343275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8" name="Graphic 6" descr="Network diagram outline">
            <a:extLst>
              <a:ext uri="{FF2B5EF4-FFF2-40B4-BE49-F238E27FC236}">
                <a16:creationId xmlns:a16="http://schemas.microsoft.com/office/drawing/2014/main" id="{B6B283D1-8734-2F0B-C0A2-D334AC8D9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6937" y="-28149"/>
            <a:ext cx="914400" cy="914400"/>
          </a:xfrm>
          <a:prstGeom prst="rect">
            <a:avLst/>
          </a:prstGeom>
        </p:spPr>
      </p:pic>
      <p:pic>
        <p:nvPicPr>
          <p:cNvPr id="9" name="Picture 9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40661915-4FD8-BE65-80DB-F4C0068D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221" y="762110"/>
            <a:ext cx="8521378" cy="60407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CF7AFE-0F3F-C22C-1C54-91A634C61164}"/>
              </a:ext>
            </a:extLst>
          </p:cNvPr>
          <p:cNvSpPr txBox="1"/>
          <p:nvPr/>
        </p:nvSpPr>
        <p:spPr>
          <a:xfrm>
            <a:off x="86234" y="3063885"/>
            <a:ext cx="313944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/>
              <a:t>With 7 network address and using VSLM for IP addressing. 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Refer to slide 5 for the IP addressing and max host for each network.  </a:t>
            </a:r>
          </a:p>
          <a:p>
            <a:pPr marL="285750" indent="-285750">
              <a:buFont typeface="Calibri"/>
              <a:buChar char="-"/>
            </a:pP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5D2F10-23CA-0EE3-96D1-D0D342584405}"/>
              </a:ext>
            </a:extLst>
          </p:cNvPr>
          <p:cNvSpPr txBox="1">
            <a:spLocks/>
          </p:cNvSpPr>
          <p:nvPr/>
        </p:nvSpPr>
        <p:spPr>
          <a:xfrm>
            <a:off x="-868680" y="2373017"/>
            <a:ext cx="5212080" cy="85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/>
              <a:t>IP Addressing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6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5E8F-9C12-5E42-B948-A112566E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8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Ip Addressing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C5563-6FE3-51C6-47AA-9EFBE0E6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9379" y="6490821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Computer 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12333-C25B-2DA7-52AA-AFEC00E8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30760-1AB4-50EF-1EE4-4552720A5B6B}"/>
              </a:ext>
            </a:extLst>
          </p:cNvPr>
          <p:cNvSpPr txBox="1"/>
          <p:nvPr/>
        </p:nvSpPr>
        <p:spPr>
          <a:xfrm>
            <a:off x="1921130" y="2082429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9291E-4049-28CB-7AEF-133588AB1CC0}"/>
              </a:ext>
            </a:extLst>
          </p:cNvPr>
          <p:cNvSpPr txBox="1"/>
          <p:nvPr/>
        </p:nvSpPr>
        <p:spPr>
          <a:xfrm>
            <a:off x="4867275" y="3343275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F8E7A4-11AE-DE68-64CA-3DFB7BCBE413}"/>
              </a:ext>
            </a:extLst>
          </p:cNvPr>
          <p:cNvGraphicFramePr>
            <a:graphicFrameLocks noGrp="1"/>
          </p:cNvGraphicFramePr>
          <p:nvPr/>
        </p:nvGraphicFramePr>
        <p:xfrm>
          <a:off x="340310" y="1509203"/>
          <a:ext cx="11007579" cy="49486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1622">
                  <a:extLst>
                    <a:ext uri="{9D8B030D-6E8A-4147-A177-3AD203B41FA5}">
                      <a16:colId xmlns:a16="http://schemas.microsoft.com/office/drawing/2014/main" val="2542686494"/>
                    </a:ext>
                  </a:extLst>
                </a:gridCol>
                <a:gridCol w="1301253">
                  <a:extLst>
                    <a:ext uri="{9D8B030D-6E8A-4147-A177-3AD203B41FA5}">
                      <a16:colId xmlns:a16="http://schemas.microsoft.com/office/drawing/2014/main" val="1241339488"/>
                    </a:ext>
                  </a:extLst>
                </a:gridCol>
                <a:gridCol w="1389743">
                  <a:extLst>
                    <a:ext uri="{9D8B030D-6E8A-4147-A177-3AD203B41FA5}">
                      <a16:colId xmlns:a16="http://schemas.microsoft.com/office/drawing/2014/main" val="784659128"/>
                    </a:ext>
                  </a:extLst>
                </a:gridCol>
                <a:gridCol w="1257008">
                  <a:extLst>
                    <a:ext uri="{9D8B030D-6E8A-4147-A177-3AD203B41FA5}">
                      <a16:colId xmlns:a16="http://schemas.microsoft.com/office/drawing/2014/main" val="3055863910"/>
                    </a:ext>
                  </a:extLst>
                </a:gridCol>
                <a:gridCol w="1540645">
                  <a:extLst>
                    <a:ext uri="{9D8B030D-6E8A-4147-A177-3AD203B41FA5}">
                      <a16:colId xmlns:a16="http://schemas.microsoft.com/office/drawing/2014/main" val="3087393988"/>
                    </a:ext>
                  </a:extLst>
                </a:gridCol>
                <a:gridCol w="2377447">
                  <a:extLst>
                    <a:ext uri="{9D8B030D-6E8A-4147-A177-3AD203B41FA5}">
                      <a16:colId xmlns:a16="http://schemas.microsoft.com/office/drawing/2014/main" val="2475288167"/>
                    </a:ext>
                  </a:extLst>
                </a:gridCol>
                <a:gridCol w="1169861">
                  <a:extLst>
                    <a:ext uri="{9D8B030D-6E8A-4147-A177-3AD203B41FA5}">
                      <a16:colId xmlns:a16="http://schemas.microsoft.com/office/drawing/2014/main" val="67100032"/>
                    </a:ext>
                  </a:extLst>
                </a:gridCol>
              </a:tblGrid>
              <a:tr h="406646"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Num of Host Address Required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Network Address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Broadcast Network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Subnet Mask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Max Number of Host Possible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Available Ip Address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Network Name </a:t>
                      </a:r>
                    </a:p>
                  </a:txBody>
                  <a:tcPr marL="57092" marR="57092" marT="28546" marB="28546"/>
                </a:tc>
                <a:extLst>
                  <a:ext uri="{0D108BD9-81ED-4DB2-BD59-A6C34878D82A}">
                    <a16:rowId xmlns:a16="http://schemas.microsoft.com/office/drawing/2014/main" val="2702455405"/>
                  </a:ext>
                </a:extLst>
              </a:tr>
              <a:tr h="406646"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900">
                          <a:effectLst/>
                        </a:rPr>
                        <a:t>36 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186.40.70.64/26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186.40.70.63 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255.255.255.192  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900">
                          <a:effectLst/>
                        </a:rPr>
                        <a:t>62 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186.40.70.1 - 186.40.70.62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Remote Sale  </a:t>
                      </a:r>
                    </a:p>
                  </a:txBody>
                  <a:tcPr marL="57092" marR="57092" marT="28546" marB="28546"/>
                </a:tc>
                <a:extLst>
                  <a:ext uri="{0D108BD9-81ED-4DB2-BD59-A6C34878D82A}">
                    <a16:rowId xmlns:a16="http://schemas.microsoft.com/office/drawing/2014/main" val="3060818740"/>
                  </a:ext>
                </a:extLst>
              </a:tr>
              <a:tr h="542195"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900">
                          <a:effectLst/>
                        </a:rPr>
                        <a:t>30 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186.40.70.128/27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186.40.70.95 </a:t>
                      </a:r>
                    </a:p>
                    <a:p>
                      <a:pPr rtl="0" fontAlgn="base"/>
                      <a:endParaRPr lang="en-US" sz="1400">
                        <a:effectLst/>
                      </a:endParaRP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255.255.255.224 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900">
                          <a:effectLst/>
                        </a:rPr>
                        <a:t>30 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186.40.70.65 - 186.40.70.94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Max server </a:t>
                      </a:r>
                    </a:p>
                  </a:txBody>
                  <a:tcPr marL="57092" marR="57092" marT="28546" marB="28546"/>
                </a:tc>
                <a:extLst>
                  <a:ext uri="{0D108BD9-81ED-4DB2-BD59-A6C34878D82A}">
                    <a16:rowId xmlns:a16="http://schemas.microsoft.com/office/drawing/2014/main" val="555303995"/>
                  </a:ext>
                </a:extLst>
              </a:tr>
              <a:tr h="542195"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900">
                          <a:effectLst/>
                        </a:rPr>
                        <a:t>20 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186.40.70.160/27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186.40.70.127 </a:t>
                      </a:r>
                    </a:p>
                    <a:p>
                      <a:pPr rtl="0" fontAlgn="base"/>
                      <a:endParaRPr lang="en-US" sz="1400">
                        <a:effectLst/>
                      </a:endParaRP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255.255.255.224 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900">
                          <a:effectLst/>
                        </a:rPr>
                        <a:t>30 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186.40.70.97 - 186.40.70.126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Engineering </a:t>
                      </a:r>
                    </a:p>
                  </a:txBody>
                  <a:tcPr marL="57092" marR="57092" marT="28546" marB="28546"/>
                </a:tc>
                <a:extLst>
                  <a:ext uri="{0D108BD9-81ED-4DB2-BD59-A6C34878D82A}">
                    <a16:rowId xmlns:a16="http://schemas.microsoft.com/office/drawing/2014/main" val="3652797624"/>
                  </a:ext>
                </a:extLst>
              </a:tr>
              <a:tr h="542195"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900">
                          <a:effectLst/>
                        </a:rPr>
                        <a:t>8 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186.40.70.192/28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186.40.70.143 </a:t>
                      </a:r>
                    </a:p>
                    <a:p>
                      <a:pPr rtl="0" fontAlgn="base"/>
                      <a:endParaRPr lang="en-US" sz="1400">
                        <a:effectLst/>
                      </a:endParaRP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255.255.255.240 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900">
                          <a:effectLst/>
                        </a:rPr>
                        <a:t>14 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186.40.70.129 - 186.40.70.142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Admin </a:t>
                      </a:r>
                    </a:p>
                  </a:txBody>
                  <a:tcPr marL="57092" marR="57092" marT="28546" marB="28546"/>
                </a:tc>
                <a:extLst>
                  <a:ext uri="{0D108BD9-81ED-4DB2-BD59-A6C34878D82A}">
                    <a16:rowId xmlns:a16="http://schemas.microsoft.com/office/drawing/2014/main" val="936389511"/>
                  </a:ext>
                </a:extLst>
              </a:tr>
              <a:tr h="542195"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900">
                          <a:effectLst/>
                        </a:rPr>
                        <a:t>3 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186.40.70.144 /29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186.40.70.151 </a:t>
                      </a:r>
                    </a:p>
                    <a:p>
                      <a:pPr rtl="0" fontAlgn="base"/>
                      <a:endParaRPr lang="en-US" sz="1400">
                        <a:effectLst/>
                      </a:endParaRP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255.255.255.248  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900">
                          <a:effectLst/>
                        </a:rPr>
                        <a:t>6 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186.40.70.145 - 186.40.70.150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Main Building </a:t>
                      </a:r>
                    </a:p>
                  </a:txBody>
                  <a:tcPr marL="57092" marR="57092" marT="28546" marB="28546"/>
                </a:tc>
                <a:extLst>
                  <a:ext uri="{0D108BD9-81ED-4DB2-BD59-A6C34878D82A}">
                    <a16:rowId xmlns:a16="http://schemas.microsoft.com/office/drawing/2014/main" val="851057316"/>
                  </a:ext>
                </a:extLst>
              </a:tr>
              <a:tr h="542195"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900">
                          <a:effectLst/>
                        </a:rPr>
                        <a:t>2 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186.40.70.208/30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186.40.70.155 </a:t>
                      </a:r>
                    </a:p>
                    <a:p>
                      <a:pPr rtl="0" fontAlgn="base"/>
                      <a:endParaRPr lang="en-US" sz="1400">
                        <a:effectLst/>
                      </a:endParaRP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255.255.255.252  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900">
                          <a:effectLst/>
                        </a:rPr>
                        <a:t>2 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186.40.70.153 - 186.40.70.154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R3-R4 </a:t>
                      </a:r>
                    </a:p>
                  </a:txBody>
                  <a:tcPr marL="57092" marR="57092" marT="28546" marB="28546"/>
                </a:tc>
                <a:extLst>
                  <a:ext uri="{0D108BD9-81ED-4DB2-BD59-A6C34878D82A}">
                    <a16:rowId xmlns:a16="http://schemas.microsoft.com/office/drawing/2014/main" val="2639140544"/>
                  </a:ext>
                </a:extLst>
              </a:tr>
              <a:tr h="406646"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900">
                          <a:effectLst/>
                        </a:rPr>
                        <a:t>2 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186.40.70.212/30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186.40.70.159 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255.255.255.252 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900">
                          <a:effectLst/>
                        </a:rPr>
                        <a:t>2 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186.40.70.157 - 186.40.70.158 </a:t>
                      </a: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900">
                          <a:effectLst/>
                        </a:rPr>
                        <a:t>R4-R6 </a:t>
                      </a:r>
                    </a:p>
                  </a:txBody>
                  <a:tcPr marL="57092" marR="57092" marT="28546" marB="28546"/>
                </a:tc>
                <a:extLst>
                  <a:ext uri="{0D108BD9-81ED-4DB2-BD59-A6C34878D82A}">
                    <a16:rowId xmlns:a16="http://schemas.microsoft.com/office/drawing/2014/main" val="2006158117"/>
                  </a:ext>
                </a:extLst>
              </a:tr>
              <a:tr h="406646"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endParaRPr lang="en-US" sz="1400">
                        <a:effectLst/>
                      </a:endParaRP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endParaRPr lang="en-US" sz="1400">
                        <a:effectLst/>
                      </a:endParaRP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endParaRPr lang="en-US" sz="1400">
                        <a:effectLst/>
                      </a:endParaRP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endParaRPr lang="en-US" sz="1400">
                        <a:effectLst/>
                      </a:endParaRP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endParaRPr lang="en-US" sz="1400">
                        <a:effectLst/>
                      </a:endParaRP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endParaRPr lang="en-US" sz="1400">
                        <a:effectLst/>
                      </a:endParaRPr>
                    </a:p>
                  </a:txBody>
                  <a:tcPr marL="57092" marR="57092" marT="28546" marB="28546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rtl="0" fontAlgn="base"/>
                      <a:endParaRPr lang="en-US" sz="1400">
                        <a:effectLst/>
                      </a:endParaRPr>
                    </a:p>
                  </a:txBody>
                  <a:tcPr marL="57092" marR="57092" marT="28546" marB="28546"/>
                </a:tc>
                <a:extLst>
                  <a:ext uri="{0D108BD9-81ED-4DB2-BD59-A6C34878D82A}">
                    <a16:rowId xmlns:a16="http://schemas.microsoft.com/office/drawing/2014/main" val="380210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35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9414" y="70104"/>
            <a:ext cx="4179570" cy="1715531"/>
          </a:xfrm>
        </p:spPr>
        <p:txBody>
          <a:bodyPr/>
          <a:lstStyle/>
          <a:p>
            <a:r>
              <a:rPr lang="en-US"/>
              <a:t>Router Configuration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0582" y="2023475"/>
            <a:ext cx="4240530" cy="282181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/>
              <a:t>Backbone area (Main Office)</a:t>
            </a:r>
          </a:p>
          <a:p>
            <a:r>
              <a:rPr lang="en-US"/>
              <a:t>   a. Router R2 (Border Router)</a:t>
            </a:r>
          </a:p>
          <a:p>
            <a:r>
              <a:rPr lang="en-US"/>
              <a:t>   b. Router R3 (to remote Office)</a:t>
            </a:r>
          </a:p>
          <a:p>
            <a:r>
              <a:rPr lang="en-US"/>
              <a:t>   c. Router R4 (Area Border Router)</a:t>
            </a:r>
          </a:p>
          <a:p>
            <a:r>
              <a:rPr lang="en-US"/>
              <a:t>   d. Router R5</a:t>
            </a:r>
          </a:p>
          <a:p>
            <a:r>
              <a:rPr lang="en-US"/>
              <a:t>   e. Router R7 (redundancy router)</a:t>
            </a:r>
          </a:p>
          <a:p>
            <a:r>
              <a:rPr lang="en-US"/>
              <a:t>2. Area 1 (Branch Office – Engineering)</a:t>
            </a:r>
          </a:p>
          <a:p>
            <a:r>
              <a:rPr lang="en-US"/>
              <a:t>  a. Router R6</a:t>
            </a:r>
          </a:p>
          <a:p>
            <a:r>
              <a:rPr lang="en-US"/>
              <a:t>3. Area 2 (Branch office – Sales)</a:t>
            </a:r>
          </a:p>
        </p:txBody>
      </p:sp>
      <p:pic>
        <p:nvPicPr>
          <p:cNvPr id="6" name="Picture 6" descr="A blue x with arrows&#10;&#10;Description automatically generated">
            <a:extLst>
              <a:ext uri="{FF2B5EF4-FFF2-40B4-BE49-F238E27FC236}">
                <a16:creationId xmlns:a16="http://schemas.microsoft.com/office/drawing/2014/main" id="{9F5BFC7F-CE60-F424-9078-AF43828A5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186" y="635889"/>
            <a:ext cx="1155355" cy="119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2" y="-228848"/>
            <a:ext cx="10515600" cy="1325563"/>
          </a:xfrm>
        </p:spPr>
        <p:txBody>
          <a:bodyPr/>
          <a:lstStyle/>
          <a:p>
            <a:r>
              <a:rPr lang="en-US" dirty="0"/>
              <a:t>Main Office (</a:t>
            </a:r>
            <a:r>
              <a:rPr lang="en-US" dirty="0" err="1"/>
              <a:t>BackBone</a:t>
            </a:r>
            <a:r>
              <a:rPr lang="en-US" dirty="0"/>
              <a:t> Area)</a:t>
            </a:r>
            <a:br>
              <a:rPr lang="en-US" dirty="0"/>
            </a:br>
            <a:r>
              <a:rPr lang="en-US" dirty="0"/>
              <a:t> Router </a:t>
            </a:r>
            <a:r>
              <a:rPr lang="en-US" b="1" u="sng" dirty="0"/>
              <a:t>R2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6E72C-F2DF-0B57-8F56-D891D665195E}"/>
              </a:ext>
            </a:extLst>
          </p:cNvPr>
          <p:cNvSpPr txBox="1"/>
          <p:nvPr/>
        </p:nvSpPr>
        <p:spPr>
          <a:xfrm>
            <a:off x="303679" y="94718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Interface</a:t>
            </a:r>
            <a:endParaRPr lang="en-US" sz="2000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87E5D37-603B-C475-1CF0-3EA48406E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853207"/>
              </p:ext>
            </p:extLst>
          </p:nvPr>
        </p:nvGraphicFramePr>
        <p:xfrm>
          <a:off x="184951" y="1417139"/>
          <a:ext cx="5818577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44">
                  <a:extLst>
                    <a:ext uri="{9D8B030D-6E8A-4147-A177-3AD203B41FA5}">
                      <a16:colId xmlns:a16="http://schemas.microsoft.com/office/drawing/2014/main" val="753734224"/>
                    </a:ext>
                  </a:extLst>
                </a:gridCol>
                <a:gridCol w="1192808">
                  <a:extLst>
                    <a:ext uri="{9D8B030D-6E8A-4147-A177-3AD203B41FA5}">
                      <a16:colId xmlns:a16="http://schemas.microsoft.com/office/drawing/2014/main" val="1840491313"/>
                    </a:ext>
                  </a:extLst>
                </a:gridCol>
                <a:gridCol w="1299483">
                  <a:extLst>
                    <a:ext uri="{9D8B030D-6E8A-4147-A177-3AD203B41FA5}">
                      <a16:colId xmlns:a16="http://schemas.microsoft.com/office/drawing/2014/main" val="2557246502"/>
                    </a:ext>
                  </a:extLst>
                </a:gridCol>
                <a:gridCol w="1086134">
                  <a:extLst>
                    <a:ext uri="{9D8B030D-6E8A-4147-A177-3AD203B41FA5}">
                      <a16:colId xmlns:a16="http://schemas.microsoft.com/office/drawing/2014/main" val="2736977987"/>
                    </a:ext>
                  </a:extLst>
                </a:gridCol>
                <a:gridCol w="1192808">
                  <a:extLst>
                    <a:ext uri="{9D8B030D-6E8A-4147-A177-3AD203B41FA5}">
                      <a16:colId xmlns:a16="http://schemas.microsoft.com/office/drawing/2014/main" val="913295041"/>
                    </a:ext>
                  </a:extLst>
                </a:gridCol>
              </a:tblGrid>
              <a:tr h="523554"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Int Port No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DTE/DCE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Network Name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Int Address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Subnet Mask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714221"/>
                  </a:ext>
                </a:extLst>
              </a:tr>
              <a:tr h="628264">
                <a:tc>
                  <a:txBody>
                    <a:bodyPr/>
                    <a:lstStyle/>
                    <a:p>
                      <a:pPr fontAlgn="t"/>
                      <a:endParaRPr lang="en-US" sz="2400">
                        <a:effectLst/>
                      </a:endParaRPr>
                    </a:p>
                    <a:p>
                      <a:pPr rtl="0" fontAlgn="base"/>
                      <a:r>
                        <a:rPr lang="en-US" sz="1400">
                          <a:effectLst/>
                        </a:rPr>
                        <a:t>Fa0/1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400">
                        <a:effectLst/>
                      </a:endParaRPr>
                    </a:p>
                    <a:p>
                      <a:pPr rtl="0" fontAlgn="base"/>
                      <a:r>
                        <a:rPr lang="en-US" sz="1400">
                          <a:effectLst/>
                        </a:rPr>
                        <a:t>Na 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fontAlgn="t"/>
                      <a:endParaRPr lang="en-US" sz="2400">
                        <a:effectLst/>
                      </a:endParaRPr>
                    </a:p>
                    <a:p>
                      <a:pPr rtl="0" fontAlgn="base"/>
                      <a:r>
                        <a:rPr lang="en-US" sz="1400">
                          <a:effectLst/>
                        </a:rPr>
                        <a:t>Main Building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186.40.70.94 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255.255.255.248 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67184"/>
                  </a:ext>
                </a:extLst>
              </a:tr>
              <a:tr h="628264">
                <a:tc>
                  <a:txBody>
                    <a:bodyPr/>
                    <a:lstStyle/>
                    <a:p>
                      <a:pPr fontAlgn="t"/>
                      <a:endParaRPr lang="en-US" sz="2400">
                        <a:effectLst/>
                      </a:endParaRPr>
                    </a:p>
                    <a:p>
                      <a:pPr rtl="0" fontAlgn="base"/>
                      <a:r>
                        <a:rPr lang="en-US" sz="1400">
                          <a:effectLst/>
                        </a:rPr>
                        <a:t>Fa0/0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400">
                        <a:effectLst/>
                      </a:endParaRPr>
                    </a:p>
                    <a:p>
                      <a:pPr rtl="0" fontAlgn="base"/>
                      <a:r>
                        <a:rPr lang="en-US" sz="1400">
                          <a:effectLst/>
                        </a:rPr>
                        <a:t>NA 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186.40.70.147 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255.255.255.248 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13626"/>
                  </a:ext>
                </a:extLst>
              </a:tr>
              <a:tr h="628264">
                <a:tc>
                  <a:txBody>
                    <a:bodyPr/>
                    <a:lstStyle/>
                    <a:p>
                      <a:pPr fontAlgn="t"/>
                      <a:endParaRPr lang="en-US" sz="2400">
                        <a:effectLst/>
                      </a:endParaRPr>
                    </a:p>
                    <a:p>
                      <a:pPr rtl="0" fontAlgn="base"/>
                      <a:r>
                        <a:rPr lang="en-US" sz="1400">
                          <a:effectLst/>
                        </a:rPr>
                        <a:t>Se0/0/0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400">
                        <a:effectLst/>
                      </a:endParaRPr>
                    </a:p>
                    <a:p>
                      <a:pPr rtl="0" fontAlgn="base"/>
                      <a:r>
                        <a:rPr lang="en-US" sz="1400">
                          <a:effectLst/>
                        </a:rPr>
                        <a:t>DTE 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220.220.130.2 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255.255.255.252 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356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19F754-7868-7481-39AA-410723D1D1A3}"/>
              </a:ext>
            </a:extLst>
          </p:cNvPr>
          <p:cNvSpPr txBox="1"/>
          <p:nvPr/>
        </p:nvSpPr>
        <p:spPr>
          <a:xfrm>
            <a:off x="6591301" y="830288"/>
            <a:ext cx="56389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Configuration</a:t>
            </a:r>
          </a:p>
          <a:p>
            <a:endParaRPr lang="en-US" b="1" u="sng" dirty="0"/>
          </a:p>
          <a:p>
            <a:pPr marL="285750" indent="-285750">
              <a:buFontTx/>
              <a:buChar char="-"/>
            </a:pPr>
            <a:r>
              <a:rPr lang="en-US" dirty="0"/>
              <a:t>Password enable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ACL list configured to only allow traffic network from 220.220.130.0 pass.</a:t>
            </a:r>
          </a:p>
          <a:p>
            <a:pPr marL="285750" indent="-285750">
              <a:buFontTx/>
              <a:buChar char="-"/>
            </a:pPr>
            <a:r>
              <a:rPr lang="en-US" dirty="0"/>
              <a:t>HSRP enable with R7 as </a:t>
            </a:r>
            <a:r>
              <a:rPr lang="en-US" dirty="0" err="1"/>
              <a:t>redundecy</a:t>
            </a:r>
            <a:endParaRPr lang="en-US" dirty="0"/>
          </a:p>
          <a:p>
            <a:r>
              <a:rPr lang="en-US" dirty="0"/>
              <a:t>   - Standby version 2</a:t>
            </a:r>
          </a:p>
          <a:p>
            <a:r>
              <a:rPr lang="en-US" dirty="0"/>
              <a:t>   - Standby Ip 180.40.70.150</a:t>
            </a:r>
          </a:p>
          <a:p>
            <a:r>
              <a:rPr lang="en-US" dirty="0"/>
              <a:t>   - Standby priority 150</a:t>
            </a:r>
          </a:p>
          <a:p>
            <a:r>
              <a:rPr lang="en-US" dirty="0"/>
              <a:t>- Statice route via 220.220.30.1 to ISP.</a:t>
            </a:r>
          </a:p>
          <a:p>
            <a:pPr marL="285750" indent="-285750">
              <a:buFontTx/>
              <a:buChar char="-"/>
            </a:pP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2E2E34-F1FC-E2FA-3F0C-747497009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340" y="3614057"/>
            <a:ext cx="3346660" cy="32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" y="-251941"/>
            <a:ext cx="10515600" cy="1325563"/>
          </a:xfrm>
        </p:spPr>
        <p:txBody>
          <a:bodyPr/>
          <a:lstStyle/>
          <a:p>
            <a:r>
              <a:rPr lang="en-US" dirty="0"/>
              <a:t>Main Office (</a:t>
            </a:r>
            <a:r>
              <a:rPr lang="en-US" dirty="0" err="1"/>
              <a:t>BackBone</a:t>
            </a:r>
            <a:r>
              <a:rPr lang="en-US" dirty="0"/>
              <a:t> Area)</a:t>
            </a:r>
            <a:br>
              <a:rPr lang="en-US" dirty="0"/>
            </a:br>
            <a:r>
              <a:rPr lang="en-US" dirty="0"/>
              <a:t>Router </a:t>
            </a:r>
            <a:r>
              <a:rPr lang="en-US" b="1" u="sng" dirty="0"/>
              <a:t>R3</a:t>
            </a:r>
            <a:endParaRPr lang="en-US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6784ED-C824-CF49-1ED7-DE6A1B314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317327"/>
              </p:ext>
            </p:extLst>
          </p:nvPr>
        </p:nvGraphicFramePr>
        <p:xfrm>
          <a:off x="60649" y="1535956"/>
          <a:ext cx="5926494" cy="19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69">
                  <a:extLst>
                    <a:ext uri="{9D8B030D-6E8A-4147-A177-3AD203B41FA5}">
                      <a16:colId xmlns:a16="http://schemas.microsoft.com/office/drawing/2014/main" val="753734224"/>
                    </a:ext>
                  </a:extLst>
                </a:gridCol>
                <a:gridCol w="1214931">
                  <a:extLst>
                    <a:ext uri="{9D8B030D-6E8A-4147-A177-3AD203B41FA5}">
                      <a16:colId xmlns:a16="http://schemas.microsoft.com/office/drawing/2014/main" val="1840491313"/>
                    </a:ext>
                  </a:extLst>
                </a:gridCol>
                <a:gridCol w="1323585">
                  <a:extLst>
                    <a:ext uri="{9D8B030D-6E8A-4147-A177-3AD203B41FA5}">
                      <a16:colId xmlns:a16="http://schemas.microsoft.com/office/drawing/2014/main" val="2557246502"/>
                    </a:ext>
                  </a:extLst>
                </a:gridCol>
                <a:gridCol w="1106278">
                  <a:extLst>
                    <a:ext uri="{9D8B030D-6E8A-4147-A177-3AD203B41FA5}">
                      <a16:colId xmlns:a16="http://schemas.microsoft.com/office/drawing/2014/main" val="2736977987"/>
                    </a:ext>
                  </a:extLst>
                </a:gridCol>
                <a:gridCol w="1214931">
                  <a:extLst>
                    <a:ext uri="{9D8B030D-6E8A-4147-A177-3AD203B41FA5}">
                      <a16:colId xmlns:a16="http://schemas.microsoft.com/office/drawing/2014/main" val="913295041"/>
                    </a:ext>
                  </a:extLst>
                </a:gridCol>
              </a:tblGrid>
              <a:tr h="523554"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Int Port No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DTE/DCE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Network Name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Int Address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Subnet Mask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714221"/>
                  </a:ext>
                </a:extLst>
              </a:tr>
              <a:tr h="628264"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Fa0/0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Na 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Main Building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186.40.70.148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255.255.255.248 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67184"/>
                  </a:ext>
                </a:extLst>
              </a:tr>
              <a:tr h="628264"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Se0/0/0</a:t>
                      </a:r>
                    </a:p>
                    <a:p>
                      <a:pPr lvl="0">
                        <a:buNone/>
                      </a:pPr>
                      <a:endParaRPr lang="en-US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DCE 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186.40.70.153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255.255.255.252 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1362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5636063-6336-5C6F-4BDA-6ADC264E8D90}"/>
              </a:ext>
            </a:extLst>
          </p:cNvPr>
          <p:cNvSpPr txBox="1"/>
          <p:nvPr/>
        </p:nvSpPr>
        <p:spPr>
          <a:xfrm>
            <a:off x="491501" y="103689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Interface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C4BE3-C7DE-A957-E9FF-1A56B4518AB4}"/>
              </a:ext>
            </a:extLst>
          </p:cNvPr>
          <p:cNvSpPr txBox="1"/>
          <p:nvPr/>
        </p:nvSpPr>
        <p:spPr>
          <a:xfrm>
            <a:off x="6596743" y="955474"/>
            <a:ext cx="5638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Configuration</a:t>
            </a:r>
          </a:p>
          <a:p>
            <a:endParaRPr lang="en-US" b="1" u="sng" dirty="0"/>
          </a:p>
          <a:p>
            <a:pPr marL="285750" indent="-285750">
              <a:buFontTx/>
              <a:buChar char="-"/>
            </a:pPr>
            <a:r>
              <a:rPr lang="en-US" dirty="0"/>
              <a:t>Password enable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Interface Serial 0/0/0 set to  DCE with clock rate 6400.</a:t>
            </a:r>
          </a:p>
          <a:p>
            <a:pPr marL="285750" indent="-285750">
              <a:buFontTx/>
              <a:buChar char="-"/>
            </a:pPr>
            <a:r>
              <a:rPr lang="en-US" dirty="0"/>
              <a:t>Hello – dead interval 20-80</a:t>
            </a:r>
          </a:p>
          <a:p>
            <a:pPr marL="285750" indent="-285750">
              <a:buFontTx/>
              <a:buChar char="-"/>
            </a:pPr>
            <a:r>
              <a:rPr lang="en-US" dirty="0"/>
              <a:t>Default route 184.40.70.145 to R2</a:t>
            </a:r>
          </a:p>
          <a:p>
            <a:pPr marL="285750" indent="-285750">
              <a:buFontTx/>
              <a:buChar char="-"/>
            </a:pP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806E0E-B1E5-7227-090E-3E8024D9B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889" y="3096986"/>
            <a:ext cx="3897323" cy="376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9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" y="-229689"/>
            <a:ext cx="10515600" cy="1325563"/>
          </a:xfrm>
        </p:spPr>
        <p:txBody>
          <a:bodyPr/>
          <a:lstStyle/>
          <a:p>
            <a:r>
              <a:rPr lang="en-US" dirty="0"/>
              <a:t>Main Office (</a:t>
            </a:r>
            <a:r>
              <a:rPr lang="en-US" dirty="0" err="1"/>
              <a:t>BackBone</a:t>
            </a:r>
            <a:r>
              <a:rPr lang="en-US" dirty="0"/>
              <a:t> Area)</a:t>
            </a:r>
            <a:br>
              <a:rPr lang="en-US" dirty="0"/>
            </a:br>
            <a:r>
              <a:rPr lang="en-US" dirty="0"/>
              <a:t>Router </a:t>
            </a:r>
            <a:r>
              <a:rPr lang="en-US" b="1" u="sng" dirty="0"/>
              <a:t>R4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C978F67-D6E7-53B9-9B4D-AF5688047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25389"/>
              </p:ext>
            </p:extLst>
          </p:nvPr>
        </p:nvGraphicFramePr>
        <p:xfrm>
          <a:off x="6373428" y="1459538"/>
          <a:ext cx="581857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43">
                  <a:extLst>
                    <a:ext uri="{9D8B030D-6E8A-4147-A177-3AD203B41FA5}">
                      <a16:colId xmlns:a16="http://schemas.microsoft.com/office/drawing/2014/main" val="753734224"/>
                    </a:ext>
                  </a:extLst>
                </a:gridCol>
                <a:gridCol w="1192807">
                  <a:extLst>
                    <a:ext uri="{9D8B030D-6E8A-4147-A177-3AD203B41FA5}">
                      <a16:colId xmlns:a16="http://schemas.microsoft.com/office/drawing/2014/main" val="1840491313"/>
                    </a:ext>
                  </a:extLst>
                </a:gridCol>
                <a:gridCol w="1299482">
                  <a:extLst>
                    <a:ext uri="{9D8B030D-6E8A-4147-A177-3AD203B41FA5}">
                      <a16:colId xmlns:a16="http://schemas.microsoft.com/office/drawing/2014/main" val="2557246502"/>
                    </a:ext>
                  </a:extLst>
                </a:gridCol>
                <a:gridCol w="1086133">
                  <a:extLst>
                    <a:ext uri="{9D8B030D-6E8A-4147-A177-3AD203B41FA5}">
                      <a16:colId xmlns:a16="http://schemas.microsoft.com/office/drawing/2014/main" val="2736977987"/>
                    </a:ext>
                  </a:extLst>
                </a:gridCol>
                <a:gridCol w="1192807">
                  <a:extLst>
                    <a:ext uri="{9D8B030D-6E8A-4147-A177-3AD203B41FA5}">
                      <a16:colId xmlns:a16="http://schemas.microsoft.com/office/drawing/2014/main" val="913295041"/>
                    </a:ext>
                  </a:extLst>
                </a:gridCol>
              </a:tblGrid>
              <a:tr h="523554"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Int Port No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DTE/DCE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Network Name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Int Address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Subnet Mask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714221"/>
                  </a:ext>
                </a:extLst>
              </a:tr>
              <a:tr h="628264"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Se0/0/0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DTE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Main Building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186.40.70.154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255.255.255.252 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67184"/>
                  </a:ext>
                </a:extLst>
              </a:tr>
              <a:tr h="628264"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Se0/0/1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2000">
                          <a:effectLst/>
                        </a:rPr>
                        <a:t>DCE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Engineering 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186.40.70.157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255.255.255.252 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13626"/>
                  </a:ext>
                </a:extLst>
              </a:tr>
              <a:tr h="628264"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rtl="0" fontAlgn="base"/>
                      <a:r>
                        <a:rPr lang="en-US" sz="1200" dirty="0">
                          <a:effectLst/>
                        </a:rPr>
                        <a:t>Fa0/0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Sales 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186.40.70.1 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255.255.255.192 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3561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3DD1564-99C3-A10B-2EBE-3C346169DB8C}"/>
              </a:ext>
            </a:extLst>
          </p:cNvPr>
          <p:cNvSpPr txBox="1"/>
          <p:nvPr/>
        </p:nvSpPr>
        <p:spPr>
          <a:xfrm>
            <a:off x="6319876" y="1004593"/>
            <a:ext cx="34622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Interface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C5A24-0CED-ED2E-4BB0-235048A7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879"/>
            <a:ext cx="4683820" cy="4518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CD4B6E-1753-5E8C-5D13-03165508DD54}"/>
              </a:ext>
            </a:extLst>
          </p:cNvPr>
          <p:cNvSpPr txBox="1"/>
          <p:nvPr/>
        </p:nvSpPr>
        <p:spPr>
          <a:xfrm>
            <a:off x="5110642" y="4244300"/>
            <a:ext cx="5638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Configuration</a:t>
            </a:r>
          </a:p>
          <a:p>
            <a:endParaRPr lang="en-US" b="1" u="sng" dirty="0"/>
          </a:p>
          <a:p>
            <a:pPr marL="285750" indent="-285750">
              <a:buFontTx/>
              <a:buChar char="-"/>
            </a:pPr>
            <a:r>
              <a:rPr lang="en-US" dirty="0"/>
              <a:t>Password enable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Interface Serial 0/0/1 set to DCE with clock rate 64000</a:t>
            </a:r>
          </a:p>
          <a:p>
            <a:pPr marL="285750" indent="-285750">
              <a:buFontTx/>
              <a:buChar char="-"/>
            </a:pPr>
            <a:r>
              <a:rPr lang="en-US" dirty="0"/>
              <a:t>Hello – dead interval 20-80 set to both serial interface</a:t>
            </a:r>
          </a:p>
          <a:p>
            <a:pPr marL="285750" indent="-285750">
              <a:buFontTx/>
              <a:buChar char="-"/>
            </a:pPr>
            <a:r>
              <a:rPr lang="en-US" dirty="0"/>
              <a:t>Border router for Area 1, 2 &amp; 0</a:t>
            </a:r>
          </a:p>
          <a:p>
            <a:pPr marL="285750" indent="-285750">
              <a:buFontTx/>
              <a:buChar char="-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95286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AD471D06-C243-4756-9103-046998ADD62B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6D46A9-546C-41BF-AD42-1028CBA39827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3687</TotalTime>
  <Words>1474</Words>
  <Application>Microsoft Office PowerPoint</Application>
  <PresentationFormat>Widescreen</PresentationFormat>
  <Paragraphs>564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Tenorite</vt:lpstr>
      <vt:lpstr>Custom</vt:lpstr>
      <vt:lpstr>ABC Pte Ltd network infrastructure proposal</vt:lpstr>
      <vt:lpstr>AGENDA</vt:lpstr>
      <vt:lpstr>Requirements</vt:lpstr>
      <vt:lpstr>Logical diagram</vt:lpstr>
      <vt:lpstr>Ip Addressing</vt:lpstr>
      <vt:lpstr>Router Configuration</vt:lpstr>
      <vt:lpstr>Main Office (BackBone Area)  Router R2</vt:lpstr>
      <vt:lpstr>Main Office (BackBone Area) Router R3</vt:lpstr>
      <vt:lpstr>Main Office (BackBone Area) Router R4</vt:lpstr>
      <vt:lpstr>Main Office (BackBone Area) R5</vt:lpstr>
      <vt:lpstr>Main Office (BackBone Area) Router R7</vt:lpstr>
      <vt:lpstr>Area 1 (Branch office - engineering) R6</vt:lpstr>
      <vt:lpstr>OSPF configuration</vt:lpstr>
      <vt:lpstr>Main Office (BackBone Area)  Router R2</vt:lpstr>
      <vt:lpstr>Main Office (BackBone Area) Router R3</vt:lpstr>
      <vt:lpstr>Main Office (BackBone Area) Router R4</vt:lpstr>
      <vt:lpstr>Main Office (BackBone Area) Router R5</vt:lpstr>
      <vt:lpstr>Branch Office - Engineering (Area 1) Router R6</vt:lpstr>
      <vt:lpstr>Main Office (backbone Area) Router R7</vt:lpstr>
      <vt:lpstr>Routers configuration details</vt:lpstr>
      <vt:lpstr>Implantation Budget </vt:lpstr>
      <vt:lpstr> Future Recommendation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MUHAMMAD SHALIHIN AHMADDULLAH IBNU MOHAMAD LATIFF</cp:lastModifiedBy>
  <cp:revision>2</cp:revision>
  <dcterms:created xsi:type="dcterms:W3CDTF">2023-07-22T11:45:46Z</dcterms:created>
  <dcterms:modified xsi:type="dcterms:W3CDTF">2023-08-13T07:20:06Z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