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0" r:id="rId5"/>
    <p:sldId id="262" r:id="rId6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570B-49CB-4FDC-A89B-BECDD8245A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341A5-B7BF-4FBF-A6D6-D94700BD21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Micro-Pulsed Plasma Thruster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9690"/>
            <a:ext cx="113538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Thruster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535576"/>
                <a:ext cx="12331337" cy="65053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For Orbit Maneuvering  and Orbit change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1) Thrust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𝟐𝟒𝟏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b="1" dirty="0" smtClean="0">
                    <a:ea typeface="Cambria Math" panose="02040503050406030204" pitchFamily="18" charset="0"/>
                  </a:rPr>
                  <a:t>   </a:t>
                </a:r>
                <a:r>
                  <a:rPr lang="en-US" sz="2000" b="0" dirty="0" smtClean="0">
                    <a:ea typeface="Cambria Math" panose="02040503050406030204" pitchFamily="18" charset="0"/>
                  </a:rPr>
                  <a:t>(in </a:t>
                </a:r>
                <a:r>
                  <a:rPr lang="en-US" sz="2000" b="0" dirty="0" err="1" smtClean="0">
                    <a:ea typeface="Cambria Math" panose="02040503050406030204" pitchFamily="18" charset="0"/>
                  </a:rPr>
                  <a:t>micronewton</a:t>
                </a:r>
                <a:r>
                  <a:rPr lang="en-US" sz="2000" b="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 is the pulse frequency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2) Repositioning Velocity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𝟑𝟓𝟏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i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in m/s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 smtClean="0"/>
                  <a:t> is the repositioning angle in degree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000" dirty="0" smtClean="0"/>
                  <a:t> is the time for repositioning maneuver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3) Mass of fuel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 smtClean="0"/>
                  <a:t>   (in grams)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 dirty="0" smtClean="0">
                    <a:ea typeface="Cambria Math" panose="02040503050406030204" pitchFamily="18" charset="0"/>
                  </a:rPr>
                  <a:t> number of pulses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ea typeface="Cambria Math" panose="02040503050406030204" pitchFamily="18" charset="0"/>
                  </a:rPr>
                  <a:t>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=0.3048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sz="2000" b="0" dirty="0" smtClean="0">
                    <a:ea typeface="Cambria Math" panose="02040503050406030204" pitchFamily="18" charset="0"/>
                  </a:rPr>
                  <a:t> is the </a:t>
                </a:r>
                <a:r>
                  <a:rPr lang="en-US" sz="2000" dirty="0">
                    <a:ea typeface="Cambria Math" panose="02040503050406030204" pitchFamily="18" charset="0"/>
                  </a:rPr>
                  <a:t>S</a:t>
                </a:r>
                <a:r>
                  <a:rPr lang="en-US" sz="2000" b="0" dirty="0" smtClean="0">
                    <a:ea typeface="Cambria Math" panose="02040503050406030204" pitchFamily="18" charset="0"/>
                  </a:rPr>
                  <a:t>pecific Impulse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4</a:t>
                </a:r>
                <a:r>
                  <a:rPr lang="en-US" sz="2000" b="0" dirty="0" smtClean="0">
                    <a:ea typeface="Cambria Math" panose="02040503050406030204" pitchFamily="18" charset="0"/>
                  </a:rPr>
                  <a:t>) </a:t>
                </a:r>
                <a:r>
                  <a:rPr lang="en-US" sz="2000" b="1" dirty="0" smtClean="0">
                    <a:ea typeface="Cambria Math" panose="02040503050406030204" pitchFamily="18" charset="0"/>
                  </a:rPr>
                  <a:t>Total Impulse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𝟐𝟎𝟏𝟗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 smtClean="0">
                    <a:ea typeface="Cambria Math" panose="02040503050406030204" pitchFamily="18" charset="0"/>
                  </a:rPr>
                  <a:t>(</a:t>
                </a:r>
                <a:r>
                  <a:rPr lang="en-US" sz="2000" b="0" dirty="0" err="1" smtClean="0">
                    <a:ea typeface="Cambria Math" panose="02040503050406030204" pitchFamily="18" charset="0"/>
                  </a:rPr>
                  <a:t>micronewton</a:t>
                </a:r>
                <a:r>
                  <a:rPr lang="en-US" sz="2000" b="0" dirty="0" smtClean="0">
                    <a:ea typeface="Cambria Math" panose="02040503050406030204" pitchFamily="18" charset="0"/>
                  </a:rPr>
                  <a:t>-sec)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640080"/>
                <a:ext cx="12367260" cy="6312535"/>
              </a:xfrm>
              <a:blipFill rotWithShape="1">
                <a:blip r:embed="rId1"/>
                <a:stretch>
                  <a:fillRect l="-9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648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Mechanical Components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2250" y="443865"/>
          <a:ext cx="11878945" cy="63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460"/>
                <a:gridCol w="3552825"/>
                <a:gridCol w="4772660"/>
              </a:tblGrid>
              <a:tr h="5416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Material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Chemical Composition</a:t>
                      </a:r>
                      <a:endParaRPr lang="en-US" sz="1600" dirty="0"/>
                    </a:p>
                  </a:txBody>
                  <a:tcPr/>
                </a:tc>
              </a:tr>
              <a:tr h="3822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Electrodes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TungstenCopper</a:t>
                      </a:r>
                      <a:r>
                        <a:rPr lang="en-US" sz="1600" baseline="0" dirty="0" smtClean="0"/>
                        <a:t> Alloy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72%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W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/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28%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Cu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Spark Plug 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Tungsten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99.5%</a:t>
                      </a:r>
                      <a:r>
                        <a:rPr lang="en-US" sz="1600" baseline="0" dirty="0" smtClean="0"/>
                        <a:t> Pure Tungsten</a:t>
                      </a:r>
                      <a:endParaRPr lang="en-US" sz="1600" dirty="0"/>
                    </a:p>
                  </a:txBody>
                  <a:tcPr/>
                </a:tc>
              </a:tr>
              <a:tr h="3822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Spark Plug (Cu)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Copper</a:t>
                      </a:r>
                      <a:endParaRPr lang="en-US" sz="1600" dirty="0"/>
                    </a:p>
                  </a:txBody>
                  <a:tcPr/>
                </a:tc>
              </a:tr>
              <a:tr h="659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Covers(Upper, Lower and side), Nozzles, </a:t>
                      </a:r>
                      <a:r>
                        <a:rPr lang="en-US" sz="1600" dirty="0" err="1" smtClean="0"/>
                        <a:t>Macor</a:t>
                      </a:r>
                      <a:r>
                        <a:rPr lang="en-US" sz="1600" dirty="0" smtClean="0"/>
                        <a:t> Back plate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Macor</a:t>
                      </a:r>
                      <a:r>
                        <a:rPr lang="en-US" sz="1600" dirty="0" smtClean="0"/>
                        <a:t>(Machin able Glass Ceramic)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46%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SiO2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-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17%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MgO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16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%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Al2O3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-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10%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K2O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7%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B2O3-</a:t>
                      </a:r>
                      <a:r>
                        <a:rPr lang="en-US" alt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</a:t>
                      </a:r>
                      <a:endParaRPr lang="pt-BR" sz="1600" dirty="0">
                        <a:effectLst/>
                      </a:endParaRPr>
                    </a:p>
                  </a:txBody>
                  <a:tcPr anchor="ctr"/>
                </a:tc>
              </a:tr>
              <a:tr h="9378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Boron Nitride </a:t>
                      </a:r>
                      <a:r>
                        <a:rPr lang="en-US" sz="1600" dirty="0" err="1" smtClean="0"/>
                        <a:t>Backplate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Boron Nitride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40-42.6%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B-49-52.9%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N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b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3-5%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O2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-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2-3%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Ca</a:t>
                      </a:r>
                      <a:br>
                        <a:rPr lang="pt-BR" sz="1600" b="0" i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0.2%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SiO2-0.4%</a:t>
                      </a:r>
                      <a:r>
                        <a:rPr lang="pt-BR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pt-BR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B2O3</a:t>
                      </a:r>
                      <a:endParaRPr lang="pt-BR" sz="1600" dirty="0">
                        <a:effectLst/>
                      </a:endParaRPr>
                    </a:p>
                  </a:txBody>
                  <a:tcPr anchor="ctr"/>
                </a:tc>
              </a:tr>
              <a:tr h="38227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Shapal</a:t>
                      </a:r>
                      <a:r>
                        <a:rPr lang="en-US" sz="1600" baseline="0" dirty="0" err="1" smtClean="0"/>
                        <a:t>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Backplate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ShapalM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AIN</a:t>
                      </a:r>
                      <a:endParaRPr lang="en-US" sz="1600" dirty="0"/>
                    </a:p>
                  </a:txBody>
                  <a:tcPr/>
                </a:tc>
              </a:tr>
              <a:tr h="659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PPT Screws with</a:t>
                      </a:r>
                      <a:r>
                        <a:rPr lang="en-US" sz="1600" baseline="0" dirty="0" smtClean="0"/>
                        <a:t> 2 nuts each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Tecapeek</a:t>
                      </a:r>
                      <a:r>
                        <a:rPr lang="en-US" sz="1600" dirty="0" smtClean="0"/>
                        <a:t> GF30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Polyetheretherketone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30%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</a:b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Glass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Fiber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3822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</a:t>
                      </a:r>
                      <a:r>
                        <a:rPr lang="en-US" sz="1600" dirty="0" err="1" smtClean="0"/>
                        <a:t>Negator</a:t>
                      </a:r>
                      <a:r>
                        <a:rPr lang="en-US" sz="1600" dirty="0" smtClean="0"/>
                        <a:t> Springs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Steel Wire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ASTM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A228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</a:tr>
              <a:tr h="594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Spark Plug Holder and Propellant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Teflon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Polytetrafluoroethylene(PTFE)</a:t>
                      </a:r>
                      <a:endParaRPr lang="en-US" sz="1600" dirty="0"/>
                    </a:p>
                  </a:txBody>
                  <a:tcPr/>
                </a:tc>
              </a:tr>
              <a:tr h="3822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Teflon Bars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Teflon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Polytetrafluoroethylene(PTFE)</a:t>
                      </a:r>
                      <a:endParaRPr lang="en-US" sz="1600" dirty="0" smtClean="0"/>
                    </a:p>
                  </a:txBody>
                  <a:tcPr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/>
                        <a:t>Mylar Shield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/>
                        <a:t>BoPET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Biaxially-oriented polyethylene terephthalate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9525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Electronics and Electrical Components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57200"/>
          <a:ext cx="12192000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665730"/>
                <a:gridCol w="2211070"/>
                <a:gridCol w="2438400"/>
                <a:gridCol w="2438400"/>
              </a:tblGrid>
              <a:tr h="740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Components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Properties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Dimensions (in mm)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(L</a:t>
                      </a:r>
                      <a:r>
                        <a:rPr lang="en-US" sz="1600" baseline="0" dirty="0" smtClean="0"/>
                        <a:t> x B x H)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Temperature (in 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Mass (in g)</a:t>
                      </a:r>
                      <a:endParaRPr lang="en-US" sz="1600" dirty="0"/>
                    </a:p>
                  </a:txBody>
                  <a:tcPr/>
                </a:tc>
              </a:tr>
              <a:tr h="1363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Pulse Transformer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</a:t>
                      </a:r>
                      <a:r>
                        <a:rPr lang="en-US" sz="1600" baseline="0" dirty="0" smtClean="0"/>
                        <a:t> V-5 V (Input Voltage)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1200 V (Output Voltage)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417 </a:t>
                      </a:r>
                      <a:r>
                        <a:rPr lang="en-US" sz="1600" baseline="0" dirty="0" err="1" smtClean="0"/>
                        <a:t>uA</a:t>
                      </a:r>
                      <a:r>
                        <a:rPr lang="en-US" sz="1600" baseline="0" dirty="0" smtClean="0"/>
                        <a:t> (Output Current)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0.5 W (Power)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12.7mm L *12.7mm H *12.7mm 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-25 C ~ 70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4.3 g</a:t>
                      </a:r>
                      <a:endParaRPr lang="en-US" sz="1600" dirty="0"/>
                    </a:p>
                  </a:txBody>
                  <a:tcPr/>
                </a:tc>
              </a:tr>
              <a:tr h="7404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Multilayer  Ceramic  Capacitor bank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</a:t>
                      </a:r>
                      <a:r>
                        <a:rPr lang="en-US" sz="1600" dirty="0" err="1" smtClean="0"/>
                        <a:t>uF</a:t>
                      </a:r>
                      <a:r>
                        <a:rPr lang="en-US" sz="1600" dirty="0" smtClean="0"/>
                        <a:t> (Capacitance)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1000 V (Output</a:t>
                      </a:r>
                      <a:r>
                        <a:rPr lang="en-US" sz="1600" baseline="0" dirty="0" smtClean="0"/>
                        <a:t> Voltage)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19.6mm L *18.3mm H *5.08mm 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-55 C ~ 125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g each</a:t>
                      </a:r>
                      <a:endParaRPr lang="en-US" sz="1600" dirty="0"/>
                    </a:p>
                  </a:txBody>
                  <a:tcPr/>
                </a:tc>
              </a:tr>
              <a:tr h="1675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 KV (Reverse</a:t>
                      </a:r>
                      <a:r>
                        <a:rPr lang="en-US" sz="1600" baseline="0" dirty="0" smtClean="0"/>
                        <a:t> Voltage)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610 mV (Forward Voltage)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550 mA (Forward Current)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200 A (Forward Surge Current)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0.295'' </a:t>
                      </a:r>
                      <a:r>
                        <a:rPr lang="en-US" sz="1600" dirty="0" err="1" smtClean="0"/>
                        <a:t>dia</a:t>
                      </a:r>
                      <a:r>
                        <a:rPr lang="en-US" sz="1600" dirty="0" smtClean="0"/>
                        <a:t>*0.827'' L, 1.00'' Min Lead Length, 0.052''Lead diameter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 C MAX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4.5 g each</a:t>
                      </a:r>
                      <a:endParaRPr lang="en-US" sz="1600" dirty="0"/>
                    </a:p>
                  </a:txBody>
                  <a:tcPr/>
                </a:tc>
              </a:tr>
              <a:tr h="1052195">
                <a:tc>
                  <a:txBody>
                    <a:bodyPr/>
                    <a:lstStyle/>
                    <a:p>
                      <a:r>
                        <a:rPr lang="en-US" sz="1600" dirty="0"/>
                        <a:t>TRIAC / MOSFET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operating voltage :-3kv</a:t>
                      </a:r>
                      <a:endParaRPr lang="en-US" sz="1600"/>
                    </a:p>
                    <a:p>
                      <a:r>
                        <a:rPr lang="en-US" sz="1600"/>
                        <a:t>current :-417 uA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-40 C ~ 70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5-8 g each</a:t>
                      </a:r>
                      <a:endParaRPr lang="en-US" sz="1600" dirty="0"/>
                    </a:p>
                  </a:txBody>
                  <a:tcPr/>
                </a:tc>
              </a:tr>
              <a:tr h="740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/>
                        <a:t>LT3750 CHIP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Designed for the charging large capacitor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/>
                        <a:t>-40 C ~ 85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/>
                        <a:t>2 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74955"/>
          <a:ext cx="10475595" cy="624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65"/>
                <a:gridCol w="3491865"/>
                <a:gridCol w="3491865"/>
              </a:tblGrid>
              <a:tr h="88773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(in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US" dirty="0" smtClean="0"/>
                        <a:t>Ceramic Capacitor (Bank)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40,000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Transformer</a:t>
                      </a:r>
                      <a:r>
                        <a:rPr lang="en-US" baseline="0" dirty="0" smtClean="0"/>
                        <a:t> (Power Supply)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10,500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Diode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6,750</a:t>
                      </a:r>
                      <a:endParaRPr lang="en-US" dirty="0"/>
                    </a:p>
                  </a:txBody>
                  <a:tcPr/>
                </a:tc>
              </a:tr>
              <a:tr h="467995">
                <a:tc>
                  <a:txBody>
                    <a:bodyPr/>
                    <a:lstStyle/>
                    <a:p>
                      <a:r>
                        <a:rPr lang="en-US" dirty="0"/>
                        <a:t>TRIAC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LT3750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PCB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depends on design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TEFLON</a:t>
                      </a:r>
                      <a:r>
                        <a:rPr lang="en-US" baseline="0" dirty="0" smtClean="0"/>
                        <a:t> (Fuel)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r>
                        <a:rPr lang="en-US" dirty="0" smtClean="0"/>
                        <a:t>All Mechanical</a:t>
                      </a:r>
                      <a:r>
                        <a:rPr lang="en-US" baseline="0" dirty="0" smtClean="0"/>
                        <a:t> components (if sent for machining)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terms of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~15,000 (Need to contact for actual price)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All Mechanical</a:t>
                      </a:r>
                      <a:r>
                        <a:rPr lang="en-US" baseline="0" dirty="0" smtClean="0"/>
                        <a:t> components (if material is individually bought)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terms of mass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40,000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 dirty="0"/>
                        <a:t>TOTAL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/>
                        <a:t>~1,00,000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Widescreen</PresentationFormat>
  <Paragraphs>214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Cambria</vt:lpstr>
      <vt:lpstr>Calibri Light</vt:lpstr>
      <vt:lpstr>Microsoft YaHei</vt:lpstr>
      <vt:lpstr/>
      <vt:lpstr>Arial Unicode MS</vt:lpstr>
      <vt:lpstr>Calibri</vt:lpstr>
      <vt:lpstr>Liberation Mono</vt:lpstr>
      <vt:lpstr>Office Theme</vt:lpstr>
      <vt:lpstr>Micro-Pulsed Plasma Thruster</vt:lpstr>
      <vt:lpstr>Thruster Parameters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Micro-Pulsed Plasma Thruster</dc:title>
  <dc:creator>Windows User</dc:creator>
  <cp:lastModifiedBy>nEW u</cp:lastModifiedBy>
  <cp:revision>23</cp:revision>
  <dcterms:created xsi:type="dcterms:W3CDTF">2017-11-03T03:39:00Z</dcterms:created>
  <dcterms:modified xsi:type="dcterms:W3CDTF">2017-11-14T09:23:08Z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