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3" r:id="rId5"/>
    <p:sldId id="264" r:id="rId6"/>
    <p:sldId id="265" r:id="rId7"/>
    <p:sldId id="266" r:id="rId8"/>
    <p:sldId id="276" r:id="rId9"/>
    <p:sldId id="267" r:id="rId10"/>
    <p:sldId id="268" r:id="rId11"/>
    <p:sldId id="269" r:id="rId12"/>
    <p:sldId id="271" r:id="rId13"/>
    <p:sldId id="272" r:id="rId14"/>
    <p:sldId id="274" r:id="rId15"/>
    <p:sldId id="273"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4" d="100"/>
          <a:sy n="64" d="100"/>
        </p:scale>
        <p:origin x="748"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0675E-D40F-443C-AF27-8C6E7B1CB148}" type="doc">
      <dgm:prSet loTypeId="urn:microsoft.com/office/officeart/2005/8/layout/hProcess9" loCatId="process" qsTypeId="urn:microsoft.com/office/officeart/2005/8/quickstyle/simple1" qsCatId="simple" csTypeId="urn:microsoft.com/office/officeart/2005/8/colors/accent1_2" csCatId="accent1" phldr="1"/>
      <dgm:spPr/>
    </dgm:pt>
    <dgm:pt modelId="{EC1C021F-E967-41C6-A56A-716B7F0CB992}">
      <dgm:prSet phldrT="[Text]"/>
      <dgm:spPr/>
      <dgm:t>
        <a:bodyPr/>
        <a:lstStyle/>
        <a:p>
          <a:r>
            <a:rPr lang="en-US" dirty="0"/>
            <a:t>Question body</a:t>
          </a:r>
        </a:p>
      </dgm:t>
    </dgm:pt>
    <dgm:pt modelId="{6F9FFAE1-397E-4005-8837-2FE510DE764B}" type="parTrans" cxnId="{1C9DDC79-735B-4C34-A634-20952528A9F9}">
      <dgm:prSet/>
      <dgm:spPr/>
      <dgm:t>
        <a:bodyPr/>
        <a:lstStyle/>
        <a:p>
          <a:endParaRPr lang="en-US"/>
        </a:p>
      </dgm:t>
    </dgm:pt>
    <dgm:pt modelId="{081B0535-E0AC-4E0E-8F4A-82BFB3D64B14}" type="sibTrans" cxnId="{1C9DDC79-735B-4C34-A634-20952528A9F9}">
      <dgm:prSet/>
      <dgm:spPr/>
      <dgm:t>
        <a:bodyPr/>
        <a:lstStyle/>
        <a:p>
          <a:endParaRPr lang="en-US"/>
        </a:p>
      </dgm:t>
    </dgm:pt>
    <dgm:pt modelId="{0D7111E1-61DC-47D8-8122-2C2BFAF0E085}">
      <dgm:prSet phldrT="[Text]"/>
      <dgm:spPr/>
      <dgm:t>
        <a:bodyPr/>
        <a:lstStyle/>
        <a:p>
          <a:r>
            <a:rPr lang="en-US" dirty="0"/>
            <a:t>Dependent Variable</a:t>
          </a:r>
        </a:p>
      </dgm:t>
    </dgm:pt>
    <dgm:pt modelId="{113269BF-2688-4CB8-A200-1505FC8DE15B}" type="parTrans" cxnId="{2E36B4CC-718D-407A-9086-2301AFE5AACA}">
      <dgm:prSet/>
      <dgm:spPr/>
      <dgm:t>
        <a:bodyPr/>
        <a:lstStyle/>
        <a:p>
          <a:endParaRPr lang="en-US"/>
        </a:p>
      </dgm:t>
    </dgm:pt>
    <dgm:pt modelId="{3788484F-09F8-4426-8534-86B311981E07}" type="sibTrans" cxnId="{2E36B4CC-718D-407A-9086-2301AFE5AACA}">
      <dgm:prSet/>
      <dgm:spPr/>
      <dgm:t>
        <a:bodyPr/>
        <a:lstStyle/>
        <a:p>
          <a:endParaRPr lang="en-US"/>
        </a:p>
      </dgm:t>
    </dgm:pt>
    <dgm:pt modelId="{23AA7A4E-4416-4DBF-892C-37DC4BD311B0}">
      <dgm:prSet phldrT="[Text]"/>
      <dgm:spPr/>
      <dgm:t>
        <a:bodyPr/>
        <a:lstStyle/>
        <a:p>
          <a:r>
            <a:rPr lang="en-US" dirty="0"/>
            <a:t>Independent Variable</a:t>
          </a:r>
        </a:p>
      </dgm:t>
    </dgm:pt>
    <dgm:pt modelId="{BA75ADB3-D666-4B4A-86A1-32C9A06FBD4F}" type="parTrans" cxnId="{5018ED58-4154-4682-9222-BEB1EC716600}">
      <dgm:prSet/>
      <dgm:spPr/>
      <dgm:t>
        <a:bodyPr/>
        <a:lstStyle/>
        <a:p>
          <a:endParaRPr lang="en-US"/>
        </a:p>
      </dgm:t>
    </dgm:pt>
    <dgm:pt modelId="{88D70F45-A88E-4AD2-A074-C235C7297091}" type="sibTrans" cxnId="{5018ED58-4154-4682-9222-BEB1EC716600}">
      <dgm:prSet/>
      <dgm:spPr/>
      <dgm:t>
        <a:bodyPr/>
        <a:lstStyle/>
        <a:p>
          <a:endParaRPr lang="en-US"/>
        </a:p>
      </dgm:t>
    </dgm:pt>
    <dgm:pt modelId="{CA98A709-7FEC-4B1E-A023-8EFC8E238D54}">
      <dgm:prSet phldrT="[Text]"/>
      <dgm:spPr/>
      <dgm:t>
        <a:bodyPr/>
        <a:lstStyle/>
        <a:p>
          <a:r>
            <a:rPr lang="en-US" dirty="0"/>
            <a:t>5 columns indicating top 5 tags present or not (1 vs 0)</a:t>
          </a:r>
        </a:p>
      </dgm:t>
    </dgm:pt>
    <dgm:pt modelId="{30133223-999F-42E2-81FF-EC5581111C56}" type="parTrans" cxnId="{3215EF60-2D40-4AF4-8DD9-DE80F61F9EAA}">
      <dgm:prSet/>
      <dgm:spPr/>
      <dgm:t>
        <a:bodyPr/>
        <a:lstStyle/>
        <a:p>
          <a:endParaRPr lang="en-US"/>
        </a:p>
      </dgm:t>
    </dgm:pt>
    <dgm:pt modelId="{BD74607E-BF4F-43B4-AD1D-9B2893EC8F57}" type="sibTrans" cxnId="{3215EF60-2D40-4AF4-8DD9-DE80F61F9EAA}">
      <dgm:prSet/>
      <dgm:spPr/>
      <dgm:t>
        <a:bodyPr/>
        <a:lstStyle/>
        <a:p>
          <a:endParaRPr lang="en-US"/>
        </a:p>
      </dgm:t>
    </dgm:pt>
    <dgm:pt modelId="{27B01781-3221-46DE-A74E-29D2D362E943}" type="pres">
      <dgm:prSet presAssocID="{64F0675E-D40F-443C-AF27-8C6E7B1CB148}" presName="CompostProcess" presStyleCnt="0">
        <dgm:presLayoutVars>
          <dgm:dir/>
          <dgm:resizeHandles val="exact"/>
        </dgm:presLayoutVars>
      </dgm:prSet>
      <dgm:spPr/>
    </dgm:pt>
    <dgm:pt modelId="{3EEB535C-9058-48DD-B449-93E05F8CA17A}" type="pres">
      <dgm:prSet presAssocID="{64F0675E-D40F-443C-AF27-8C6E7B1CB148}" presName="arrow" presStyleLbl="bgShp" presStyleIdx="0" presStyleCnt="1" custLinFactNeighborX="-4930" custLinFactNeighborY="9921"/>
      <dgm:spPr/>
    </dgm:pt>
    <dgm:pt modelId="{76E3DD8F-2FD3-4765-AE08-4E4ED7CD6FB4}" type="pres">
      <dgm:prSet presAssocID="{64F0675E-D40F-443C-AF27-8C6E7B1CB148}" presName="linearProcess" presStyleCnt="0"/>
      <dgm:spPr/>
    </dgm:pt>
    <dgm:pt modelId="{7D3D467A-ABA8-484C-8EDB-DEF9F61ABDFD}" type="pres">
      <dgm:prSet presAssocID="{23AA7A4E-4416-4DBF-892C-37DC4BD311B0}" presName="textNode" presStyleLbl="node1" presStyleIdx="0" presStyleCnt="2">
        <dgm:presLayoutVars>
          <dgm:bulletEnabled val="1"/>
        </dgm:presLayoutVars>
      </dgm:prSet>
      <dgm:spPr/>
    </dgm:pt>
    <dgm:pt modelId="{BE8515C2-2C4C-4E12-87AB-6E1A7436CFB8}" type="pres">
      <dgm:prSet presAssocID="{88D70F45-A88E-4AD2-A074-C235C7297091}" presName="sibTrans" presStyleCnt="0"/>
      <dgm:spPr/>
    </dgm:pt>
    <dgm:pt modelId="{CDE5CF27-AE9A-439F-8DF4-F860F5E7B4AF}" type="pres">
      <dgm:prSet presAssocID="{0D7111E1-61DC-47D8-8122-2C2BFAF0E085}" presName="textNode" presStyleLbl="node1" presStyleIdx="1" presStyleCnt="2">
        <dgm:presLayoutVars>
          <dgm:bulletEnabled val="1"/>
        </dgm:presLayoutVars>
      </dgm:prSet>
      <dgm:spPr/>
    </dgm:pt>
  </dgm:ptLst>
  <dgm:cxnLst>
    <dgm:cxn modelId="{EB62E512-7741-47BB-9180-322EA9C9C327}" type="presOf" srcId="{CA98A709-7FEC-4B1E-A023-8EFC8E238D54}" destId="{CDE5CF27-AE9A-439F-8DF4-F860F5E7B4AF}" srcOrd="0" destOrd="1" presId="urn:microsoft.com/office/officeart/2005/8/layout/hProcess9"/>
    <dgm:cxn modelId="{0AEB4A2F-C66B-4E77-B013-6E5CD404F8C3}" type="presOf" srcId="{64F0675E-D40F-443C-AF27-8C6E7B1CB148}" destId="{27B01781-3221-46DE-A74E-29D2D362E943}" srcOrd="0" destOrd="0" presId="urn:microsoft.com/office/officeart/2005/8/layout/hProcess9"/>
    <dgm:cxn modelId="{AF30A93E-5C67-4221-943A-6D5A157C7595}" type="presOf" srcId="{0D7111E1-61DC-47D8-8122-2C2BFAF0E085}" destId="{CDE5CF27-AE9A-439F-8DF4-F860F5E7B4AF}" srcOrd="0" destOrd="0" presId="urn:microsoft.com/office/officeart/2005/8/layout/hProcess9"/>
    <dgm:cxn modelId="{3215EF60-2D40-4AF4-8DD9-DE80F61F9EAA}" srcId="{0D7111E1-61DC-47D8-8122-2C2BFAF0E085}" destId="{CA98A709-7FEC-4B1E-A023-8EFC8E238D54}" srcOrd="0" destOrd="0" parTransId="{30133223-999F-42E2-81FF-EC5581111C56}" sibTransId="{BD74607E-BF4F-43B4-AD1D-9B2893EC8F57}"/>
    <dgm:cxn modelId="{5A8FDE46-D8E3-4939-9AA9-EC685B5174A8}" type="presOf" srcId="{23AA7A4E-4416-4DBF-892C-37DC4BD311B0}" destId="{7D3D467A-ABA8-484C-8EDB-DEF9F61ABDFD}" srcOrd="0" destOrd="0" presId="urn:microsoft.com/office/officeart/2005/8/layout/hProcess9"/>
    <dgm:cxn modelId="{5018ED58-4154-4682-9222-BEB1EC716600}" srcId="{64F0675E-D40F-443C-AF27-8C6E7B1CB148}" destId="{23AA7A4E-4416-4DBF-892C-37DC4BD311B0}" srcOrd="0" destOrd="0" parTransId="{BA75ADB3-D666-4B4A-86A1-32C9A06FBD4F}" sibTransId="{88D70F45-A88E-4AD2-A074-C235C7297091}"/>
    <dgm:cxn modelId="{1C9DDC79-735B-4C34-A634-20952528A9F9}" srcId="{23AA7A4E-4416-4DBF-892C-37DC4BD311B0}" destId="{EC1C021F-E967-41C6-A56A-716B7F0CB992}" srcOrd="0" destOrd="0" parTransId="{6F9FFAE1-397E-4005-8837-2FE510DE764B}" sibTransId="{081B0535-E0AC-4E0E-8F4A-82BFB3D64B14}"/>
    <dgm:cxn modelId="{AC8B01AA-F991-4700-AA3F-B18F32BA6395}" type="presOf" srcId="{EC1C021F-E967-41C6-A56A-716B7F0CB992}" destId="{7D3D467A-ABA8-484C-8EDB-DEF9F61ABDFD}" srcOrd="0" destOrd="1" presId="urn:microsoft.com/office/officeart/2005/8/layout/hProcess9"/>
    <dgm:cxn modelId="{2E36B4CC-718D-407A-9086-2301AFE5AACA}" srcId="{64F0675E-D40F-443C-AF27-8C6E7B1CB148}" destId="{0D7111E1-61DC-47D8-8122-2C2BFAF0E085}" srcOrd="1" destOrd="0" parTransId="{113269BF-2688-4CB8-A200-1505FC8DE15B}" sibTransId="{3788484F-09F8-4426-8534-86B311981E07}"/>
    <dgm:cxn modelId="{47588B48-29BD-4C49-B82C-A413B45E1BA6}" type="presParOf" srcId="{27B01781-3221-46DE-A74E-29D2D362E943}" destId="{3EEB535C-9058-48DD-B449-93E05F8CA17A}" srcOrd="0" destOrd="0" presId="urn:microsoft.com/office/officeart/2005/8/layout/hProcess9"/>
    <dgm:cxn modelId="{D16D5872-CB7A-401F-B74B-AA0951BFD841}" type="presParOf" srcId="{27B01781-3221-46DE-A74E-29D2D362E943}" destId="{76E3DD8F-2FD3-4765-AE08-4E4ED7CD6FB4}" srcOrd="1" destOrd="0" presId="urn:microsoft.com/office/officeart/2005/8/layout/hProcess9"/>
    <dgm:cxn modelId="{F62ECDC2-7857-407F-B21F-E39A127C6017}" type="presParOf" srcId="{76E3DD8F-2FD3-4765-AE08-4E4ED7CD6FB4}" destId="{7D3D467A-ABA8-484C-8EDB-DEF9F61ABDFD}" srcOrd="0" destOrd="0" presId="urn:microsoft.com/office/officeart/2005/8/layout/hProcess9"/>
    <dgm:cxn modelId="{505DF159-53F9-4282-9C9D-6E364BEA1EC5}" type="presParOf" srcId="{76E3DD8F-2FD3-4765-AE08-4E4ED7CD6FB4}" destId="{BE8515C2-2C4C-4E12-87AB-6E1A7436CFB8}" srcOrd="1" destOrd="0" presId="urn:microsoft.com/office/officeart/2005/8/layout/hProcess9"/>
    <dgm:cxn modelId="{8397A143-B194-4B84-B1F3-72F7E5280F8E}" type="presParOf" srcId="{76E3DD8F-2FD3-4765-AE08-4E4ED7CD6FB4}" destId="{CDE5CF27-AE9A-439F-8DF4-F860F5E7B4AF}"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F0675E-D40F-443C-AF27-8C6E7B1CB148}" type="doc">
      <dgm:prSet loTypeId="urn:microsoft.com/office/officeart/2005/8/layout/hProcess9" loCatId="process" qsTypeId="urn:microsoft.com/office/officeart/2005/8/quickstyle/simple1" qsCatId="simple" csTypeId="urn:microsoft.com/office/officeart/2005/8/colors/accent1_2" csCatId="accent1" phldr="1"/>
      <dgm:spPr/>
    </dgm:pt>
    <dgm:pt modelId="{0D7111E1-61DC-47D8-8122-2C2BFAF0E085}">
      <dgm:prSet phldrT="[Text]" custT="1"/>
      <dgm:spPr/>
      <dgm:t>
        <a:bodyPr/>
        <a:lstStyle/>
        <a:p>
          <a:r>
            <a:rPr lang="en-US" sz="1600" dirty="0"/>
            <a:t>Question Body</a:t>
          </a:r>
        </a:p>
      </dgm:t>
    </dgm:pt>
    <dgm:pt modelId="{113269BF-2688-4CB8-A200-1505FC8DE15B}" type="parTrans" cxnId="{2E36B4CC-718D-407A-9086-2301AFE5AACA}">
      <dgm:prSet/>
      <dgm:spPr/>
      <dgm:t>
        <a:bodyPr/>
        <a:lstStyle/>
        <a:p>
          <a:endParaRPr lang="en-US"/>
        </a:p>
      </dgm:t>
    </dgm:pt>
    <dgm:pt modelId="{3788484F-09F8-4426-8534-86B311981E07}" type="sibTrans" cxnId="{2E36B4CC-718D-407A-9086-2301AFE5AACA}">
      <dgm:prSet/>
      <dgm:spPr/>
      <dgm:t>
        <a:bodyPr/>
        <a:lstStyle/>
        <a:p>
          <a:endParaRPr lang="en-US"/>
        </a:p>
      </dgm:t>
    </dgm:pt>
    <dgm:pt modelId="{307C2707-98A7-495F-B008-5ECA35F9727E}">
      <dgm:prSet phldrT="[Text]" custT="1"/>
      <dgm:spPr/>
      <dgm:t>
        <a:bodyPr/>
        <a:lstStyle/>
        <a:p>
          <a:r>
            <a:rPr lang="en-US" sz="2000" dirty="0"/>
            <a:t>Top 10 Tags</a:t>
          </a:r>
        </a:p>
      </dgm:t>
    </dgm:pt>
    <dgm:pt modelId="{D8308573-325C-4B61-A890-3CCC3E64CBD6}" type="parTrans" cxnId="{FACF1293-798F-4683-8C5E-B624D5D9CA5F}">
      <dgm:prSet/>
      <dgm:spPr/>
      <dgm:t>
        <a:bodyPr/>
        <a:lstStyle/>
        <a:p>
          <a:endParaRPr lang="en-US"/>
        </a:p>
      </dgm:t>
    </dgm:pt>
    <dgm:pt modelId="{4875D092-F15B-4B57-B045-C11E83DC22C7}" type="sibTrans" cxnId="{FACF1293-798F-4683-8C5E-B624D5D9CA5F}">
      <dgm:prSet/>
      <dgm:spPr/>
      <dgm:t>
        <a:bodyPr/>
        <a:lstStyle/>
        <a:p>
          <a:endParaRPr lang="en-US"/>
        </a:p>
      </dgm:t>
    </dgm:pt>
    <dgm:pt modelId="{27B01781-3221-46DE-A74E-29D2D362E943}" type="pres">
      <dgm:prSet presAssocID="{64F0675E-D40F-443C-AF27-8C6E7B1CB148}" presName="CompostProcess" presStyleCnt="0">
        <dgm:presLayoutVars>
          <dgm:dir/>
          <dgm:resizeHandles val="exact"/>
        </dgm:presLayoutVars>
      </dgm:prSet>
      <dgm:spPr/>
    </dgm:pt>
    <dgm:pt modelId="{3EEB535C-9058-48DD-B449-93E05F8CA17A}" type="pres">
      <dgm:prSet presAssocID="{64F0675E-D40F-443C-AF27-8C6E7B1CB148}" presName="arrow" presStyleLbl="bgShp" presStyleIdx="0" presStyleCnt="1" custLinFactNeighborX="-4930" custLinFactNeighborY="-390"/>
      <dgm:spPr/>
    </dgm:pt>
    <dgm:pt modelId="{76E3DD8F-2FD3-4765-AE08-4E4ED7CD6FB4}" type="pres">
      <dgm:prSet presAssocID="{64F0675E-D40F-443C-AF27-8C6E7B1CB148}" presName="linearProcess" presStyleCnt="0"/>
      <dgm:spPr/>
    </dgm:pt>
    <dgm:pt modelId="{CDE5CF27-AE9A-439F-8DF4-F860F5E7B4AF}" type="pres">
      <dgm:prSet presAssocID="{0D7111E1-61DC-47D8-8122-2C2BFAF0E085}" presName="textNode" presStyleLbl="node1" presStyleIdx="0" presStyleCnt="2">
        <dgm:presLayoutVars>
          <dgm:bulletEnabled val="1"/>
        </dgm:presLayoutVars>
      </dgm:prSet>
      <dgm:spPr/>
    </dgm:pt>
    <dgm:pt modelId="{ED6E09DD-6647-47EF-942D-BE85581C108D}" type="pres">
      <dgm:prSet presAssocID="{3788484F-09F8-4426-8534-86B311981E07}" presName="sibTrans" presStyleCnt="0"/>
      <dgm:spPr/>
    </dgm:pt>
    <dgm:pt modelId="{0BF2CE09-966E-4EAC-834E-2050B2E1D1BA}" type="pres">
      <dgm:prSet presAssocID="{307C2707-98A7-495F-B008-5ECA35F9727E}" presName="textNode" presStyleLbl="node1" presStyleIdx="1" presStyleCnt="2">
        <dgm:presLayoutVars>
          <dgm:bulletEnabled val="1"/>
        </dgm:presLayoutVars>
      </dgm:prSet>
      <dgm:spPr/>
    </dgm:pt>
  </dgm:ptLst>
  <dgm:cxnLst>
    <dgm:cxn modelId="{0AEB4A2F-C66B-4E77-B013-6E5CD404F8C3}" type="presOf" srcId="{64F0675E-D40F-443C-AF27-8C6E7B1CB148}" destId="{27B01781-3221-46DE-A74E-29D2D362E943}" srcOrd="0" destOrd="0" presId="urn:microsoft.com/office/officeart/2005/8/layout/hProcess9"/>
    <dgm:cxn modelId="{AF30A93E-5C67-4221-943A-6D5A157C7595}" type="presOf" srcId="{0D7111E1-61DC-47D8-8122-2C2BFAF0E085}" destId="{CDE5CF27-AE9A-439F-8DF4-F860F5E7B4AF}" srcOrd="0" destOrd="0" presId="urn:microsoft.com/office/officeart/2005/8/layout/hProcess9"/>
    <dgm:cxn modelId="{8FA77C41-2DE1-4D51-A780-426DEC97F5E8}" type="presOf" srcId="{307C2707-98A7-495F-B008-5ECA35F9727E}" destId="{0BF2CE09-966E-4EAC-834E-2050B2E1D1BA}" srcOrd="0" destOrd="0" presId="urn:microsoft.com/office/officeart/2005/8/layout/hProcess9"/>
    <dgm:cxn modelId="{FACF1293-798F-4683-8C5E-B624D5D9CA5F}" srcId="{64F0675E-D40F-443C-AF27-8C6E7B1CB148}" destId="{307C2707-98A7-495F-B008-5ECA35F9727E}" srcOrd="1" destOrd="0" parTransId="{D8308573-325C-4B61-A890-3CCC3E64CBD6}" sibTransId="{4875D092-F15B-4B57-B045-C11E83DC22C7}"/>
    <dgm:cxn modelId="{2E36B4CC-718D-407A-9086-2301AFE5AACA}" srcId="{64F0675E-D40F-443C-AF27-8C6E7B1CB148}" destId="{0D7111E1-61DC-47D8-8122-2C2BFAF0E085}" srcOrd="0" destOrd="0" parTransId="{113269BF-2688-4CB8-A200-1505FC8DE15B}" sibTransId="{3788484F-09F8-4426-8534-86B311981E07}"/>
    <dgm:cxn modelId="{47588B48-29BD-4C49-B82C-A413B45E1BA6}" type="presParOf" srcId="{27B01781-3221-46DE-A74E-29D2D362E943}" destId="{3EEB535C-9058-48DD-B449-93E05F8CA17A}" srcOrd="0" destOrd="0" presId="urn:microsoft.com/office/officeart/2005/8/layout/hProcess9"/>
    <dgm:cxn modelId="{D16D5872-CB7A-401F-B74B-AA0951BFD841}" type="presParOf" srcId="{27B01781-3221-46DE-A74E-29D2D362E943}" destId="{76E3DD8F-2FD3-4765-AE08-4E4ED7CD6FB4}" srcOrd="1" destOrd="0" presId="urn:microsoft.com/office/officeart/2005/8/layout/hProcess9"/>
    <dgm:cxn modelId="{8397A143-B194-4B84-B1F3-72F7E5280F8E}" type="presParOf" srcId="{76E3DD8F-2FD3-4765-AE08-4E4ED7CD6FB4}" destId="{CDE5CF27-AE9A-439F-8DF4-F860F5E7B4AF}" srcOrd="0" destOrd="0" presId="urn:microsoft.com/office/officeart/2005/8/layout/hProcess9"/>
    <dgm:cxn modelId="{40B66719-7EF9-4C16-8B57-F6557F3D1EC3}" type="presParOf" srcId="{76E3DD8F-2FD3-4765-AE08-4E4ED7CD6FB4}" destId="{ED6E09DD-6647-47EF-942D-BE85581C108D}" srcOrd="1" destOrd="0" presId="urn:microsoft.com/office/officeart/2005/8/layout/hProcess9"/>
    <dgm:cxn modelId="{D71F0264-0BBA-4679-A5B0-1C11BD108878}" type="presParOf" srcId="{76E3DD8F-2FD3-4765-AE08-4E4ED7CD6FB4}" destId="{0BF2CE09-966E-4EAC-834E-2050B2E1D1BA}"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F0675E-D40F-443C-AF27-8C6E7B1CB148}" type="doc">
      <dgm:prSet loTypeId="urn:microsoft.com/office/officeart/2005/8/layout/hProcess9" loCatId="process" qsTypeId="urn:microsoft.com/office/officeart/2005/8/quickstyle/simple1" qsCatId="simple" csTypeId="urn:microsoft.com/office/officeart/2005/8/colors/accent1_2" csCatId="accent1" phldr="1"/>
      <dgm:spPr/>
    </dgm:pt>
    <dgm:pt modelId="{EC1C021F-E967-41C6-A56A-716B7F0CB992}">
      <dgm:prSet phldrT="[Text]"/>
      <dgm:spPr/>
      <dgm:t>
        <a:bodyPr/>
        <a:lstStyle/>
        <a:p>
          <a:r>
            <a:rPr lang="en-US" dirty="0"/>
            <a:t>Categorical variable 1</a:t>
          </a:r>
        </a:p>
      </dgm:t>
    </dgm:pt>
    <dgm:pt modelId="{6F9FFAE1-397E-4005-8837-2FE510DE764B}" type="parTrans" cxnId="{1C9DDC79-735B-4C34-A634-20952528A9F9}">
      <dgm:prSet/>
      <dgm:spPr/>
      <dgm:t>
        <a:bodyPr/>
        <a:lstStyle/>
        <a:p>
          <a:endParaRPr lang="en-US"/>
        </a:p>
      </dgm:t>
    </dgm:pt>
    <dgm:pt modelId="{081B0535-E0AC-4E0E-8F4A-82BFB3D64B14}" type="sibTrans" cxnId="{1C9DDC79-735B-4C34-A634-20952528A9F9}">
      <dgm:prSet/>
      <dgm:spPr/>
      <dgm:t>
        <a:bodyPr/>
        <a:lstStyle/>
        <a:p>
          <a:endParaRPr lang="en-US"/>
        </a:p>
      </dgm:t>
    </dgm:pt>
    <dgm:pt modelId="{0D7111E1-61DC-47D8-8122-2C2BFAF0E085}">
      <dgm:prSet phldrT="[Text]"/>
      <dgm:spPr/>
      <dgm:t>
        <a:bodyPr/>
        <a:lstStyle/>
        <a:p>
          <a:r>
            <a:rPr lang="en-US" dirty="0"/>
            <a:t>Dependent Variables</a:t>
          </a:r>
        </a:p>
      </dgm:t>
    </dgm:pt>
    <dgm:pt modelId="{113269BF-2688-4CB8-A200-1505FC8DE15B}" type="parTrans" cxnId="{2E36B4CC-718D-407A-9086-2301AFE5AACA}">
      <dgm:prSet/>
      <dgm:spPr/>
      <dgm:t>
        <a:bodyPr/>
        <a:lstStyle/>
        <a:p>
          <a:endParaRPr lang="en-US"/>
        </a:p>
      </dgm:t>
    </dgm:pt>
    <dgm:pt modelId="{3788484F-09F8-4426-8534-86B311981E07}" type="sibTrans" cxnId="{2E36B4CC-718D-407A-9086-2301AFE5AACA}">
      <dgm:prSet/>
      <dgm:spPr/>
      <dgm:t>
        <a:bodyPr/>
        <a:lstStyle/>
        <a:p>
          <a:endParaRPr lang="en-US"/>
        </a:p>
      </dgm:t>
    </dgm:pt>
    <dgm:pt modelId="{23AA7A4E-4416-4DBF-892C-37DC4BD311B0}">
      <dgm:prSet phldrT="[Text]"/>
      <dgm:spPr/>
      <dgm:t>
        <a:bodyPr/>
        <a:lstStyle/>
        <a:p>
          <a:r>
            <a:rPr lang="en-US" dirty="0"/>
            <a:t>Independent Variables (question body’s unigram)</a:t>
          </a:r>
        </a:p>
      </dgm:t>
    </dgm:pt>
    <dgm:pt modelId="{BA75ADB3-D666-4B4A-86A1-32C9A06FBD4F}" type="parTrans" cxnId="{5018ED58-4154-4682-9222-BEB1EC716600}">
      <dgm:prSet/>
      <dgm:spPr/>
      <dgm:t>
        <a:bodyPr/>
        <a:lstStyle/>
        <a:p>
          <a:endParaRPr lang="en-US"/>
        </a:p>
      </dgm:t>
    </dgm:pt>
    <dgm:pt modelId="{88D70F45-A88E-4AD2-A074-C235C7297091}" type="sibTrans" cxnId="{5018ED58-4154-4682-9222-BEB1EC716600}">
      <dgm:prSet/>
      <dgm:spPr/>
      <dgm:t>
        <a:bodyPr/>
        <a:lstStyle/>
        <a:p>
          <a:endParaRPr lang="en-US"/>
        </a:p>
      </dgm:t>
    </dgm:pt>
    <dgm:pt modelId="{64C6CB08-9F3D-4743-8F75-BACA8A582A06}">
      <dgm:prSet phldrT="[Text]"/>
      <dgm:spPr/>
      <dgm:t>
        <a:bodyPr/>
        <a:lstStyle/>
        <a:p>
          <a:r>
            <a:rPr lang="en-US" dirty="0"/>
            <a:t>Categorical variable 2</a:t>
          </a:r>
        </a:p>
      </dgm:t>
    </dgm:pt>
    <dgm:pt modelId="{A46BFFA1-8827-40E8-826F-7FE52927FC19}" type="parTrans" cxnId="{27043725-CD2C-4A3B-A440-B986672CEF93}">
      <dgm:prSet/>
      <dgm:spPr/>
      <dgm:t>
        <a:bodyPr/>
        <a:lstStyle/>
        <a:p>
          <a:endParaRPr lang="en-US"/>
        </a:p>
      </dgm:t>
    </dgm:pt>
    <dgm:pt modelId="{36E7E97D-BD90-4B7D-97A2-F003091BC79D}" type="sibTrans" cxnId="{27043725-CD2C-4A3B-A440-B986672CEF93}">
      <dgm:prSet/>
      <dgm:spPr/>
      <dgm:t>
        <a:bodyPr/>
        <a:lstStyle/>
        <a:p>
          <a:endParaRPr lang="en-US"/>
        </a:p>
      </dgm:t>
    </dgm:pt>
    <dgm:pt modelId="{11A5FB72-2FD7-4F93-9DDE-20AC0CB54694}">
      <dgm:prSet phldrT="[Text]"/>
      <dgm:spPr/>
      <dgm:t>
        <a:bodyPr/>
        <a:lstStyle/>
        <a:p>
          <a:r>
            <a:rPr lang="en-US" dirty="0"/>
            <a:t>Categorical variable 200</a:t>
          </a:r>
        </a:p>
      </dgm:t>
    </dgm:pt>
    <dgm:pt modelId="{B63A3816-5416-48EF-97B1-6BEA903ED483}" type="parTrans" cxnId="{624904B6-BCBB-45AF-A926-694C9D969BAC}">
      <dgm:prSet/>
      <dgm:spPr/>
      <dgm:t>
        <a:bodyPr/>
        <a:lstStyle/>
        <a:p>
          <a:endParaRPr lang="en-US"/>
        </a:p>
      </dgm:t>
    </dgm:pt>
    <dgm:pt modelId="{FAB07AB4-0F05-4F44-8B7F-05BEE3FD950F}" type="sibTrans" cxnId="{624904B6-BCBB-45AF-A926-694C9D969BAC}">
      <dgm:prSet/>
      <dgm:spPr/>
      <dgm:t>
        <a:bodyPr/>
        <a:lstStyle/>
        <a:p>
          <a:endParaRPr lang="en-US"/>
        </a:p>
      </dgm:t>
    </dgm:pt>
    <dgm:pt modelId="{2C3C98FA-C90F-4F44-842B-3C0F745B2BB7}">
      <dgm:prSet phldrT="[Text]"/>
      <dgm:spPr/>
      <dgm:t>
        <a:bodyPr/>
        <a:lstStyle/>
        <a:p>
          <a:r>
            <a:rPr lang="en-US" dirty="0"/>
            <a:t>….</a:t>
          </a:r>
        </a:p>
      </dgm:t>
    </dgm:pt>
    <dgm:pt modelId="{B12C635F-530E-4638-A29D-5A173525DB77}" type="sibTrans" cxnId="{DD419F0B-8846-4B59-9E80-0A0E91FE78BB}">
      <dgm:prSet/>
      <dgm:spPr/>
      <dgm:t>
        <a:bodyPr/>
        <a:lstStyle/>
        <a:p>
          <a:endParaRPr lang="en-US"/>
        </a:p>
      </dgm:t>
    </dgm:pt>
    <dgm:pt modelId="{8E3075BF-4C47-4EC1-B58E-DEA4347208A9}" type="parTrans" cxnId="{DD419F0B-8846-4B59-9E80-0A0E91FE78BB}">
      <dgm:prSet/>
      <dgm:spPr/>
      <dgm:t>
        <a:bodyPr/>
        <a:lstStyle/>
        <a:p>
          <a:endParaRPr lang="en-US"/>
        </a:p>
      </dgm:t>
    </dgm:pt>
    <dgm:pt modelId="{18953CB2-69F8-4799-8B28-B177E79B1DE6}">
      <dgm:prSet phldrT="[Text]"/>
      <dgm:spPr/>
      <dgm:t>
        <a:bodyPr/>
        <a:lstStyle/>
        <a:p>
          <a:r>
            <a:rPr lang="en-US" dirty="0"/>
            <a:t>Top 5 tags present– 1 vs 0</a:t>
          </a:r>
        </a:p>
      </dgm:t>
    </dgm:pt>
    <dgm:pt modelId="{BE8424D6-316A-485F-82B5-8EF81D90505C}" type="parTrans" cxnId="{F2A2052D-5EA5-4942-B4EB-265E90CDEE75}">
      <dgm:prSet/>
      <dgm:spPr/>
      <dgm:t>
        <a:bodyPr/>
        <a:lstStyle/>
        <a:p>
          <a:endParaRPr lang="en-US"/>
        </a:p>
      </dgm:t>
    </dgm:pt>
    <dgm:pt modelId="{05EFCEF9-307E-4354-A0CF-B187B94C3884}" type="sibTrans" cxnId="{F2A2052D-5EA5-4942-B4EB-265E90CDEE75}">
      <dgm:prSet/>
      <dgm:spPr/>
      <dgm:t>
        <a:bodyPr/>
        <a:lstStyle/>
        <a:p>
          <a:endParaRPr lang="en-US"/>
        </a:p>
      </dgm:t>
    </dgm:pt>
    <dgm:pt modelId="{1CDF8FE0-C624-46FA-8C03-D4E381160190}">
      <dgm:prSet phldrT="[Text]"/>
      <dgm:spPr/>
      <dgm:t>
        <a:bodyPr/>
        <a:lstStyle/>
        <a:p>
          <a:r>
            <a:rPr lang="en-US" dirty="0"/>
            <a:t>5 columns</a:t>
          </a:r>
        </a:p>
      </dgm:t>
    </dgm:pt>
    <dgm:pt modelId="{010313C3-117E-46BC-99C5-CE7FA753DC35}" type="parTrans" cxnId="{3679A990-644A-4BDE-8784-114C4E816A70}">
      <dgm:prSet/>
      <dgm:spPr/>
      <dgm:t>
        <a:bodyPr/>
        <a:lstStyle/>
        <a:p>
          <a:endParaRPr lang="en-US"/>
        </a:p>
      </dgm:t>
    </dgm:pt>
    <dgm:pt modelId="{1DA43FA3-CE37-4470-9DDE-3495A484697F}" type="sibTrans" cxnId="{3679A990-644A-4BDE-8784-114C4E816A70}">
      <dgm:prSet/>
      <dgm:spPr/>
      <dgm:t>
        <a:bodyPr/>
        <a:lstStyle/>
        <a:p>
          <a:endParaRPr lang="en-US"/>
        </a:p>
      </dgm:t>
    </dgm:pt>
    <dgm:pt modelId="{2813E2F3-8A3F-4BE5-B27C-2FD6CE3E6648}">
      <dgm:prSet phldrT="[Text]"/>
      <dgm:spPr/>
      <dgm:t>
        <a:bodyPr/>
        <a:lstStyle/>
        <a:p>
          <a:endParaRPr lang="en-US" dirty="0"/>
        </a:p>
      </dgm:t>
    </dgm:pt>
    <dgm:pt modelId="{27E2AB1E-938B-4C4E-9444-E78CC40142E3}" type="parTrans" cxnId="{5EA8BCA0-60F6-4BF1-9581-1A37A9144EB9}">
      <dgm:prSet/>
      <dgm:spPr/>
      <dgm:t>
        <a:bodyPr/>
        <a:lstStyle/>
        <a:p>
          <a:endParaRPr lang="en-US"/>
        </a:p>
      </dgm:t>
    </dgm:pt>
    <dgm:pt modelId="{26D2C2FB-5093-4CB0-878C-73EEC774A69C}" type="sibTrans" cxnId="{5EA8BCA0-60F6-4BF1-9581-1A37A9144EB9}">
      <dgm:prSet/>
      <dgm:spPr/>
      <dgm:t>
        <a:bodyPr/>
        <a:lstStyle/>
        <a:p>
          <a:endParaRPr lang="en-US"/>
        </a:p>
      </dgm:t>
    </dgm:pt>
    <dgm:pt modelId="{27B01781-3221-46DE-A74E-29D2D362E943}" type="pres">
      <dgm:prSet presAssocID="{64F0675E-D40F-443C-AF27-8C6E7B1CB148}" presName="CompostProcess" presStyleCnt="0">
        <dgm:presLayoutVars>
          <dgm:dir/>
          <dgm:resizeHandles val="exact"/>
        </dgm:presLayoutVars>
      </dgm:prSet>
      <dgm:spPr/>
    </dgm:pt>
    <dgm:pt modelId="{3EEB535C-9058-48DD-B449-93E05F8CA17A}" type="pres">
      <dgm:prSet presAssocID="{64F0675E-D40F-443C-AF27-8C6E7B1CB148}" presName="arrow" presStyleLbl="bgShp" presStyleIdx="0" presStyleCnt="1" custLinFactNeighborX="-6184"/>
      <dgm:spPr/>
    </dgm:pt>
    <dgm:pt modelId="{76E3DD8F-2FD3-4765-AE08-4E4ED7CD6FB4}" type="pres">
      <dgm:prSet presAssocID="{64F0675E-D40F-443C-AF27-8C6E7B1CB148}" presName="linearProcess" presStyleCnt="0"/>
      <dgm:spPr/>
    </dgm:pt>
    <dgm:pt modelId="{7D3D467A-ABA8-484C-8EDB-DEF9F61ABDFD}" type="pres">
      <dgm:prSet presAssocID="{23AA7A4E-4416-4DBF-892C-37DC4BD311B0}" presName="textNode" presStyleLbl="node1" presStyleIdx="0" presStyleCnt="2">
        <dgm:presLayoutVars>
          <dgm:bulletEnabled val="1"/>
        </dgm:presLayoutVars>
      </dgm:prSet>
      <dgm:spPr/>
    </dgm:pt>
    <dgm:pt modelId="{BE8515C2-2C4C-4E12-87AB-6E1A7436CFB8}" type="pres">
      <dgm:prSet presAssocID="{88D70F45-A88E-4AD2-A074-C235C7297091}" presName="sibTrans" presStyleCnt="0"/>
      <dgm:spPr/>
    </dgm:pt>
    <dgm:pt modelId="{CDE5CF27-AE9A-439F-8DF4-F860F5E7B4AF}" type="pres">
      <dgm:prSet presAssocID="{0D7111E1-61DC-47D8-8122-2C2BFAF0E085}" presName="textNode" presStyleLbl="node1" presStyleIdx="1" presStyleCnt="2" custScaleX="70757">
        <dgm:presLayoutVars>
          <dgm:bulletEnabled val="1"/>
        </dgm:presLayoutVars>
      </dgm:prSet>
      <dgm:spPr/>
    </dgm:pt>
  </dgm:ptLst>
  <dgm:cxnLst>
    <dgm:cxn modelId="{DD419F0B-8846-4B59-9E80-0A0E91FE78BB}" srcId="{23AA7A4E-4416-4DBF-892C-37DC4BD311B0}" destId="{2C3C98FA-C90F-4F44-842B-3C0F745B2BB7}" srcOrd="2" destOrd="0" parTransId="{8E3075BF-4C47-4EC1-B58E-DEA4347208A9}" sibTransId="{B12C635F-530E-4638-A29D-5A173525DB77}"/>
    <dgm:cxn modelId="{BB6ACB0C-B5D7-4975-B3B3-43AD5771AD54}" type="presOf" srcId="{2813E2F3-8A3F-4BE5-B27C-2FD6CE3E6648}" destId="{CDE5CF27-AE9A-439F-8DF4-F860F5E7B4AF}" srcOrd="0" destOrd="1" presId="urn:microsoft.com/office/officeart/2005/8/layout/hProcess9"/>
    <dgm:cxn modelId="{9D5A501E-7B7E-4C3F-ACE9-7D95139E853B}" type="presOf" srcId="{1CDF8FE0-C624-46FA-8C03-D4E381160190}" destId="{CDE5CF27-AE9A-439F-8DF4-F860F5E7B4AF}" srcOrd="0" destOrd="2" presId="urn:microsoft.com/office/officeart/2005/8/layout/hProcess9"/>
    <dgm:cxn modelId="{27043725-CD2C-4A3B-A440-B986672CEF93}" srcId="{23AA7A4E-4416-4DBF-892C-37DC4BD311B0}" destId="{64C6CB08-9F3D-4743-8F75-BACA8A582A06}" srcOrd="1" destOrd="0" parTransId="{A46BFFA1-8827-40E8-826F-7FE52927FC19}" sibTransId="{36E7E97D-BD90-4B7D-97A2-F003091BC79D}"/>
    <dgm:cxn modelId="{F2A2052D-5EA5-4942-B4EB-265E90CDEE75}" srcId="{0D7111E1-61DC-47D8-8122-2C2BFAF0E085}" destId="{18953CB2-69F8-4799-8B28-B177E79B1DE6}" srcOrd="2" destOrd="0" parTransId="{BE8424D6-316A-485F-82B5-8EF81D90505C}" sibTransId="{05EFCEF9-307E-4354-A0CF-B187B94C3884}"/>
    <dgm:cxn modelId="{0AEB4A2F-C66B-4E77-B013-6E5CD404F8C3}" type="presOf" srcId="{64F0675E-D40F-443C-AF27-8C6E7B1CB148}" destId="{27B01781-3221-46DE-A74E-29D2D362E943}" srcOrd="0" destOrd="0" presId="urn:microsoft.com/office/officeart/2005/8/layout/hProcess9"/>
    <dgm:cxn modelId="{AF30A93E-5C67-4221-943A-6D5A157C7595}" type="presOf" srcId="{0D7111E1-61DC-47D8-8122-2C2BFAF0E085}" destId="{CDE5CF27-AE9A-439F-8DF4-F860F5E7B4AF}" srcOrd="0" destOrd="0" presId="urn:microsoft.com/office/officeart/2005/8/layout/hProcess9"/>
    <dgm:cxn modelId="{20E3ED65-EA03-4A88-A440-AC619AD246A0}" type="presOf" srcId="{64C6CB08-9F3D-4743-8F75-BACA8A582A06}" destId="{7D3D467A-ABA8-484C-8EDB-DEF9F61ABDFD}" srcOrd="0" destOrd="2" presId="urn:microsoft.com/office/officeart/2005/8/layout/hProcess9"/>
    <dgm:cxn modelId="{5A8FDE46-D8E3-4939-9AA9-EC685B5174A8}" type="presOf" srcId="{23AA7A4E-4416-4DBF-892C-37DC4BD311B0}" destId="{7D3D467A-ABA8-484C-8EDB-DEF9F61ABDFD}" srcOrd="0" destOrd="0" presId="urn:microsoft.com/office/officeart/2005/8/layout/hProcess9"/>
    <dgm:cxn modelId="{D138BE74-3DA0-4F93-BF5C-C4A9F4597EFD}" type="presOf" srcId="{2C3C98FA-C90F-4F44-842B-3C0F745B2BB7}" destId="{7D3D467A-ABA8-484C-8EDB-DEF9F61ABDFD}" srcOrd="0" destOrd="3" presId="urn:microsoft.com/office/officeart/2005/8/layout/hProcess9"/>
    <dgm:cxn modelId="{5018ED58-4154-4682-9222-BEB1EC716600}" srcId="{64F0675E-D40F-443C-AF27-8C6E7B1CB148}" destId="{23AA7A4E-4416-4DBF-892C-37DC4BD311B0}" srcOrd="0" destOrd="0" parTransId="{BA75ADB3-D666-4B4A-86A1-32C9A06FBD4F}" sibTransId="{88D70F45-A88E-4AD2-A074-C235C7297091}"/>
    <dgm:cxn modelId="{1C9DDC79-735B-4C34-A634-20952528A9F9}" srcId="{23AA7A4E-4416-4DBF-892C-37DC4BD311B0}" destId="{EC1C021F-E967-41C6-A56A-716B7F0CB992}" srcOrd="0" destOrd="0" parTransId="{6F9FFAE1-397E-4005-8837-2FE510DE764B}" sibTransId="{081B0535-E0AC-4E0E-8F4A-82BFB3D64B14}"/>
    <dgm:cxn modelId="{3679A990-644A-4BDE-8784-114C4E816A70}" srcId="{0D7111E1-61DC-47D8-8122-2C2BFAF0E085}" destId="{1CDF8FE0-C624-46FA-8C03-D4E381160190}" srcOrd="1" destOrd="0" parTransId="{010313C3-117E-46BC-99C5-CE7FA753DC35}" sibTransId="{1DA43FA3-CE37-4470-9DDE-3495A484697F}"/>
    <dgm:cxn modelId="{5EA8BCA0-60F6-4BF1-9581-1A37A9144EB9}" srcId="{0D7111E1-61DC-47D8-8122-2C2BFAF0E085}" destId="{2813E2F3-8A3F-4BE5-B27C-2FD6CE3E6648}" srcOrd="0" destOrd="0" parTransId="{27E2AB1E-938B-4C4E-9444-E78CC40142E3}" sibTransId="{26D2C2FB-5093-4CB0-878C-73EEC774A69C}"/>
    <dgm:cxn modelId="{AC8B01AA-F991-4700-AA3F-B18F32BA6395}" type="presOf" srcId="{EC1C021F-E967-41C6-A56A-716B7F0CB992}" destId="{7D3D467A-ABA8-484C-8EDB-DEF9F61ABDFD}" srcOrd="0" destOrd="1" presId="urn:microsoft.com/office/officeart/2005/8/layout/hProcess9"/>
    <dgm:cxn modelId="{624904B6-BCBB-45AF-A926-694C9D969BAC}" srcId="{23AA7A4E-4416-4DBF-892C-37DC4BD311B0}" destId="{11A5FB72-2FD7-4F93-9DDE-20AC0CB54694}" srcOrd="3" destOrd="0" parTransId="{B63A3816-5416-48EF-97B1-6BEA903ED483}" sibTransId="{FAB07AB4-0F05-4F44-8B7F-05BEE3FD950F}"/>
    <dgm:cxn modelId="{2E36B4CC-718D-407A-9086-2301AFE5AACA}" srcId="{64F0675E-D40F-443C-AF27-8C6E7B1CB148}" destId="{0D7111E1-61DC-47D8-8122-2C2BFAF0E085}" srcOrd="1" destOrd="0" parTransId="{113269BF-2688-4CB8-A200-1505FC8DE15B}" sibTransId="{3788484F-09F8-4426-8534-86B311981E07}"/>
    <dgm:cxn modelId="{70F6D1ED-35CD-4E74-A12B-BB695F68A338}" type="presOf" srcId="{11A5FB72-2FD7-4F93-9DDE-20AC0CB54694}" destId="{7D3D467A-ABA8-484C-8EDB-DEF9F61ABDFD}" srcOrd="0" destOrd="4" presId="urn:microsoft.com/office/officeart/2005/8/layout/hProcess9"/>
    <dgm:cxn modelId="{E485D8F1-6455-4A7F-9357-F49B03BD2823}" type="presOf" srcId="{18953CB2-69F8-4799-8B28-B177E79B1DE6}" destId="{CDE5CF27-AE9A-439F-8DF4-F860F5E7B4AF}" srcOrd="0" destOrd="3" presId="urn:microsoft.com/office/officeart/2005/8/layout/hProcess9"/>
    <dgm:cxn modelId="{47588B48-29BD-4C49-B82C-A413B45E1BA6}" type="presParOf" srcId="{27B01781-3221-46DE-A74E-29D2D362E943}" destId="{3EEB535C-9058-48DD-B449-93E05F8CA17A}" srcOrd="0" destOrd="0" presId="urn:microsoft.com/office/officeart/2005/8/layout/hProcess9"/>
    <dgm:cxn modelId="{D16D5872-CB7A-401F-B74B-AA0951BFD841}" type="presParOf" srcId="{27B01781-3221-46DE-A74E-29D2D362E943}" destId="{76E3DD8F-2FD3-4765-AE08-4E4ED7CD6FB4}" srcOrd="1" destOrd="0" presId="urn:microsoft.com/office/officeart/2005/8/layout/hProcess9"/>
    <dgm:cxn modelId="{F62ECDC2-7857-407F-B21F-E39A127C6017}" type="presParOf" srcId="{76E3DD8F-2FD3-4765-AE08-4E4ED7CD6FB4}" destId="{7D3D467A-ABA8-484C-8EDB-DEF9F61ABDFD}" srcOrd="0" destOrd="0" presId="urn:microsoft.com/office/officeart/2005/8/layout/hProcess9"/>
    <dgm:cxn modelId="{505DF159-53F9-4282-9C9D-6E364BEA1EC5}" type="presParOf" srcId="{76E3DD8F-2FD3-4765-AE08-4E4ED7CD6FB4}" destId="{BE8515C2-2C4C-4E12-87AB-6E1A7436CFB8}" srcOrd="1" destOrd="0" presId="urn:microsoft.com/office/officeart/2005/8/layout/hProcess9"/>
    <dgm:cxn modelId="{8397A143-B194-4B84-B1F3-72F7E5280F8E}" type="presParOf" srcId="{76E3DD8F-2FD3-4765-AE08-4E4ED7CD6FB4}" destId="{CDE5CF27-AE9A-439F-8DF4-F860F5E7B4AF}" srcOrd="2"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B535C-9058-48DD-B449-93E05F8CA17A}">
      <dsp:nvSpPr>
        <dsp:cNvPr id="0" name=""/>
        <dsp:cNvSpPr/>
      </dsp:nvSpPr>
      <dsp:spPr>
        <a:xfrm>
          <a:off x="205387" y="0"/>
          <a:ext cx="5275090" cy="302601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3D467A-ABA8-484C-8EDB-DEF9F61ABDFD}">
      <dsp:nvSpPr>
        <dsp:cNvPr id="0" name=""/>
        <dsp:cNvSpPr/>
      </dsp:nvSpPr>
      <dsp:spPr>
        <a:xfrm>
          <a:off x="215224" y="907805"/>
          <a:ext cx="2812088" cy="12104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Independent Variable</a:t>
          </a:r>
        </a:p>
        <a:p>
          <a:pPr marL="171450" lvl="1" indent="-171450" algn="l" defTabSz="755650">
            <a:lnSpc>
              <a:spcPct val="90000"/>
            </a:lnSpc>
            <a:spcBef>
              <a:spcPct val="0"/>
            </a:spcBef>
            <a:spcAft>
              <a:spcPct val="15000"/>
            </a:spcAft>
            <a:buChar char="•"/>
          </a:pPr>
          <a:r>
            <a:rPr lang="en-US" sz="1700" kern="1200" dirty="0"/>
            <a:t>Question body</a:t>
          </a:r>
        </a:p>
      </dsp:txBody>
      <dsp:txXfrm>
        <a:off x="274311" y="966892"/>
        <a:ext cx="2693914" cy="1092232"/>
      </dsp:txXfrm>
    </dsp:sp>
    <dsp:sp modelId="{CDE5CF27-AE9A-439F-8DF4-F860F5E7B4AF}">
      <dsp:nvSpPr>
        <dsp:cNvPr id="0" name=""/>
        <dsp:cNvSpPr/>
      </dsp:nvSpPr>
      <dsp:spPr>
        <a:xfrm>
          <a:off x="3178675" y="907805"/>
          <a:ext cx="2812088" cy="12104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Dependent Variable</a:t>
          </a:r>
        </a:p>
        <a:p>
          <a:pPr marL="171450" lvl="1" indent="-171450" algn="l" defTabSz="755650">
            <a:lnSpc>
              <a:spcPct val="90000"/>
            </a:lnSpc>
            <a:spcBef>
              <a:spcPct val="0"/>
            </a:spcBef>
            <a:spcAft>
              <a:spcPct val="15000"/>
            </a:spcAft>
            <a:buChar char="•"/>
          </a:pPr>
          <a:r>
            <a:rPr lang="en-US" sz="1700" kern="1200" dirty="0"/>
            <a:t>5 columns indicating top 5 tags present or not (1 vs 0)</a:t>
          </a:r>
        </a:p>
      </dsp:txBody>
      <dsp:txXfrm>
        <a:off x="3237762" y="966892"/>
        <a:ext cx="2693914" cy="10922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B535C-9058-48DD-B449-93E05F8CA17A}">
      <dsp:nvSpPr>
        <dsp:cNvPr id="0" name=""/>
        <dsp:cNvSpPr/>
      </dsp:nvSpPr>
      <dsp:spPr>
        <a:xfrm>
          <a:off x="131536" y="0"/>
          <a:ext cx="3378340" cy="215177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E5CF27-AE9A-439F-8DF4-F860F5E7B4AF}">
      <dsp:nvSpPr>
        <dsp:cNvPr id="0" name=""/>
        <dsp:cNvSpPr/>
      </dsp:nvSpPr>
      <dsp:spPr>
        <a:xfrm>
          <a:off x="695540" y="645532"/>
          <a:ext cx="1192355" cy="8607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Question Body</a:t>
          </a:r>
        </a:p>
      </dsp:txBody>
      <dsp:txXfrm>
        <a:off x="737556" y="687548"/>
        <a:ext cx="1108323" cy="776678"/>
      </dsp:txXfrm>
    </dsp:sp>
    <dsp:sp modelId="{0BF2CE09-966E-4EAC-834E-2050B2E1D1BA}">
      <dsp:nvSpPr>
        <dsp:cNvPr id="0" name=""/>
        <dsp:cNvSpPr/>
      </dsp:nvSpPr>
      <dsp:spPr>
        <a:xfrm>
          <a:off x="2086621" y="645532"/>
          <a:ext cx="1192355" cy="8607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Top 10 Tags</a:t>
          </a:r>
        </a:p>
      </dsp:txBody>
      <dsp:txXfrm>
        <a:off x="2128637" y="687548"/>
        <a:ext cx="1108323" cy="7766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B535C-9058-48DD-B449-93E05F8CA17A}">
      <dsp:nvSpPr>
        <dsp:cNvPr id="0" name=""/>
        <dsp:cNvSpPr/>
      </dsp:nvSpPr>
      <dsp:spPr>
        <a:xfrm>
          <a:off x="101681" y="0"/>
          <a:ext cx="3852273" cy="215177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3D467A-ABA8-484C-8EDB-DEF9F61ABDFD}">
      <dsp:nvSpPr>
        <dsp:cNvPr id="0" name=""/>
        <dsp:cNvSpPr/>
      </dsp:nvSpPr>
      <dsp:spPr>
        <a:xfrm>
          <a:off x="109737" y="645532"/>
          <a:ext cx="2450158" cy="8607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t>Independent Variables (question body’s unigram)</a:t>
          </a:r>
        </a:p>
        <a:p>
          <a:pPr marL="57150" lvl="1" indent="-57150" algn="l" defTabSz="311150">
            <a:lnSpc>
              <a:spcPct val="90000"/>
            </a:lnSpc>
            <a:spcBef>
              <a:spcPct val="0"/>
            </a:spcBef>
            <a:spcAft>
              <a:spcPct val="15000"/>
            </a:spcAft>
            <a:buChar char="•"/>
          </a:pPr>
          <a:r>
            <a:rPr lang="en-US" sz="700" kern="1200" dirty="0"/>
            <a:t>Categorical variable 1</a:t>
          </a:r>
        </a:p>
        <a:p>
          <a:pPr marL="57150" lvl="1" indent="-57150" algn="l" defTabSz="311150">
            <a:lnSpc>
              <a:spcPct val="90000"/>
            </a:lnSpc>
            <a:spcBef>
              <a:spcPct val="0"/>
            </a:spcBef>
            <a:spcAft>
              <a:spcPct val="15000"/>
            </a:spcAft>
            <a:buChar char="•"/>
          </a:pPr>
          <a:r>
            <a:rPr lang="en-US" sz="700" kern="1200" dirty="0"/>
            <a:t>Categorical variable 2</a:t>
          </a:r>
        </a:p>
        <a:p>
          <a:pPr marL="57150" lvl="1" indent="-57150" algn="l" defTabSz="311150">
            <a:lnSpc>
              <a:spcPct val="90000"/>
            </a:lnSpc>
            <a:spcBef>
              <a:spcPct val="0"/>
            </a:spcBef>
            <a:spcAft>
              <a:spcPct val="15000"/>
            </a:spcAft>
            <a:buChar char="•"/>
          </a:pPr>
          <a:r>
            <a:rPr lang="en-US" sz="700" kern="1200" dirty="0"/>
            <a:t>….</a:t>
          </a:r>
        </a:p>
        <a:p>
          <a:pPr marL="57150" lvl="1" indent="-57150" algn="l" defTabSz="311150">
            <a:lnSpc>
              <a:spcPct val="90000"/>
            </a:lnSpc>
            <a:spcBef>
              <a:spcPct val="0"/>
            </a:spcBef>
            <a:spcAft>
              <a:spcPct val="15000"/>
            </a:spcAft>
            <a:buChar char="•"/>
          </a:pPr>
          <a:r>
            <a:rPr lang="en-US" sz="700" kern="1200" dirty="0"/>
            <a:t>Categorical variable 200</a:t>
          </a:r>
        </a:p>
      </dsp:txBody>
      <dsp:txXfrm>
        <a:off x="151753" y="687548"/>
        <a:ext cx="2366126" cy="776678"/>
      </dsp:txXfrm>
    </dsp:sp>
    <dsp:sp modelId="{CDE5CF27-AE9A-439F-8DF4-F860F5E7B4AF}">
      <dsp:nvSpPr>
        <dsp:cNvPr id="0" name=""/>
        <dsp:cNvSpPr/>
      </dsp:nvSpPr>
      <dsp:spPr>
        <a:xfrm>
          <a:off x="2688689" y="645532"/>
          <a:ext cx="1733658" cy="8607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t>Dependent Variables</a:t>
          </a:r>
        </a:p>
        <a:p>
          <a:pPr marL="57150" lvl="1" indent="-57150" algn="l" defTabSz="311150">
            <a:lnSpc>
              <a:spcPct val="90000"/>
            </a:lnSpc>
            <a:spcBef>
              <a:spcPct val="0"/>
            </a:spcBef>
            <a:spcAft>
              <a:spcPct val="15000"/>
            </a:spcAft>
            <a:buChar char="•"/>
          </a:pPr>
          <a:endParaRPr lang="en-US" sz="700" kern="1200" dirty="0"/>
        </a:p>
        <a:p>
          <a:pPr marL="57150" lvl="1" indent="-57150" algn="l" defTabSz="311150">
            <a:lnSpc>
              <a:spcPct val="90000"/>
            </a:lnSpc>
            <a:spcBef>
              <a:spcPct val="0"/>
            </a:spcBef>
            <a:spcAft>
              <a:spcPct val="15000"/>
            </a:spcAft>
            <a:buChar char="•"/>
          </a:pPr>
          <a:r>
            <a:rPr lang="en-US" sz="700" kern="1200" dirty="0"/>
            <a:t>5 columns</a:t>
          </a:r>
        </a:p>
        <a:p>
          <a:pPr marL="57150" lvl="1" indent="-57150" algn="l" defTabSz="311150">
            <a:lnSpc>
              <a:spcPct val="90000"/>
            </a:lnSpc>
            <a:spcBef>
              <a:spcPct val="0"/>
            </a:spcBef>
            <a:spcAft>
              <a:spcPct val="15000"/>
            </a:spcAft>
            <a:buChar char="•"/>
          </a:pPr>
          <a:r>
            <a:rPr lang="en-US" sz="700" kern="1200" dirty="0"/>
            <a:t>Top 5 tags present– 1 vs 0</a:t>
          </a:r>
        </a:p>
      </dsp:txBody>
      <dsp:txXfrm>
        <a:off x="2730705" y="687548"/>
        <a:ext cx="1649626" cy="77667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DF4D3-5962-4C8B-B509-6B85220809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B18FD7-EB90-4D60-B11D-398A2C1D7B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D8BA60-F24C-45DB-800F-CA090E04D75C}"/>
              </a:ext>
            </a:extLst>
          </p:cNvPr>
          <p:cNvSpPr>
            <a:spLocks noGrp="1"/>
          </p:cNvSpPr>
          <p:nvPr>
            <p:ph type="dt" sz="half" idx="10"/>
          </p:nvPr>
        </p:nvSpPr>
        <p:spPr/>
        <p:txBody>
          <a:bodyPr/>
          <a:lstStyle/>
          <a:p>
            <a:fld id="{35E8C208-9313-4C82-8E09-8DAD64ADEC38}" type="datetimeFigureOut">
              <a:rPr lang="en-US" smtClean="0"/>
              <a:t>3/12/2021</a:t>
            </a:fld>
            <a:endParaRPr lang="en-US"/>
          </a:p>
        </p:txBody>
      </p:sp>
      <p:sp>
        <p:nvSpPr>
          <p:cNvPr id="5" name="Footer Placeholder 4">
            <a:extLst>
              <a:ext uri="{FF2B5EF4-FFF2-40B4-BE49-F238E27FC236}">
                <a16:creationId xmlns:a16="http://schemas.microsoft.com/office/drawing/2014/main" id="{5F37ACDE-6F8F-4CC1-883A-169131523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D22303-5681-422C-8CCA-5906BD61ACEB}"/>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1366702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38D49-455C-468E-BC21-1073B2BC93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401872-FF36-4031-87A4-A39E5A2D62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45C45-57B6-49C5-9937-ECF4A400865E}"/>
              </a:ext>
            </a:extLst>
          </p:cNvPr>
          <p:cNvSpPr>
            <a:spLocks noGrp="1"/>
          </p:cNvSpPr>
          <p:nvPr>
            <p:ph type="dt" sz="half" idx="10"/>
          </p:nvPr>
        </p:nvSpPr>
        <p:spPr/>
        <p:txBody>
          <a:bodyPr/>
          <a:lstStyle/>
          <a:p>
            <a:fld id="{35E8C208-9313-4C82-8E09-8DAD64ADEC38}" type="datetimeFigureOut">
              <a:rPr lang="en-US" smtClean="0"/>
              <a:t>3/12/2021</a:t>
            </a:fld>
            <a:endParaRPr lang="en-US"/>
          </a:p>
        </p:txBody>
      </p:sp>
      <p:sp>
        <p:nvSpPr>
          <p:cNvPr id="5" name="Footer Placeholder 4">
            <a:extLst>
              <a:ext uri="{FF2B5EF4-FFF2-40B4-BE49-F238E27FC236}">
                <a16:creationId xmlns:a16="http://schemas.microsoft.com/office/drawing/2014/main" id="{F1632DB7-4C48-4E81-AFDB-32805145A2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69EC66-D1E1-45F4-B4DB-5F87ADFBCE2B}"/>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389230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71D55A-B4F5-47C5-B2F1-483C854C22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CAC6AA-A06E-4012-83E3-9A0173E7BB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B875BC-20DA-49ED-B118-83FC85E0C8CD}"/>
              </a:ext>
            </a:extLst>
          </p:cNvPr>
          <p:cNvSpPr>
            <a:spLocks noGrp="1"/>
          </p:cNvSpPr>
          <p:nvPr>
            <p:ph type="dt" sz="half" idx="10"/>
          </p:nvPr>
        </p:nvSpPr>
        <p:spPr/>
        <p:txBody>
          <a:bodyPr/>
          <a:lstStyle/>
          <a:p>
            <a:fld id="{35E8C208-9313-4C82-8E09-8DAD64ADEC38}" type="datetimeFigureOut">
              <a:rPr lang="en-US" smtClean="0"/>
              <a:t>3/12/2021</a:t>
            </a:fld>
            <a:endParaRPr lang="en-US"/>
          </a:p>
        </p:txBody>
      </p:sp>
      <p:sp>
        <p:nvSpPr>
          <p:cNvPr id="5" name="Footer Placeholder 4">
            <a:extLst>
              <a:ext uri="{FF2B5EF4-FFF2-40B4-BE49-F238E27FC236}">
                <a16:creationId xmlns:a16="http://schemas.microsoft.com/office/drawing/2014/main" id="{7B02A1EC-20AF-41CC-9F71-D71A5E17B4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AC180-6DCA-43DD-AA70-00697AFCBAC7}"/>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3339221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89EE7-B24B-48DD-A6E7-ADF70F148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5F3948-EED5-42AC-BB51-A69223C009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C4D8C-ABA9-4977-A3CF-9C8CA563D3E6}"/>
              </a:ext>
            </a:extLst>
          </p:cNvPr>
          <p:cNvSpPr>
            <a:spLocks noGrp="1"/>
          </p:cNvSpPr>
          <p:nvPr>
            <p:ph type="dt" sz="half" idx="10"/>
          </p:nvPr>
        </p:nvSpPr>
        <p:spPr/>
        <p:txBody>
          <a:bodyPr/>
          <a:lstStyle/>
          <a:p>
            <a:fld id="{35E8C208-9313-4C82-8E09-8DAD64ADEC38}" type="datetimeFigureOut">
              <a:rPr lang="en-US" smtClean="0"/>
              <a:t>3/12/2021</a:t>
            </a:fld>
            <a:endParaRPr lang="en-US"/>
          </a:p>
        </p:txBody>
      </p:sp>
      <p:sp>
        <p:nvSpPr>
          <p:cNvPr id="5" name="Footer Placeholder 4">
            <a:extLst>
              <a:ext uri="{FF2B5EF4-FFF2-40B4-BE49-F238E27FC236}">
                <a16:creationId xmlns:a16="http://schemas.microsoft.com/office/drawing/2014/main" id="{5AD9E30B-E431-4876-88E9-0CB06EFB37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C6F6B-6789-45E4-9AAB-0C480D9F8B83}"/>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2446761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09E48-4F28-46A6-8187-9A5FF7C7FD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96E191-57FC-49D1-AEB7-BF1A006227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46B6D9-F403-4592-8DB0-1B012E4DD6A2}"/>
              </a:ext>
            </a:extLst>
          </p:cNvPr>
          <p:cNvSpPr>
            <a:spLocks noGrp="1"/>
          </p:cNvSpPr>
          <p:nvPr>
            <p:ph type="dt" sz="half" idx="10"/>
          </p:nvPr>
        </p:nvSpPr>
        <p:spPr/>
        <p:txBody>
          <a:bodyPr/>
          <a:lstStyle/>
          <a:p>
            <a:fld id="{35E8C208-9313-4C82-8E09-8DAD64ADEC38}" type="datetimeFigureOut">
              <a:rPr lang="en-US" smtClean="0"/>
              <a:t>3/12/2021</a:t>
            </a:fld>
            <a:endParaRPr lang="en-US"/>
          </a:p>
        </p:txBody>
      </p:sp>
      <p:sp>
        <p:nvSpPr>
          <p:cNvPr id="5" name="Footer Placeholder 4">
            <a:extLst>
              <a:ext uri="{FF2B5EF4-FFF2-40B4-BE49-F238E27FC236}">
                <a16:creationId xmlns:a16="http://schemas.microsoft.com/office/drawing/2014/main" id="{39806F29-D466-46F3-B865-96F86A4D7C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6C7C1-4FC2-45A0-9A54-E80F4D08EF88}"/>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1092706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41B6E-9ABD-4B90-A6C0-FD3687B7DC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3DD45A-C6CE-4152-8FBF-70617604C8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1B35E-7F14-4A4A-9931-7274B84167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547E62-65A6-4F00-95FC-9D6198EE2FFD}"/>
              </a:ext>
            </a:extLst>
          </p:cNvPr>
          <p:cNvSpPr>
            <a:spLocks noGrp="1"/>
          </p:cNvSpPr>
          <p:nvPr>
            <p:ph type="dt" sz="half" idx="10"/>
          </p:nvPr>
        </p:nvSpPr>
        <p:spPr/>
        <p:txBody>
          <a:bodyPr/>
          <a:lstStyle/>
          <a:p>
            <a:fld id="{35E8C208-9313-4C82-8E09-8DAD64ADEC38}" type="datetimeFigureOut">
              <a:rPr lang="en-US" smtClean="0"/>
              <a:t>3/12/2021</a:t>
            </a:fld>
            <a:endParaRPr lang="en-US"/>
          </a:p>
        </p:txBody>
      </p:sp>
      <p:sp>
        <p:nvSpPr>
          <p:cNvPr id="6" name="Footer Placeholder 5">
            <a:extLst>
              <a:ext uri="{FF2B5EF4-FFF2-40B4-BE49-F238E27FC236}">
                <a16:creationId xmlns:a16="http://schemas.microsoft.com/office/drawing/2014/main" id="{9E935F2C-1C56-4858-87ED-B88E035DFA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DEA95C-93F5-45DC-9300-60AB2FB2FC30}"/>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2498115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9CE16-D028-419E-AD76-E2D604DAF3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146587-4BCD-4265-92FC-8DF995004A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E234D1-2B26-4299-ABCF-F491851F84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B69E43-76D6-4EAC-AB9D-CCA0E0F493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6756A3-37DA-4890-BBFA-3479C95BE9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D1BAA2-9F0B-4EEC-8893-8BBFF405E1A4}"/>
              </a:ext>
            </a:extLst>
          </p:cNvPr>
          <p:cNvSpPr>
            <a:spLocks noGrp="1"/>
          </p:cNvSpPr>
          <p:nvPr>
            <p:ph type="dt" sz="half" idx="10"/>
          </p:nvPr>
        </p:nvSpPr>
        <p:spPr/>
        <p:txBody>
          <a:bodyPr/>
          <a:lstStyle/>
          <a:p>
            <a:fld id="{35E8C208-9313-4C82-8E09-8DAD64ADEC38}" type="datetimeFigureOut">
              <a:rPr lang="en-US" smtClean="0"/>
              <a:t>3/12/2021</a:t>
            </a:fld>
            <a:endParaRPr lang="en-US"/>
          </a:p>
        </p:txBody>
      </p:sp>
      <p:sp>
        <p:nvSpPr>
          <p:cNvPr id="8" name="Footer Placeholder 7">
            <a:extLst>
              <a:ext uri="{FF2B5EF4-FFF2-40B4-BE49-F238E27FC236}">
                <a16:creationId xmlns:a16="http://schemas.microsoft.com/office/drawing/2014/main" id="{7B3B4932-865A-4BD2-83E0-652A7E2F3C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CD265A-FE6F-4F0E-AE1F-D1C77D36858B}"/>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138683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E0A32-4DD8-4E2B-A535-F7CCD9660C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E6D398-A8D6-4AD7-9DDC-2C55AADA5E21}"/>
              </a:ext>
            </a:extLst>
          </p:cNvPr>
          <p:cNvSpPr>
            <a:spLocks noGrp="1"/>
          </p:cNvSpPr>
          <p:nvPr>
            <p:ph type="dt" sz="half" idx="10"/>
          </p:nvPr>
        </p:nvSpPr>
        <p:spPr/>
        <p:txBody>
          <a:bodyPr/>
          <a:lstStyle/>
          <a:p>
            <a:fld id="{35E8C208-9313-4C82-8E09-8DAD64ADEC38}" type="datetimeFigureOut">
              <a:rPr lang="en-US" smtClean="0"/>
              <a:t>3/12/2021</a:t>
            </a:fld>
            <a:endParaRPr lang="en-US"/>
          </a:p>
        </p:txBody>
      </p:sp>
      <p:sp>
        <p:nvSpPr>
          <p:cNvPr id="4" name="Footer Placeholder 3">
            <a:extLst>
              <a:ext uri="{FF2B5EF4-FFF2-40B4-BE49-F238E27FC236}">
                <a16:creationId xmlns:a16="http://schemas.microsoft.com/office/drawing/2014/main" id="{D3B9902C-EA5F-45CB-97EE-36D4258252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B3898A-AE12-4852-A90E-026D1D540D77}"/>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1320037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D5A602-F7CB-4D3D-8F40-00C8A1534466}"/>
              </a:ext>
            </a:extLst>
          </p:cNvPr>
          <p:cNvSpPr>
            <a:spLocks noGrp="1"/>
          </p:cNvSpPr>
          <p:nvPr>
            <p:ph type="dt" sz="half" idx="10"/>
          </p:nvPr>
        </p:nvSpPr>
        <p:spPr/>
        <p:txBody>
          <a:bodyPr/>
          <a:lstStyle/>
          <a:p>
            <a:fld id="{35E8C208-9313-4C82-8E09-8DAD64ADEC38}" type="datetimeFigureOut">
              <a:rPr lang="en-US" smtClean="0"/>
              <a:t>3/12/2021</a:t>
            </a:fld>
            <a:endParaRPr lang="en-US"/>
          </a:p>
        </p:txBody>
      </p:sp>
      <p:sp>
        <p:nvSpPr>
          <p:cNvPr id="3" name="Footer Placeholder 2">
            <a:extLst>
              <a:ext uri="{FF2B5EF4-FFF2-40B4-BE49-F238E27FC236}">
                <a16:creationId xmlns:a16="http://schemas.microsoft.com/office/drawing/2014/main" id="{3B9E2E5F-278D-4BC7-BA56-26089E7B82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7BCF10-3AD6-45B0-A9F7-69B7286283D9}"/>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62174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04BC5-79B5-42D3-9A9F-CF6F33D585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267B2A-E6D3-42F9-91AA-4F2ADC1881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AB8B5C-92F7-45DB-AB5B-AFBDFEC71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556E78-2E60-422B-88C6-47F7326647BB}"/>
              </a:ext>
            </a:extLst>
          </p:cNvPr>
          <p:cNvSpPr>
            <a:spLocks noGrp="1"/>
          </p:cNvSpPr>
          <p:nvPr>
            <p:ph type="dt" sz="half" idx="10"/>
          </p:nvPr>
        </p:nvSpPr>
        <p:spPr/>
        <p:txBody>
          <a:bodyPr/>
          <a:lstStyle/>
          <a:p>
            <a:fld id="{35E8C208-9313-4C82-8E09-8DAD64ADEC38}" type="datetimeFigureOut">
              <a:rPr lang="en-US" smtClean="0"/>
              <a:t>3/12/2021</a:t>
            </a:fld>
            <a:endParaRPr lang="en-US"/>
          </a:p>
        </p:txBody>
      </p:sp>
      <p:sp>
        <p:nvSpPr>
          <p:cNvPr id="6" name="Footer Placeholder 5">
            <a:extLst>
              <a:ext uri="{FF2B5EF4-FFF2-40B4-BE49-F238E27FC236}">
                <a16:creationId xmlns:a16="http://schemas.microsoft.com/office/drawing/2014/main" id="{A180C75F-90D1-46F7-80EC-4A6F0C91EF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F2D43A-E5F0-411E-9129-3BDEF60C2E43}"/>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264060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5F089-6ADA-4E24-8BD4-16D0E8D248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38B880-C9BC-48C2-AE8C-5A65AA1D8B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E2B873-D61C-4C24-A529-27D1A51811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0AE806-C601-482F-88EC-5756C24D77BF}"/>
              </a:ext>
            </a:extLst>
          </p:cNvPr>
          <p:cNvSpPr>
            <a:spLocks noGrp="1"/>
          </p:cNvSpPr>
          <p:nvPr>
            <p:ph type="dt" sz="half" idx="10"/>
          </p:nvPr>
        </p:nvSpPr>
        <p:spPr/>
        <p:txBody>
          <a:bodyPr/>
          <a:lstStyle/>
          <a:p>
            <a:fld id="{35E8C208-9313-4C82-8E09-8DAD64ADEC38}" type="datetimeFigureOut">
              <a:rPr lang="en-US" smtClean="0"/>
              <a:t>3/12/2021</a:t>
            </a:fld>
            <a:endParaRPr lang="en-US"/>
          </a:p>
        </p:txBody>
      </p:sp>
      <p:sp>
        <p:nvSpPr>
          <p:cNvPr id="6" name="Footer Placeholder 5">
            <a:extLst>
              <a:ext uri="{FF2B5EF4-FFF2-40B4-BE49-F238E27FC236}">
                <a16:creationId xmlns:a16="http://schemas.microsoft.com/office/drawing/2014/main" id="{EECD745E-892A-4639-8DFB-A45CBD57E3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0A9A1A-E90E-4F1C-B2D5-0D0DABEA5CCE}"/>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3427870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90E675-B8CE-4A71-B44D-E3A4CC849A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E208DB-2555-485D-A7B8-650C2D5267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263752-A343-480C-B9C3-3E69D4ED58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8C208-9313-4C82-8E09-8DAD64ADEC38}" type="datetimeFigureOut">
              <a:rPr lang="en-US" smtClean="0"/>
              <a:t>3/12/2021</a:t>
            </a:fld>
            <a:endParaRPr lang="en-US"/>
          </a:p>
        </p:txBody>
      </p:sp>
      <p:sp>
        <p:nvSpPr>
          <p:cNvPr id="5" name="Footer Placeholder 4">
            <a:extLst>
              <a:ext uri="{FF2B5EF4-FFF2-40B4-BE49-F238E27FC236}">
                <a16:creationId xmlns:a16="http://schemas.microsoft.com/office/drawing/2014/main" id="{4FC776BA-CC83-49A3-A645-CDA22A0D8D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4078A2-4E71-4F0A-8DF5-1F7C2B5DFC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3DA9E-1402-4D36-B56F-2E8D71F67223}" type="slidenum">
              <a:rPr lang="en-US" smtClean="0"/>
              <a:t>‹#›</a:t>
            </a:fld>
            <a:endParaRPr lang="en-US"/>
          </a:p>
        </p:txBody>
      </p:sp>
    </p:spTree>
    <p:extLst>
      <p:ext uri="{BB962C8B-B14F-4D97-AF65-F5344CB8AC3E}">
        <p14:creationId xmlns:p14="http://schemas.microsoft.com/office/powerpoint/2010/main" val="1748906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image" Target="../media/image10.png"/><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image" Target="../media/image1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hyperlink" Target="https://github.com/shalin4788/Springboard-DS-Track/blob/main/Capstone%20Three_StackOverflow/notebooks/Pre-processing%20and%20Training%20Data%20Development%20and%20Modeling.ipynb" TargetMode="Externa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image" Target="../media/image15.jpg"/></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halin4788/Springboard-DS-Track/blob/main/Capstone%20Three_StackOverflow/notebooks/Pre-processing%20and%20Training%20Data%20Development%20and%20Modeling.ipyn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png"/><Relationship Id="rId7" Type="http://schemas.openxmlformats.org/officeDocument/2006/relationships/image" Target="../media/image15.jp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jp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github.com/shalin4788/Springboard-DS-Track/blob/main/Capstone%20Three_StackOverflow/notebooks/Data%20Wrangling%20and%20Exploratory%20Data%20Analysis.ipynb"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hyperlink" Target="https://github.com/shalin4788/Springboard-DS-Track/blob/main/Capstone%20Three_StackOverflow/notebooks/Data%20Wrangling%20and%20Exploratory%20Data%20Analysis.ipynb" TargetMode="Externa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08A18D0-6AFA-40BC-9355-83493E1D26D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8385" y="1137859"/>
            <a:ext cx="11145420" cy="2221916"/>
          </a:xfrm>
          <a:prstGeom prst="rect">
            <a:avLst/>
          </a:prstGeom>
        </p:spPr>
      </p:pic>
      <p:pic>
        <p:nvPicPr>
          <p:cNvPr id="7" name="Picture 6">
            <a:extLst>
              <a:ext uri="{FF2B5EF4-FFF2-40B4-BE49-F238E27FC236}">
                <a16:creationId xmlns:a16="http://schemas.microsoft.com/office/drawing/2014/main" id="{160EB722-1731-4A88-9492-4A5ADEC026F9}"/>
              </a:ext>
            </a:extLst>
          </p:cNvPr>
          <p:cNvPicPr>
            <a:picLocks noChangeAspect="1"/>
          </p:cNvPicPr>
          <p:nvPr/>
        </p:nvPicPr>
        <p:blipFill rotWithShape="1">
          <a:blip r:embed="rId3"/>
          <a:srcRect t="9420" r="2788"/>
          <a:stretch/>
        </p:blipFill>
        <p:spPr>
          <a:xfrm>
            <a:off x="4744371" y="920476"/>
            <a:ext cx="2582816" cy="610230"/>
          </a:xfrm>
          <a:prstGeom prst="rect">
            <a:avLst/>
          </a:prstGeom>
        </p:spPr>
      </p:pic>
      <p:sp>
        <p:nvSpPr>
          <p:cNvPr id="8" name="Title 1">
            <a:extLst>
              <a:ext uri="{FF2B5EF4-FFF2-40B4-BE49-F238E27FC236}">
                <a16:creationId xmlns:a16="http://schemas.microsoft.com/office/drawing/2014/main" id="{C73136A5-5825-4193-B545-A20B181062B5}"/>
              </a:ext>
            </a:extLst>
          </p:cNvPr>
          <p:cNvSpPr>
            <a:spLocks noGrp="1"/>
          </p:cNvSpPr>
          <p:nvPr>
            <p:ph type="ctrTitle"/>
          </p:nvPr>
        </p:nvSpPr>
        <p:spPr>
          <a:xfrm>
            <a:off x="1294855" y="2661026"/>
            <a:ext cx="9481849" cy="2423737"/>
          </a:xfrm>
        </p:spPr>
        <p:txBody>
          <a:bodyPr/>
          <a:lstStyle/>
          <a:p>
            <a:r>
              <a:rPr lang="en-US" dirty="0" err="1"/>
              <a:t>Stackoverflow</a:t>
            </a:r>
            <a:r>
              <a:rPr lang="en-US" dirty="0"/>
              <a:t> – Which language rules?</a:t>
            </a:r>
          </a:p>
        </p:txBody>
      </p:sp>
      <p:sp>
        <p:nvSpPr>
          <p:cNvPr id="11" name="Title 1">
            <a:extLst>
              <a:ext uri="{FF2B5EF4-FFF2-40B4-BE49-F238E27FC236}">
                <a16:creationId xmlns:a16="http://schemas.microsoft.com/office/drawing/2014/main" id="{43FEC137-6361-4F68-83B4-CFF1FC16144E}"/>
              </a:ext>
            </a:extLst>
          </p:cNvPr>
          <p:cNvSpPr txBox="1">
            <a:spLocks/>
          </p:cNvSpPr>
          <p:nvPr/>
        </p:nvSpPr>
        <p:spPr>
          <a:xfrm>
            <a:off x="2605168" y="5200521"/>
            <a:ext cx="6894094" cy="431888"/>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dirty="0"/>
              <a:t>Shalin Gosalia</a:t>
            </a:r>
          </a:p>
        </p:txBody>
      </p:sp>
    </p:spTree>
    <p:extLst>
      <p:ext uri="{BB962C8B-B14F-4D97-AF65-F5344CB8AC3E}">
        <p14:creationId xmlns:p14="http://schemas.microsoft.com/office/powerpoint/2010/main" val="484467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965D6E32-C44A-4F84-9279-FEE84343B49D}"/>
              </a:ext>
            </a:extLst>
          </p:cNvPr>
          <p:cNvGraphicFramePr/>
          <p:nvPr>
            <p:extLst>
              <p:ext uri="{D42A27DB-BD31-4B8C-83A1-F6EECF244321}">
                <p14:modId xmlns:p14="http://schemas.microsoft.com/office/powerpoint/2010/main" val="3936984108"/>
              </p:ext>
            </p:extLst>
          </p:nvPr>
        </p:nvGraphicFramePr>
        <p:xfrm>
          <a:off x="1771942" y="2827789"/>
          <a:ext cx="3974518" cy="2151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E30BC3F2-63A7-4B13-8EB0-EBD65CB0B11C}"/>
              </a:ext>
            </a:extLst>
          </p:cNvPr>
          <p:cNvGraphicFramePr/>
          <p:nvPr>
            <p:extLst>
              <p:ext uri="{D42A27DB-BD31-4B8C-83A1-F6EECF244321}">
                <p14:modId xmlns:p14="http://schemas.microsoft.com/office/powerpoint/2010/main" val="1875038524"/>
              </p:ext>
            </p:extLst>
          </p:nvPr>
        </p:nvGraphicFramePr>
        <p:xfrm>
          <a:off x="6421665" y="2880526"/>
          <a:ext cx="4532086" cy="21517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Arrow: Right 6">
            <a:extLst>
              <a:ext uri="{FF2B5EF4-FFF2-40B4-BE49-F238E27FC236}">
                <a16:creationId xmlns:a16="http://schemas.microsoft.com/office/drawing/2014/main" id="{D3E4C46C-1715-4D73-9234-9CD70F4EFF33}"/>
              </a:ext>
            </a:extLst>
          </p:cNvPr>
          <p:cNvSpPr/>
          <p:nvPr/>
        </p:nvSpPr>
        <p:spPr>
          <a:xfrm>
            <a:off x="5312935" y="3827156"/>
            <a:ext cx="1180292" cy="217049"/>
          </a:xfrm>
          <a:prstGeom prs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Icon&#10;&#10;Description automatically generated">
            <a:extLst>
              <a:ext uri="{FF2B5EF4-FFF2-40B4-BE49-F238E27FC236}">
                <a16:creationId xmlns:a16="http://schemas.microsoft.com/office/drawing/2014/main" id="{F18A96FF-5FB1-4174-B0CB-26D87241F15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11778" y="5527711"/>
            <a:ext cx="1319615" cy="965164"/>
          </a:xfrm>
          <a:prstGeom prst="rect">
            <a:avLst/>
          </a:prstGeom>
        </p:spPr>
      </p:pic>
      <p:pic>
        <p:nvPicPr>
          <p:cNvPr id="14" name="Picture 13" descr="Icon&#10;&#10;Description automatically generated">
            <a:extLst>
              <a:ext uri="{FF2B5EF4-FFF2-40B4-BE49-F238E27FC236}">
                <a16:creationId xmlns:a16="http://schemas.microsoft.com/office/drawing/2014/main" id="{2489E439-46D0-4B94-9B39-188C1D79C9E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034185" y="5527711"/>
            <a:ext cx="1319615" cy="965164"/>
          </a:xfrm>
          <a:prstGeom prst="rect">
            <a:avLst/>
          </a:prstGeom>
        </p:spPr>
      </p:pic>
      <p:pic>
        <p:nvPicPr>
          <p:cNvPr id="15" name="Picture 14" descr="A picture containing room, scene, building&#10;&#10;Description automatically generated">
            <a:extLst>
              <a:ext uri="{FF2B5EF4-FFF2-40B4-BE49-F238E27FC236}">
                <a16:creationId xmlns:a16="http://schemas.microsoft.com/office/drawing/2014/main" id="{85D01247-ABFA-4DA6-A983-B4479E63EF0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23731" y="1339348"/>
            <a:ext cx="1146088" cy="1122540"/>
          </a:xfrm>
          <a:prstGeom prst="rect">
            <a:avLst/>
          </a:prstGeom>
        </p:spPr>
      </p:pic>
      <p:pic>
        <p:nvPicPr>
          <p:cNvPr id="12" name="Picture 11" descr="A picture containing measure, baseball, bat&#10;&#10;Description automatically generated">
            <a:extLst>
              <a:ext uri="{FF2B5EF4-FFF2-40B4-BE49-F238E27FC236}">
                <a16:creationId xmlns:a16="http://schemas.microsoft.com/office/drawing/2014/main" id="{48F11132-A004-4477-8C8A-7BA81C18E1C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21608" y="3478189"/>
            <a:ext cx="1146088" cy="850971"/>
          </a:xfrm>
          <a:prstGeom prst="rect">
            <a:avLst/>
          </a:prstGeom>
        </p:spPr>
      </p:pic>
      <p:sp>
        <p:nvSpPr>
          <p:cNvPr id="23" name="TextBox 22">
            <a:extLst>
              <a:ext uri="{FF2B5EF4-FFF2-40B4-BE49-F238E27FC236}">
                <a16:creationId xmlns:a16="http://schemas.microsoft.com/office/drawing/2014/main" id="{6A3CAB4F-BF80-4718-8D63-1B026A0243F0}"/>
              </a:ext>
            </a:extLst>
          </p:cNvPr>
          <p:cNvSpPr txBox="1"/>
          <p:nvPr/>
        </p:nvSpPr>
        <p:spPr>
          <a:xfrm>
            <a:off x="1669819" y="1577452"/>
            <a:ext cx="1567312" cy="646331"/>
          </a:xfrm>
          <a:prstGeom prst="rect">
            <a:avLst/>
          </a:prstGeom>
          <a:noFill/>
        </p:spPr>
        <p:txBody>
          <a:bodyPr wrap="square" rtlCol="0">
            <a:spAutoFit/>
          </a:bodyPr>
          <a:lstStyle/>
          <a:p>
            <a:r>
              <a:rPr lang="en-US" sz="1200" b="1" dirty="0"/>
              <a:t>Cleansed data</a:t>
            </a:r>
            <a:r>
              <a:rPr lang="en-US" sz="1200" dirty="0"/>
              <a:t> </a:t>
            </a:r>
          </a:p>
          <a:p>
            <a:r>
              <a:rPr lang="en-US" sz="1200" dirty="0">
                <a:effectLst/>
                <a:latin typeface="Calibri" panose="020F0502020204030204" pitchFamily="34" charset="0"/>
                <a:ea typeface="Calibri" panose="020F0502020204030204" pitchFamily="34" charset="0"/>
                <a:cs typeface="Times New Roman" panose="02020603050405020304" pitchFamily="18" charset="0"/>
              </a:rPr>
              <a:t>Combined dataset: </a:t>
            </a:r>
            <a:r>
              <a:rPr lang="en-US" sz="1200" b="1" dirty="0">
                <a:effectLst/>
                <a:latin typeface="Calibri" panose="020F0502020204030204" pitchFamily="34" charset="0"/>
                <a:ea typeface="Calibri" panose="020F0502020204030204" pitchFamily="34" charset="0"/>
                <a:cs typeface="Times New Roman" panose="02020603050405020304" pitchFamily="18" charset="0"/>
              </a:rPr>
              <a:t>182K questions</a:t>
            </a:r>
            <a:endParaRPr lang="en-US" sz="1200" b="1" dirty="0"/>
          </a:p>
        </p:txBody>
      </p:sp>
      <p:sp>
        <p:nvSpPr>
          <p:cNvPr id="24" name="Rectangle: Rounded Corners 23">
            <a:extLst>
              <a:ext uri="{FF2B5EF4-FFF2-40B4-BE49-F238E27FC236}">
                <a16:creationId xmlns:a16="http://schemas.microsoft.com/office/drawing/2014/main" id="{C86FD759-77CF-4B85-82B2-99EEACACC9BB}"/>
              </a:ext>
            </a:extLst>
          </p:cNvPr>
          <p:cNvSpPr/>
          <p:nvPr/>
        </p:nvSpPr>
        <p:spPr>
          <a:xfrm>
            <a:off x="343949" y="1339346"/>
            <a:ext cx="3212983" cy="11225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9BEEEC89-61E7-47D3-9643-830294B6CAE7}"/>
              </a:ext>
            </a:extLst>
          </p:cNvPr>
          <p:cNvSpPr/>
          <p:nvPr/>
        </p:nvSpPr>
        <p:spPr>
          <a:xfrm>
            <a:off x="343949" y="2798820"/>
            <a:ext cx="10687574" cy="22737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Curved Down 26">
            <a:extLst>
              <a:ext uri="{FF2B5EF4-FFF2-40B4-BE49-F238E27FC236}">
                <a16:creationId xmlns:a16="http://schemas.microsoft.com/office/drawing/2014/main" id="{E970E983-FDD0-4455-97C1-7EAF22FDC69D}"/>
              </a:ext>
            </a:extLst>
          </p:cNvPr>
          <p:cNvSpPr/>
          <p:nvPr/>
        </p:nvSpPr>
        <p:spPr>
          <a:xfrm rot="2301152">
            <a:off x="3591988" y="1517639"/>
            <a:ext cx="1902353" cy="93117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Arrow: Curved Down 27">
            <a:extLst>
              <a:ext uri="{FF2B5EF4-FFF2-40B4-BE49-F238E27FC236}">
                <a16:creationId xmlns:a16="http://schemas.microsoft.com/office/drawing/2014/main" id="{5598BCFE-A601-4C06-9074-2F8B979583FF}"/>
              </a:ext>
            </a:extLst>
          </p:cNvPr>
          <p:cNvSpPr/>
          <p:nvPr/>
        </p:nvSpPr>
        <p:spPr>
          <a:xfrm rot="2301152">
            <a:off x="10709906" y="4434813"/>
            <a:ext cx="1436888" cy="93117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ectangle: Rounded Corners 28">
            <a:extLst>
              <a:ext uri="{FF2B5EF4-FFF2-40B4-BE49-F238E27FC236}">
                <a16:creationId xmlns:a16="http://schemas.microsoft.com/office/drawing/2014/main" id="{8D17B19E-8B93-4123-8D75-87B68BE942EB}"/>
              </a:ext>
            </a:extLst>
          </p:cNvPr>
          <p:cNvSpPr/>
          <p:nvPr/>
        </p:nvSpPr>
        <p:spPr>
          <a:xfrm>
            <a:off x="8340055" y="5449022"/>
            <a:ext cx="3212983" cy="11225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C5A844C-5199-4D3C-BA05-FF8CAD3A8DDB}"/>
              </a:ext>
            </a:extLst>
          </p:cNvPr>
          <p:cNvSpPr txBox="1"/>
          <p:nvPr/>
        </p:nvSpPr>
        <p:spPr>
          <a:xfrm>
            <a:off x="6096000" y="5821377"/>
            <a:ext cx="2546173" cy="646331"/>
          </a:xfrm>
          <a:prstGeom prst="rect">
            <a:avLst/>
          </a:prstGeom>
          <a:noFill/>
        </p:spPr>
        <p:txBody>
          <a:bodyPr wrap="square" rtlCol="0">
            <a:spAutoFit/>
          </a:bodyPr>
          <a:lstStyle/>
          <a:p>
            <a:r>
              <a:rPr lang="en-US" sz="1200" b="1" dirty="0"/>
              <a:t>Data</a:t>
            </a:r>
            <a:r>
              <a:rPr lang="en-US" sz="1200" dirty="0"/>
              <a:t> (Training data development)</a:t>
            </a:r>
          </a:p>
          <a:p>
            <a:r>
              <a:rPr lang="en-US" sz="1200" dirty="0">
                <a:effectLst/>
                <a:latin typeface="Calibri" panose="020F0502020204030204" pitchFamily="34" charset="0"/>
                <a:ea typeface="Calibri" panose="020F0502020204030204" pitchFamily="34" charset="0"/>
                <a:cs typeface="Times New Roman" panose="02020603050405020304" pitchFamily="18" charset="0"/>
              </a:rPr>
              <a:t>Training</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b="1" dirty="0">
                <a:effectLst/>
                <a:latin typeface="Calibri" panose="020F0502020204030204" pitchFamily="34" charset="0"/>
                <a:ea typeface="Calibri" panose="020F0502020204030204" pitchFamily="34" charset="0"/>
                <a:cs typeface="Times New Roman" panose="02020603050405020304" pitchFamily="18" charset="0"/>
              </a:rPr>
              <a:t>~1268K  questions</a:t>
            </a:r>
          </a:p>
          <a:p>
            <a:r>
              <a:rPr lang="en-US" sz="1200" dirty="0"/>
              <a:t>Test: </a:t>
            </a:r>
            <a:r>
              <a:rPr lang="en-US" sz="1200" b="1" dirty="0"/>
              <a:t>~54K questions</a:t>
            </a:r>
          </a:p>
        </p:txBody>
      </p:sp>
      <p:sp>
        <p:nvSpPr>
          <p:cNvPr id="31" name="TextBox 30">
            <a:extLst>
              <a:ext uri="{FF2B5EF4-FFF2-40B4-BE49-F238E27FC236}">
                <a16:creationId xmlns:a16="http://schemas.microsoft.com/office/drawing/2014/main" id="{63CFCFE8-7C26-4D72-8BF5-C43C9DA6EEE7}"/>
              </a:ext>
            </a:extLst>
          </p:cNvPr>
          <p:cNvSpPr txBox="1"/>
          <p:nvPr/>
        </p:nvSpPr>
        <p:spPr>
          <a:xfrm>
            <a:off x="5270848" y="4013141"/>
            <a:ext cx="1292603" cy="976678"/>
          </a:xfrm>
          <a:prstGeom prst="rect">
            <a:avLst/>
          </a:prstGeom>
          <a:noFill/>
        </p:spPr>
        <p:txBody>
          <a:bodyPr wrap="square">
            <a:spAutoFit/>
          </a:bodyPr>
          <a:lstStyle/>
          <a:p>
            <a:pPr marL="0" marR="0" algn="ctr">
              <a:lnSpc>
                <a:spcPct val="107000"/>
              </a:lnSpc>
              <a:spcBef>
                <a:spcPts val="0"/>
              </a:spcBef>
              <a:spcAft>
                <a:spcPts val="800"/>
              </a:spcAft>
            </a:pPr>
            <a:r>
              <a:rPr lang="en-US" sz="1200" b="1" dirty="0">
                <a:latin typeface="Calibri" panose="020F0502020204030204" pitchFamily="34" charset="0"/>
                <a:ea typeface="Calibri" panose="020F0502020204030204" pitchFamily="34" charset="0"/>
                <a:cs typeface="Times New Roman" panose="02020603050405020304" pitchFamily="18" charset="0"/>
              </a:rPr>
              <a:t>TFIDF vectorization</a:t>
            </a:r>
          </a:p>
          <a:p>
            <a:pPr marL="0" marR="0" algn="ctr">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One Hot encoding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TextBox 32">
            <a:extLst>
              <a:ext uri="{FF2B5EF4-FFF2-40B4-BE49-F238E27FC236}">
                <a16:creationId xmlns:a16="http://schemas.microsoft.com/office/drawing/2014/main" id="{C2515F72-82BC-4E0B-984D-B5A60D80DCA9}"/>
              </a:ext>
            </a:extLst>
          </p:cNvPr>
          <p:cNvSpPr txBox="1"/>
          <p:nvPr/>
        </p:nvSpPr>
        <p:spPr>
          <a:xfrm>
            <a:off x="5917149" y="627796"/>
            <a:ext cx="6094602" cy="553998"/>
          </a:xfrm>
          <a:prstGeom prst="rect">
            <a:avLst/>
          </a:prstGeom>
          <a:noFill/>
        </p:spPr>
        <p:txBody>
          <a:bodyPr wrap="square">
            <a:spAutoFit/>
          </a:bodyPr>
          <a:lstStyle/>
          <a:p>
            <a:r>
              <a:rPr lang="en-US" sz="1000" dirty="0">
                <a:hlinkClick r:id="rId15"/>
              </a:rPr>
              <a:t>https://github.com/shalin4788/Springboard-DS-Track/blob/main/Capstone%20Three_StackOverflow/notebooks/Pre-processing%20and%20Training%20Data%20Development%20and%20Modeling.ipynb</a:t>
            </a:r>
            <a:r>
              <a:rPr lang="en-US" sz="1000" dirty="0"/>
              <a:t> </a:t>
            </a:r>
          </a:p>
        </p:txBody>
      </p:sp>
      <p:sp>
        <p:nvSpPr>
          <p:cNvPr id="36" name="Google Shape;94;p18">
            <a:extLst>
              <a:ext uri="{FF2B5EF4-FFF2-40B4-BE49-F238E27FC236}">
                <a16:creationId xmlns:a16="http://schemas.microsoft.com/office/drawing/2014/main" id="{B12A1C71-2400-46F8-B1CF-CEC0A9C2FA7A}"/>
              </a:ext>
            </a:extLst>
          </p:cNvPr>
          <p:cNvSpPr txBox="1">
            <a:spLocks/>
          </p:cNvSpPr>
          <p:nvPr/>
        </p:nvSpPr>
        <p:spPr>
          <a:xfrm>
            <a:off x="265499" y="404949"/>
            <a:ext cx="5312483"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dirty="0"/>
              <a:t>3. Feature Engineering</a:t>
            </a:r>
          </a:p>
        </p:txBody>
      </p:sp>
      <p:sp>
        <p:nvSpPr>
          <p:cNvPr id="19" name="TextBox 18">
            <a:extLst>
              <a:ext uri="{FF2B5EF4-FFF2-40B4-BE49-F238E27FC236}">
                <a16:creationId xmlns:a16="http://schemas.microsoft.com/office/drawing/2014/main" id="{96F1A5BE-4F0C-419F-B6F1-09739250EF86}"/>
              </a:ext>
            </a:extLst>
          </p:cNvPr>
          <p:cNvSpPr txBox="1"/>
          <p:nvPr/>
        </p:nvSpPr>
        <p:spPr>
          <a:xfrm>
            <a:off x="253359" y="4329160"/>
            <a:ext cx="1292603" cy="281231"/>
          </a:xfrm>
          <a:prstGeom prst="rect">
            <a:avLst/>
          </a:prstGeom>
          <a:noFill/>
        </p:spPr>
        <p:txBody>
          <a:bodyPr wrap="square">
            <a:spAutoFit/>
          </a:bodyPr>
          <a:lstStyle/>
          <a:p>
            <a:pPr marL="0" marR="0" algn="ctr">
              <a:lnSpc>
                <a:spcPct val="107000"/>
              </a:lnSpc>
              <a:spcBef>
                <a:spcPts val="0"/>
              </a:spcBef>
              <a:spcAft>
                <a:spcPts val="800"/>
              </a:spcAft>
            </a:pPr>
            <a:r>
              <a:rPr lang="en-US" sz="1200" b="1" dirty="0">
                <a:latin typeface="Calibri" panose="020F0502020204030204" pitchFamily="34" charset="0"/>
                <a:ea typeface="Calibri" panose="020F0502020204030204" pitchFamily="34" charset="0"/>
                <a:cs typeface="Times New Roman" panose="02020603050405020304" pitchFamily="18" charset="0"/>
              </a:rPr>
              <a:t>Scaling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Plus Sign 3">
            <a:extLst>
              <a:ext uri="{FF2B5EF4-FFF2-40B4-BE49-F238E27FC236}">
                <a16:creationId xmlns:a16="http://schemas.microsoft.com/office/drawing/2014/main" id="{B54F9554-CE09-48EC-9992-4AF3BA97EB5F}"/>
              </a:ext>
            </a:extLst>
          </p:cNvPr>
          <p:cNvSpPr/>
          <p:nvPr/>
        </p:nvSpPr>
        <p:spPr>
          <a:xfrm>
            <a:off x="9746521" y="5821377"/>
            <a:ext cx="369029" cy="40882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D0CD1E5-55AA-43F8-9692-572CBCC36013}"/>
              </a:ext>
            </a:extLst>
          </p:cNvPr>
          <p:cNvSpPr txBox="1"/>
          <p:nvPr/>
        </p:nvSpPr>
        <p:spPr>
          <a:xfrm>
            <a:off x="9441491" y="2470300"/>
            <a:ext cx="1912309" cy="276999"/>
          </a:xfrm>
          <a:prstGeom prst="rect">
            <a:avLst/>
          </a:prstGeom>
          <a:noFill/>
        </p:spPr>
        <p:txBody>
          <a:bodyPr wrap="square" rtlCol="0">
            <a:spAutoFit/>
          </a:bodyPr>
          <a:lstStyle/>
          <a:p>
            <a:r>
              <a:rPr lang="en-US" sz="1200" b="1" dirty="0"/>
              <a:t>Data pre-processing</a:t>
            </a:r>
          </a:p>
        </p:txBody>
      </p:sp>
    </p:spTree>
    <p:extLst>
      <p:ext uri="{BB962C8B-B14F-4D97-AF65-F5344CB8AC3E}">
        <p14:creationId xmlns:p14="http://schemas.microsoft.com/office/powerpoint/2010/main" val="123172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DC9CA9-0963-47A3-B400-B8A80CF9224B}"/>
              </a:ext>
            </a:extLst>
          </p:cNvPr>
          <p:cNvSpPr/>
          <p:nvPr/>
        </p:nvSpPr>
        <p:spPr>
          <a:xfrm>
            <a:off x="436228" y="1308263"/>
            <a:ext cx="4714612" cy="6899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Type</a:t>
            </a:r>
            <a:r>
              <a:rPr lang="en-US" dirty="0">
                <a:solidFill>
                  <a:schemeClr val="tx1"/>
                </a:solidFill>
              </a:rPr>
              <a:t>: Supervised Learning (Multi label classification models)</a:t>
            </a:r>
          </a:p>
        </p:txBody>
      </p:sp>
      <p:sp>
        <p:nvSpPr>
          <p:cNvPr id="5" name="Rectangle 4">
            <a:extLst>
              <a:ext uri="{FF2B5EF4-FFF2-40B4-BE49-F238E27FC236}">
                <a16:creationId xmlns:a16="http://schemas.microsoft.com/office/drawing/2014/main" id="{FB4E0219-8F85-4237-B181-E239525B3A4E}"/>
              </a:ext>
            </a:extLst>
          </p:cNvPr>
          <p:cNvSpPr/>
          <p:nvPr/>
        </p:nvSpPr>
        <p:spPr>
          <a:xfrm>
            <a:off x="436228" y="2192545"/>
            <a:ext cx="4714612" cy="10409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Dependent variable</a:t>
            </a:r>
            <a:r>
              <a:rPr lang="en-US" dirty="0">
                <a:solidFill>
                  <a:schemeClr val="tx1"/>
                </a:solidFill>
              </a:rPr>
              <a:t> – ‘Tag1’, ‘Tag2’, ‘Tag3’, ‘Tag4’, ‘Tag5’ (Maximum 5 tags associated to a question) – 1 vs 0 (top 10 tag present vs absent)</a:t>
            </a:r>
          </a:p>
        </p:txBody>
      </p:sp>
      <p:sp>
        <p:nvSpPr>
          <p:cNvPr id="7" name="Rectangle 6">
            <a:extLst>
              <a:ext uri="{FF2B5EF4-FFF2-40B4-BE49-F238E27FC236}">
                <a16:creationId xmlns:a16="http://schemas.microsoft.com/office/drawing/2014/main" id="{94E6EF36-8E1B-4844-842A-02513943A33B}"/>
              </a:ext>
            </a:extLst>
          </p:cNvPr>
          <p:cNvSpPr/>
          <p:nvPr/>
        </p:nvSpPr>
        <p:spPr>
          <a:xfrm>
            <a:off x="436228" y="3452071"/>
            <a:ext cx="4714612" cy="669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Independent variables (predictors)</a:t>
            </a:r>
            <a:r>
              <a:rPr lang="en-US" dirty="0">
                <a:solidFill>
                  <a:schemeClr val="tx1"/>
                </a:solidFill>
              </a:rPr>
              <a:t> – 200 categorical feature (after TFIDF vectorization)</a:t>
            </a:r>
          </a:p>
        </p:txBody>
      </p:sp>
      <p:sp>
        <p:nvSpPr>
          <p:cNvPr id="10" name="Google Shape;94;p18">
            <a:extLst>
              <a:ext uri="{FF2B5EF4-FFF2-40B4-BE49-F238E27FC236}">
                <a16:creationId xmlns:a16="http://schemas.microsoft.com/office/drawing/2014/main" id="{3EFCB100-3589-4EC6-86A4-6DA0F3EB5FA2}"/>
              </a:ext>
            </a:extLst>
          </p:cNvPr>
          <p:cNvSpPr txBox="1">
            <a:spLocks/>
          </p:cNvSpPr>
          <p:nvPr/>
        </p:nvSpPr>
        <p:spPr>
          <a:xfrm>
            <a:off x="265499" y="404949"/>
            <a:ext cx="6954451"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dirty="0"/>
              <a:t>4. Machine Learning Modeling</a:t>
            </a:r>
          </a:p>
        </p:txBody>
      </p:sp>
      <p:sp>
        <p:nvSpPr>
          <p:cNvPr id="11" name="Rectangle 10">
            <a:extLst>
              <a:ext uri="{FF2B5EF4-FFF2-40B4-BE49-F238E27FC236}">
                <a16:creationId xmlns:a16="http://schemas.microsoft.com/office/drawing/2014/main" id="{848378D3-5422-4C63-9A18-F7FF8642FC0C}"/>
              </a:ext>
            </a:extLst>
          </p:cNvPr>
          <p:cNvSpPr/>
          <p:nvPr/>
        </p:nvSpPr>
        <p:spPr>
          <a:xfrm>
            <a:off x="436228" y="4390243"/>
            <a:ext cx="4714612" cy="669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Dataset size: </a:t>
            </a:r>
          </a:p>
          <a:p>
            <a:r>
              <a:rPr lang="en-US" dirty="0">
                <a:solidFill>
                  <a:schemeClr val="tx1"/>
                </a:solidFill>
              </a:rPr>
              <a:t>~1268K training dataset, ~54K test dataset</a:t>
            </a:r>
          </a:p>
        </p:txBody>
      </p:sp>
      <p:sp>
        <p:nvSpPr>
          <p:cNvPr id="12" name="Rectangle 11">
            <a:extLst>
              <a:ext uri="{FF2B5EF4-FFF2-40B4-BE49-F238E27FC236}">
                <a16:creationId xmlns:a16="http://schemas.microsoft.com/office/drawing/2014/main" id="{71508023-2CDB-4F65-820A-3B9145B505A1}"/>
              </a:ext>
            </a:extLst>
          </p:cNvPr>
          <p:cNvSpPr/>
          <p:nvPr/>
        </p:nvSpPr>
        <p:spPr>
          <a:xfrm>
            <a:off x="5705913" y="3720522"/>
            <a:ext cx="1944847" cy="669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70% Training data</a:t>
            </a:r>
          </a:p>
        </p:txBody>
      </p:sp>
      <p:sp>
        <p:nvSpPr>
          <p:cNvPr id="13" name="Rectangle 12">
            <a:extLst>
              <a:ext uri="{FF2B5EF4-FFF2-40B4-BE49-F238E27FC236}">
                <a16:creationId xmlns:a16="http://schemas.microsoft.com/office/drawing/2014/main" id="{57744C08-2DF9-473E-B7B1-FBC0F6813EA2}"/>
              </a:ext>
            </a:extLst>
          </p:cNvPr>
          <p:cNvSpPr/>
          <p:nvPr/>
        </p:nvSpPr>
        <p:spPr>
          <a:xfrm>
            <a:off x="5705912" y="4929935"/>
            <a:ext cx="1944847" cy="669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30% Test data</a:t>
            </a:r>
          </a:p>
        </p:txBody>
      </p:sp>
      <p:cxnSp>
        <p:nvCxnSpPr>
          <p:cNvPr id="15" name="Straight Arrow Connector 14">
            <a:extLst>
              <a:ext uri="{FF2B5EF4-FFF2-40B4-BE49-F238E27FC236}">
                <a16:creationId xmlns:a16="http://schemas.microsoft.com/office/drawing/2014/main" id="{16A909C3-8AA8-4140-95A5-31CA8E2600FB}"/>
              </a:ext>
            </a:extLst>
          </p:cNvPr>
          <p:cNvCxnSpPr>
            <a:stCxn id="11" idx="3"/>
            <a:endCxn id="12" idx="1"/>
          </p:cNvCxnSpPr>
          <p:nvPr/>
        </p:nvCxnSpPr>
        <p:spPr>
          <a:xfrm flipV="1">
            <a:off x="5150840" y="4055383"/>
            <a:ext cx="555073" cy="669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68A611F-5EF9-49EE-A101-3E43EC6CC0FD}"/>
              </a:ext>
            </a:extLst>
          </p:cNvPr>
          <p:cNvCxnSpPr>
            <a:cxnSpLocks/>
            <a:stCxn id="11" idx="3"/>
            <a:endCxn id="13" idx="1"/>
          </p:cNvCxnSpPr>
          <p:nvPr/>
        </p:nvCxnSpPr>
        <p:spPr>
          <a:xfrm>
            <a:off x="5150840" y="4725104"/>
            <a:ext cx="555072" cy="539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67F13F2-30A4-4192-BB3C-094303C51A9D}"/>
              </a:ext>
            </a:extLst>
          </p:cNvPr>
          <p:cNvSpPr/>
          <p:nvPr/>
        </p:nvSpPr>
        <p:spPr>
          <a:xfrm>
            <a:off x="8607103" y="1685135"/>
            <a:ext cx="3508697" cy="30053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Models applied</a:t>
            </a:r>
          </a:p>
          <a:p>
            <a:pPr marL="285750" indent="-285750">
              <a:buFontTx/>
              <a:buChar char="-"/>
            </a:pPr>
            <a:r>
              <a:rPr lang="en-US" dirty="0" err="1">
                <a:solidFill>
                  <a:schemeClr val="tx1"/>
                </a:solidFill>
              </a:rPr>
              <a:t>tree.DecisionTreeClassifier</a:t>
            </a:r>
            <a:r>
              <a:rPr lang="en-US" dirty="0">
                <a:solidFill>
                  <a:schemeClr val="tx1"/>
                </a:solidFill>
              </a:rPr>
              <a:t>()</a:t>
            </a:r>
          </a:p>
          <a:p>
            <a:pPr marL="285750" indent="-285750">
              <a:buFontTx/>
              <a:buChar char="-"/>
            </a:pPr>
            <a:r>
              <a:rPr lang="en-US" dirty="0" err="1">
                <a:solidFill>
                  <a:schemeClr val="tx1"/>
                </a:solidFill>
              </a:rPr>
              <a:t>KNeighborsClassifier</a:t>
            </a:r>
            <a:r>
              <a:rPr lang="en-US" dirty="0">
                <a:solidFill>
                  <a:schemeClr val="tx1"/>
                </a:solidFill>
              </a:rPr>
              <a:t>(),</a:t>
            </a:r>
          </a:p>
          <a:p>
            <a:pPr marL="285750" indent="-285750">
              <a:buFontTx/>
              <a:buChar char="-"/>
            </a:pPr>
            <a:r>
              <a:rPr lang="en-US" dirty="0" err="1">
                <a:solidFill>
                  <a:schemeClr val="tx1"/>
                </a:solidFill>
              </a:rPr>
              <a:t>MLPClassifier</a:t>
            </a:r>
            <a:r>
              <a:rPr lang="en-US" dirty="0">
                <a:solidFill>
                  <a:schemeClr val="tx1"/>
                </a:solidFill>
              </a:rPr>
              <a:t>()</a:t>
            </a:r>
          </a:p>
          <a:p>
            <a:pPr marL="285750" indent="-285750">
              <a:buFontTx/>
              <a:buChar char="-"/>
            </a:pPr>
            <a:r>
              <a:rPr lang="en-US" dirty="0" err="1">
                <a:solidFill>
                  <a:schemeClr val="tx1"/>
                </a:solidFill>
              </a:rPr>
              <a:t>LogisticRegression</a:t>
            </a:r>
            <a:r>
              <a:rPr lang="en-US" dirty="0">
                <a:solidFill>
                  <a:schemeClr val="tx1"/>
                </a:solidFill>
              </a:rPr>
              <a:t>(),</a:t>
            </a:r>
          </a:p>
          <a:p>
            <a:pPr marL="285750" indent="-285750">
              <a:buFontTx/>
              <a:buChar char="-"/>
            </a:pPr>
            <a:r>
              <a:rPr lang="en-US" dirty="0" err="1">
                <a:solidFill>
                  <a:schemeClr val="tx1"/>
                </a:solidFill>
              </a:rPr>
              <a:t>RandomForestClassifier</a:t>
            </a:r>
            <a:r>
              <a:rPr lang="en-US" dirty="0">
                <a:solidFill>
                  <a:schemeClr val="tx1"/>
                </a:solidFill>
              </a:rPr>
              <a:t>()</a:t>
            </a:r>
          </a:p>
          <a:p>
            <a:pPr marL="285750" indent="-285750">
              <a:buFontTx/>
              <a:buChar char="-"/>
            </a:pPr>
            <a:r>
              <a:rPr lang="en-US" dirty="0" err="1">
                <a:solidFill>
                  <a:schemeClr val="tx1"/>
                </a:solidFill>
              </a:rPr>
              <a:t>GradientBoostingClassifier</a:t>
            </a:r>
            <a:r>
              <a:rPr lang="en-US" dirty="0">
                <a:solidFill>
                  <a:schemeClr val="tx1"/>
                </a:solidFill>
              </a:rPr>
              <a:t>()</a:t>
            </a:r>
          </a:p>
        </p:txBody>
      </p:sp>
      <p:sp>
        <p:nvSpPr>
          <p:cNvPr id="20" name="Rectangle 19">
            <a:extLst>
              <a:ext uri="{FF2B5EF4-FFF2-40B4-BE49-F238E27FC236}">
                <a16:creationId xmlns:a16="http://schemas.microsoft.com/office/drawing/2014/main" id="{58442C52-3D18-42F9-867C-BC6669F63198}"/>
              </a:ext>
            </a:extLst>
          </p:cNvPr>
          <p:cNvSpPr/>
          <p:nvPr/>
        </p:nvSpPr>
        <p:spPr>
          <a:xfrm>
            <a:off x="1834241" y="5660472"/>
            <a:ext cx="8769443" cy="1125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dirty="0"/>
              <a:t>Need to decompose it into multiple independent binary classification problems (one per category) using “one-to-rest” strategy, where we will build multiple independent classifiers and, for an unseen instance, choose the class for which the confidence is maximized.</a:t>
            </a:r>
            <a:endParaRPr lang="en-US" sz="1800" dirty="0"/>
          </a:p>
        </p:txBody>
      </p:sp>
      <p:sp>
        <p:nvSpPr>
          <p:cNvPr id="14" name="TextBox 13">
            <a:extLst>
              <a:ext uri="{FF2B5EF4-FFF2-40B4-BE49-F238E27FC236}">
                <a16:creationId xmlns:a16="http://schemas.microsoft.com/office/drawing/2014/main" id="{E6A3F235-9E31-49EC-A8CB-E3C1BB768F09}"/>
              </a:ext>
            </a:extLst>
          </p:cNvPr>
          <p:cNvSpPr txBox="1"/>
          <p:nvPr/>
        </p:nvSpPr>
        <p:spPr>
          <a:xfrm>
            <a:off x="7326035" y="599983"/>
            <a:ext cx="4865965" cy="553998"/>
          </a:xfrm>
          <a:prstGeom prst="rect">
            <a:avLst/>
          </a:prstGeom>
          <a:noFill/>
        </p:spPr>
        <p:txBody>
          <a:bodyPr wrap="square">
            <a:spAutoFit/>
          </a:bodyPr>
          <a:lstStyle/>
          <a:p>
            <a:r>
              <a:rPr lang="en-US" sz="1000" dirty="0">
                <a:hlinkClick r:id="rId2"/>
              </a:rPr>
              <a:t>https://github.com/shalin4788/Springboard-DS-Track/blob/main/Capstone%20Three_StackOverflow/notebooks/Pre-processing%20and%20Training%20Data%20Development%20and%20Modeling.ipynb</a:t>
            </a:r>
            <a:r>
              <a:rPr lang="en-US" sz="1000" dirty="0"/>
              <a:t>  </a:t>
            </a:r>
          </a:p>
        </p:txBody>
      </p:sp>
    </p:spTree>
    <p:extLst>
      <p:ext uri="{BB962C8B-B14F-4D97-AF65-F5344CB8AC3E}">
        <p14:creationId xmlns:p14="http://schemas.microsoft.com/office/powerpoint/2010/main" val="86839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94;p18">
            <a:extLst>
              <a:ext uri="{FF2B5EF4-FFF2-40B4-BE49-F238E27FC236}">
                <a16:creationId xmlns:a16="http://schemas.microsoft.com/office/drawing/2014/main" id="{3EFCB100-3589-4EC6-86A4-6DA0F3EB5FA2}"/>
              </a:ext>
            </a:extLst>
          </p:cNvPr>
          <p:cNvSpPr txBox="1">
            <a:spLocks/>
          </p:cNvSpPr>
          <p:nvPr/>
        </p:nvSpPr>
        <p:spPr>
          <a:xfrm>
            <a:off x="265500" y="404949"/>
            <a:ext cx="7255440"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dirty="0"/>
              <a:t>Modeling Evaluation metrics</a:t>
            </a:r>
          </a:p>
        </p:txBody>
      </p:sp>
      <p:sp>
        <p:nvSpPr>
          <p:cNvPr id="20" name="Rectangle 19">
            <a:extLst>
              <a:ext uri="{FF2B5EF4-FFF2-40B4-BE49-F238E27FC236}">
                <a16:creationId xmlns:a16="http://schemas.microsoft.com/office/drawing/2014/main" id="{58442C52-3D18-42F9-867C-BC6669F63198}"/>
              </a:ext>
            </a:extLst>
          </p:cNvPr>
          <p:cNvSpPr/>
          <p:nvPr/>
        </p:nvSpPr>
        <p:spPr>
          <a:xfrm>
            <a:off x="6269253" y="1330040"/>
            <a:ext cx="5182359" cy="51230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fontAlgn="base" latinLnBrk="1">
              <a:lnSpc>
                <a:spcPct val="107000"/>
              </a:lnSpc>
              <a:spcBef>
                <a:spcPts val="0"/>
              </a:spcBef>
              <a:spcAft>
                <a:spcPts val="0"/>
              </a:spcAft>
              <a:buFont typeface="Calibri" panose="020F050202020403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DecisionTreeClassifier</a:t>
            </a: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Classifier (</a:t>
            </a:r>
            <a:r>
              <a:rPr lang="en-US"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Clf</a:t>
            </a: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OneVsRestClassifier</a:t>
            </a: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Jaccard score: 27.338832636146837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Hamming loss: 9.770791714856482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latinLnBrk="1">
              <a:lnSpc>
                <a:spcPct val="107000"/>
              </a:lnSpc>
              <a:spcBef>
                <a:spcPts val="0"/>
              </a:spcBef>
              <a:spcAft>
                <a:spcPts val="0"/>
              </a:spcAft>
              <a:buFont typeface="Calibri" panose="020F050202020403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KNeighborsClassifier</a:t>
            </a: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Classifier (</a:t>
            </a:r>
            <a:r>
              <a:rPr lang="en-US"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Clf</a:t>
            </a: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OneVsRestClassifier</a:t>
            </a: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Jaccard score: 24.00687227623198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Hamming loss: 9.533697823572705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latinLnBrk="1">
              <a:lnSpc>
                <a:spcPct val="107000"/>
              </a:lnSpc>
              <a:spcBef>
                <a:spcPts val="0"/>
              </a:spcBef>
              <a:spcAft>
                <a:spcPts val="0"/>
              </a:spcAft>
              <a:buFont typeface="Calibri" panose="020F050202020403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MLPClassifier</a:t>
            </a: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Classifier (</a:t>
            </a:r>
            <a:r>
              <a:rPr lang="en-US" sz="14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Clf</a:t>
            </a: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4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OneVsRestClassifier</a:t>
            </a: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Jaccard score: 25.308022635148692</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Hamming loss: 9.783934391756913</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latinLnBrk="1">
              <a:lnSpc>
                <a:spcPct val="107000"/>
              </a:lnSpc>
              <a:spcBef>
                <a:spcPts val="0"/>
              </a:spcBef>
              <a:spcAft>
                <a:spcPts val="0"/>
              </a:spcAft>
              <a:buFont typeface="Calibri" panose="020F050202020403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LogisticRegression</a:t>
            </a: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Classifier (</a:t>
            </a:r>
            <a:r>
              <a:rPr lang="en-US"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Clf</a:t>
            </a: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OneVsRestClassifier</a:t>
            </a: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Jaccard score: 0.03724163614921482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Hamming loss: 8.4665124592577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latinLnBrk="1">
              <a:lnSpc>
                <a:spcPct val="107000"/>
              </a:lnSpc>
              <a:spcBef>
                <a:spcPts val="0"/>
              </a:spcBef>
              <a:spcAft>
                <a:spcPts val="0"/>
              </a:spcAft>
              <a:buFont typeface="Calibri" panose="020F050202020403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RandomForestClassifier</a:t>
            </a: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Classifier (</a:t>
            </a:r>
            <a:r>
              <a:rPr lang="en-US"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Clf</a:t>
            </a: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OneVsRestClassifier</a:t>
            </a: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Jaccard score: 9.83130976684216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Hamming loss: 8.82346756387341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latinLnBrk="1">
              <a:lnSpc>
                <a:spcPct val="107000"/>
              </a:lnSpc>
              <a:spcBef>
                <a:spcPts val="0"/>
              </a:spcBef>
              <a:spcAft>
                <a:spcPts val="0"/>
              </a:spcAft>
              <a:buFont typeface="Calibri" panose="020F050202020403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ExtraTreeClassifier</a:t>
            </a: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Classifier (</a:t>
            </a:r>
            <a:r>
              <a:rPr lang="en-US" sz="14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Clf</a:t>
            </a: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4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OneVsRestClassifier</a:t>
            </a: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Jaccard score: 27.33208225819063</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Hamming loss: 9.7713174219325</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73161A30-0962-49A2-84A3-BBDBAC375FC8}"/>
              </a:ext>
            </a:extLst>
          </p:cNvPr>
          <p:cNvSpPr/>
          <p:nvPr/>
        </p:nvSpPr>
        <p:spPr>
          <a:xfrm>
            <a:off x="740388" y="1177290"/>
            <a:ext cx="4658896" cy="2045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b="1" dirty="0">
                <a:solidFill>
                  <a:schemeClr val="bg1"/>
                </a:solidFill>
              </a:rPr>
              <a:t>Hamming loss</a:t>
            </a:r>
          </a:p>
          <a:p>
            <a:pPr marL="742950" lvl="1" indent="-285750">
              <a:buFont typeface="Arial" panose="020B0604020202020204" pitchFamily="34" charset="0"/>
              <a:buChar char="•"/>
            </a:pPr>
            <a:r>
              <a:rPr lang="en-US" sz="1600" dirty="0">
                <a:solidFill>
                  <a:schemeClr val="bg1"/>
                </a:solidFill>
              </a:rPr>
              <a:t>Fraction of the wrong labels to the total number of labels</a:t>
            </a:r>
          </a:p>
          <a:p>
            <a:pPr marL="285750" indent="-285750">
              <a:buFont typeface="Arial" panose="020B0604020202020204" pitchFamily="34" charset="0"/>
              <a:buChar char="•"/>
            </a:pPr>
            <a:r>
              <a:rPr lang="en-US" sz="1600" b="1" dirty="0">
                <a:solidFill>
                  <a:schemeClr val="bg1"/>
                </a:solidFill>
              </a:rPr>
              <a:t>Jaccard index score</a:t>
            </a:r>
            <a:endParaRPr lang="en-US" sz="1600" dirty="0">
              <a:solidFill>
                <a:schemeClr val="bg1"/>
              </a:solidFill>
            </a:endParaRPr>
          </a:p>
          <a:p>
            <a:pPr marL="742950" lvl="1" indent="-285750">
              <a:buFont typeface="Arial" panose="020B0604020202020204" pitchFamily="34" charset="0"/>
              <a:buChar char="•"/>
            </a:pPr>
            <a:r>
              <a:rPr lang="en-US" sz="1600" dirty="0">
                <a:solidFill>
                  <a:schemeClr val="bg1"/>
                </a:solidFill>
              </a:rPr>
              <a:t>Number of correctly predicted labels divided by the union of predicted and true labels</a:t>
            </a:r>
          </a:p>
        </p:txBody>
      </p:sp>
      <p:pic>
        <p:nvPicPr>
          <p:cNvPr id="5" name="Picture 4" descr="Shape&#10;&#10;Description automatically generated">
            <a:extLst>
              <a:ext uri="{FF2B5EF4-FFF2-40B4-BE49-F238E27FC236}">
                <a16:creationId xmlns:a16="http://schemas.microsoft.com/office/drawing/2014/main" id="{D0DDD81E-5B51-49B2-845E-44938C0E9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63" y="3429000"/>
            <a:ext cx="2536556" cy="2411730"/>
          </a:xfrm>
          <a:prstGeom prst="rect">
            <a:avLst/>
          </a:prstGeom>
        </p:spPr>
      </p:pic>
      <p:sp>
        <p:nvSpPr>
          <p:cNvPr id="9" name="TextBox 8">
            <a:extLst>
              <a:ext uri="{FF2B5EF4-FFF2-40B4-BE49-F238E27FC236}">
                <a16:creationId xmlns:a16="http://schemas.microsoft.com/office/drawing/2014/main" id="{291F8889-3424-451F-8008-3A32B71AB141}"/>
              </a:ext>
            </a:extLst>
          </p:cNvPr>
          <p:cNvSpPr txBox="1"/>
          <p:nvPr/>
        </p:nvSpPr>
        <p:spPr>
          <a:xfrm>
            <a:off x="3247279" y="3891545"/>
            <a:ext cx="3158490" cy="1477328"/>
          </a:xfrm>
          <a:prstGeom prst="rect">
            <a:avLst/>
          </a:prstGeom>
          <a:noFill/>
        </p:spPr>
        <p:txBody>
          <a:bodyPr wrap="square" rtlCol="0">
            <a:spAutoFit/>
          </a:bodyPr>
          <a:lstStyle/>
          <a:p>
            <a:r>
              <a:rPr lang="en-US" b="1" dirty="0" err="1"/>
              <a:t>MLPClassifier</a:t>
            </a:r>
            <a:r>
              <a:rPr lang="en-US" b="1" dirty="0"/>
              <a:t>()</a:t>
            </a:r>
          </a:p>
          <a:p>
            <a:endParaRPr lang="en-US" b="1" dirty="0"/>
          </a:p>
          <a:p>
            <a:r>
              <a:rPr lang="en-US" b="1" dirty="0"/>
              <a:t>Vs.</a:t>
            </a:r>
          </a:p>
          <a:p>
            <a:endParaRPr lang="en-US" b="1" dirty="0"/>
          </a:p>
          <a:p>
            <a:r>
              <a:rPr lang="en-US" b="1" dirty="0" err="1"/>
              <a:t>ExtraTreeClassifier</a:t>
            </a:r>
            <a:r>
              <a:rPr lang="en-US" b="1" dirty="0"/>
              <a:t>()</a:t>
            </a:r>
          </a:p>
        </p:txBody>
      </p:sp>
    </p:spTree>
    <p:extLst>
      <p:ext uri="{BB962C8B-B14F-4D97-AF65-F5344CB8AC3E}">
        <p14:creationId xmlns:p14="http://schemas.microsoft.com/office/powerpoint/2010/main" val="72755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94;p18">
            <a:extLst>
              <a:ext uri="{FF2B5EF4-FFF2-40B4-BE49-F238E27FC236}">
                <a16:creationId xmlns:a16="http://schemas.microsoft.com/office/drawing/2014/main" id="{3EFCB100-3589-4EC6-86A4-6DA0F3EB5FA2}"/>
              </a:ext>
            </a:extLst>
          </p:cNvPr>
          <p:cNvSpPr txBox="1">
            <a:spLocks/>
          </p:cNvSpPr>
          <p:nvPr/>
        </p:nvSpPr>
        <p:spPr>
          <a:xfrm>
            <a:off x="265500" y="404949"/>
            <a:ext cx="5950742"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dirty="0"/>
              <a:t>Hyperparameter tuning</a:t>
            </a:r>
          </a:p>
        </p:txBody>
      </p:sp>
      <p:sp>
        <p:nvSpPr>
          <p:cNvPr id="20" name="Rectangle 19">
            <a:extLst>
              <a:ext uri="{FF2B5EF4-FFF2-40B4-BE49-F238E27FC236}">
                <a16:creationId xmlns:a16="http://schemas.microsoft.com/office/drawing/2014/main" id="{58442C52-3D18-42F9-867C-BC6669F63198}"/>
              </a:ext>
            </a:extLst>
          </p:cNvPr>
          <p:cNvSpPr/>
          <p:nvPr/>
        </p:nvSpPr>
        <p:spPr>
          <a:xfrm>
            <a:off x="268371" y="1060691"/>
            <a:ext cx="11778219" cy="102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sz="1600" b="1" dirty="0">
                <a:solidFill>
                  <a:schemeClr val="bg1"/>
                </a:solidFill>
              </a:rPr>
              <a:t>In previous slide, </a:t>
            </a:r>
          </a:p>
          <a:p>
            <a:pPr marL="742950" lvl="1" indent="-285750" algn="just">
              <a:buFont typeface="Arial" panose="020B0604020202020204" pitchFamily="34" charset="0"/>
              <a:buChar char="•"/>
            </a:pPr>
            <a:r>
              <a:rPr lang="en-US" sz="1600" b="1" dirty="0" err="1">
                <a:solidFill>
                  <a:schemeClr val="bg1"/>
                </a:solidFill>
              </a:rPr>
              <a:t>MLPClassifier</a:t>
            </a:r>
            <a:r>
              <a:rPr lang="en-US" sz="1600" b="1" dirty="0">
                <a:solidFill>
                  <a:schemeClr val="bg1"/>
                </a:solidFill>
              </a:rPr>
              <a:t>() and </a:t>
            </a:r>
            <a:r>
              <a:rPr lang="en-US" sz="1600" b="1" dirty="0" err="1">
                <a:solidFill>
                  <a:schemeClr val="bg1"/>
                </a:solidFill>
              </a:rPr>
              <a:t>ExtraTreeClassifier</a:t>
            </a:r>
            <a:r>
              <a:rPr lang="en-US" sz="1600" b="1" dirty="0">
                <a:solidFill>
                  <a:schemeClr val="bg1"/>
                </a:solidFill>
              </a:rPr>
              <a:t>() </a:t>
            </a:r>
            <a:r>
              <a:rPr lang="en-US" sz="1600" dirty="0">
                <a:solidFill>
                  <a:schemeClr val="bg1"/>
                </a:solidFill>
              </a:rPr>
              <a:t>had best Jaccard score, but the latter trumped a tad bit</a:t>
            </a:r>
          </a:p>
          <a:p>
            <a:pPr marL="742950" lvl="1" indent="-285750" algn="just">
              <a:buFont typeface="Arial" panose="020B0604020202020204" pitchFamily="34" charset="0"/>
              <a:buChar char="•"/>
            </a:pPr>
            <a:r>
              <a:rPr lang="en-US" sz="1600" dirty="0">
                <a:solidFill>
                  <a:schemeClr val="bg1"/>
                </a:solidFill>
              </a:rPr>
              <a:t>For both models, we will perform Hyperparameter tuning using Grid Search Cross validation</a:t>
            </a:r>
          </a:p>
        </p:txBody>
      </p:sp>
      <p:sp>
        <p:nvSpPr>
          <p:cNvPr id="6" name="Rectangle 5">
            <a:extLst>
              <a:ext uri="{FF2B5EF4-FFF2-40B4-BE49-F238E27FC236}">
                <a16:creationId xmlns:a16="http://schemas.microsoft.com/office/drawing/2014/main" id="{17BF2B78-334F-48D6-BDBC-231D31879B01}"/>
              </a:ext>
            </a:extLst>
          </p:cNvPr>
          <p:cNvSpPr/>
          <p:nvPr/>
        </p:nvSpPr>
        <p:spPr>
          <a:xfrm>
            <a:off x="676012" y="2267656"/>
            <a:ext cx="3115811" cy="21161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Cross validation (CV) for hyperparameter tuning</a:t>
            </a:r>
          </a:p>
          <a:p>
            <a:pPr marL="285750" indent="-285750">
              <a:buFont typeface="Arial" panose="020B0604020202020204" pitchFamily="34" charset="0"/>
              <a:buChar char="•"/>
            </a:pPr>
            <a:r>
              <a:rPr lang="en-US" sz="1600" dirty="0">
                <a:solidFill>
                  <a:schemeClr val="tx1"/>
                </a:solidFill>
              </a:rPr>
              <a:t>3 fold cv</a:t>
            </a:r>
          </a:p>
          <a:p>
            <a:pPr marL="285750" indent="-285750">
              <a:buFont typeface="Arial" panose="020B0604020202020204" pitchFamily="34" charset="0"/>
              <a:buChar char="•"/>
            </a:pPr>
            <a:r>
              <a:rPr lang="en-US" sz="1600" dirty="0">
                <a:solidFill>
                  <a:schemeClr val="tx1"/>
                </a:solidFill>
              </a:rPr>
              <a:t>Using scikit-</a:t>
            </a:r>
            <a:r>
              <a:rPr lang="en-US" sz="1600" dirty="0" err="1">
                <a:solidFill>
                  <a:schemeClr val="tx1"/>
                </a:solidFill>
              </a:rPr>
              <a:t>learn’s</a:t>
            </a:r>
            <a:r>
              <a:rPr lang="en-US" sz="1600" dirty="0">
                <a:solidFill>
                  <a:schemeClr val="tx1"/>
                </a:solidFill>
              </a:rPr>
              <a:t> grid search method</a:t>
            </a:r>
          </a:p>
          <a:p>
            <a:pPr marL="285750" indent="-285750">
              <a:buFont typeface="Arial" panose="020B0604020202020204" pitchFamily="34" charset="0"/>
              <a:buChar char="•"/>
            </a:pPr>
            <a:r>
              <a:rPr lang="en-US" sz="1600" b="1" dirty="0">
                <a:solidFill>
                  <a:schemeClr val="tx1"/>
                </a:solidFill>
              </a:rPr>
              <a:t>Evaluation metrics</a:t>
            </a:r>
            <a:r>
              <a:rPr lang="en-US" sz="1600" dirty="0">
                <a:solidFill>
                  <a:schemeClr val="tx1"/>
                </a:solidFill>
              </a:rPr>
              <a:t>: Average F1 score and Jaccard Score</a:t>
            </a:r>
          </a:p>
        </p:txBody>
      </p:sp>
      <p:sp>
        <p:nvSpPr>
          <p:cNvPr id="7" name="Rectangle 6">
            <a:extLst>
              <a:ext uri="{FF2B5EF4-FFF2-40B4-BE49-F238E27FC236}">
                <a16:creationId xmlns:a16="http://schemas.microsoft.com/office/drawing/2014/main" id="{183192A0-8AAE-4355-B29F-207E370B430F}"/>
              </a:ext>
            </a:extLst>
          </p:cNvPr>
          <p:cNvSpPr/>
          <p:nvPr/>
        </p:nvSpPr>
        <p:spPr>
          <a:xfrm>
            <a:off x="676011" y="4777362"/>
            <a:ext cx="3115811" cy="892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chemeClr val="tx1"/>
                </a:solidFill>
              </a:rPr>
              <a:t>ExtraTreeClassifier</a:t>
            </a:r>
            <a:r>
              <a:rPr lang="en-US" sz="1600" dirty="0">
                <a:solidFill>
                  <a:schemeClr val="tx1"/>
                </a:solidFill>
              </a:rPr>
              <a:t>() model using optimal parameters and 70% of training data</a:t>
            </a:r>
          </a:p>
        </p:txBody>
      </p:sp>
      <p:cxnSp>
        <p:nvCxnSpPr>
          <p:cNvPr id="9" name="Straight Arrow Connector 8">
            <a:extLst>
              <a:ext uri="{FF2B5EF4-FFF2-40B4-BE49-F238E27FC236}">
                <a16:creationId xmlns:a16="http://schemas.microsoft.com/office/drawing/2014/main" id="{617AC323-3ED1-4AC2-8831-9DA1D1887017}"/>
              </a:ext>
            </a:extLst>
          </p:cNvPr>
          <p:cNvCxnSpPr>
            <a:cxnSpLocks/>
            <a:stCxn id="6" idx="2"/>
            <a:endCxn id="7" idx="0"/>
          </p:cNvCxnSpPr>
          <p:nvPr/>
        </p:nvCxnSpPr>
        <p:spPr>
          <a:xfrm flipH="1">
            <a:off x="2233917" y="4383774"/>
            <a:ext cx="1" cy="393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loud 25">
            <a:extLst>
              <a:ext uri="{FF2B5EF4-FFF2-40B4-BE49-F238E27FC236}">
                <a16:creationId xmlns:a16="http://schemas.microsoft.com/office/drawing/2014/main" id="{876B8A96-4E68-423B-BBAB-0CDDDCB77AAE}"/>
              </a:ext>
            </a:extLst>
          </p:cNvPr>
          <p:cNvSpPr/>
          <p:nvPr/>
        </p:nvSpPr>
        <p:spPr>
          <a:xfrm>
            <a:off x="3977782" y="2655175"/>
            <a:ext cx="3280268" cy="102392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ExtraTreeClassifier</a:t>
            </a:r>
            <a:r>
              <a:rPr lang="en-US" dirty="0"/>
              <a:t>() model</a:t>
            </a:r>
          </a:p>
        </p:txBody>
      </p:sp>
      <p:sp>
        <p:nvSpPr>
          <p:cNvPr id="27" name="Arrow: Right 26">
            <a:extLst>
              <a:ext uri="{FF2B5EF4-FFF2-40B4-BE49-F238E27FC236}">
                <a16:creationId xmlns:a16="http://schemas.microsoft.com/office/drawing/2014/main" id="{F01B1AB9-64D5-4C55-9A28-FE35D4785E26}"/>
              </a:ext>
            </a:extLst>
          </p:cNvPr>
          <p:cNvSpPr/>
          <p:nvPr/>
        </p:nvSpPr>
        <p:spPr>
          <a:xfrm rot="1982903">
            <a:off x="5641058" y="4027113"/>
            <a:ext cx="1945275" cy="333408"/>
          </a:xfrm>
          <a:prstGeom prs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A picture containing drawing&#10;&#10;Description automatically generated">
            <a:extLst>
              <a:ext uri="{FF2B5EF4-FFF2-40B4-BE49-F238E27FC236}">
                <a16:creationId xmlns:a16="http://schemas.microsoft.com/office/drawing/2014/main" id="{748CEA82-D897-4B88-8BE4-67ADD240A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1799" y="4037407"/>
            <a:ext cx="881705" cy="881705"/>
          </a:xfrm>
          <a:prstGeom prst="rect">
            <a:avLst/>
          </a:prstGeom>
        </p:spPr>
      </p:pic>
      <p:sp>
        <p:nvSpPr>
          <p:cNvPr id="32" name="Rectangle 31">
            <a:extLst>
              <a:ext uri="{FF2B5EF4-FFF2-40B4-BE49-F238E27FC236}">
                <a16:creationId xmlns:a16="http://schemas.microsoft.com/office/drawing/2014/main" id="{8A0799C4-50B7-4A37-A367-1817A725977F}"/>
              </a:ext>
            </a:extLst>
          </p:cNvPr>
          <p:cNvSpPr/>
          <p:nvPr/>
        </p:nvSpPr>
        <p:spPr>
          <a:xfrm>
            <a:off x="1314451" y="5772733"/>
            <a:ext cx="10184130" cy="1032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nSpc>
                <a:spcPct val="107000"/>
              </a:lnSpc>
              <a:spcBef>
                <a:spcPts val="0"/>
              </a:spcBef>
              <a:spcAft>
                <a:spcPts val="800"/>
              </a:spcAft>
            </a:pPr>
            <a:r>
              <a:rPr lang="en-US" sz="14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Accuracy for </a:t>
            </a:r>
            <a:r>
              <a:rPr lang="en-US" sz="14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MLPClassifier</a:t>
            </a:r>
            <a:r>
              <a:rPr lang="en-US" sz="14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model based on </a:t>
            </a:r>
            <a:r>
              <a:rPr lang="en-US" sz="14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GridSearchCV</a:t>
            </a:r>
            <a:r>
              <a:rPr lang="en-US" sz="14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and  hyperparameter tuning applied comes out to 0.576 which is a tad better than </a:t>
            </a:r>
            <a:r>
              <a:rPr lang="en-US" sz="14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ExtraTreesClassifier</a:t>
            </a:r>
            <a:r>
              <a:rPr lang="en-US" sz="14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however for this purpose since the Jaccard score is so high ~ 0.99 for </a:t>
            </a:r>
            <a:r>
              <a:rPr lang="en-US" sz="14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ExtraTreeClassifier</a:t>
            </a:r>
            <a:r>
              <a:rPr lang="en-US" sz="14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we will clearly choose that as the final model to see how well the scores are after applying the model on unseen dataset</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31" name="Cloud 30">
            <a:extLst>
              <a:ext uri="{FF2B5EF4-FFF2-40B4-BE49-F238E27FC236}">
                <a16:creationId xmlns:a16="http://schemas.microsoft.com/office/drawing/2014/main" id="{B529F8A6-2123-444A-A32F-4E73B62F7936}"/>
              </a:ext>
            </a:extLst>
          </p:cNvPr>
          <p:cNvSpPr/>
          <p:nvPr/>
        </p:nvSpPr>
        <p:spPr>
          <a:xfrm>
            <a:off x="4802956" y="5237259"/>
            <a:ext cx="2455087" cy="643109"/>
          </a:xfrm>
          <a:prstGeom prst="cloud">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Conclusion 1</a:t>
            </a:r>
          </a:p>
        </p:txBody>
      </p:sp>
      <p:sp>
        <p:nvSpPr>
          <p:cNvPr id="15" name="Rectangle 14">
            <a:extLst>
              <a:ext uri="{FF2B5EF4-FFF2-40B4-BE49-F238E27FC236}">
                <a16:creationId xmlns:a16="http://schemas.microsoft.com/office/drawing/2014/main" id="{B8ED45F2-8A06-43A8-9F86-9F87146F1B76}"/>
              </a:ext>
            </a:extLst>
          </p:cNvPr>
          <p:cNvSpPr/>
          <p:nvPr/>
        </p:nvSpPr>
        <p:spPr>
          <a:xfrm>
            <a:off x="7258043" y="2188953"/>
            <a:ext cx="4900419" cy="3186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nSpc>
                <a:spcPct val="107000"/>
              </a:lnSpc>
              <a:spcBef>
                <a:spcPts val="0"/>
              </a:spcBef>
              <a:spcAft>
                <a:spcPts val="0"/>
              </a:spcAft>
              <a:buFont typeface="Calibri" panose="020F0502020204030204" pitchFamily="34" charset="0"/>
              <a:buChar char="-"/>
            </a:pPr>
            <a:r>
              <a:rPr lang="en-US" sz="1100" b="1"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MLPClassifier</a:t>
            </a:r>
            <a:r>
              <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Training time is: 153.80 seconds</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Prediction time is: 0.46 seconds</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Jaccard score: 0.04</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Hamming loss: 8.45</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F1 score: 0.00</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Precision score: 0.412</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Accuracy: 0.577</a:t>
            </a:r>
          </a:p>
          <a:p>
            <a:pPr marL="342900" marR="0" lvl="0" indent="-342900">
              <a:lnSpc>
                <a:spcPct val="107000"/>
              </a:lnSpc>
              <a:spcBef>
                <a:spcPts val="0"/>
              </a:spcBef>
              <a:spcAft>
                <a:spcPts val="0"/>
              </a:spcAft>
              <a:buFont typeface="Calibri" panose="020F0502020204030204" pitchFamily="34" charset="0"/>
              <a:buChar char="-"/>
            </a:pPr>
            <a:r>
              <a:rPr lang="en-US" sz="1100" b="1"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ExtraTreeClassifier</a:t>
            </a:r>
            <a:r>
              <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Training time is: 201.75 seconds</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Prediction time is: 4.62 seconds</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Jaccard score: 0.99</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Hamming loss: 8.49</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F1 score: 0.02</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Precision score: 0.433</a:t>
            </a:r>
          </a:p>
          <a:p>
            <a:pPr marL="742950" marR="0" lvl="1" indent="-285750">
              <a:lnSpc>
                <a:spcPct val="107000"/>
              </a:lnSpc>
              <a:spcBef>
                <a:spcPts val="0"/>
              </a:spcBef>
              <a:spcAft>
                <a:spcPts val="800"/>
              </a:spcAft>
              <a:buFont typeface="Courier New" panose="02070309020205020404" pitchFamily="49" charset="0"/>
              <a:buChar char="o"/>
            </a:pPr>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Accuracy: 0.576</a:t>
            </a:r>
          </a:p>
        </p:txBody>
      </p:sp>
    </p:spTree>
    <p:extLst>
      <p:ext uri="{BB962C8B-B14F-4D97-AF65-F5344CB8AC3E}">
        <p14:creationId xmlns:p14="http://schemas.microsoft.com/office/powerpoint/2010/main" val="3359465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94;p18">
            <a:extLst>
              <a:ext uri="{FF2B5EF4-FFF2-40B4-BE49-F238E27FC236}">
                <a16:creationId xmlns:a16="http://schemas.microsoft.com/office/drawing/2014/main" id="{0C9EAC58-6017-4868-8BBC-FFE0401E3FFE}"/>
              </a:ext>
            </a:extLst>
          </p:cNvPr>
          <p:cNvSpPr txBox="1">
            <a:spLocks/>
          </p:cNvSpPr>
          <p:nvPr/>
        </p:nvSpPr>
        <p:spPr>
          <a:xfrm>
            <a:off x="265500" y="404949"/>
            <a:ext cx="11749291"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dirty="0"/>
              <a:t>Score comparison – Training (validation) vs Test data</a:t>
            </a:r>
          </a:p>
        </p:txBody>
      </p:sp>
      <p:sp>
        <p:nvSpPr>
          <p:cNvPr id="11" name="Rectangle 10">
            <a:extLst>
              <a:ext uri="{FF2B5EF4-FFF2-40B4-BE49-F238E27FC236}">
                <a16:creationId xmlns:a16="http://schemas.microsoft.com/office/drawing/2014/main" id="{8158F3F4-2256-434D-8C14-E37D858E8A6E}"/>
              </a:ext>
            </a:extLst>
          </p:cNvPr>
          <p:cNvSpPr/>
          <p:nvPr/>
        </p:nvSpPr>
        <p:spPr>
          <a:xfrm>
            <a:off x="268372" y="1255001"/>
            <a:ext cx="4541244" cy="102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b="1" i="0" dirty="0">
                <a:solidFill>
                  <a:schemeClr val="bg1"/>
                </a:solidFill>
                <a:effectLst/>
              </a:rPr>
              <a:t>Model fit and predict on validation data </a:t>
            </a:r>
          </a:p>
          <a:p>
            <a:pPr marL="285750" indent="-285750" algn="just">
              <a:buFont typeface="Arial" panose="020B0604020202020204" pitchFamily="34" charset="0"/>
              <a:buChar char="•"/>
            </a:pPr>
            <a:r>
              <a:rPr lang="en-US" sz="1600" b="1" dirty="0">
                <a:solidFill>
                  <a:schemeClr val="bg1"/>
                </a:solidFill>
              </a:rPr>
              <a:t>Algorithm</a:t>
            </a:r>
            <a:r>
              <a:rPr lang="en-US" sz="1600" b="1" i="0" dirty="0">
                <a:solidFill>
                  <a:schemeClr val="bg1"/>
                </a:solidFill>
                <a:effectLst/>
              </a:rPr>
              <a:t>: </a:t>
            </a:r>
            <a:r>
              <a:rPr lang="en-US" sz="1600" i="0" dirty="0" err="1">
                <a:solidFill>
                  <a:schemeClr val="bg1"/>
                </a:solidFill>
                <a:effectLst/>
              </a:rPr>
              <a:t>ExtraTreeClassifier</a:t>
            </a:r>
            <a:r>
              <a:rPr lang="en-US" sz="1600" i="0" dirty="0">
                <a:solidFill>
                  <a:schemeClr val="bg1"/>
                </a:solidFill>
                <a:effectLst/>
              </a:rPr>
              <a:t>() model</a:t>
            </a:r>
          </a:p>
          <a:p>
            <a:pPr marL="285750" indent="-285750" algn="just">
              <a:buFont typeface="Arial" panose="020B0604020202020204" pitchFamily="34" charset="0"/>
              <a:buChar char="•"/>
            </a:pPr>
            <a:r>
              <a:rPr lang="en-US" sz="1600" i="0" dirty="0">
                <a:solidFill>
                  <a:schemeClr val="bg1"/>
                </a:solidFill>
                <a:effectLst/>
              </a:rPr>
              <a:t>Hyperparameter tuning using Grid Search Cross validation </a:t>
            </a:r>
          </a:p>
        </p:txBody>
      </p:sp>
      <p:sp>
        <p:nvSpPr>
          <p:cNvPr id="12" name="Rectangle 11">
            <a:extLst>
              <a:ext uri="{FF2B5EF4-FFF2-40B4-BE49-F238E27FC236}">
                <a16:creationId xmlns:a16="http://schemas.microsoft.com/office/drawing/2014/main" id="{EB12F5A1-DB06-420C-B335-5AD3372295BD}"/>
              </a:ext>
            </a:extLst>
          </p:cNvPr>
          <p:cNvSpPr/>
          <p:nvPr/>
        </p:nvSpPr>
        <p:spPr>
          <a:xfrm>
            <a:off x="7886021" y="1255001"/>
            <a:ext cx="2599186" cy="102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bg1"/>
                </a:solidFill>
              </a:rPr>
              <a:t>Apply saved model to fit and predict on </a:t>
            </a:r>
            <a:r>
              <a:rPr lang="en-US" sz="1600" b="1" dirty="0">
                <a:solidFill>
                  <a:schemeClr val="bg1"/>
                </a:solidFill>
              </a:rPr>
              <a:t>unseen test</a:t>
            </a:r>
            <a:r>
              <a:rPr lang="en-US" sz="1600" b="1" i="0" dirty="0">
                <a:solidFill>
                  <a:schemeClr val="bg1"/>
                </a:solidFill>
                <a:effectLst/>
              </a:rPr>
              <a:t> data </a:t>
            </a:r>
          </a:p>
        </p:txBody>
      </p:sp>
      <p:sp>
        <p:nvSpPr>
          <p:cNvPr id="15" name="Arrow: Right 14">
            <a:extLst>
              <a:ext uri="{FF2B5EF4-FFF2-40B4-BE49-F238E27FC236}">
                <a16:creationId xmlns:a16="http://schemas.microsoft.com/office/drawing/2014/main" id="{8B2D561E-425A-441E-9B2A-833CD4DDBA65}"/>
              </a:ext>
            </a:extLst>
          </p:cNvPr>
          <p:cNvSpPr/>
          <p:nvPr/>
        </p:nvSpPr>
        <p:spPr>
          <a:xfrm rot="1982903">
            <a:off x="4667408" y="2413259"/>
            <a:ext cx="1654159" cy="358138"/>
          </a:xfrm>
          <a:prstGeom prs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15">
            <a:extLst>
              <a:ext uri="{FF2B5EF4-FFF2-40B4-BE49-F238E27FC236}">
                <a16:creationId xmlns:a16="http://schemas.microsoft.com/office/drawing/2014/main" id="{D7949389-DAF4-414F-82C0-8DA4CFEA74E6}"/>
              </a:ext>
            </a:extLst>
          </p:cNvPr>
          <p:cNvSpPr/>
          <p:nvPr/>
        </p:nvSpPr>
        <p:spPr>
          <a:xfrm>
            <a:off x="4809616" y="3029158"/>
            <a:ext cx="2599186" cy="102392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 model for future prediction </a:t>
            </a:r>
          </a:p>
        </p:txBody>
      </p:sp>
      <p:sp>
        <p:nvSpPr>
          <p:cNvPr id="18" name="Arrow: Right 17">
            <a:extLst>
              <a:ext uri="{FF2B5EF4-FFF2-40B4-BE49-F238E27FC236}">
                <a16:creationId xmlns:a16="http://schemas.microsoft.com/office/drawing/2014/main" id="{9195A7EE-7B8C-4394-AAE3-06F54877ACF8}"/>
              </a:ext>
            </a:extLst>
          </p:cNvPr>
          <p:cNvSpPr/>
          <p:nvPr/>
        </p:nvSpPr>
        <p:spPr>
          <a:xfrm rot="19218244">
            <a:off x="6219197" y="2346297"/>
            <a:ext cx="1768835" cy="319066"/>
          </a:xfrm>
          <a:prstGeom prs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
            <a:extLst>
              <a:ext uri="{FF2B5EF4-FFF2-40B4-BE49-F238E27FC236}">
                <a16:creationId xmlns:a16="http://schemas.microsoft.com/office/drawing/2014/main" id="{76B5BEF6-EA8D-4FB3-9E62-6375FEE293AC}"/>
              </a:ext>
            </a:extLst>
          </p:cNvPr>
          <p:cNvSpPr>
            <a:spLocks noChangeArrowheads="1"/>
          </p:cNvSpPr>
          <p:nvPr/>
        </p:nvSpPr>
        <p:spPr bwMode="auto">
          <a:xfrm>
            <a:off x="8101014" y="3432398"/>
            <a:ext cx="3477576" cy="13525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304800" lvl="0" indent="-342900">
              <a:lnSpc>
                <a:spcPts val="1500"/>
              </a:lnSpc>
              <a:spcBef>
                <a:spcPts val="0"/>
              </a:spcBef>
              <a:spcAft>
                <a:spcPts val="0"/>
              </a:spcAft>
              <a:buSzPts val="1000"/>
              <a:buFont typeface="Wingdings" panose="05000000000000000000" pitchFamily="2" charset="2"/>
              <a:buChar char=""/>
              <a:tabLst>
                <a:tab pos="457200" algn="l"/>
              </a:tabLst>
            </a:pPr>
            <a:r>
              <a:rPr lang="en-US" sz="1600" dirty="0">
                <a:solidFill>
                  <a:srgbClr val="000000"/>
                </a:solidFill>
              </a:rPr>
              <a:t>Training time is: 93.70 seconds</a:t>
            </a:r>
          </a:p>
          <a:p>
            <a:pPr marL="342900" marR="304800" lvl="0" indent="-342900">
              <a:lnSpc>
                <a:spcPts val="1500"/>
              </a:lnSpc>
              <a:spcBef>
                <a:spcPts val="0"/>
              </a:spcBef>
              <a:spcAft>
                <a:spcPts val="0"/>
              </a:spcAft>
              <a:buSzPts val="1000"/>
              <a:buFont typeface="Wingdings" panose="05000000000000000000" pitchFamily="2" charset="2"/>
              <a:buChar char=""/>
              <a:tabLst>
                <a:tab pos="457200" algn="l"/>
              </a:tabLst>
            </a:pPr>
            <a:r>
              <a:rPr lang="en-US" sz="1600" dirty="0">
                <a:solidFill>
                  <a:srgbClr val="000000"/>
                </a:solidFill>
              </a:rPr>
              <a:t>Prediction time is: 6 seconds</a:t>
            </a:r>
          </a:p>
          <a:p>
            <a:pPr marL="342900" marR="304800" lvl="0" indent="-342900">
              <a:lnSpc>
                <a:spcPts val="1500"/>
              </a:lnSpc>
              <a:spcBef>
                <a:spcPts val="0"/>
              </a:spcBef>
              <a:spcAft>
                <a:spcPts val="0"/>
              </a:spcAft>
              <a:buSzPts val="1000"/>
              <a:buFont typeface="Wingdings" panose="05000000000000000000" pitchFamily="2" charset="2"/>
              <a:buChar char=""/>
              <a:tabLst>
                <a:tab pos="457200" algn="l"/>
              </a:tabLst>
            </a:pPr>
            <a:r>
              <a:rPr lang="en-US" sz="1600" dirty="0">
                <a:solidFill>
                  <a:srgbClr val="000000"/>
                </a:solidFill>
              </a:rPr>
              <a:t>Jaccard score: 86.08</a:t>
            </a:r>
          </a:p>
          <a:p>
            <a:pPr marL="342900" marR="304800" lvl="0" indent="-342900">
              <a:lnSpc>
                <a:spcPts val="1500"/>
              </a:lnSpc>
              <a:spcBef>
                <a:spcPts val="0"/>
              </a:spcBef>
              <a:spcAft>
                <a:spcPts val="0"/>
              </a:spcAft>
              <a:buSzPts val="1000"/>
              <a:buFont typeface="Wingdings" panose="05000000000000000000" pitchFamily="2" charset="2"/>
              <a:buChar char=""/>
              <a:tabLst>
                <a:tab pos="457200" algn="l"/>
              </a:tabLst>
            </a:pPr>
            <a:r>
              <a:rPr lang="en-US" sz="1600" dirty="0">
                <a:solidFill>
                  <a:srgbClr val="000000"/>
                </a:solidFill>
              </a:rPr>
              <a:t>Hamming loss: 1.177</a:t>
            </a:r>
          </a:p>
          <a:p>
            <a:pPr marL="342900" marR="304800" lvl="0" indent="-342900">
              <a:lnSpc>
                <a:spcPts val="1500"/>
              </a:lnSpc>
              <a:spcBef>
                <a:spcPts val="0"/>
              </a:spcBef>
              <a:spcAft>
                <a:spcPts val="0"/>
              </a:spcAft>
              <a:buSzPts val="1000"/>
              <a:buFont typeface="Wingdings" panose="05000000000000000000" pitchFamily="2" charset="2"/>
              <a:buChar char=""/>
              <a:tabLst>
                <a:tab pos="457200" algn="l"/>
              </a:tabLst>
            </a:pPr>
            <a:r>
              <a:rPr lang="en-US" sz="1600" dirty="0">
                <a:solidFill>
                  <a:srgbClr val="000000"/>
                </a:solidFill>
              </a:rPr>
              <a:t>F1 score: 0.925</a:t>
            </a:r>
          </a:p>
          <a:p>
            <a:pPr marL="342900" marR="304800" lvl="0" indent="-342900">
              <a:lnSpc>
                <a:spcPts val="1500"/>
              </a:lnSpc>
              <a:spcBef>
                <a:spcPts val="0"/>
              </a:spcBef>
              <a:spcAft>
                <a:spcPts val="0"/>
              </a:spcAft>
              <a:buSzPts val="1000"/>
              <a:buFont typeface="Wingdings" panose="05000000000000000000" pitchFamily="2" charset="2"/>
              <a:buChar char=""/>
              <a:tabLst>
                <a:tab pos="457200" algn="l"/>
              </a:tabLst>
            </a:pPr>
            <a:r>
              <a:rPr lang="en-US" sz="1600" dirty="0">
                <a:solidFill>
                  <a:srgbClr val="000000"/>
                </a:solidFill>
              </a:rPr>
              <a:t>Precision score: 1.0</a:t>
            </a:r>
          </a:p>
          <a:p>
            <a:pPr marL="342900" marR="304800" lvl="0" indent="-342900">
              <a:lnSpc>
                <a:spcPts val="1500"/>
              </a:lnSpc>
              <a:spcBef>
                <a:spcPts val="0"/>
              </a:spcBef>
              <a:spcAft>
                <a:spcPts val="0"/>
              </a:spcAft>
              <a:buSzPts val="1000"/>
              <a:buFont typeface="Wingdings" panose="05000000000000000000" pitchFamily="2" charset="2"/>
              <a:buChar char=""/>
              <a:tabLst>
                <a:tab pos="457200" algn="l"/>
              </a:tabLst>
            </a:pPr>
            <a:r>
              <a:rPr lang="en-US" sz="1600" dirty="0">
                <a:solidFill>
                  <a:srgbClr val="000000"/>
                </a:solidFill>
              </a:rPr>
              <a:t>Accuracy: 0.941</a:t>
            </a:r>
          </a:p>
        </p:txBody>
      </p:sp>
      <p:sp>
        <p:nvSpPr>
          <p:cNvPr id="26" name="Rectangle 25">
            <a:extLst>
              <a:ext uri="{FF2B5EF4-FFF2-40B4-BE49-F238E27FC236}">
                <a16:creationId xmlns:a16="http://schemas.microsoft.com/office/drawing/2014/main" id="{571D8FA6-4CA7-4485-BAA3-B05D2F56D093}"/>
              </a:ext>
            </a:extLst>
          </p:cNvPr>
          <p:cNvSpPr/>
          <p:nvPr/>
        </p:nvSpPr>
        <p:spPr>
          <a:xfrm>
            <a:off x="919294" y="5373727"/>
            <a:ext cx="10379830" cy="1352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nSpc>
                <a:spcPct val="107000"/>
              </a:lnSpc>
              <a:spcBef>
                <a:spcPts val="0"/>
              </a:spcBef>
              <a:spcAft>
                <a:spcPts val="80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prediction time on unseen test data went slightly up from 4.6 seconds to 6 seconds which is not a dealbreaker</a:t>
            </a:r>
          </a:p>
          <a:p>
            <a:pPr marL="342900" marR="0" lvl="0" indent="-342900">
              <a:lnSpc>
                <a:spcPct val="107000"/>
              </a:lnSpc>
              <a:spcBef>
                <a:spcPts val="0"/>
              </a:spcBef>
              <a:spcAft>
                <a:spcPts val="80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There </a:t>
            </a:r>
            <a:r>
              <a:rPr lang="en-US" sz="1600" dirty="0">
                <a:latin typeface="Calibri" panose="020F0502020204030204" pitchFamily="34" charset="0"/>
                <a:ea typeface="Calibri" panose="020F0502020204030204" pitchFamily="34" charset="0"/>
                <a:cs typeface="Times New Roman" panose="02020603050405020304" pitchFamily="18" charset="0"/>
              </a:rPr>
              <a:t>was a significant improvement in f1 score </a:t>
            </a:r>
          </a:p>
          <a:p>
            <a:pPr marL="342900" marR="0" lvl="0" indent="-342900">
              <a:lnSpc>
                <a:spcPct val="107000"/>
              </a:lnSpc>
              <a:spcBef>
                <a:spcPts val="0"/>
              </a:spcBef>
              <a:spcAft>
                <a:spcPts val="80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Accuracy has improved drastically to 0.94</a:t>
            </a:r>
            <a:r>
              <a:rPr lang="en-US" sz="1600" dirty="0">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Jaccard scor</a:t>
            </a:r>
            <a:r>
              <a:rPr lang="en-US" sz="1600" dirty="0">
                <a:latin typeface="Calibri" panose="020F0502020204030204" pitchFamily="34" charset="0"/>
                <a:ea typeface="Calibri" panose="020F0502020204030204" pitchFamily="34" charset="0"/>
                <a:cs typeface="Times New Roman" panose="02020603050405020304" pitchFamily="18" charset="0"/>
              </a:rPr>
              <a:t>e has reduced a bit from 0.99 to 0.86, however it is still a great score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Cloud 27">
            <a:extLst>
              <a:ext uri="{FF2B5EF4-FFF2-40B4-BE49-F238E27FC236}">
                <a16:creationId xmlns:a16="http://schemas.microsoft.com/office/drawing/2014/main" id="{6E203841-88E9-47EE-9129-4F55E95D64E3}"/>
              </a:ext>
            </a:extLst>
          </p:cNvPr>
          <p:cNvSpPr/>
          <p:nvPr/>
        </p:nvSpPr>
        <p:spPr>
          <a:xfrm>
            <a:off x="4912601" y="4724225"/>
            <a:ext cx="2455087" cy="643109"/>
          </a:xfrm>
          <a:prstGeom prst="cloud">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Conclusion 2</a:t>
            </a:r>
          </a:p>
        </p:txBody>
      </p:sp>
      <p:sp>
        <p:nvSpPr>
          <p:cNvPr id="29" name="Rectangle 1">
            <a:extLst>
              <a:ext uri="{FF2B5EF4-FFF2-40B4-BE49-F238E27FC236}">
                <a16:creationId xmlns:a16="http://schemas.microsoft.com/office/drawing/2014/main" id="{6835B883-4650-4ED3-9822-C25FAF266ABC}"/>
              </a:ext>
            </a:extLst>
          </p:cNvPr>
          <p:cNvSpPr>
            <a:spLocks noChangeArrowheads="1"/>
          </p:cNvSpPr>
          <p:nvPr/>
        </p:nvSpPr>
        <p:spPr bwMode="auto">
          <a:xfrm rot="19126001">
            <a:off x="6454152" y="2156807"/>
            <a:ext cx="995465"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600" b="1" dirty="0">
                <a:solidFill>
                  <a:srgbClr val="000000"/>
                </a:solidFill>
              </a:rPr>
              <a:t>Load model</a:t>
            </a:r>
            <a:endParaRPr lang="en-US" sz="1600" dirty="0">
              <a:solidFill>
                <a:srgbClr val="000000"/>
              </a:solidFill>
            </a:endParaRPr>
          </a:p>
        </p:txBody>
      </p:sp>
      <p:sp>
        <p:nvSpPr>
          <p:cNvPr id="17" name="Rectangle 1">
            <a:extLst>
              <a:ext uri="{FF2B5EF4-FFF2-40B4-BE49-F238E27FC236}">
                <a16:creationId xmlns:a16="http://schemas.microsoft.com/office/drawing/2014/main" id="{FA8E8E66-4ACD-465E-9143-5864D41E1FF0}"/>
              </a:ext>
            </a:extLst>
          </p:cNvPr>
          <p:cNvSpPr>
            <a:spLocks noChangeArrowheads="1"/>
          </p:cNvSpPr>
          <p:nvPr/>
        </p:nvSpPr>
        <p:spPr bwMode="auto">
          <a:xfrm>
            <a:off x="854821" y="3469255"/>
            <a:ext cx="3477576" cy="13525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304800" indent="-342900">
              <a:lnSpc>
                <a:spcPts val="1500"/>
              </a:lnSpc>
              <a:buSzPts val="1000"/>
              <a:buFont typeface="Wingdings" panose="05000000000000000000" pitchFamily="2" charset="2"/>
              <a:buChar char=""/>
              <a:tabLst>
                <a:tab pos="457200" algn="l"/>
              </a:tabLst>
            </a:pPr>
            <a:r>
              <a:rPr lang="en-US" sz="1600" dirty="0">
                <a:solidFill>
                  <a:srgbClr val="000000"/>
                </a:solidFill>
              </a:rPr>
              <a:t>Training time is: 201.75 seconds</a:t>
            </a:r>
          </a:p>
          <a:p>
            <a:pPr marL="342900" marR="304800" indent="-342900">
              <a:lnSpc>
                <a:spcPts val="1500"/>
              </a:lnSpc>
              <a:buSzPts val="1000"/>
              <a:buFont typeface="Wingdings" panose="05000000000000000000" pitchFamily="2" charset="2"/>
              <a:buChar char=""/>
              <a:tabLst>
                <a:tab pos="457200" algn="l"/>
              </a:tabLst>
            </a:pPr>
            <a:r>
              <a:rPr lang="en-US" sz="1600" dirty="0">
                <a:solidFill>
                  <a:srgbClr val="000000"/>
                </a:solidFill>
              </a:rPr>
              <a:t>Prediction time is: 4.62 seconds</a:t>
            </a:r>
          </a:p>
          <a:p>
            <a:pPr marL="342900" marR="304800" indent="-342900">
              <a:lnSpc>
                <a:spcPts val="1500"/>
              </a:lnSpc>
              <a:buSzPts val="1000"/>
              <a:buFont typeface="Wingdings" panose="05000000000000000000" pitchFamily="2" charset="2"/>
              <a:buChar char=""/>
              <a:tabLst>
                <a:tab pos="457200" algn="l"/>
              </a:tabLst>
            </a:pPr>
            <a:r>
              <a:rPr lang="en-US" sz="1600" dirty="0">
                <a:solidFill>
                  <a:srgbClr val="000000"/>
                </a:solidFill>
              </a:rPr>
              <a:t>Jaccard score: 0.99</a:t>
            </a:r>
          </a:p>
          <a:p>
            <a:pPr marL="342900" marR="304800" indent="-342900">
              <a:lnSpc>
                <a:spcPts val="1500"/>
              </a:lnSpc>
              <a:buSzPts val="1000"/>
              <a:buFont typeface="Wingdings" panose="05000000000000000000" pitchFamily="2" charset="2"/>
              <a:buChar char=""/>
              <a:tabLst>
                <a:tab pos="457200" algn="l"/>
              </a:tabLst>
            </a:pPr>
            <a:r>
              <a:rPr lang="en-US" sz="1600" dirty="0">
                <a:solidFill>
                  <a:srgbClr val="000000"/>
                </a:solidFill>
              </a:rPr>
              <a:t>Hamming loss: 8.49</a:t>
            </a:r>
          </a:p>
          <a:p>
            <a:pPr marL="342900" marR="304800" indent="-342900">
              <a:lnSpc>
                <a:spcPts val="1500"/>
              </a:lnSpc>
              <a:buSzPts val="1000"/>
              <a:buFont typeface="Wingdings" panose="05000000000000000000" pitchFamily="2" charset="2"/>
              <a:buChar char=""/>
              <a:tabLst>
                <a:tab pos="457200" algn="l"/>
              </a:tabLst>
            </a:pPr>
            <a:r>
              <a:rPr lang="en-US" sz="1600" dirty="0">
                <a:solidFill>
                  <a:srgbClr val="000000"/>
                </a:solidFill>
              </a:rPr>
              <a:t>F1 score: 0.02</a:t>
            </a:r>
          </a:p>
          <a:p>
            <a:pPr marL="342900" marR="304800" indent="-342900">
              <a:lnSpc>
                <a:spcPts val="1500"/>
              </a:lnSpc>
              <a:buSzPts val="1000"/>
              <a:buFont typeface="Wingdings" panose="05000000000000000000" pitchFamily="2" charset="2"/>
              <a:buChar char=""/>
              <a:tabLst>
                <a:tab pos="457200" algn="l"/>
              </a:tabLst>
            </a:pPr>
            <a:r>
              <a:rPr lang="en-US" sz="1600" dirty="0">
                <a:solidFill>
                  <a:srgbClr val="000000"/>
                </a:solidFill>
              </a:rPr>
              <a:t>Precision score: 0.433</a:t>
            </a:r>
          </a:p>
          <a:p>
            <a:pPr marL="342900" marR="304800" indent="-342900">
              <a:lnSpc>
                <a:spcPts val="1500"/>
              </a:lnSpc>
              <a:buSzPts val="1000"/>
              <a:buFont typeface="Wingdings" panose="05000000000000000000" pitchFamily="2" charset="2"/>
              <a:buChar char=""/>
              <a:tabLst>
                <a:tab pos="457200" algn="l"/>
              </a:tabLst>
            </a:pPr>
            <a:r>
              <a:rPr lang="en-US" sz="1600" dirty="0">
                <a:solidFill>
                  <a:srgbClr val="000000"/>
                </a:solidFill>
              </a:rPr>
              <a:t>Accuracy: 0.576</a:t>
            </a:r>
          </a:p>
        </p:txBody>
      </p:sp>
      <p:sp>
        <p:nvSpPr>
          <p:cNvPr id="19" name="Google Shape;94;p18">
            <a:extLst>
              <a:ext uri="{FF2B5EF4-FFF2-40B4-BE49-F238E27FC236}">
                <a16:creationId xmlns:a16="http://schemas.microsoft.com/office/drawing/2014/main" id="{6AD1112A-E382-4F32-91D7-E14D5A7336F7}"/>
              </a:ext>
            </a:extLst>
          </p:cNvPr>
          <p:cNvSpPr txBox="1">
            <a:spLocks/>
          </p:cNvSpPr>
          <p:nvPr/>
        </p:nvSpPr>
        <p:spPr>
          <a:xfrm>
            <a:off x="7797001" y="2729869"/>
            <a:ext cx="3996029" cy="601143"/>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2800" b="1" dirty="0"/>
              <a:t>Unseen Test data: Scores</a:t>
            </a:r>
          </a:p>
        </p:txBody>
      </p:sp>
    </p:spTree>
    <p:extLst>
      <p:ext uri="{BB962C8B-B14F-4D97-AF65-F5344CB8AC3E}">
        <p14:creationId xmlns:p14="http://schemas.microsoft.com/office/powerpoint/2010/main" val="3401622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E7A023-BA50-47C2-8FE1-F60B99937EF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579" y="475331"/>
            <a:ext cx="6083105" cy="6083105"/>
          </a:xfrm>
          <a:prstGeom prst="rect">
            <a:avLst/>
          </a:prstGeom>
        </p:spPr>
      </p:pic>
      <p:sp>
        <p:nvSpPr>
          <p:cNvPr id="14" name="Cloud 13">
            <a:extLst>
              <a:ext uri="{FF2B5EF4-FFF2-40B4-BE49-F238E27FC236}">
                <a16:creationId xmlns:a16="http://schemas.microsoft.com/office/drawing/2014/main" id="{46AB115D-8043-4305-B618-B57685401FBD}"/>
              </a:ext>
            </a:extLst>
          </p:cNvPr>
          <p:cNvSpPr/>
          <p:nvPr/>
        </p:nvSpPr>
        <p:spPr>
          <a:xfrm>
            <a:off x="1020898" y="2820234"/>
            <a:ext cx="3542713" cy="149736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Most common question titles for top 10 tags</a:t>
            </a:r>
          </a:p>
        </p:txBody>
      </p:sp>
      <p:sp>
        <p:nvSpPr>
          <p:cNvPr id="35" name="Google Shape;94;p18">
            <a:extLst>
              <a:ext uri="{FF2B5EF4-FFF2-40B4-BE49-F238E27FC236}">
                <a16:creationId xmlns:a16="http://schemas.microsoft.com/office/drawing/2014/main" id="{5224B8A7-5A8C-4DBB-8A6C-B0DA0554DD0C}"/>
              </a:ext>
            </a:extLst>
          </p:cNvPr>
          <p:cNvSpPr txBox="1">
            <a:spLocks/>
          </p:cNvSpPr>
          <p:nvPr/>
        </p:nvSpPr>
        <p:spPr>
          <a:xfrm>
            <a:off x="265500" y="404949"/>
            <a:ext cx="4533003"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dirty="0"/>
              <a:t>Top features</a:t>
            </a:r>
          </a:p>
        </p:txBody>
      </p:sp>
      <p:sp>
        <p:nvSpPr>
          <p:cNvPr id="36" name="Google Shape;94;p18">
            <a:extLst>
              <a:ext uri="{FF2B5EF4-FFF2-40B4-BE49-F238E27FC236}">
                <a16:creationId xmlns:a16="http://schemas.microsoft.com/office/drawing/2014/main" id="{EAAD3DB1-FD1D-41D5-8A57-320CDF2F8F9D}"/>
              </a:ext>
            </a:extLst>
          </p:cNvPr>
          <p:cNvSpPr txBox="1">
            <a:spLocks/>
          </p:cNvSpPr>
          <p:nvPr/>
        </p:nvSpPr>
        <p:spPr>
          <a:xfrm>
            <a:off x="5894076" y="985328"/>
            <a:ext cx="6066003"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dirty="0"/>
              <a:t>Confusion Matrix</a:t>
            </a:r>
          </a:p>
          <a:p>
            <a:pPr algn="ctr">
              <a:spcBef>
                <a:spcPts val="0"/>
              </a:spcBef>
            </a:pPr>
            <a:r>
              <a:rPr lang="en-US" sz="2800" b="1" dirty="0"/>
              <a:t>Training Validation dataset vs.</a:t>
            </a:r>
          </a:p>
          <a:p>
            <a:pPr algn="ctr">
              <a:spcBef>
                <a:spcPts val="0"/>
              </a:spcBef>
            </a:pPr>
            <a:r>
              <a:rPr lang="en-US" sz="2800" b="1" dirty="0"/>
              <a:t>Test dataset</a:t>
            </a:r>
          </a:p>
        </p:txBody>
      </p:sp>
      <p:sp>
        <p:nvSpPr>
          <p:cNvPr id="37" name="Rectangle 36">
            <a:extLst>
              <a:ext uri="{FF2B5EF4-FFF2-40B4-BE49-F238E27FC236}">
                <a16:creationId xmlns:a16="http://schemas.microsoft.com/office/drawing/2014/main" id="{65B4510C-D963-4769-A16C-CD143F9CC98C}"/>
              </a:ext>
            </a:extLst>
          </p:cNvPr>
          <p:cNvSpPr/>
          <p:nvPr/>
        </p:nvSpPr>
        <p:spPr>
          <a:xfrm>
            <a:off x="391886" y="6210227"/>
            <a:ext cx="7695041" cy="54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bg1"/>
                </a:solidFill>
                <a:effectLst/>
                <a:latin typeface="Calibri" panose="020F0502020204030204" pitchFamily="34" charset="0"/>
                <a:ea typeface="Calibri" panose="020F0502020204030204" pitchFamily="34" charset="0"/>
              </a:rPr>
              <a:t>There are a fewer number of misclassified top 10 tags across questions (%), i.e. false negatives</a:t>
            </a:r>
            <a:endParaRPr lang="en-US" sz="1100" dirty="0">
              <a:solidFill>
                <a:schemeClr val="bg1"/>
              </a:solidFill>
            </a:endParaRPr>
          </a:p>
        </p:txBody>
      </p:sp>
      <p:sp>
        <p:nvSpPr>
          <p:cNvPr id="38" name="Cloud 37">
            <a:extLst>
              <a:ext uri="{FF2B5EF4-FFF2-40B4-BE49-F238E27FC236}">
                <a16:creationId xmlns:a16="http://schemas.microsoft.com/office/drawing/2014/main" id="{615E2B91-8EF9-48BE-893A-5D4F196F38EA}"/>
              </a:ext>
            </a:extLst>
          </p:cNvPr>
          <p:cNvSpPr/>
          <p:nvPr/>
        </p:nvSpPr>
        <p:spPr>
          <a:xfrm>
            <a:off x="6038205" y="5663805"/>
            <a:ext cx="2455087" cy="643109"/>
          </a:xfrm>
          <a:prstGeom prst="cloud">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Conclusion 3</a:t>
            </a:r>
          </a:p>
        </p:txBody>
      </p:sp>
      <p:pic>
        <p:nvPicPr>
          <p:cNvPr id="16" name="Picture 15">
            <a:extLst>
              <a:ext uri="{FF2B5EF4-FFF2-40B4-BE49-F238E27FC236}">
                <a16:creationId xmlns:a16="http://schemas.microsoft.com/office/drawing/2014/main" id="{BE7FC3BA-9D04-4ADA-B458-83854B38CE26}"/>
              </a:ext>
            </a:extLst>
          </p:cNvPr>
          <p:cNvPicPr>
            <a:picLocks noChangeAspect="1"/>
          </p:cNvPicPr>
          <p:nvPr/>
        </p:nvPicPr>
        <p:blipFill rotWithShape="1">
          <a:blip r:embed="rId3">
            <a:extLst>
              <a:ext uri="{28A0092B-C50C-407E-A947-70E740481C1C}">
                <a14:useLocalDpi xmlns:a14="http://schemas.microsoft.com/office/drawing/2010/main" val="0"/>
              </a:ext>
            </a:extLst>
          </a:blip>
          <a:srcRect r="46031"/>
          <a:stretch/>
        </p:blipFill>
        <p:spPr>
          <a:xfrm>
            <a:off x="7336918" y="3930274"/>
            <a:ext cx="484359" cy="615978"/>
          </a:xfrm>
          <a:prstGeom prst="rect">
            <a:avLst/>
          </a:prstGeom>
        </p:spPr>
      </p:pic>
      <p:pic>
        <p:nvPicPr>
          <p:cNvPr id="8" name="Picture 7">
            <a:extLst>
              <a:ext uri="{FF2B5EF4-FFF2-40B4-BE49-F238E27FC236}">
                <a16:creationId xmlns:a16="http://schemas.microsoft.com/office/drawing/2014/main" id="{AE292C6C-0317-4D66-ADBF-C708E68A1926}"/>
              </a:ext>
            </a:extLst>
          </p:cNvPr>
          <p:cNvPicPr>
            <a:picLocks noChangeAspect="1"/>
          </p:cNvPicPr>
          <p:nvPr/>
        </p:nvPicPr>
        <p:blipFill>
          <a:blip r:embed="rId4"/>
          <a:stretch>
            <a:fillRect/>
          </a:stretch>
        </p:blipFill>
        <p:spPr>
          <a:xfrm>
            <a:off x="7996637" y="3345851"/>
            <a:ext cx="3545903" cy="1205607"/>
          </a:xfrm>
          <a:prstGeom prst="rect">
            <a:avLst/>
          </a:prstGeom>
        </p:spPr>
      </p:pic>
      <p:sp>
        <p:nvSpPr>
          <p:cNvPr id="19" name="TextBox 18">
            <a:extLst>
              <a:ext uri="{FF2B5EF4-FFF2-40B4-BE49-F238E27FC236}">
                <a16:creationId xmlns:a16="http://schemas.microsoft.com/office/drawing/2014/main" id="{B327A15B-CAF9-4EE5-A715-F2407C2C082F}"/>
              </a:ext>
            </a:extLst>
          </p:cNvPr>
          <p:cNvSpPr txBox="1"/>
          <p:nvPr/>
        </p:nvSpPr>
        <p:spPr>
          <a:xfrm>
            <a:off x="8801589" y="3059668"/>
            <a:ext cx="3158490" cy="369332"/>
          </a:xfrm>
          <a:prstGeom prst="rect">
            <a:avLst/>
          </a:prstGeom>
          <a:noFill/>
        </p:spPr>
        <p:txBody>
          <a:bodyPr wrap="square" rtlCol="0">
            <a:spAutoFit/>
          </a:bodyPr>
          <a:lstStyle/>
          <a:p>
            <a:r>
              <a:rPr lang="en-US" b="1" dirty="0"/>
              <a:t>Unseen dataset</a:t>
            </a:r>
          </a:p>
        </p:txBody>
      </p:sp>
      <p:sp>
        <p:nvSpPr>
          <p:cNvPr id="2" name="Oval 1">
            <a:extLst>
              <a:ext uri="{FF2B5EF4-FFF2-40B4-BE49-F238E27FC236}">
                <a16:creationId xmlns:a16="http://schemas.microsoft.com/office/drawing/2014/main" id="{6B4A2CB6-F34B-4BDC-A139-D124DB60A637}"/>
              </a:ext>
            </a:extLst>
          </p:cNvPr>
          <p:cNvSpPr/>
          <p:nvPr/>
        </p:nvSpPr>
        <p:spPr>
          <a:xfrm>
            <a:off x="8358276" y="4019847"/>
            <a:ext cx="1290381" cy="81522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6D373EB-146E-4A23-BBAE-F1A65615CC0F}"/>
              </a:ext>
            </a:extLst>
          </p:cNvPr>
          <p:cNvSpPr txBox="1"/>
          <p:nvPr/>
        </p:nvSpPr>
        <p:spPr>
          <a:xfrm>
            <a:off x="8793969" y="1691878"/>
            <a:ext cx="3158490" cy="369332"/>
          </a:xfrm>
          <a:prstGeom prst="rect">
            <a:avLst/>
          </a:prstGeom>
          <a:noFill/>
        </p:spPr>
        <p:txBody>
          <a:bodyPr wrap="square" rtlCol="0">
            <a:spAutoFit/>
          </a:bodyPr>
          <a:lstStyle/>
          <a:p>
            <a:r>
              <a:rPr lang="en-US" b="1" dirty="0"/>
              <a:t>Unseen dataset</a:t>
            </a:r>
          </a:p>
        </p:txBody>
      </p:sp>
      <p:pic>
        <p:nvPicPr>
          <p:cNvPr id="10" name="Picture 9">
            <a:extLst>
              <a:ext uri="{FF2B5EF4-FFF2-40B4-BE49-F238E27FC236}">
                <a16:creationId xmlns:a16="http://schemas.microsoft.com/office/drawing/2014/main" id="{4B2EA643-4EFC-4613-8244-AC3ED1AF9C15}"/>
              </a:ext>
            </a:extLst>
          </p:cNvPr>
          <p:cNvPicPr>
            <a:picLocks noChangeAspect="1"/>
          </p:cNvPicPr>
          <p:nvPr/>
        </p:nvPicPr>
        <p:blipFill>
          <a:blip r:embed="rId5"/>
          <a:stretch>
            <a:fillRect/>
          </a:stretch>
        </p:blipFill>
        <p:spPr>
          <a:xfrm>
            <a:off x="7679082" y="2027112"/>
            <a:ext cx="3854974" cy="1125365"/>
          </a:xfrm>
          <a:prstGeom prst="rect">
            <a:avLst/>
          </a:prstGeom>
        </p:spPr>
      </p:pic>
      <p:pic>
        <p:nvPicPr>
          <p:cNvPr id="23" name="Picture 22">
            <a:extLst>
              <a:ext uri="{FF2B5EF4-FFF2-40B4-BE49-F238E27FC236}">
                <a16:creationId xmlns:a16="http://schemas.microsoft.com/office/drawing/2014/main" id="{C7F85728-D3DA-44B7-94A4-83B6EB312B57}"/>
              </a:ext>
            </a:extLst>
          </p:cNvPr>
          <p:cNvPicPr>
            <a:picLocks noChangeAspect="1"/>
          </p:cNvPicPr>
          <p:nvPr/>
        </p:nvPicPr>
        <p:blipFill rotWithShape="1">
          <a:blip r:embed="rId3">
            <a:extLst>
              <a:ext uri="{28A0092B-C50C-407E-A947-70E740481C1C}">
                <a14:useLocalDpi xmlns:a14="http://schemas.microsoft.com/office/drawing/2010/main" val="0"/>
              </a:ext>
            </a:extLst>
          </a:blip>
          <a:srcRect r="46031"/>
          <a:stretch/>
        </p:blipFill>
        <p:spPr>
          <a:xfrm rot="10800000">
            <a:off x="7245414" y="2633186"/>
            <a:ext cx="484359" cy="615978"/>
          </a:xfrm>
          <a:prstGeom prst="rect">
            <a:avLst/>
          </a:prstGeom>
        </p:spPr>
      </p:pic>
      <p:sp>
        <p:nvSpPr>
          <p:cNvPr id="24" name="Oval 23">
            <a:extLst>
              <a:ext uri="{FF2B5EF4-FFF2-40B4-BE49-F238E27FC236}">
                <a16:creationId xmlns:a16="http://schemas.microsoft.com/office/drawing/2014/main" id="{0DFB237D-41DD-48F9-BA97-B619CC7CD773}"/>
              </a:ext>
            </a:extLst>
          </p:cNvPr>
          <p:cNvSpPr/>
          <p:nvPr/>
        </p:nvSpPr>
        <p:spPr>
          <a:xfrm>
            <a:off x="8278524" y="2568845"/>
            <a:ext cx="1370133" cy="6393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3684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94;p18">
            <a:extLst>
              <a:ext uri="{FF2B5EF4-FFF2-40B4-BE49-F238E27FC236}">
                <a16:creationId xmlns:a16="http://schemas.microsoft.com/office/drawing/2014/main" id="{0C9EAC58-6017-4868-8BBC-FFE0401E3FFE}"/>
              </a:ext>
            </a:extLst>
          </p:cNvPr>
          <p:cNvSpPr txBox="1">
            <a:spLocks/>
          </p:cNvSpPr>
          <p:nvPr/>
        </p:nvSpPr>
        <p:spPr>
          <a:xfrm>
            <a:off x="265500" y="404949"/>
            <a:ext cx="4910507"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dirty="0"/>
              <a:t>Future Research</a:t>
            </a:r>
          </a:p>
        </p:txBody>
      </p:sp>
      <p:sp>
        <p:nvSpPr>
          <p:cNvPr id="14" name="Google Shape;141;p24">
            <a:extLst>
              <a:ext uri="{FF2B5EF4-FFF2-40B4-BE49-F238E27FC236}">
                <a16:creationId xmlns:a16="http://schemas.microsoft.com/office/drawing/2014/main" id="{D47CF68F-2DE0-4B30-9E4A-A09CE66087F8}"/>
              </a:ext>
            </a:extLst>
          </p:cNvPr>
          <p:cNvSpPr txBox="1">
            <a:spLocks/>
          </p:cNvSpPr>
          <p:nvPr/>
        </p:nvSpPr>
        <p:spPr>
          <a:xfrm>
            <a:off x="237910" y="1451113"/>
            <a:ext cx="11808773" cy="4899991"/>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Apply a different training, test data split instead to further improve scores across different classification evaluation metrics.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Hyperparameter tuning can be performed 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MLPClassifier</a:t>
            </a:r>
            <a:r>
              <a:rPr lang="en-US" sz="1800" dirty="0">
                <a:effectLst/>
                <a:latin typeface="Calibri" panose="020F0502020204030204" pitchFamily="34" charset="0"/>
                <a:ea typeface="Calibri" panose="020F0502020204030204" pitchFamily="34" charset="0"/>
                <a:cs typeface="Times New Roman" panose="02020603050405020304" pitchFamily="18" charset="0"/>
              </a:rPr>
              <a:t> model but limited scope of this project to only tuning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ExtraTreeClassifier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Perform hyperparameter tuning on additional parameters than just criterion,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max_features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n_estimators</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could additionally improve the scores, especially the true positive score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Apply Cross Validation using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GridSearchCV</a:t>
            </a:r>
            <a:r>
              <a:rPr lang="en-US" sz="1800" dirty="0">
                <a:effectLst/>
                <a:latin typeface="Calibri" panose="020F0502020204030204" pitchFamily="34" charset="0"/>
                <a:ea typeface="Calibri" panose="020F0502020204030204" pitchFamily="34" charset="0"/>
                <a:cs typeface="Times New Roman" panose="02020603050405020304" pitchFamily="18" charset="0"/>
              </a:rPr>
              <a:t> across all models to be able to conclude on the best model.</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Choose more than 200 max features aka categorical features for modeling step.</a:t>
            </a:r>
          </a:p>
          <a:p>
            <a:pPr marL="742950" marR="0" lvl="1" indent="-285750">
              <a:lnSpc>
                <a:spcPct val="107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project scope, I chose 200 features due to CPU constraints causing overcommit memory issues.</a:t>
            </a:r>
          </a:p>
          <a:p>
            <a:pPr marL="742950" marR="0" lvl="1" indent="-285750">
              <a:lnSpc>
                <a:spcPct val="107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Choosing 500-1000 max features would ensure modeling is performed on a dataset without getting rid of few important features that could have possibly been trimmed in this effort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 word embeddings to analyze semantic and syntactic similarity, relation with other words for better classification and model results.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Target another business problem like predicting tags associated to questions that belong to unseen test dataset</a:t>
            </a:r>
          </a:p>
          <a:p>
            <a:pPr marL="800100" lvl="1" indent="-342900">
              <a:lnSpc>
                <a:spcPct val="107000"/>
              </a:lnSpc>
              <a:spcBef>
                <a:spcPts val="0"/>
              </a:spcBef>
              <a:spcAft>
                <a:spcPts val="80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Iidentify</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tag questions to a specific topic which could be used as a basis for future tag recommendation when another developer posts a related question OR a question on a related topic.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3333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1F587E47-32A6-4B04-9303-6031AAE19CB7}"/>
              </a:ext>
            </a:extLst>
          </p:cNvPr>
          <p:cNvSpPr txBox="1"/>
          <p:nvPr/>
        </p:nvSpPr>
        <p:spPr>
          <a:xfrm>
            <a:off x="6774315" y="2031695"/>
            <a:ext cx="3755850" cy="1561005"/>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Every document is a mixture of topics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Every topic is a mixture of words</a:t>
            </a:r>
          </a:p>
          <a:p>
            <a:pPr marL="342900" marR="0" lvl="0" indent="-342900">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M</a:t>
            </a:r>
            <a:r>
              <a:rPr lang="en-US" sz="1800" dirty="0">
                <a:effectLst/>
                <a:latin typeface="Calibri" panose="020F0502020204030204" pitchFamily="34" charset="0"/>
                <a:ea typeface="Calibri" panose="020F0502020204030204" pitchFamily="34" charset="0"/>
                <a:cs typeface="Times New Roman" panose="02020603050405020304" pitchFamily="18" charset="0"/>
              </a:rPr>
              <a:t>illions of questions posted without any moderation </a:t>
            </a:r>
          </a:p>
        </p:txBody>
      </p:sp>
      <p:sp>
        <p:nvSpPr>
          <p:cNvPr id="25" name="Google Shape;94;p18">
            <a:extLst>
              <a:ext uri="{FF2B5EF4-FFF2-40B4-BE49-F238E27FC236}">
                <a16:creationId xmlns:a16="http://schemas.microsoft.com/office/drawing/2014/main" id="{212F9241-0BF8-4AF0-B7D9-096ED4155D85}"/>
              </a:ext>
            </a:extLst>
          </p:cNvPr>
          <p:cNvSpPr txBox="1">
            <a:spLocks/>
          </p:cNvSpPr>
          <p:nvPr/>
        </p:nvSpPr>
        <p:spPr>
          <a:xfrm>
            <a:off x="265500" y="404949"/>
            <a:ext cx="6802050"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dirty="0"/>
              <a:t>The Problem and challenge</a:t>
            </a:r>
          </a:p>
        </p:txBody>
      </p:sp>
      <p:sp>
        <p:nvSpPr>
          <p:cNvPr id="28" name="Rectangle: Rounded Corners 27">
            <a:extLst>
              <a:ext uri="{FF2B5EF4-FFF2-40B4-BE49-F238E27FC236}">
                <a16:creationId xmlns:a16="http://schemas.microsoft.com/office/drawing/2014/main" id="{4666F043-2354-41CA-8DAE-EC5BFED5D658}"/>
              </a:ext>
            </a:extLst>
          </p:cNvPr>
          <p:cNvSpPr/>
          <p:nvPr/>
        </p:nvSpPr>
        <p:spPr>
          <a:xfrm>
            <a:off x="102739" y="1238401"/>
            <a:ext cx="11993564" cy="5505197"/>
          </a:xfrm>
          <a:prstGeom prst="roundRect">
            <a:avLst>
              <a:gd name="adj" fmla="val 218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 email, website&#10;&#10;Description automatically generated">
            <a:extLst>
              <a:ext uri="{FF2B5EF4-FFF2-40B4-BE49-F238E27FC236}">
                <a16:creationId xmlns:a16="http://schemas.microsoft.com/office/drawing/2014/main" id="{45F16CF5-3DD2-47A4-B3DA-DFE52AA83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25" y="1480155"/>
            <a:ext cx="5533369" cy="3615720"/>
          </a:xfrm>
          <a:prstGeom prst="rect">
            <a:avLst/>
          </a:prstGeom>
        </p:spPr>
      </p:pic>
      <p:sp>
        <p:nvSpPr>
          <p:cNvPr id="4" name="Oval 3">
            <a:extLst>
              <a:ext uri="{FF2B5EF4-FFF2-40B4-BE49-F238E27FC236}">
                <a16:creationId xmlns:a16="http://schemas.microsoft.com/office/drawing/2014/main" id="{C414EAC0-BBD2-41B6-87AB-F62C5AD90B48}"/>
              </a:ext>
            </a:extLst>
          </p:cNvPr>
          <p:cNvSpPr/>
          <p:nvPr/>
        </p:nvSpPr>
        <p:spPr>
          <a:xfrm>
            <a:off x="628650" y="2552700"/>
            <a:ext cx="962025" cy="6572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DCFCD0E-9BEF-4DCA-8CFB-7E51896AAC21}"/>
              </a:ext>
            </a:extLst>
          </p:cNvPr>
          <p:cNvSpPr/>
          <p:nvPr/>
        </p:nvSpPr>
        <p:spPr>
          <a:xfrm>
            <a:off x="1019175" y="4406296"/>
            <a:ext cx="2600325" cy="4038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BCD404A2-7B5B-4F27-97F7-97737EE1B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2298" y="2252603"/>
            <a:ext cx="1019175" cy="1119188"/>
          </a:xfrm>
          <a:prstGeom prst="rect">
            <a:avLst/>
          </a:prstGeom>
        </p:spPr>
      </p:pic>
      <p:sp>
        <p:nvSpPr>
          <p:cNvPr id="40" name="TextBox 39">
            <a:extLst>
              <a:ext uri="{FF2B5EF4-FFF2-40B4-BE49-F238E27FC236}">
                <a16:creationId xmlns:a16="http://schemas.microsoft.com/office/drawing/2014/main" id="{23B77007-0F97-4296-9930-F87D6A7034C3}"/>
              </a:ext>
            </a:extLst>
          </p:cNvPr>
          <p:cNvSpPr txBox="1"/>
          <p:nvPr/>
        </p:nvSpPr>
        <p:spPr>
          <a:xfrm>
            <a:off x="6774315" y="2031694"/>
            <a:ext cx="3755850" cy="1561005"/>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Every document is a mixture of topics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Every topic is a mixture of words</a:t>
            </a:r>
          </a:p>
          <a:p>
            <a:pPr marL="342900" marR="0" lvl="0" indent="-342900">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M</a:t>
            </a:r>
            <a:r>
              <a:rPr lang="en-US" sz="1800" dirty="0">
                <a:effectLst/>
                <a:latin typeface="Calibri" panose="020F0502020204030204" pitchFamily="34" charset="0"/>
                <a:ea typeface="Calibri" panose="020F0502020204030204" pitchFamily="34" charset="0"/>
                <a:cs typeface="Times New Roman" panose="02020603050405020304" pitchFamily="18" charset="0"/>
              </a:rPr>
              <a:t>illions of questions posted without any moderation </a:t>
            </a:r>
          </a:p>
        </p:txBody>
      </p:sp>
      <p:sp>
        <p:nvSpPr>
          <p:cNvPr id="42" name="TextBox 41">
            <a:extLst>
              <a:ext uri="{FF2B5EF4-FFF2-40B4-BE49-F238E27FC236}">
                <a16:creationId xmlns:a16="http://schemas.microsoft.com/office/drawing/2014/main" id="{0246E754-B6F3-45FD-BFE2-71C3D017D3F3}"/>
              </a:ext>
            </a:extLst>
          </p:cNvPr>
          <p:cNvSpPr txBox="1"/>
          <p:nvPr/>
        </p:nvSpPr>
        <p:spPr>
          <a:xfrm>
            <a:off x="809625" y="5095875"/>
            <a:ext cx="3755850" cy="1264642"/>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Main attributes</a:t>
            </a:r>
          </a:p>
          <a:p>
            <a:pPr marL="800100" lvl="1" indent="-342900">
              <a:lnSpc>
                <a:spcPct val="107000"/>
              </a:lnSpc>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Upvotes and Downvotes</a:t>
            </a:r>
          </a:p>
          <a:p>
            <a:pPr marL="800100" lvl="1" indent="-342900">
              <a:lnSpc>
                <a:spcPct val="107000"/>
              </a:lnSpc>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Tags – ex: python, </a:t>
            </a:r>
            <a:r>
              <a:rPr lang="en-US" dirty="0" err="1">
                <a:effectLst/>
                <a:latin typeface="Calibri" panose="020F0502020204030204" pitchFamily="34" charset="0"/>
                <a:ea typeface="Calibri" panose="020F0502020204030204" pitchFamily="34" charset="0"/>
                <a:cs typeface="Times New Roman" panose="02020603050405020304" pitchFamily="18" charset="0"/>
              </a:rPr>
              <a:t>c#</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etc</a:t>
            </a:r>
            <a:r>
              <a:rPr lang="en-US" dirty="0">
                <a:effectLst/>
                <a:latin typeface="Calibri" panose="020F0502020204030204" pitchFamily="34" charset="0"/>
                <a:ea typeface="Calibri" panose="020F0502020204030204" pitchFamily="34" charset="0"/>
                <a:cs typeface="Times New Roman" panose="02020603050405020304" pitchFamily="18" charset="0"/>
              </a:rPr>
              <a:t> associated to a question</a:t>
            </a:r>
          </a:p>
        </p:txBody>
      </p:sp>
      <p:pic>
        <p:nvPicPr>
          <p:cNvPr id="10" name="Picture 9" descr="A picture containing text, clipart&#10;&#10;Description automatically generated">
            <a:extLst>
              <a:ext uri="{FF2B5EF4-FFF2-40B4-BE49-F238E27FC236}">
                <a16:creationId xmlns:a16="http://schemas.microsoft.com/office/drawing/2014/main" id="{D03E1EA7-D0A9-41CE-B522-CFB9B9E0D2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9329" y="4178959"/>
            <a:ext cx="1724953" cy="1953857"/>
          </a:xfrm>
          <a:prstGeom prst="rect">
            <a:avLst/>
          </a:prstGeom>
        </p:spPr>
      </p:pic>
      <p:sp>
        <p:nvSpPr>
          <p:cNvPr id="43" name="TextBox 42">
            <a:extLst>
              <a:ext uri="{FF2B5EF4-FFF2-40B4-BE49-F238E27FC236}">
                <a16:creationId xmlns:a16="http://schemas.microsoft.com/office/drawing/2014/main" id="{0F5C81F5-A199-4146-97A3-AE24EB5DED74}"/>
              </a:ext>
            </a:extLst>
          </p:cNvPr>
          <p:cNvSpPr txBox="1"/>
          <p:nvPr/>
        </p:nvSpPr>
        <p:spPr>
          <a:xfrm>
            <a:off x="6746448" y="4137678"/>
            <a:ext cx="3755850" cy="2450094"/>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Every user has an open ended way of posting a question – own syntax and semantics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Hard to identify which words contribute the most to which topics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Hard to classify tags that are most relevant to a question posted</a:t>
            </a:r>
          </a:p>
        </p:txBody>
      </p:sp>
    </p:spTree>
    <p:extLst>
      <p:ext uri="{BB962C8B-B14F-4D97-AF65-F5344CB8AC3E}">
        <p14:creationId xmlns:p14="http://schemas.microsoft.com/office/powerpoint/2010/main" val="3361311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Shape&#10;&#10;Description automatically generated">
            <a:extLst>
              <a:ext uri="{FF2B5EF4-FFF2-40B4-BE49-F238E27FC236}">
                <a16:creationId xmlns:a16="http://schemas.microsoft.com/office/drawing/2014/main" id="{21FC90B2-3539-41EB-B74B-05DA68AD0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8362368" y="3168298"/>
            <a:ext cx="1725586" cy="809228"/>
          </a:xfrm>
          <a:prstGeom prst="rect">
            <a:avLst/>
          </a:prstGeom>
        </p:spPr>
      </p:pic>
      <p:sp>
        <p:nvSpPr>
          <p:cNvPr id="4" name="Title 1">
            <a:extLst>
              <a:ext uri="{FF2B5EF4-FFF2-40B4-BE49-F238E27FC236}">
                <a16:creationId xmlns:a16="http://schemas.microsoft.com/office/drawing/2014/main" id="{9204BF2C-9EEC-400E-88C2-6149235B804C}"/>
              </a:ext>
            </a:extLst>
          </p:cNvPr>
          <p:cNvSpPr txBox="1">
            <a:spLocks/>
          </p:cNvSpPr>
          <p:nvPr/>
        </p:nvSpPr>
        <p:spPr>
          <a:xfrm>
            <a:off x="1265019" y="1874137"/>
            <a:ext cx="3061680" cy="48185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bg1"/>
                </a:solidFill>
                <a:latin typeface="Sabon Next LT" panose="020B0502040204020203" pitchFamily="2" charset="0"/>
                <a:cs typeface="Sabon Next LT" panose="020B0502040204020203" pitchFamily="2" charset="0"/>
              </a:rPr>
              <a:t>We take our ‘Be Nice, Be respectful’ policy seriously</a:t>
            </a:r>
          </a:p>
        </p:txBody>
      </p:sp>
      <p:sp>
        <p:nvSpPr>
          <p:cNvPr id="63" name="Rectangle 62">
            <a:extLst>
              <a:ext uri="{FF2B5EF4-FFF2-40B4-BE49-F238E27FC236}">
                <a16:creationId xmlns:a16="http://schemas.microsoft.com/office/drawing/2014/main" id="{8C259B5D-79F4-4EA9-BFE6-C45460676425}"/>
              </a:ext>
            </a:extLst>
          </p:cNvPr>
          <p:cNvSpPr/>
          <p:nvPr/>
        </p:nvSpPr>
        <p:spPr>
          <a:xfrm>
            <a:off x="6460077" y="1249398"/>
            <a:ext cx="5418332" cy="129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Classify questions with most popular tags (top 10 tags) used across organizations</a:t>
            </a:r>
            <a:endParaRPr lang="en-US" dirty="0"/>
          </a:p>
        </p:txBody>
      </p:sp>
      <p:sp>
        <p:nvSpPr>
          <p:cNvPr id="66" name="Google Shape;94;p18">
            <a:extLst>
              <a:ext uri="{FF2B5EF4-FFF2-40B4-BE49-F238E27FC236}">
                <a16:creationId xmlns:a16="http://schemas.microsoft.com/office/drawing/2014/main" id="{5DADBED4-F8C3-41B7-83AF-56FC2B503810}"/>
              </a:ext>
            </a:extLst>
          </p:cNvPr>
          <p:cNvSpPr txBox="1">
            <a:spLocks/>
          </p:cNvSpPr>
          <p:nvPr/>
        </p:nvSpPr>
        <p:spPr>
          <a:xfrm>
            <a:off x="265500" y="404949"/>
            <a:ext cx="4045200"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dirty="0"/>
              <a:t>Success Criteria</a:t>
            </a:r>
          </a:p>
        </p:txBody>
      </p:sp>
      <p:sp>
        <p:nvSpPr>
          <p:cNvPr id="35" name="Rectangle 34">
            <a:extLst>
              <a:ext uri="{FF2B5EF4-FFF2-40B4-BE49-F238E27FC236}">
                <a16:creationId xmlns:a16="http://schemas.microsoft.com/office/drawing/2014/main" id="{947E88F7-981C-4B68-8DA4-AEBF71879571}"/>
              </a:ext>
            </a:extLst>
          </p:cNvPr>
          <p:cNvSpPr/>
          <p:nvPr/>
        </p:nvSpPr>
        <p:spPr>
          <a:xfrm>
            <a:off x="6460077" y="4557070"/>
            <a:ext cx="5418332" cy="129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Identify questions and provide learning bootcamps with a rich library of articles around top 10 tags/ technologies/ languages to developer associates </a:t>
            </a:r>
            <a:endParaRPr lang="en-US" dirty="0"/>
          </a:p>
        </p:txBody>
      </p:sp>
      <p:pic>
        <p:nvPicPr>
          <p:cNvPr id="3" name="Picture 2" descr="A picture containing text, library, room, book&#10;&#10;Description automatically generated">
            <a:extLst>
              <a:ext uri="{FF2B5EF4-FFF2-40B4-BE49-F238E27FC236}">
                <a16:creationId xmlns:a16="http://schemas.microsoft.com/office/drawing/2014/main" id="{AF062801-46DA-4A53-AF8F-2B18D1CCBDF4}"/>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6368" y="38100"/>
            <a:ext cx="12185632" cy="6760799"/>
          </a:xfrm>
          <a:prstGeom prst="rect">
            <a:avLst/>
          </a:prstGeom>
        </p:spPr>
      </p:pic>
      <p:pic>
        <p:nvPicPr>
          <p:cNvPr id="16" name="Picture 15" descr="Logo&#10;&#10;Description automatically generated with medium confidence">
            <a:extLst>
              <a:ext uri="{FF2B5EF4-FFF2-40B4-BE49-F238E27FC236}">
                <a16:creationId xmlns:a16="http://schemas.microsoft.com/office/drawing/2014/main" id="{BCA14C85-0C00-4017-8048-8BC2B5E163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5019" y="1874137"/>
            <a:ext cx="3550849" cy="707886"/>
          </a:xfrm>
          <a:prstGeom prst="rect">
            <a:avLst/>
          </a:prstGeom>
        </p:spPr>
      </p:pic>
      <p:pic>
        <p:nvPicPr>
          <p:cNvPr id="18" name="Picture 17" descr="Logo, company name&#10;&#10;Description automatically generated">
            <a:extLst>
              <a:ext uri="{FF2B5EF4-FFF2-40B4-BE49-F238E27FC236}">
                <a16:creationId xmlns:a16="http://schemas.microsoft.com/office/drawing/2014/main" id="{9AE50095-D5C6-4446-BFAF-EB9048D4445F}"/>
              </a:ext>
            </a:extLst>
          </p:cNvPr>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276587" y="2664373"/>
            <a:ext cx="4456976" cy="2235518"/>
          </a:xfrm>
          <a:prstGeom prst="rect">
            <a:avLst/>
          </a:prstGeom>
        </p:spPr>
      </p:pic>
      <p:pic>
        <p:nvPicPr>
          <p:cNvPr id="20" name="Picture 19" descr="A person working on a computer&#10;&#10;Description automatically generated with medium confidence">
            <a:extLst>
              <a:ext uri="{FF2B5EF4-FFF2-40B4-BE49-F238E27FC236}">
                <a16:creationId xmlns:a16="http://schemas.microsoft.com/office/drawing/2014/main" id="{722DB095-3992-4B71-85A1-CB40444F13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5019" y="4780351"/>
            <a:ext cx="2619375" cy="1743075"/>
          </a:xfrm>
          <a:prstGeom prst="rect">
            <a:avLst/>
          </a:prstGeom>
        </p:spPr>
      </p:pic>
      <p:sp>
        <p:nvSpPr>
          <p:cNvPr id="21" name="Arrow: Right 20">
            <a:extLst>
              <a:ext uri="{FF2B5EF4-FFF2-40B4-BE49-F238E27FC236}">
                <a16:creationId xmlns:a16="http://schemas.microsoft.com/office/drawing/2014/main" id="{28CB082C-2F70-4981-B89A-555BE028417A}"/>
              </a:ext>
            </a:extLst>
          </p:cNvPr>
          <p:cNvSpPr/>
          <p:nvPr/>
        </p:nvSpPr>
        <p:spPr>
          <a:xfrm>
            <a:off x="4895850" y="3613302"/>
            <a:ext cx="1126077" cy="4729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4648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Arrow: Right 64">
            <a:extLst>
              <a:ext uri="{FF2B5EF4-FFF2-40B4-BE49-F238E27FC236}">
                <a16:creationId xmlns:a16="http://schemas.microsoft.com/office/drawing/2014/main" id="{45C90942-D1B2-4A9D-A12B-A3B7674F16B0}"/>
              </a:ext>
            </a:extLst>
          </p:cNvPr>
          <p:cNvSpPr/>
          <p:nvPr/>
        </p:nvSpPr>
        <p:spPr>
          <a:xfrm>
            <a:off x="302004" y="1955680"/>
            <a:ext cx="11459361" cy="17099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room, scene, building&#10;&#10;Description automatically generated">
            <a:extLst>
              <a:ext uri="{FF2B5EF4-FFF2-40B4-BE49-F238E27FC236}">
                <a16:creationId xmlns:a16="http://schemas.microsoft.com/office/drawing/2014/main" id="{5D11FDAD-C5D0-43C9-A275-27EBCA76F4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57" y="3713494"/>
            <a:ext cx="1109663" cy="1051643"/>
          </a:xfrm>
          <a:prstGeom prst="rect">
            <a:avLst/>
          </a:prstGeom>
        </p:spPr>
      </p:pic>
      <p:pic>
        <p:nvPicPr>
          <p:cNvPr id="13" name="Picture 12" descr="Chart, histogram&#10;&#10;Description automatically generated">
            <a:extLst>
              <a:ext uri="{FF2B5EF4-FFF2-40B4-BE49-F238E27FC236}">
                <a16:creationId xmlns:a16="http://schemas.microsoft.com/office/drawing/2014/main" id="{3911CCD4-EB1F-4C0A-AAD5-262B266A99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8483" y="3717135"/>
            <a:ext cx="1229386" cy="1165106"/>
          </a:xfrm>
          <a:prstGeom prst="rect">
            <a:avLst/>
          </a:prstGeom>
        </p:spPr>
      </p:pic>
      <p:pic>
        <p:nvPicPr>
          <p:cNvPr id="18" name="Picture 17" descr="Icon&#10;&#10;Description automatically generated">
            <a:extLst>
              <a:ext uri="{FF2B5EF4-FFF2-40B4-BE49-F238E27FC236}">
                <a16:creationId xmlns:a16="http://schemas.microsoft.com/office/drawing/2014/main" id="{79EA4C88-B595-4ED3-8A21-3C93D9AAFA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5473" y="3386160"/>
            <a:ext cx="805912" cy="763774"/>
          </a:xfrm>
          <a:prstGeom prst="rect">
            <a:avLst/>
          </a:prstGeom>
        </p:spPr>
      </p:pic>
      <p:sp>
        <p:nvSpPr>
          <p:cNvPr id="19" name="Arrow: Right 18">
            <a:extLst>
              <a:ext uri="{FF2B5EF4-FFF2-40B4-BE49-F238E27FC236}">
                <a16:creationId xmlns:a16="http://schemas.microsoft.com/office/drawing/2014/main" id="{91C0F8A5-B1E7-4BFA-97A9-FD6F6E402846}"/>
              </a:ext>
            </a:extLst>
          </p:cNvPr>
          <p:cNvSpPr/>
          <p:nvPr/>
        </p:nvSpPr>
        <p:spPr>
          <a:xfrm>
            <a:off x="1362053" y="4151161"/>
            <a:ext cx="2016056" cy="2346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Icon&#10;&#10;Description automatically generated">
            <a:extLst>
              <a:ext uri="{FF2B5EF4-FFF2-40B4-BE49-F238E27FC236}">
                <a16:creationId xmlns:a16="http://schemas.microsoft.com/office/drawing/2014/main" id="{9E274242-856D-438F-84F6-E5F5046EBB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7977" y="3240796"/>
            <a:ext cx="554460" cy="556805"/>
          </a:xfrm>
          <a:prstGeom prst="rect">
            <a:avLst/>
          </a:prstGeom>
        </p:spPr>
      </p:pic>
      <p:sp>
        <p:nvSpPr>
          <p:cNvPr id="24" name="Arrow: Right 23">
            <a:extLst>
              <a:ext uri="{FF2B5EF4-FFF2-40B4-BE49-F238E27FC236}">
                <a16:creationId xmlns:a16="http://schemas.microsoft.com/office/drawing/2014/main" id="{C7F9416E-BADF-4A42-ADAB-4D00DD58AD5F}"/>
              </a:ext>
            </a:extLst>
          </p:cNvPr>
          <p:cNvSpPr/>
          <p:nvPr/>
        </p:nvSpPr>
        <p:spPr>
          <a:xfrm>
            <a:off x="4644292" y="4168297"/>
            <a:ext cx="1180292" cy="2170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7D761555-FD10-4C17-BC55-D260698DACC6}"/>
              </a:ext>
            </a:extLst>
          </p:cNvPr>
          <p:cNvGrpSpPr/>
          <p:nvPr/>
        </p:nvGrpSpPr>
        <p:grpSpPr>
          <a:xfrm>
            <a:off x="5893218" y="3616956"/>
            <a:ext cx="2546173" cy="1365953"/>
            <a:chOff x="5540880" y="2560083"/>
            <a:chExt cx="2546173" cy="1441313"/>
          </a:xfrm>
        </p:grpSpPr>
        <p:sp>
          <p:nvSpPr>
            <p:cNvPr id="4" name="Rectangle 3">
              <a:extLst>
                <a:ext uri="{FF2B5EF4-FFF2-40B4-BE49-F238E27FC236}">
                  <a16:creationId xmlns:a16="http://schemas.microsoft.com/office/drawing/2014/main" id="{78BA6A96-F726-46B9-AE63-085D7FC6A8CE}"/>
                </a:ext>
              </a:extLst>
            </p:cNvPr>
            <p:cNvSpPr/>
            <p:nvPr/>
          </p:nvSpPr>
          <p:spPr>
            <a:xfrm>
              <a:off x="5540880" y="2560083"/>
              <a:ext cx="2546173" cy="1441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786C49DB-BFEE-4923-8954-A172BDC59087}"/>
                </a:ext>
              </a:extLst>
            </p:cNvPr>
            <p:cNvCxnSpPr>
              <a:stCxn id="25" idx="3"/>
              <a:endCxn id="11" idx="1"/>
            </p:cNvCxnSpPr>
            <p:nvPr/>
          </p:nvCxnSpPr>
          <p:spPr>
            <a:xfrm flipV="1">
              <a:off x="7393204" y="3120257"/>
              <a:ext cx="215120" cy="198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BF21112D-E48A-45AB-83DA-31EB3C22AB35}"/>
                </a:ext>
              </a:extLst>
            </p:cNvPr>
            <p:cNvGrpSpPr/>
            <p:nvPr/>
          </p:nvGrpSpPr>
          <p:grpSpPr>
            <a:xfrm>
              <a:off x="6788799" y="2952767"/>
              <a:ext cx="1253576" cy="802398"/>
              <a:chOff x="5734452" y="565007"/>
              <a:chExt cx="2123673" cy="1761371"/>
            </a:xfrm>
          </p:grpSpPr>
          <p:pic>
            <p:nvPicPr>
              <p:cNvPr id="10" name="Picture 9" descr="Icon&#10;&#10;Description automatically generated">
                <a:extLst>
                  <a:ext uri="{FF2B5EF4-FFF2-40B4-BE49-F238E27FC236}">
                    <a16:creationId xmlns:a16="http://schemas.microsoft.com/office/drawing/2014/main" id="{9F726551-5D50-4FA6-A852-F94AF9ECDE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05227" y="1591056"/>
                <a:ext cx="735322" cy="735322"/>
              </a:xfrm>
              <a:prstGeom prst="rect">
                <a:avLst/>
              </a:prstGeom>
            </p:spPr>
          </p:pic>
          <p:pic>
            <p:nvPicPr>
              <p:cNvPr id="11" name="Picture 10" descr="Icon&#10;&#10;Description automatically generated">
                <a:extLst>
                  <a:ext uri="{FF2B5EF4-FFF2-40B4-BE49-F238E27FC236}">
                    <a16:creationId xmlns:a16="http://schemas.microsoft.com/office/drawing/2014/main" id="{984C780C-73C5-4C7D-9C21-36F693BFE2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2802" y="565007"/>
                <a:ext cx="735323" cy="735323"/>
              </a:xfrm>
              <a:prstGeom prst="rect">
                <a:avLst/>
              </a:prstGeom>
            </p:spPr>
          </p:pic>
          <p:pic>
            <p:nvPicPr>
              <p:cNvPr id="25" name="Picture 24" descr="A picture containing room, scene, building&#10;&#10;Description automatically generated">
                <a:extLst>
                  <a:ext uri="{FF2B5EF4-FFF2-40B4-BE49-F238E27FC236}">
                    <a16:creationId xmlns:a16="http://schemas.microsoft.com/office/drawing/2014/main" id="{F0D22344-8159-4DAA-8FD3-E19FBB90A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4452" y="856191"/>
                <a:ext cx="1023917" cy="1023917"/>
              </a:xfrm>
              <a:prstGeom prst="rect">
                <a:avLst/>
              </a:prstGeom>
            </p:spPr>
          </p:pic>
          <p:cxnSp>
            <p:nvCxnSpPr>
              <p:cNvPr id="28" name="Straight Arrow Connector 27">
                <a:extLst>
                  <a:ext uri="{FF2B5EF4-FFF2-40B4-BE49-F238E27FC236}">
                    <a16:creationId xmlns:a16="http://schemas.microsoft.com/office/drawing/2014/main" id="{6781A0BC-70A6-4B40-8BEB-8DE46C58ED4A}"/>
                  </a:ext>
                </a:extLst>
              </p:cNvPr>
              <p:cNvCxnSpPr>
                <a:cxnSpLocks/>
                <a:stCxn id="25" idx="3"/>
                <a:endCxn id="10" idx="1"/>
              </p:cNvCxnSpPr>
              <p:nvPr/>
            </p:nvCxnSpPr>
            <p:spPr>
              <a:xfrm>
                <a:off x="6758369" y="1368150"/>
                <a:ext cx="346858" cy="590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7" name="Picture 36" descr="A picture containing measure, baseball, bat&#10;&#10;Description automatically generated">
              <a:extLst>
                <a:ext uri="{FF2B5EF4-FFF2-40B4-BE49-F238E27FC236}">
                  <a16:creationId xmlns:a16="http://schemas.microsoft.com/office/drawing/2014/main" id="{4ABFF1C7-DF07-4CF6-AA81-9F8CA6CECC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91214" y="2799210"/>
              <a:ext cx="1146088" cy="897919"/>
            </a:xfrm>
            <a:prstGeom prst="rect">
              <a:avLst/>
            </a:prstGeom>
          </p:spPr>
        </p:pic>
      </p:grpSp>
      <p:sp>
        <p:nvSpPr>
          <p:cNvPr id="38" name="TextBox 37">
            <a:extLst>
              <a:ext uri="{FF2B5EF4-FFF2-40B4-BE49-F238E27FC236}">
                <a16:creationId xmlns:a16="http://schemas.microsoft.com/office/drawing/2014/main" id="{1D8F008C-CD17-462B-9860-24A2D35A378F}"/>
              </a:ext>
            </a:extLst>
          </p:cNvPr>
          <p:cNvSpPr txBox="1"/>
          <p:nvPr/>
        </p:nvSpPr>
        <p:spPr>
          <a:xfrm>
            <a:off x="383939" y="5147763"/>
            <a:ext cx="2182536" cy="646331"/>
          </a:xfrm>
          <a:prstGeom prst="rect">
            <a:avLst/>
          </a:prstGeom>
          <a:noFill/>
        </p:spPr>
        <p:txBody>
          <a:bodyPr wrap="square" rtlCol="0">
            <a:spAutoFit/>
          </a:bodyPr>
          <a:lstStyle/>
          <a:p>
            <a:r>
              <a:rPr lang="en-US" sz="1200" b="1"/>
              <a:t>Data</a:t>
            </a:r>
            <a:r>
              <a:rPr lang="en-US" sz="1200"/>
              <a:t> </a:t>
            </a:r>
          </a:p>
          <a:p>
            <a:r>
              <a:rPr lang="en-US" sz="1200"/>
              <a:t>Merged dataframe: </a:t>
            </a:r>
            <a:r>
              <a:rPr lang="en-US" sz="1200" b="1"/>
              <a:t>~2014K Stackoverflow questions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9" name="TextBox 38">
            <a:extLst>
              <a:ext uri="{FF2B5EF4-FFF2-40B4-BE49-F238E27FC236}">
                <a16:creationId xmlns:a16="http://schemas.microsoft.com/office/drawing/2014/main" id="{03E957CB-560C-4CFA-BBF8-03443CD8F1F4}"/>
              </a:ext>
            </a:extLst>
          </p:cNvPr>
          <p:cNvSpPr txBox="1"/>
          <p:nvPr/>
        </p:nvSpPr>
        <p:spPr>
          <a:xfrm>
            <a:off x="3378109" y="5124439"/>
            <a:ext cx="1567312" cy="646331"/>
          </a:xfrm>
          <a:prstGeom prst="rect">
            <a:avLst/>
          </a:prstGeom>
          <a:noFill/>
        </p:spPr>
        <p:txBody>
          <a:bodyPr wrap="square" rtlCol="0">
            <a:spAutoFit/>
          </a:bodyPr>
          <a:lstStyle/>
          <a:p>
            <a:r>
              <a:rPr lang="en-US" sz="1200" b="1" dirty="0"/>
              <a:t>Cleansed Data</a:t>
            </a:r>
            <a:r>
              <a:rPr lang="en-US" sz="1200" dirty="0"/>
              <a:t> </a:t>
            </a:r>
          </a:p>
          <a:p>
            <a:r>
              <a:rPr lang="en-US" sz="1200" dirty="0">
                <a:effectLst/>
                <a:latin typeface="Calibri" panose="020F0502020204030204" pitchFamily="34" charset="0"/>
                <a:ea typeface="Calibri" panose="020F0502020204030204" pitchFamily="34" charset="0"/>
                <a:cs typeface="Times New Roman" panose="02020603050405020304" pitchFamily="18" charset="0"/>
              </a:rPr>
              <a:t>Combined dataset: </a:t>
            </a:r>
            <a:r>
              <a:rPr lang="en-US" sz="1200" b="1" dirty="0">
                <a:effectLst/>
                <a:latin typeface="Calibri" panose="020F0502020204030204" pitchFamily="34" charset="0"/>
                <a:ea typeface="Calibri" panose="020F0502020204030204" pitchFamily="34" charset="0"/>
                <a:cs typeface="Times New Roman" panose="02020603050405020304" pitchFamily="18" charset="0"/>
              </a:rPr>
              <a:t>1455K questions</a:t>
            </a:r>
            <a:endParaRPr lang="en-US" sz="1200" b="1" dirty="0"/>
          </a:p>
        </p:txBody>
      </p:sp>
      <p:pic>
        <p:nvPicPr>
          <p:cNvPr id="41" name="Picture 40" descr="A close up of a sign&#10;&#10;Description automatically generated">
            <a:extLst>
              <a:ext uri="{FF2B5EF4-FFF2-40B4-BE49-F238E27FC236}">
                <a16:creationId xmlns:a16="http://schemas.microsoft.com/office/drawing/2014/main" id="{50546E72-8E0B-4BCC-B30A-922A69E6700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39501" y="4354295"/>
            <a:ext cx="547722" cy="341059"/>
          </a:xfrm>
          <a:prstGeom prst="rect">
            <a:avLst/>
          </a:prstGeom>
        </p:spPr>
      </p:pic>
      <p:sp>
        <p:nvSpPr>
          <p:cNvPr id="43" name="Oval 42">
            <a:extLst>
              <a:ext uri="{FF2B5EF4-FFF2-40B4-BE49-F238E27FC236}">
                <a16:creationId xmlns:a16="http://schemas.microsoft.com/office/drawing/2014/main" id="{AEA8C581-F37A-4044-A30D-F4428889A6F8}"/>
              </a:ext>
            </a:extLst>
          </p:cNvPr>
          <p:cNvSpPr/>
          <p:nvPr/>
        </p:nvSpPr>
        <p:spPr>
          <a:xfrm>
            <a:off x="713064" y="1910688"/>
            <a:ext cx="273550" cy="26783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CBC09B15-D1F6-49DD-8343-E5D4C9C65D8B}"/>
              </a:ext>
            </a:extLst>
          </p:cNvPr>
          <p:cNvSpPr/>
          <p:nvPr/>
        </p:nvSpPr>
        <p:spPr>
          <a:xfrm>
            <a:off x="3866401" y="1911118"/>
            <a:ext cx="273550" cy="26783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BCA7ECA-7F83-4688-8198-546D1559C02A}"/>
              </a:ext>
            </a:extLst>
          </p:cNvPr>
          <p:cNvSpPr/>
          <p:nvPr/>
        </p:nvSpPr>
        <p:spPr>
          <a:xfrm>
            <a:off x="6952865" y="1899718"/>
            <a:ext cx="273550" cy="26783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F50004A-5B19-43BD-8B40-40C8DC4AAB44}"/>
              </a:ext>
            </a:extLst>
          </p:cNvPr>
          <p:cNvSpPr/>
          <p:nvPr/>
        </p:nvSpPr>
        <p:spPr>
          <a:xfrm>
            <a:off x="10368583" y="1913882"/>
            <a:ext cx="273550" cy="26783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A3B5553B-1842-4562-8EB2-418B1B13D828}"/>
              </a:ext>
            </a:extLst>
          </p:cNvPr>
          <p:cNvSpPr/>
          <p:nvPr/>
        </p:nvSpPr>
        <p:spPr>
          <a:xfrm>
            <a:off x="8502222" y="4168297"/>
            <a:ext cx="1180292" cy="2170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A picture containing drawing, mirror&#10;&#10;Description automatically generated">
            <a:extLst>
              <a:ext uri="{FF2B5EF4-FFF2-40B4-BE49-F238E27FC236}">
                <a16:creationId xmlns:a16="http://schemas.microsoft.com/office/drawing/2014/main" id="{1951D600-3853-4D1F-B6C1-F54A7246037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04567" y="4827123"/>
            <a:ext cx="1582760" cy="1123555"/>
          </a:xfrm>
          <a:prstGeom prst="rect">
            <a:avLst/>
          </a:prstGeom>
        </p:spPr>
      </p:pic>
      <p:sp>
        <p:nvSpPr>
          <p:cNvPr id="57" name="Rectangle 56">
            <a:extLst>
              <a:ext uri="{FF2B5EF4-FFF2-40B4-BE49-F238E27FC236}">
                <a16:creationId xmlns:a16="http://schemas.microsoft.com/office/drawing/2014/main" id="{25BFABA0-E30E-48BB-8F76-CEAD9D913E88}"/>
              </a:ext>
            </a:extLst>
          </p:cNvPr>
          <p:cNvSpPr/>
          <p:nvPr/>
        </p:nvSpPr>
        <p:spPr>
          <a:xfrm>
            <a:off x="9665293" y="2583810"/>
            <a:ext cx="2385814" cy="32102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descr="Icon&#10;&#10;Description automatically generated">
            <a:extLst>
              <a:ext uri="{FF2B5EF4-FFF2-40B4-BE49-F238E27FC236}">
                <a16:creationId xmlns:a16="http://schemas.microsoft.com/office/drawing/2014/main" id="{9A732AAD-9A8B-405E-AE8C-CFFCC42A581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74495" y="4937843"/>
            <a:ext cx="1141539" cy="1081853"/>
          </a:xfrm>
          <a:prstGeom prst="rect">
            <a:avLst/>
          </a:prstGeom>
        </p:spPr>
      </p:pic>
      <p:pic>
        <p:nvPicPr>
          <p:cNvPr id="67" name="Picture 66" descr="Icon&#10;&#10;Description automatically generated">
            <a:extLst>
              <a:ext uri="{FF2B5EF4-FFF2-40B4-BE49-F238E27FC236}">
                <a16:creationId xmlns:a16="http://schemas.microsoft.com/office/drawing/2014/main" id="{205CCB33-89D1-4438-AB63-833303AD10C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348152" y="3472425"/>
            <a:ext cx="1157273" cy="1096764"/>
          </a:xfrm>
          <a:prstGeom prst="rect">
            <a:avLst/>
          </a:prstGeom>
        </p:spPr>
      </p:pic>
      <p:cxnSp>
        <p:nvCxnSpPr>
          <p:cNvPr id="69" name="Straight Arrow Connector 68">
            <a:extLst>
              <a:ext uri="{FF2B5EF4-FFF2-40B4-BE49-F238E27FC236}">
                <a16:creationId xmlns:a16="http://schemas.microsoft.com/office/drawing/2014/main" id="{736AB14D-24E0-458C-913B-C5C81A3FF234}"/>
              </a:ext>
            </a:extLst>
          </p:cNvPr>
          <p:cNvCxnSpPr>
            <a:cxnSpLocks/>
            <a:endCxn id="67" idx="0"/>
          </p:cNvCxnSpPr>
          <p:nvPr/>
        </p:nvCxnSpPr>
        <p:spPr>
          <a:xfrm>
            <a:off x="10204567" y="2932236"/>
            <a:ext cx="722222" cy="540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71C9BA8-4FB0-482B-82B7-80F3C11EEA4E}"/>
              </a:ext>
            </a:extLst>
          </p:cNvPr>
          <p:cNvCxnSpPr>
            <a:cxnSpLocks/>
            <a:endCxn id="67" idx="0"/>
          </p:cNvCxnSpPr>
          <p:nvPr/>
        </p:nvCxnSpPr>
        <p:spPr>
          <a:xfrm>
            <a:off x="10926788" y="2835691"/>
            <a:ext cx="1" cy="636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22661B2-52AD-46BF-86C7-58B0A413E23A}"/>
              </a:ext>
            </a:extLst>
          </p:cNvPr>
          <p:cNvCxnSpPr>
            <a:cxnSpLocks/>
            <a:endCxn id="67" idx="0"/>
          </p:cNvCxnSpPr>
          <p:nvPr/>
        </p:nvCxnSpPr>
        <p:spPr>
          <a:xfrm flipH="1">
            <a:off x="10926789" y="2897765"/>
            <a:ext cx="395400" cy="574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E32C5EA-677F-4DD2-8154-EEFF79016A37}"/>
              </a:ext>
            </a:extLst>
          </p:cNvPr>
          <p:cNvCxnSpPr>
            <a:cxnSpLocks/>
            <a:endCxn id="67" idx="0"/>
          </p:cNvCxnSpPr>
          <p:nvPr/>
        </p:nvCxnSpPr>
        <p:spPr>
          <a:xfrm flipH="1">
            <a:off x="10926789" y="2897765"/>
            <a:ext cx="790798" cy="574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6C7F0ACA-81D3-4DF3-9900-BE9279B12BAB}"/>
              </a:ext>
            </a:extLst>
          </p:cNvPr>
          <p:cNvSpPr txBox="1"/>
          <p:nvPr/>
        </p:nvSpPr>
        <p:spPr>
          <a:xfrm>
            <a:off x="9861644" y="4556882"/>
            <a:ext cx="2457686" cy="338554"/>
          </a:xfrm>
          <a:prstGeom prst="rect">
            <a:avLst/>
          </a:prstGeom>
          <a:noFill/>
        </p:spPr>
        <p:txBody>
          <a:bodyPr wrap="square" rtlCol="0">
            <a:spAutoFit/>
          </a:bodyPr>
          <a:lstStyle/>
          <a:p>
            <a:r>
              <a:rPr lang="en-US" sz="1600" b="1" dirty="0"/>
              <a:t>Multi label Classification</a:t>
            </a:r>
          </a:p>
        </p:txBody>
      </p:sp>
      <p:sp>
        <p:nvSpPr>
          <p:cNvPr id="89" name="TextBox 88">
            <a:extLst>
              <a:ext uri="{FF2B5EF4-FFF2-40B4-BE49-F238E27FC236}">
                <a16:creationId xmlns:a16="http://schemas.microsoft.com/office/drawing/2014/main" id="{9570F5CF-441B-4F8D-BCAC-6CC0A483D697}"/>
              </a:ext>
            </a:extLst>
          </p:cNvPr>
          <p:cNvSpPr txBox="1"/>
          <p:nvPr/>
        </p:nvSpPr>
        <p:spPr>
          <a:xfrm>
            <a:off x="6110770" y="5166384"/>
            <a:ext cx="2546173" cy="646331"/>
          </a:xfrm>
          <a:prstGeom prst="rect">
            <a:avLst/>
          </a:prstGeom>
          <a:noFill/>
        </p:spPr>
        <p:txBody>
          <a:bodyPr wrap="square" rtlCol="0">
            <a:spAutoFit/>
          </a:bodyPr>
          <a:lstStyle/>
          <a:p>
            <a:r>
              <a:rPr lang="en-US" sz="1200" b="1" dirty="0"/>
              <a:t>Data</a:t>
            </a:r>
            <a:r>
              <a:rPr lang="en-US" sz="1200" dirty="0"/>
              <a:t> (Training data development)</a:t>
            </a:r>
          </a:p>
          <a:p>
            <a:r>
              <a:rPr lang="en-US" sz="1200" dirty="0">
                <a:effectLst/>
                <a:latin typeface="Calibri" panose="020F0502020204030204" pitchFamily="34" charset="0"/>
                <a:ea typeface="Calibri" panose="020F0502020204030204" pitchFamily="34" charset="0"/>
                <a:cs typeface="Times New Roman" panose="02020603050405020304" pitchFamily="18" charset="0"/>
              </a:rPr>
              <a:t>Training</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b="1" dirty="0">
                <a:effectLst/>
                <a:latin typeface="Calibri" panose="020F0502020204030204" pitchFamily="34" charset="0"/>
                <a:ea typeface="Calibri" panose="020F0502020204030204" pitchFamily="34" charset="0"/>
                <a:cs typeface="Times New Roman" panose="02020603050405020304" pitchFamily="18" charset="0"/>
              </a:rPr>
              <a:t>~</a:t>
            </a:r>
            <a:r>
              <a:rPr lang="en-US" sz="1200" b="1" dirty="0">
                <a:latin typeface="Calibri" panose="020F0502020204030204" pitchFamily="34" charset="0"/>
                <a:ea typeface="Calibri" panose="020F0502020204030204" pitchFamily="34" charset="0"/>
                <a:cs typeface="Times New Roman" panose="02020603050405020304" pitchFamily="18" charset="0"/>
              </a:rPr>
              <a:t>127</a:t>
            </a:r>
            <a:r>
              <a:rPr lang="en-US" sz="1200" b="1" dirty="0">
                <a:effectLst/>
                <a:latin typeface="Calibri" panose="020F0502020204030204" pitchFamily="34" charset="0"/>
                <a:ea typeface="Calibri" panose="020F0502020204030204" pitchFamily="34" charset="0"/>
                <a:cs typeface="Times New Roman" panose="02020603050405020304" pitchFamily="18" charset="0"/>
              </a:rPr>
              <a:t>K  questions</a:t>
            </a:r>
          </a:p>
          <a:p>
            <a:r>
              <a:rPr lang="en-US" sz="1200" dirty="0"/>
              <a:t>Test: </a:t>
            </a:r>
            <a:r>
              <a:rPr lang="en-US" sz="1200" b="1" dirty="0"/>
              <a:t>~54K questions</a:t>
            </a:r>
          </a:p>
        </p:txBody>
      </p:sp>
      <p:sp>
        <p:nvSpPr>
          <p:cNvPr id="90" name="TextBox 89">
            <a:extLst>
              <a:ext uri="{FF2B5EF4-FFF2-40B4-BE49-F238E27FC236}">
                <a16:creationId xmlns:a16="http://schemas.microsoft.com/office/drawing/2014/main" id="{659CE046-4414-4213-AACB-E822911C3C63}"/>
              </a:ext>
            </a:extLst>
          </p:cNvPr>
          <p:cNvSpPr txBox="1"/>
          <p:nvPr/>
        </p:nvSpPr>
        <p:spPr>
          <a:xfrm>
            <a:off x="184426" y="1528062"/>
            <a:ext cx="1567312" cy="307777"/>
          </a:xfrm>
          <a:prstGeom prst="rect">
            <a:avLst/>
          </a:prstGeom>
          <a:noFill/>
        </p:spPr>
        <p:txBody>
          <a:bodyPr wrap="square" rtlCol="0">
            <a:spAutoFit/>
          </a:bodyPr>
          <a:lstStyle/>
          <a:p>
            <a:r>
              <a:rPr lang="en-US" sz="1400" b="1" dirty="0"/>
              <a:t>Data Wrangling</a:t>
            </a:r>
          </a:p>
        </p:txBody>
      </p:sp>
      <p:sp>
        <p:nvSpPr>
          <p:cNvPr id="91" name="TextBox 90">
            <a:extLst>
              <a:ext uri="{FF2B5EF4-FFF2-40B4-BE49-F238E27FC236}">
                <a16:creationId xmlns:a16="http://schemas.microsoft.com/office/drawing/2014/main" id="{F5DD9054-3845-4DD0-8F78-88EECC7B7A60}"/>
              </a:ext>
            </a:extLst>
          </p:cNvPr>
          <p:cNvSpPr txBox="1"/>
          <p:nvPr/>
        </p:nvSpPr>
        <p:spPr>
          <a:xfrm>
            <a:off x="9408875" y="1572353"/>
            <a:ext cx="2096550" cy="307777"/>
          </a:xfrm>
          <a:prstGeom prst="rect">
            <a:avLst/>
          </a:prstGeom>
          <a:noFill/>
        </p:spPr>
        <p:txBody>
          <a:bodyPr wrap="square" rtlCol="0">
            <a:spAutoFit/>
          </a:bodyPr>
          <a:lstStyle/>
          <a:p>
            <a:r>
              <a:rPr lang="en-US" sz="1400" b="1" dirty="0"/>
              <a:t>Modeling and prediction</a:t>
            </a:r>
          </a:p>
        </p:txBody>
      </p:sp>
      <p:sp>
        <p:nvSpPr>
          <p:cNvPr id="92" name="TextBox 91">
            <a:extLst>
              <a:ext uri="{FF2B5EF4-FFF2-40B4-BE49-F238E27FC236}">
                <a16:creationId xmlns:a16="http://schemas.microsoft.com/office/drawing/2014/main" id="{9B138FF1-91D3-4B7E-91D6-5DBFC121BE30}"/>
              </a:ext>
            </a:extLst>
          </p:cNvPr>
          <p:cNvSpPr txBox="1"/>
          <p:nvPr/>
        </p:nvSpPr>
        <p:spPr>
          <a:xfrm>
            <a:off x="2954901" y="1548261"/>
            <a:ext cx="2096550" cy="307777"/>
          </a:xfrm>
          <a:prstGeom prst="rect">
            <a:avLst/>
          </a:prstGeom>
          <a:noFill/>
        </p:spPr>
        <p:txBody>
          <a:bodyPr wrap="square" rtlCol="0">
            <a:spAutoFit/>
          </a:bodyPr>
          <a:lstStyle/>
          <a:p>
            <a:r>
              <a:rPr lang="en-US" sz="1400" b="1" dirty="0"/>
              <a:t>Exploratory Data Analysis</a:t>
            </a:r>
          </a:p>
        </p:txBody>
      </p:sp>
      <p:sp>
        <p:nvSpPr>
          <p:cNvPr id="93" name="TextBox 92">
            <a:extLst>
              <a:ext uri="{FF2B5EF4-FFF2-40B4-BE49-F238E27FC236}">
                <a16:creationId xmlns:a16="http://schemas.microsoft.com/office/drawing/2014/main" id="{C57581F4-24B7-44B5-9ADD-390910DA1431}"/>
              </a:ext>
            </a:extLst>
          </p:cNvPr>
          <p:cNvSpPr txBox="1"/>
          <p:nvPr/>
        </p:nvSpPr>
        <p:spPr>
          <a:xfrm>
            <a:off x="6035095" y="1540218"/>
            <a:ext cx="2096550" cy="307777"/>
          </a:xfrm>
          <a:prstGeom prst="rect">
            <a:avLst/>
          </a:prstGeom>
          <a:noFill/>
        </p:spPr>
        <p:txBody>
          <a:bodyPr wrap="square" rtlCol="0">
            <a:spAutoFit/>
          </a:bodyPr>
          <a:lstStyle/>
          <a:p>
            <a:r>
              <a:rPr lang="en-US" sz="1400" b="1" dirty="0"/>
              <a:t>Feature Engineering</a:t>
            </a:r>
          </a:p>
        </p:txBody>
      </p:sp>
      <p:sp>
        <p:nvSpPr>
          <p:cNvPr id="94" name="TextBox 93">
            <a:extLst>
              <a:ext uri="{FF2B5EF4-FFF2-40B4-BE49-F238E27FC236}">
                <a16:creationId xmlns:a16="http://schemas.microsoft.com/office/drawing/2014/main" id="{7872592D-6D5E-409B-BDAB-363CE6BD3951}"/>
              </a:ext>
            </a:extLst>
          </p:cNvPr>
          <p:cNvSpPr txBox="1"/>
          <p:nvPr/>
        </p:nvSpPr>
        <p:spPr>
          <a:xfrm>
            <a:off x="9816508" y="2616362"/>
            <a:ext cx="2457686" cy="276999"/>
          </a:xfrm>
          <a:prstGeom prst="rect">
            <a:avLst/>
          </a:prstGeom>
          <a:noFill/>
        </p:spPr>
        <p:txBody>
          <a:bodyPr wrap="square" rtlCol="0">
            <a:spAutoFit/>
          </a:bodyPr>
          <a:lstStyle/>
          <a:p>
            <a:r>
              <a:rPr lang="en-US" sz="1200" b="1" dirty="0"/>
              <a:t>Model 1     Model 2 … Model 6</a:t>
            </a:r>
          </a:p>
        </p:txBody>
      </p:sp>
      <p:sp>
        <p:nvSpPr>
          <p:cNvPr id="95" name="Google Shape;94;p18">
            <a:extLst>
              <a:ext uri="{FF2B5EF4-FFF2-40B4-BE49-F238E27FC236}">
                <a16:creationId xmlns:a16="http://schemas.microsoft.com/office/drawing/2014/main" id="{976072A5-49E1-4609-A935-1B1018ED2676}"/>
              </a:ext>
            </a:extLst>
          </p:cNvPr>
          <p:cNvSpPr txBox="1">
            <a:spLocks/>
          </p:cNvSpPr>
          <p:nvPr/>
        </p:nvSpPr>
        <p:spPr>
          <a:xfrm>
            <a:off x="265500" y="404949"/>
            <a:ext cx="4045200"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dirty="0"/>
              <a:t>Steps Involved</a:t>
            </a:r>
          </a:p>
        </p:txBody>
      </p:sp>
      <p:sp>
        <p:nvSpPr>
          <p:cNvPr id="48" name="TextBox 47">
            <a:extLst>
              <a:ext uri="{FF2B5EF4-FFF2-40B4-BE49-F238E27FC236}">
                <a16:creationId xmlns:a16="http://schemas.microsoft.com/office/drawing/2014/main" id="{4E4FC907-B053-4E11-AE9D-D7005C5DA9BA}"/>
              </a:ext>
            </a:extLst>
          </p:cNvPr>
          <p:cNvSpPr txBox="1"/>
          <p:nvPr/>
        </p:nvSpPr>
        <p:spPr>
          <a:xfrm>
            <a:off x="4703154" y="3158843"/>
            <a:ext cx="957030" cy="1200329"/>
          </a:xfrm>
          <a:prstGeom prst="rect">
            <a:avLst/>
          </a:prstGeom>
          <a:noFill/>
        </p:spPr>
        <p:txBody>
          <a:bodyPr wrap="square" rtlCol="0">
            <a:spAutoFit/>
          </a:bodyPr>
          <a:lstStyle/>
          <a:p>
            <a:pPr algn="ctr"/>
            <a:r>
              <a:rPr lang="en-US" sz="1200" b="1" dirty="0"/>
              <a:t>Questions w/ Top 10 tags ONLY</a:t>
            </a:r>
          </a:p>
          <a:p>
            <a:pPr algn="ctr"/>
            <a:r>
              <a:rPr lang="en-US" sz="1200" b="1" dirty="0"/>
              <a:t>(182K questions)</a:t>
            </a:r>
          </a:p>
          <a:p>
            <a:pPr algn="ctr"/>
            <a:endParaRPr lang="en-US" sz="1200" dirty="0"/>
          </a:p>
        </p:txBody>
      </p:sp>
    </p:spTree>
    <p:extLst>
      <p:ext uri="{BB962C8B-B14F-4D97-AF65-F5344CB8AC3E}">
        <p14:creationId xmlns:p14="http://schemas.microsoft.com/office/powerpoint/2010/main" val="981868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5;p18">
            <a:extLst>
              <a:ext uri="{FF2B5EF4-FFF2-40B4-BE49-F238E27FC236}">
                <a16:creationId xmlns:a16="http://schemas.microsoft.com/office/drawing/2014/main" id="{A9AD99BD-9B9E-415F-AEC7-2A8339C05C7F}"/>
              </a:ext>
            </a:extLst>
          </p:cNvPr>
          <p:cNvSpPr txBox="1">
            <a:spLocks/>
          </p:cNvSpPr>
          <p:nvPr/>
        </p:nvSpPr>
        <p:spPr>
          <a:xfrm>
            <a:off x="5049475" y="759000"/>
            <a:ext cx="7142525" cy="3695100"/>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spcBef>
                <a:spcPts val="0"/>
              </a:spcBef>
              <a:buSzPts val="1800"/>
              <a:buNone/>
            </a:pPr>
            <a:r>
              <a:rPr lang="en-US" dirty="0"/>
              <a:t>Steps Involved </a:t>
            </a:r>
          </a:p>
          <a:p>
            <a:pPr marL="342900" marR="0" lvl="0" indent="-342900">
              <a:lnSpc>
                <a:spcPct val="107000"/>
              </a:lnSpc>
              <a:spcBef>
                <a:spcPts val="0"/>
              </a:spcBef>
              <a:spcAft>
                <a:spcPts val="0"/>
              </a:spcAft>
              <a:buFont typeface="Calibri" panose="020F0502020204030204" pitchFamily="34" charset="0"/>
              <a:buChar char="-"/>
            </a:pPr>
            <a:r>
              <a:rPr lang="en-US" sz="1600" b="1" dirty="0">
                <a:effectLst/>
                <a:latin typeface="Calibri" panose="020F0502020204030204" pitchFamily="34" charset="0"/>
                <a:ea typeface="Calibri" panose="020F0502020204030204" pitchFamily="34" charset="0"/>
                <a:cs typeface="Times New Roman" panose="02020603050405020304" pitchFamily="18" charset="0"/>
              </a:rPr>
              <a:t>Merge </a:t>
            </a:r>
            <a:r>
              <a:rPr lang="en-US" sz="1600" dirty="0">
                <a:effectLst/>
                <a:latin typeface="Calibri" panose="020F0502020204030204" pitchFamily="34" charset="0"/>
                <a:ea typeface="Calibri" panose="020F0502020204030204" pitchFamily="34" charset="0"/>
                <a:cs typeface="Times New Roman" panose="02020603050405020304" pitchFamily="18" charset="0"/>
              </a:rPr>
              <a:t>training and test data set </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latin typeface="Calibri" panose="020F0502020204030204" pitchFamily="34" charset="0"/>
                <a:ea typeface="Calibri" panose="020F0502020204030204" pitchFamily="34" charset="0"/>
                <a:cs typeface="Times New Roman" panose="02020603050405020304" pitchFamily="18" charset="0"/>
              </a:rPr>
              <a:t>Total question entries</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 </a:t>
            </a:r>
            <a:r>
              <a:rPr lang="en-US" sz="1600" b="1" dirty="0">
                <a:latin typeface="Calibri" panose="020F0502020204030204" pitchFamily="34" charset="0"/>
                <a:ea typeface="Calibri" panose="020F0502020204030204" pitchFamily="34" charset="0"/>
                <a:cs typeface="Times New Roman" panose="02020603050405020304" pitchFamily="18" charset="0"/>
              </a:rPr>
              <a:t>2014</a:t>
            </a:r>
            <a:r>
              <a:rPr lang="en-US" sz="1600" b="1" dirty="0">
                <a:effectLst/>
                <a:latin typeface="Calibri" panose="020F0502020204030204" pitchFamily="34" charset="0"/>
                <a:ea typeface="Calibri" panose="020F0502020204030204" pitchFamily="34" charset="0"/>
                <a:cs typeface="Times New Roman" panose="02020603050405020304" pitchFamily="18" charset="0"/>
              </a:rPr>
              <a:t>K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600" b="1" dirty="0">
                <a:effectLst/>
                <a:latin typeface="Calibri" panose="020F0502020204030204" pitchFamily="34" charset="0"/>
                <a:ea typeface="Calibri" panose="020F0502020204030204" pitchFamily="34" charset="0"/>
                <a:cs typeface="Times New Roman" panose="02020603050405020304" pitchFamily="18" charset="0"/>
              </a:rPr>
              <a:t>Missing data manipulation and null handling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Converting all letters</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a:effectLst/>
                <a:latin typeface="Calibri" panose="020F0502020204030204" pitchFamily="34" charset="0"/>
                <a:ea typeface="Calibri" panose="020F0502020204030204" pitchFamily="34" charset="0"/>
                <a:cs typeface="Times New Roman" panose="02020603050405020304" pitchFamily="18" charset="0"/>
              </a:rPr>
              <a:t>to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lower or upper case</a:t>
            </a: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Removing</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html tags, punctuations, stop words, sparse terms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600" b="1" dirty="0">
                <a:effectLst/>
                <a:latin typeface="Calibri" panose="020F0502020204030204" pitchFamily="34" charset="0"/>
                <a:ea typeface="Calibri" panose="020F0502020204030204" pitchFamily="34" charset="0"/>
                <a:cs typeface="Times New Roman" panose="02020603050405020304" pitchFamily="18" charset="0"/>
              </a:rPr>
              <a:t>Stemming</a:t>
            </a:r>
            <a:r>
              <a:rPr lang="en-US" sz="1600" dirty="0">
                <a:effectLst/>
                <a:latin typeface="Calibri" panose="020F0502020204030204" pitchFamily="34" charset="0"/>
                <a:ea typeface="Calibri" panose="020F0502020204030204" pitchFamily="34" charset="0"/>
                <a:cs typeface="Times New Roman" panose="02020603050405020304" pitchFamily="18" charset="0"/>
              </a:rPr>
              <a:t> using NLTK library</a:t>
            </a: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Removing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white spaces, newline characters, entries with very long words </a:t>
            </a:r>
            <a:r>
              <a:rPr lang="en-US" sz="1600" dirty="0">
                <a:effectLst/>
                <a:latin typeface="Calibri" panose="020F0502020204030204" pitchFamily="34" charset="0"/>
                <a:ea typeface="Calibri" panose="020F0502020204030204" pitchFamily="34" charset="0"/>
                <a:cs typeface="Times New Roman" panose="02020603050405020304" pitchFamily="18" charset="0"/>
              </a:rPr>
              <a:t>(likely junk values) and with</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small text length</a:t>
            </a:r>
          </a:p>
        </p:txBody>
      </p:sp>
      <p:sp>
        <p:nvSpPr>
          <p:cNvPr id="8" name="Google Shape;96;p18">
            <a:extLst>
              <a:ext uri="{FF2B5EF4-FFF2-40B4-BE49-F238E27FC236}">
                <a16:creationId xmlns:a16="http://schemas.microsoft.com/office/drawing/2014/main" id="{0B4B8D14-BBFA-4184-90C2-FE702D902303}"/>
              </a:ext>
            </a:extLst>
          </p:cNvPr>
          <p:cNvSpPr txBox="1">
            <a:spLocks/>
          </p:cNvSpPr>
          <p:nvPr/>
        </p:nvSpPr>
        <p:spPr>
          <a:xfrm>
            <a:off x="232588" y="2211024"/>
            <a:ext cx="4045200" cy="15426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2400" dirty="0"/>
              <a:t>Original dataset had 2 csv files and word embeddings</a:t>
            </a:r>
          </a:p>
          <a:p>
            <a:pPr marL="0" indent="0" algn="ctr">
              <a:spcBef>
                <a:spcPts val="0"/>
              </a:spcBef>
              <a:buNone/>
            </a:pPr>
            <a:r>
              <a:rPr lang="en-US" sz="2400" dirty="0"/>
              <a:t>This step includes text data preprocessing.</a:t>
            </a:r>
          </a:p>
        </p:txBody>
      </p:sp>
      <p:sp>
        <p:nvSpPr>
          <p:cNvPr id="9" name="Rectangle 8">
            <a:extLst>
              <a:ext uri="{FF2B5EF4-FFF2-40B4-BE49-F238E27FC236}">
                <a16:creationId xmlns:a16="http://schemas.microsoft.com/office/drawing/2014/main" id="{4BA30063-DE11-4206-9530-6544C081E572}"/>
              </a:ext>
            </a:extLst>
          </p:cNvPr>
          <p:cNvSpPr/>
          <p:nvPr/>
        </p:nvSpPr>
        <p:spPr>
          <a:xfrm>
            <a:off x="189999" y="3753624"/>
            <a:ext cx="3913348" cy="129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600" b="1" dirty="0"/>
              <a:t>Raw data – </a:t>
            </a:r>
            <a:r>
              <a:rPr lang="en-US" sz="1600" dirty="0"/>
              <a:t>~2014 questions</a:t>
            </a:r>
          </a:p>
          <a:p>
            <a:pPr algn="ctr">
              <a:spcBef>
                <a:spcPts val="0"/>
              </a:spcBef>
            </a:pPr>
            <a:r>
              <a:rPr lang="en-US" sz="1600" dirty="0"/>
              <a:t>Only csv data is used for this project</a:t>
            </a:r>
          </a:p>
        </p:txBody>
      </p:sp>
      <p:graphicFrame>
        <p:nvGraphicFramePr>
          <p:cNvPr id="13" name="Diagram 12">
            <a:extLst>
              <a:ext uri="{FF2B5EF4-FFF2-40B4-BE49-F238E27FC236}">
                <a16:creationId xmlns:a16="http://schemas.microsoft.com/office/drawing/2014/main" id="{46E48BBD-45BC-4DBD-A05E-FC97F99DF1FA}"/>
              </a:ext>
            </a:extLst>
          </p:cNvPr>
          <p:cNvGraphicFramePr/>
          <p:nvPr>
            <p:extLst>
              <p:ext uri="{D42A27DB-BD31-4B8C-83A1-F6EECF244321}">
                <p14:modId xmlns:p14="http://schemas.microsoft.com/office/powerpoint/2010/main" val="3509525074"/>
              </p:ext>
            </p:extLst>
          </p:nvPr>
        </p:nvGraphicFramePr>
        <p:xfrm>
          <a:off x="5986011" y="3831983"/>
          <a:ext cx="6205989" cy="3026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a:extLst>
              <a:ext uri="{FF2B5EF4-FFF2-40B4-BE49-F238E27FC236}">
                <a16:creationId xmlns:a16="http://schemas.microsoft.com/office/drawing/2014/main" id="{0ABC16DD-282D-4B5A-8C07-8362148D350A}"/>
              </a:ext>
            </a:extLst>
          </p:cNvPr>
          <p:cNvSpPr txBox="1"/>
          <p:nvPr/>
        </p:nvSpPr>
        <p:spPr>
          <a:xfrm>
            <a:off x="5639244" y="590844"/>
            <a:ext cx="6098796" cy="553998"/>
          </a:xfrm>
          <a:prstGeom prst="rect">
            <a:avLst/>
          </a:prstGeom>
          <a:noFill/>
        </p:spPr>
        <p:txBody>
          <a:bodyPr wrap="square">
            <a:spAutoFit/>
          </a:bodyPr>
          <a:lstStyle/>
          <a:p>
            <a:r>
              <a:rPr lang="en-US" sz="1000" dirty="0">
                <a:hlinkClick r:id="rId7"/>
              </a:rPr>
              <a:t>https://github.com/shalin4788/Springboard-DS-Track/blob/main/Capstone%20Three_StackOverflow/notebooks/Data%20Wrangling%20and%20Exploratory%20Data%20Analysis.ipynb</a:t>
            </a:r>
            <a:r>
              <a:rPr lang="en-US" sz="1000" dirty="0"/>
              <a:t> </a:t>
            </a:r>
          </a:p>
        </p:txBody>
      </p:sp>
      <p:sp>
        <p:nvSpPr>
          <p:cNvPr id="16" name="Google Shape;94;p18">
            <a:extLst>
              <a:ext uri="{FF2B5EF4-FFF2-40B4-BE49-F238E27FC236}">
                <a16:creationId xmlns:a16="http://schemas.microsoft.com/office/drawing/2014/main" id="{91178A3D-6805-49C6-87B7-4F542190C38F}"/>
              </a:ext>
            </a:extLst>
          </p:cNvPr>
          <p:cNvSpPr txBox="1">
            <a:spLocks/>
          </p:cNvSpPr>
          <p:nvPr/>
        </p:nvSpPr>
        <p:spPr>
          <a:xfrm>
            <a:off x="265499" y="404949"/>
            <a:ext cx="4330015"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dirty="0"/>
              <a:t>1. Data Wrangling</a:t>
            </a:r>
          </a:p>
        </p:txBody>
      </p:sp>
      <p:sp>
        <p:nvSpPr>
          <p:cNvPr id="10" name="Rectangle 9">
            <a:extLst>
              <a:ext uri="{FF2B5EF4-FFF2-40B4-BE49-F238E27FC236}">
                <a16:creationId xmlns:a16="http://schemas.microsoft.com/office/drawing/2014/main" id="{C1EB9A9F-D227-4FC4-9651-431CC9CEF8D0}"/>
              </a:ext>
            </a:extLst>
          </p:cNvPr>
          <p:cNvSpPr/>
          <p:nvPr/>
        </p:nvSpPr>
        <p:spPr>
          <a:xfrm>
            <a:off x="189999" y="5991225"/>
            <a:ext cx="3913348" cy="742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600" b="1" dirty="0"/>
              <a:t>Cleansed data -</a:t>
            </a:r>
            <a:r>
              <a:rPr lang="en-US" sz="1600" dirty="0"/>
              <a:t> ~1455K questions</a:t>
            </a:r>
          </a:p>
        </p:txBody>
      </p:sp>
      <p:sp>
        <p:nvSpPr>
          <p:cNvPr id="11" name="Arrow: Right 10">
            <a:extLst>
              <a:ext uri="{FF2B5EF4-FFF2-40B4-BE49-F238E27FC236}">
                <a16:creationId xmlns:a16="http://schemas.microsoft.com/office/drawing/2014/main" id="{1F3A50BC-7B21-4FC5-8B53-87C60BD76400}"/>
              </a:ext>
            </a:extLst>
          </p:cNvPr>
          <p:cNvSpPr/>
          <p:nvPr/>
        </p:nvSpPr>
        <p:spPr>
          <a:xfrm rot="5400000">
            <a:off x="1674457" y="5370157"/>
            <a:ext cx="943310" cy="298826"/>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0678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loud 7">
            <a:extLst>
              <a:ext uri="{FF2B5EF4-FFF2-40B4-BE49-F238E27FC236}">
                <a16:creationId xmlns:a16="http://schemas.microsoft.com/office/drawing/2014/main" id="{B4A65B51-61A8-4F60-9BFA-A8DFCE21D9F0}"/>
              </a:ext>
            </a:extLst>
          </p:cNvPr>
          <p:cNvSpPr/>
          <p:nvPr/>
        </p:nvSpPr>
        <p:spPr>
          <a:xfrm>
            <a:off x="7723010" y="4489801"/>
            <a:ext cx="4390239" cy="219330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Tx/>
              <a:buChar char="-"/>
            </a:pPr>
            <a:r>
              <a:rPr lang="en-US" sz="1600" dirty="0">
                <a:latin typeface="Calibri" panose="020F0502020204030204" pitchFamily="34" charset="0"/>
                <a:ea typeface="Calibri" panose="020F0502020204030204" pitchFamily="34" charset="0"/>
                <a:cs typeface="Times New Roman" panose="02020603050405020304" pitchFamily="18" charset="0"/>
              </a:rPr>
              <a:t>Android rules in terms of developer community support based on questions posted</a:t>
            </a:r>
          </a:p>
          <a:p>
            <a:pPr marL="285750" indent="-285750" algn="ctr">
              <a:buFontTx/>
              <a:buChar char="-"/>
            </a:pPr>
            <a:r>
              <a:rPr lang="en-US" sz="1600" dirty="0">
                <a:latin typeface="Calibri" panose="020F0502020204030204" pitchFamily="34" charset="0"/>
                <a:cs typeface="Times New Roman" panose="02020603050405020304" pitchFamily="18" charset="0"/>
              </a:rPr>
              <a:t>There is no strong correlation between question and answer scores</a:t>
            </a:r>
            <a:endParaRPr lang="en-US" sz="1600" dirty="0"/>
          </a:p>
        </p:txBody>
      </p:sp>
      <p:sp>
        <p:nvSpPr>
          <p:cNvPr id="10" name="TextBox 9">
            <a:extLst>
              <a:ext uri="{FF2B5EF4-FFF2-40B4-BE49-F238E27FC236}">
                <a16:creationId xmlns:a16="http://schemas.microsoft.com/office/drawing/2014/main" id="{5F4A68C9-0F88-4023-AC02-1F127EF28824}"/>
              </a:ext>
            </a:extLst>
          </p:cNvPr>
          <p:cNvSpPr txBox="1"/>
          <p:nvPr/>
        </p:nvSpPr>
        <p:spPr>
          <a:xfrm>
            <a:off x="6096000" y="577102"/>
            <a:ext cx="6094602" cy="553998"/>
          </a:xfrm>
          <a:prstGeom prst="rect">
            <a:avLst/>
          </a:prstGeom>
          <a:noFill/>
        </p:spPr>
        <p:txBody>
          <a:bodyPr wrap="square">
            <a:spAutoFit/>
          </a:bodyPr>
          <a:lstStyle/>
          <a:p>
            <a:r>
              <a:rPr lang="en-US" sz="1000" dirty="0">
                <a:hlinkClick r:id="rId2"/>
              </a:rPr>
              <a:t>https://github.com/shalin4788/Springboard-DS-Track/blob/main/Capstone%20Three_StackOverflow/notebooks/Data%20Wrangling%20and%20Exploratory%20Data%20Analysis.ipynb</a:t>
            </a:r>
            <a:r>
              <a:rPr lang="en-US" sz="1000" dirty="0"/>
              <a:t> </a:t>
            </a:r>
          </a:p>
        </p:txBody>
      </p:sp>
      <p:sp>
        <p:nvSpPr>
          <p:cNvPr id="13" name="Google Shape;94;p18">
            <a:extLst>
              <a:ext uri="{FF2B5EF4-FFF2-40B4-BE49-F238E27FC236}">
                <a16:creationId xmlns:a16="http://schemas.microsoft.com/office/drawing/2014/main" id="{422C11F5-DBF7-4729-9E73-CF72FC9052A8}"/>
              </a:ext>
            </a:extLst>
          </p:cNvPr>
          <p:cNvSpPr txBox="1">
            <a:spLocks/>
          </p:cNvSpPr>
          <p:nvPr/>
        </p:nvSpPr>
        <p:spPr>
          <a:xfrm>
            <a:off x="265499" y="404949"/>
            <a:ext cx="5725726"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dirty="0"/>
              <a:t>2. Data Exploration (EDA)</a:t>
            </a:r>
          </a:p>
        </p:txBody>
      </p:sp>
      <p:pic>
        <p:nvPicPr>
          <p:cNvPr id="9" name="Picture 8">
            <a:extLst>
              <a:ext uri="{FF2B5EF4-FFF2-40B4-BE49-F238E27FC236}">
                <a16:creationId xmlns:a16="http://schemas.microsoft.com/office/drawing/2014/main" id="{07A3AC5A-A1C3-4BF2-9976-6BC380A73C90}"/>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705837" y="1314450"/>
            <a:ext cx="3980463" cy="5329238"/>
          </a:xfrm>
          <a:prstGeom prst="rect">
            <a:avLst/>
          </a:prstGeom>
          <a:noFill/>
          <a:ln>
            <a:noFill/>
          </a:ln>
        </p:spPr>
      </p:pic>
      <p:pic>
        <p:nvPicPr>
          <p:cNvPr id="11" name="Picture 10">
            <a:extLst>
              <a:ext uri="{FF2B5EF4-FFF2-40B4-BE49-F238E27FC236}">
                <a16:creationId xmlns:a16="http://schemas.microsoft.com/office/drawing/2014/main" id="{975EED4F-6FE1-4AF7-9678-E669A43DEB2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569097" y="2852406"/>
            <a:ext cx="3470275" cy="3470275"/>
          </a:xfrm>
          <a:prstGeom prst="rect">
            <a:avLst/>
          </a:prstGeom>
          <a:noFill/>
          <a:ln>
            <a:noFill/>
          </a:ln>
        </p:spPr>
      </p:pic>
      <p:pic>
        <p:nvPicPr>
          <p:cNvPr id="12" name="Picture 11">
            <a:extLst>
              <a:ext uri="{FF2B5EF4-FFF2-40B4-BE49-F238E27FC236}">
                <a16:creationId xmlns:a16="http://schemas.microsoft.com/office/drawing/2014/main" id="{8687E21B-375E-4F3F-AB08-E81AF70F72C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515974" y="942959"/>
            <a:ext cx="3693160" cy="3693160"/>
          </a:xfrm>
          <a:prstGeom prst="rect">
            <a:avLst/>
          </a:prstGeom>
          <a:noFill/>
          <a:ln>
            <a:noFill/>
          </a:ln>
        </p:spPr>
      </p:pic>
      <p:pic>
        <p:nvPicPr>
          <p:cNvPr id="6" name="Picture 5" descr="Logo, company name&#10;&#10;Description automatically generated">
            <a:extLst>
              <a:ext uri="{FF2B5EF4-FFF2-40B4-BE49-F238E27FC236}">
                <a16:creationId xmlns:a16="http://schemas.microsoft.com/office/drawing/2014/main" id="{1415AC5D-7783-4058-9E14-7753850195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98715" y="1691696"/>
            <a:ext cx="1071563" cy="1071563"/>
          </a:xfrm>
          <a:prstGeom prst="rect">
            <a:avLst/>
          </a:prstGeom>
        </p:spPr>
      </p:pic>
      <p:pic>
        <p:nvPicPr>
          <p:cNvPr id="16" name="Picture 15" descr="A picture containing text, clipart&#10;&#10;Description automatically generated">
            <a:extLst>
              <a:ext uri="{FF2B5EF4-FFF2-40B4-BE49-F238E27FC236}">
                <a16:creationId xmlns:a16="http://schemas.microsoft.com/office/drawing/2014/main" id="{8BC88AED-0F2F-49B1-8F17-39DBC6E2E9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52133" y="1807883"/>
            <a:ext cx="1427003" cy="837694"/>
          </a:xfrm>
          <a:prstGeom prst="rect">
            <a:avLst/>
          </a:prstGeom>
        </p:spPr>
      </p:pic>
      <p:sp>
        <p:nvSpPr>
          <p:cNvPr id="17" name="Oval 16">
            <a:extLst>
              <a:ext uri="{FF2B5EF4-FFF2-40B4-BE49-F238E27FC236}">
                <a16:creationId xmlns:a16="http://schemas.microsoft.com/office/drawing/2014/main" id="{E30E9C04-C004-43F0-B9C2-375396F9025C}"/>
              </a:ext>
            </a:extLst>
          </p:cNvPr>
          <p:cNvSpPr/>
          <p:nvPr/>
        </p:nvSpPr>
        <p:spPr>
          <a:xfrm>
            <a:off x="3242476" y="1321582"/>
            <a:ext cx="5291924" cy="16502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Icon&#10;&#10;Description automatically generated">
            <a:extLst>
              <a:ext uri="{FF2B5EF4-FFF2-40B4-BE49-F238E27FC236}">
                <a16:creationId xmlns:a16="http://schemas.microsoft.com/office/drawing/2014/main" id="{7E467A79-CDC6-4BD1-AC0E-C4A28401415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98932" y="1546963"/>
            <a:ext cx="985838" cy="1157288"/>
          </a:xfrm>
          <a:prstGeom prst="rect">
            <a:avLst/>
          </a:prstGeom>
        </p:spPr>
      </p:pic>
    </p:spTree>
    <p:extLst>
      <p:ext uri="{BB962C8B-B14F-4D97-AF65-F5344CB8AC3E}">
        <p14:creationId xmlns:p14="http://schemas.microsoft.com/office/powerpoint/2010/main" val="4134021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loud 14">
            <a:extLst>
              <a:ext uri="{FF2B5EF4-FFF2-40B4-BE49-F238E27FC236}">
                <a16:creationId xmlns:a16="http://schemas.microsoft.com/office/drawing/2014/main" id="{1D75F318-1022-47FD-920F-D3BC6A292ADA}"/>
              </a:ext>
            </a:extLst>
          </p:cNvPr>
          <p:cNvSpPr/>
          <p:nvPr/>
        </p:nvSpPr>
        <p:spPr>
          <a:xfrm>
            <a:off x="514964" y="66052"/>
            <a:ext cx="11393767" cy="1880771"/>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Seems like the average scores for both question and answers have reduced over time. </a:t>
            </a:r>
          </a:p>
          <a:p>
            <a:pPr marL="0" marR="0" algn="ctr">
              <a:lnSpc>
                <a:spcPct val="107000"/>
              </a:lnSpc>
              <a:spcBef>
                <a:spcPts val="0"/>
              </a:spcBef>
              <a:spcAft>
                <a:spcPts val="800"/>
              </a:spcAft>
            </a:pP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Could be possibly due to a different scoring mechanism which could have possibly changed later OR the initial enthusiasm of yesteryears where developer community used to more actively upvote on questions and answers which eventually started reducing over time</a:t>
            </a:r>
          </a:p>
        </p:txBody>
      </p:sp>
      <p:pic>
        <p:nvPicPr>
          <p:cNvPr id="18" name="Picture 17">
            <a:extLst>
              <a:ext uri="{FF2B5EF4-FFF2-40B4-BE49-F238E27FC236}">
                <a16:creationId xmlns:a16="http://schemas.microsoft.com/office/drawing/2014/main" id="{A68C5C9A-E655-4CF6-9A94-1629A4F6D0B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5550" y="1982531"/>
            <a:ext cx="4304665" cy="4304665"/>
          </a:xfrm>
          <a:prstGeom prst="rect">
            <a:avLst/>
          </a:prstGeom>
          <a:noFill/>
          <a:ln>
            <a:noFill/>
          </a:ln>
        </p:spPr>
      </p:pic>
      <p:pic>
        <p:nvPicPr>
          <p:cNvPr id="1027" name="Picture 19">
            <a:extLst>
              <a:ext uri="{FF2B5EF4-FFF2-40B4-BE49-F238E27FC236}">
                <a16:creationId xmlns:a16="http://schemas.microsoft.com/office/drawing/2014/main" id="{8F58DAC4-321E-40EB-8627-AFDBA41081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86818"/>
            <a:ext cx="2806700" cy="28067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0">
            <a:extLst>
              <a:ext uri="{FF2B5EF4-FFF2-40B4-BE49-F238E27FC236}">
                <a16:creationId xmlns:a16="http://schemas.microsoft.com/office/drawing/2014/main" id="{4E3C64E2-5A76-4E4D-9CC1-B6E51F8D9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8231" y="1757098"/>
            <a:ext cx="2730500" cy="27305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1">
            <a:extLst>
              <a:ext uri="{FF2B5EF4-FFF2-40B4-BE49-F238E27FC236}">
                <a16:creationId xmlns:a16="http://schemas.microsoft.com/office/drawing/2014/main" id="{50CD3FF3-753F-4B71-82F3-79C7345C6F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8056" y="4134006"/>
            <a:ext cx="2800350" cy="28003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a:extLst>
              <a:ext uri="{FF2B5EF4-FFF2-40B4-BE49-F238E27FC236}">
                <a16:creationId xmlns:a16="http://schemas.microsoft.com/office/drawing/2014/main" id="{7194ACA0-F72F-46BF-9FDF-AE4D7835200E}"/>
              </a:ext>
            </a:extLst>
          </p:cNvPr>
          <p:cNvSpPr>
            <a:spLocks noChangeArrowheads="1"/>
          </p:cNvSpPr>
          <p:nvPr/>
        </p:nvSpPr>
        <p:spPr bwMode="auto">
          <a:xfrm>
            <a:off x="4978611" y="-7170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5">
            <a:extLst>
              <a:ext uri="{FF2B5EF4-FFF2-40B4-BE49-F238E27FC236}">
                <a16:creationId xmlns:a16="http://schemas.microsoft.com/office/drawing/2014/main" id="{B108EB23-CB3E-46E3-8B76-FA7E12FDA799}"/>
              </a:ext>
            </a:extLst>
          </p:cNvPr>
          <p:cNvSpPr>
            <a:spLocks noChangeArrowheads="1"/>
          </p:cNvSpPr>
          <p:nvPr/>
        </p:nvSpPr>
        <p:spPr bwMode="auto">
          <a:xfrm>
            <a:off x="5087468" y="31921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0D563965-C6A8-479B-936B-ECD6D4E3B8B8}"/>
              </a:ext>
            </a:extLst>
          </p:cNvPr>
          <p:cNvSpPr>
            <a:spLocks noChangeArrowheads="1"/>
          </p:cNvSpPr>
          <p:nvPr/>
        </p:nvSpPr>
        <p:spPr bwMode="auto">
          <a:xfrm>
            <a:off x="4978611" y="59226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19">
            <a:extLst>
              <a:ext uri="{FF2B5EF4-FFF2-40B4-BE49-F238E27FC236}">
                <a16:creationId xmlns:a16="http://schemas.microsoft.com/office/drawing/2014/main" id="{6F1955D6-1EB9-4C3C-931D-3C75537928B1}"/>
              </a:ext>
            </a:extLst>
          </p:cNvPr>
          <p:cNvSpPr/>
          <p:nvPr/>
        </p:nvSpPr>
        <p:spPr>
          <a:xfrm>
            <a:off x="189999" y="5991225"/>
            <a:ext cx="3913348" cy="742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ct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is a higher % of downvotes to questions than to answers</a:t>
            </a:r>
          </a:p>
        </p:txBody>
      </p:sp>
    </p:spTree>
    <p:extLst>
      <p:ext uri="{BB962C8B-B14F-4D97-AF65-F5344CB8AC3E}">
        <p14:creationId xmlns:p14="http://schemas.microsoft.com/office/powerpoint/2010/main" val="1642113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194ACA0-F72F-46BF-9FDF-AE4D7835200E}"/>
              </a:ext>
            </a:extLst>
          </p:cNvPr>
          <p:cNvSpPr>
            <a:spLocks noChangeArrowheads="1"/>
          </p:cNvSpPr>
          <p:nvPr/>
        </p:nvSpPr>
        <p:spPr bwMode="auto">
          <a:xfrm>
            <a:off x="4978611" y="-7170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5">
            <a:extLst>
              <a:ext uri="{FF2B5EF4-FFF2-40B4-BE49-F238E27FC236}">
                <a16:creationId xmlns:a16="http://schemas.microsoft.com/office/drawing/2014/main" id="{B108EB23-CB3E-46E3-8B76-FA7E12FDA799}"/>
              </a:ext>
            </a:extLst>
          </p:cNvPr>
          <p:cNvSpPr>
            <a:spLocks noChangeArrowheads="1"/>
          </p:cNvSpPr>
          <p:nvPr/>
        </p:nvSpPr>
        <p:spPr bwMode="auto">
          <a:xfrm>
            <a:off x="5087468" y="31921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0D563965-C6A8-479B-936B-ECD6D4E3B8B8}"/>
              </a:ext>
            </a:extLst>
          </p:cNvPr>
          <p:cNvSpPr>
            <a:spLocks noChangeArrowheads="1"/>
          </p:cNvSpPr>
          <p:nvPr/>
        </p:nvSpPr>
        <p:spPr bwMode="auto">
          <a:xfrm>
            <a:off x="4978611" y="59226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0" name="Picture 26">
            <a:extLst>
              <a:ext uri="{FF2B5EF4-FFF2-40B4-BE49-F238E27FC236}">
                <a16:creationId xmlns:a16="http://schemas.microsoft.com/office/drawing/2014/main" id="{3BF4AAC1-5B83-4D83-B6D5-BB66B8A59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30" y="119743"/>
            <a:ext cx="4803856" cy="3093392"/>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7">
            <a:extLst>
              <a:ext uri="{FF2B5EF4-FFF2-40B4-BE49-F238E27FC236}">
                <a16:creationId xmlns:a16="http://schemas.microsoft.com/office/drawing/2014/main" id="{A97E31CC-7F42-4FCB-8174-5376DF9526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6" y="3389476"/>
            <a:ext cx="4954272" cy="31459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341F4BB-88BB-40CB-8A25-A843C32C7DF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C72D81D4-86E2-424E-97D6-3C8BEC6CF53C}"/>
              </a:ext>
            </a:extLst>
          </p:cNvPr>
          <p:cNvSpPr>
            <a:spLocks noChangeArrowheads="1"/>
          </p:cNvSpPr>
          <p:nvPr/>
        </p:nvSpPr>
        <p:spPr bwMode="auto">
          <a:xfrm>
            <a:off x="457200" y="2076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descr="Logo, company name&#10;&#10;Description automatically generated">
            <a:extLst>
              <a:ext uri="{FF2B5EF4-FFF2-40B4-BE49-F238E27FC236}">
                <a16:creationId xmlns:a16="http://schemas.microsoft.com/office/drawing/2014/main" id="{F1F00D33-815D-4001-BFC9-70824B1B7BE9}"/>
              </a:ext>
            </a:extLst>
          </p:cNvPr>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7762754" y="186133"/>
            <a:ext cx="3019425" cy="1514475"/>
          </a:xfrm>
          <a:prstGeom prst="rect">
            <a:avLst/>
          </a:prstGeom>
        </p:spPr>
      </p:pic>
      <p:pic>
        <p:nvPicPr>
          <p:cNvPr id="19" name="Picture 18" descr="A picture containing calendar&#10;&#10;Description automatically generated">
            <a:extLst>
              <a:ext uri="{FF2B5EF4-FFF2-40B4-BE49-F238E27FC236}">
                <a16:creationId xmlns:a16="http://schemas.microsoft.com/office/drawing/2014/main" id="{9B50CF23-D0CE-4E80-AD7B-134080DC76D4}"/>
              </a:ext>
            </a:extLst>
          </p:cNvPr>
          <p:cNvPicPr>
            <a:picLocks noChangeAspect="1"/>
          </p:cNvPicPr>
          <p:nvPr/>
        </p:nvPicPr>
        <p:blipFill rotWithShape="1">
          <a:blip r:embed="rId5">
            <a:extLst>
              <a:ext uri="{28A0092B-C50C-407E-A947-70E740481C1C}">
                <a14:useLocalDpi xmlns:a14="http://schemas.microsoft.com/office/drawing/2010/main" val="0"/>
              </a:ext>
            </a:extLst>
          </a:blip>
          <a:srcRect b="8326"/>
          <a:stretch/>
        </p:blipFill>
        <p:spPr>
          <a:xfrm>
            <a:off x="6154854" y="457200"/>
            <a:ext cx="1607900" cy="1590041"/>
          </a:xfrm>
          <a:prstGeom prst="rect">
            <a:avLst/>
          </a:prstGeom>
        </p:spPr>
      </p:pic>
      <p:sp>
        <p:nvSpPr>
          <p:cNvPr id="10" name="TextBox 9">
            <a:extLst>
              <a:ext uri="{FF2B5EF4-FFF2-40B4-BE49-F238E27FC236}">
                <a16:creationId xmlns:a16="http://schemas.microsoft.com/office/drawing/2014/main" id="{95166CDE-F8A9-476A-A4B8-EF3633A7569B}"/>
              </a:ext>
            </a:extLst>
          </p:cNvPr>
          <p:cNvSpPr txBox="1"/>
          <p:nvPr/>
        </p:nvSpPr>
        <p:spPr>
          <a:xfrm>
            <a:off x="7652763" y="1708423"/>
            <a:ext cx="3805505" cy="923330"/>
          </a:xfrm>
          <a:prstGeom prst="rect">
            <a:avLst/>
          </a:prstGeom>
          <a:noFill/>
        </p:spPr>
        <p:txBody>
          <a:bodyPr wrap="square" rtlCol="0">
            <a:spAutoFit/>
          </a:bodyPr>
          <a:lstStyle/>
          <a:p>
            <a:r>
              <a:rPr lang="en-US" b="1" dirty="0"/>
              <a:t>We are looking!!!</a:t>
            </a:r>
          </a:p>
          <a:p>
            <a:r>
              <a:rPr lang="en-US" b="1" dirty="0"/>
              <a:t>We are scouting top questions, tags, answers everything!!!</a:t>
            </a:r>
          </a:p>
        </p:txBody>
      </p:sp>
      <p:pic>
        <p:nvPicPr>
          <p:cNvPr id="21" name="Picture 20">
            <a:extLst>
              <a:ext uri="{FF2B5EF4-FFF2-40B4-BE49-F238E27FC236}">
                <a16:creationId xmlns:a16="http://schemas.microsoft.com/office/drawing/2014/main" id="{98B8A980-9058-4534-804F-878BA302FF54}"/>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5671562" y="2785783"/>
            <a:ext cx="5671351" cy="3016301"/>
          </a:xfrm>
          <a:prstGeom prst="rect">
            <a:avLst/>
          </a:prstGeom>
          <a:noFill/>
          <a:ln>
            <a:noFill/>
          </a:ln>
        </p:spPr>
      </p:pic>
      <p:sp>
        <p:nvSpPr>
          <p:cNvPr id="22" name="TextBox 21">
            <a:extLst>
              <a:ext uri="{FF2B5EF4-FFF2-40B4-BE49-F238E27FC236}">
                <a16:creationId xmlns:a16="http://schemas.microsoft.com/office/drawing/2014/main" id="{A7AF23BD-BB7B-4ACB-96EB-82C5DDCC0AD4}"/>
              </a:ext>
            </a:extLst>
          </p:cNvPr>
          <p:cNvSpPr txBox="1"/>
          <p:nvPr/>
        </p:nvSpPr>
        <p:spPr>
          <a:xfrm>
            <a:off x="7537408" y="5802084"/>
            <a:ext cx="3805505" cy="369332"/>
          </a:xfrm>
          <a:prstGeom prst="rect">
            <a:avLst/>
          </a:prstGeom>
          <a:noFill/>
        </p:spPr>
        <p:txBody>
          <a:bodyPr wrap="square" rtlCol="0">
            <a:spAutoFit/>
          </a:bodyPr>
          <a:lstStyle/>
          <a:p>
            <a:r>
              <a:rPr lang="en-US" b="1" dirty="0"/>
              <a:t>World cloud of tags</a:t>
            </a:r>
          </a:p>
        </p:txBody>
      </p:sp>
    </p:spTree>
    <p:extLst>
      <p:ext uri="{BB962C8B-B14F-4D97-AF65-F5344CB8AC3E}">
        <p14:creationId xmlns:p14="http://schemas.microsoft.com/office/powerpoint/2010/main" val="4235162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picture containing calendar&#10;&#10;Description automatically generated">
            <a:extLst>
              <a:ext uri="{FF2B5EF4-FFF2-40B4-BE49-F238E27FC236}">
                <a16:creationId xmlns:a16="http://schemas.microsoft.com/office/drawing/2014/main" id="{C93FFC89-051A-4604-BBEB-2CD203D25F84}"/>
              </a:ext>
            </a:extLst>
          </p:cNvPr>
          <p:cNvPicPr>
            <a:picLocks noChangeAspect="1"/>
          </p:cNvPicPr>
          <p:nvPr/>
        </p:nvPicPr>
        <p:blipFill rotWithShape="1">
          <a:blip r:embed="rId2">
            <a:extLst>
              <a:ext uri="{28A0092B-C50C-407E-A947-70E740481C1C}">
                <a14:useLocalDpi xmlns:a14="http://schemas.microsoft.com/office/drawing/2010/main" val="0"/>
              </a:ext>
            </a:extLst>
          </a:blip>
          <a:srcRect b="8326"/>
          <a:stretch/>
        </p:blipFill>
        <p:spPr>
          <a:xfrm>
            <a:off x="2005972" y="1543967"/>
            <a:ext cx="1607900" cy="1590041"/>
          </a:xfrm>
          <a:prstGeom prst="rect">
            <a:avLst/>
          </a:prstGeom>
        </p:spPr>
      </p:pic>
      <p:sp>
        <p:nvSpPr>
          <p:cNvPr id="6" name="Cloud 5">
            <a:extLst>
              <a:ext uri="{FF2B5EF4-FFF2-40B4-BE49-F238E27FC236}">
                <a16:creationId xmlns:a16="http://schemas.microsoft.com/office/drawing/2014/main" id="{E4355507-E0D5-45E1-8327-C71396C1F8C0}"/>
              </a:ext>
            </a:extLst>
          </p:cNvPr>
          <p:cNvSpPr/>
          <p:nvPr/>
        </p:nvSpPr>
        <p:spPr>
          <a:xfrm>
            <a:off x="103304" y="104292"/>
            <a:ext cx="3780686" cy="173652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 server 2008 has very polarized opinions on dev community. Lets keep an eye on that…</a:t>
            </a:r>
          </a:p>
        </p:txBody>
      </p:sp>
      <p:pic>
        <p:nvPicPr>
          <p:cNvPr id="18" name="Picture 17">
            <a:extLst>
              <a:ext uri="{FF2B5EF4-FFF2-40B4-BE49-F238E27FC236}">
                <a16:creationId xmlns:a16="http://schemas.microsoft.com/office/drawing/2014/main" id="{35E7279B-EFCB-43FF-9A46-304E71AED1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0301" y="3129034"/>
            <a:ext cx="6706299" cy="4106156"/>
          </a:xfrm>
          <a:prstGeom prst="rect">
            <a:avLst/>
          </a:prstGeom>
          <a:noFill/>
          <a:ln>
            <a:noFill/>
          </a:ln>
        </p:spPr>
      </p:pic>
      <p:pic>
        <p:nvPicPr>
          <p:cNvPr id="21" name="Picture 20">
            <a:extLst>
              <a:ext uri="{FF2B5EF4-FFF2-40B4-BE49-F238E27FC236}">
                <a16:creationId xmlns:a16="http://schemas.microsoft.com/office/drawing/2014/main" id="{E1EC9BF9-88E2-45FF-A17C-65128258447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89020"/>
            <a:ext cx="6371316" cy="4287887"/>
          </a:xfrm>
          <a:prstGeom prst="rect">
            <a:avLst/>
          </a:prstGeom>
          <a:noFill/>
          <a:ln>
            <a:noFill/>
          </a:ln>
        </p:spPr>
      </p:pic>
      <p:pic>
        <p:nvPicPr>
          <p:cNvPr id="9" name="Picture 8" descr="A picture containing text, basketball, ax&#10;&#10;Description automatically generated">
            <a:extLst>
              <a:ext uri="{FF2B5EF4-FFF2-40B4-BE49-F238E27FC236}">
                <a16:creationId xmlns:a16="http://schemas.microsoft.com/office/drawing/2014/main" id="{59A6992A-9D5A-4BAA-9B99-0BB8806A40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2386" y="1362516"/>
            <a:ext cx="2705100" cy="1685925"/>
          </a:xfrm>
          <a:prstGeom prst="rect">
            <a:avLst/>
          </a:prstGeom>
        </p:spPr>
      </p:pic>
    </p:spTree>
    <p:extLst>
      <p:ext uri="{BB962C8B-B14F-4D97-AF65-F5344CB8AC3E}">
        <p14:creationId xmlns:p14="http://schemas.microsoft.com/office/powerpoint/2010/main" val="1933601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1077</TotalTime>
  <Words>1626</Words>
  <Application>Microsoft Office PowerPoint</Application>
  <PresentationFormat>Widescreen</PresentationFormat>
  <Paragraphs>209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Courier New</vt:lpstr>
      <vt:lpstr>Sabon Next LT</vt:lpstr>
      <vt:lpstr>Symbol</vt:lpstr>
      <vt:lpstr>Wingdings</vt:lpstr>
      <vt:lpstr>Office Theme</vt:lpstr>
      <vt:lpstr>Stackoverflow – Which language rules?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Shalin Gosalia</dc:creator>
  <cp:lastModifiedBy>Shalin Gosalia</cp:lastModifiedBy>
  <cp:revision>404</cp:revision>
  <dcterms:created xsi:type="dcterms:W3CDTF">2020-12-07T22:36:22Z</dcterms:created>
  <dcterms:modified xsi:type="dcterms:W3CDTF">2021-03-13T01:29:54Z</dcterms:modified>
</cp:coreProperties>
</file>