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60" r:id="rId5"/>
    <p:sldId id="261" r:id="rId6"/>
    <p:sldId id="266" r:id="rId7"/>
    <p:sldId id="267"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93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728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860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724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30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565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767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63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970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824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09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533350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CB81D6-A25B-4C12-BC32-4017B377CC26}"/>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A2C22-D32B-48D4-8593-38B199DEAEE2}"/>
              </a:ext>
            </a:extLst>
          </p:cNvPr>
          <p:cNvSpPr>
            <a:spLocks noGrp="1"/>
          </p:cNvSpPr>
          <p:nvPr>
            <p:ph type="ctrTitle"/>
          </p:nvPr>
        </p:nvSpPr>
        <p:spPr>
          <a:xfrm>
            <a:off x="477981" y="1122363"/>
            <a:ext cx="4023360" cy="3204134"/>
          </a:xfrm>
        </p:spPr>
        <p:txBody>
          <a:bodyPr anchor="b">
            <a:normAutofit/>
          </a:bodyPr>
          <a:lstStyle/>
          <a:p>
            <a:r>
              <a:rPr lang="en-US" sz="4800" dirty="0"/>
              <a:t>The Big Mountain Resort </a:t>
            </a:r>
          </a:p>
        </p:txBody>
      </p:sp>
      <p:sp>
        <p:nvSpPr>
          <p:cNvPr id="3" name="Subtitle 2">
            <a:extLst>
              <a:ext uri="{FF2B5EF4-FFF2-40B4-BE49-F238E27FC236}">
                <a16:creationId xmlns:a16="http://schemas.microsoft.com/office/drawing/2014/main" id="{4366D4DC-3B16-490F-A65E-D9DC700EDCF4}"/>
              </a:ext>
            </a:extLst>
          </p:cNvPr>
          <p:cNvSpPr>
            <a:spLocks noGrp="1"/>
          </p:cNvSpPr>
          <p:nvPr>
            <p:ph type="subTitle" idx="1"/>
          </p:nvPr>
        </p:nvSpPr>
        <p:spPr>
          <a:xfrm>
            <a:off x="477980" y="4872922"/>
            <a:ext cx="4023359" cy="1208141"/>
          </a:xfrm>
        </p:spPr>
        <p:txBody>
          <a:bodyPr>
            <a:normAutofit/>
          </a:bodyPr>
          <a:lstStyle/>
          <a:p>
            <a:r>
              <a:rPr lang="en-US" sz="2000" dirty="0"/>
              <a:t>Executive Pitch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702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06D5-784B-4045-81CA-E1F20719AEAD}"/>
              </a:ext>
            </a:extLst>
          </p:cNvPr>
          <p:cNvSpPr>
            <a:spLocks noGrp="1"/>
          </p:cNvSpPr>
          <p:nvPr>
            <p:ph type="title"/>
          </p:nvPr>
        </p:nvSpPr>
        <p:spPr/>
        <p:txBody>
          <a:bodyPr/>
          <a:lstStyle/>
          <a:p>
            <a:r>
              <a:rPr lang="en-US" dirty="0"/>
              <a:t>Problem Identification</a:t>
            </a:r>
          </a:p>
        </p:txBody>
      </p:sp>
      <p:sp>
        <p:nvSpPr>
          <p:cNvPr id="6" name="Rectangle: Rounded Corners 5">
            <a:extLst>
              <a:ext uri="{FF2B5EF4-FFF2-40B4-BE49-F238E27FC236}">
                <a16:creationId xmlns:a16="http://schemas.microsoft.com/office/drawing/2014/main" id="{2DC1621F-3391-4961-BF9A-4B820536A6E0}"/>
              </a:ext>
            </a:extLst>
          </p:cNvPr>
          <p:cNvSpPr/>
          <p:nvPr/>
        </p:nvSpPr>
        <p:spPr>
          <a:xfrm>
            <a:off x="772158" y="2163318"/>
            <a:ext cx="10381615" cy="14657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Problem Statement</a:t>
            </a:r>
          </a:p>
          <a:p>
            <a:pPr marL="285750" indent="-285750">
              <a:buFont typeface="Arial" panose="020B0604020202020204" pitchFamily="34" charset="0"/>
              <a:buChar char="•"/>
            </a:pPr>
            <a:r>
              <a:rPr lang="en-US" sz="1600" dirty="0"/>
              <a:t>The Big Mountain Resort has recently installed an additional chair lift to increase distribution of visitors across the mountain.</a:t>
            </a:r>
          </a:p>
          <a:p>
            <a:pPr marL="285750" indent="-285750">
              <a:buFont typeface="Arial" panose="020B0604020202020204" pitchFamily="34" charset="0"/>
              <a:buChar char="•"/>
            </a:pPr>
            <a:r>
              <a:rPr lang="en-US" sz="1600" dirty="0"/>
              <a:t>This has resulted in the operating costs increasing by $1,540,000 this season. </a:t>
            </a:r>
          </a:p>
          <a:p>
            <a:pPr marL="285750" indent="-285750">
              <a:buFont typeface="Arial" panose="020B0604020202020204" pitchFamily="34" charset="0"/>
              <a:buChar char="•"/>
            </a:pPr>
            <a:r>
              <a:rPr lang="en-US" sz="1600" dirty="0"/>
              <a:t>Need a solution to increase this year’s annual revenue to offset the increasing operating costs.</a:t>
            </a:r>
          </a:p>
        </p:txBody>
      </p:sp>
      <p:sp>
        <p:nvSpPr>
          <p:cNvPr id="7" name="Rectangle: Rounded Corners 6">
            <a:extLst>
              <a:ext uri="{FF2B5EF4-FFF2-40B4-BE49-F238E27FC236}">
                <a16:creationId xmlns:a16="http://schemas.microsoft.com/office/drawing/2014/main" id="{BE065689-1D13-401F-9B64-65D4DB78E372}"/>
              </a:ext>
            </a:extLst>
          </p:cNvPr>
          <p:cNvSpPr/>
          <p:nvPr/>
        </p:nvSpPr>
        <p:spPr>
          <a:xfrm>
            <a:off x="772157" y="3716655"/>
            <a:ext cx="10381615" cy="10934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Target Solution </a:t>
            </a:r>
          </a:p>
          <a:p>
            <a:pPr marL="285750" indent="-285750">
              <a:buFont typeface="Arial" panose="020B0604020202020204" pitchFamily="34" charset="0"/>
              <a:buChar char="•"/>
            </a:pPr>
            <a:r>
              <a:rPr lang="en-US" sz="1600" dirty="0"/>
              <a:t>What strategies the resort needs to resort to by doing a comparative analysis of all the 330 competitor resorts across the US in order to increase this year’s annual revenue and keep at ~9.2%?</a:t>
            </a:r>
          </a:p>
        </p:txBody>
      </p:sp>
      <p:sp>
        <p:nvSpPr>
          <p:cNvPr id="5" name="Rectangle: Rounded Corners 4">
            <a:extLst>
              <a:ext uri="{FF2B5EF4-FFF2-40B4-BE49-F238E27FC236}">
                <a16:creationId xmlns:a16="http://schemas.microsoft.com/office/drawing/2014/main" id="{7C06D602-341C-47C7-9818-44F049AF0667}"/>
              </a:ext>
            </a:extLst>
          </p:cNvPr>
          <p:cNvSpPr/>
          <p:nvPr/>
        </p:nvSpPr>
        <p:spPr>
          <a:xfrm>
            <a:off x="772157" y="4895849"/>
            <a:ext cx="10381615" cy="17811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Scope of Solution</a:t>
            </a:r>
          </a:p>
          <a:p>
            <a:pPr marL="285750" indent="-285750">
              <a:buFont typeface="Arial" panose="020B0604020202020204" pitchFamily="34" charset="0"/>
              <a:buChar char="•"/>
            </a:pPr>
            <a:r>
              <a:rPr lang="en-US" sz="1600" b="1" dirty="0"/>
              <a:t>Aim</a:t>
            </a:r>
            <a:r>
              <a:rPr lang="en-US" sz="1600" dirty="0"/>
              <a:t>: Determine the best strategy to achieve the desired revenue targets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Scope of solution would be to target the 330 competitors that would be not just limited to local Montana region but even across other states across the US.</a:t>
            </a:r>
          </a:p>
          <a:p>
            <a:pPr marL="285750" indent="-285750">
              <a:buFont typeface="Arial" panose="020B0604020202020204" pitchFamily="34" charset="0"/>
              <a:buChar char="•"/>
            </a:pPr>
            <a:r>
              <a:rPr lang="en-US" sz="1600" dirty="0"/>
              <a:t>Focus on renewed marketing strategies, customer segment groups, ticket pricing, increased capacity offering to attract more footfalls.</a:t>
            </a:r>
          </a:p>
        </p:txBody>
      </p:sp>
    </p:spTree>
    <p:extLst>
      <p:ext uri="{BB962C8B-B14F-4D97-AF65-F5344CB8AC3E}">
        <p14:creationId xmlns:p14="http://schemas.microsoft.com/office/powerpoint/2010/main" val="89398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6B9B-C347-479C-8A8A-D6B67D9E3959}"/>
              </a:ext>
            </a:extLst>
          </p:cNvPr>
          <p:cNvSpPr>
            <a:spLocks noGrp="1"/>
          </p:cNvSpPr>
          <p:nvPr>
            <p:ph type="title"/>
          </p:nvPr>
        </p:nvSpPr>
        <p:spPr/>
        <p:txBody>
          <a:bodyPr/>
          <a:lstStyle/>
          <a:p>
            <a:r>
              <a:rPr lang="en-US" dirty="0"/>
              <a:t>Recommendations and Key findings</a:t>
            </a:r>
          </a:p>
        </p:txBody>
      </p:sp>
      <p:sp>
        <p:nvSpPr>
          <p:cNvPr id="4" name="Rectangle: Rounded Corners 3">
            <a:extLst>
              <a:ext uri="{FF2B5EF4-FFF2-40B4-BE49-F238E27FC236}">
                <a16:creationId xmlns:a16="http://schemas.microsoft.com/office/drawing/2014/main" id="{D7A7712C-7130-442C-AF07-2CF1A715B920}"/>
              </a:ext>
            </a:extLst>
          </p:cNvPr>
          <p:cNvSpPr/>
          <p:nvPr/>
        </p:nvSpPr>
        <p:spPr>
          <a:xfrm>
            <a:off x="772158" y="2095501"/>
            <a:ext cx="10381615" cy="2819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AU" b="1" dirty="0">
                <a:sym typeface="Arial"/>
              </a:rPr>
              <a:t>Key Findings</a:t>
            </a:r>
          </a:p>
          <a:p>
            <a:pPr lvl="0" indent="-171450">
              <a:buFont typeface="Arial" panose="020B0604020202020204" pitchFamily="34" charset="0"/>
              <a:buChar char="•"/>
            </a:pPr>
            <a:r>
              <a:rPr lang="en-AU" sz="1600" dirty="0">
                <a:sym typeface="Arial"/>
              </a:rPr>
              <a:t>One important factor chosen for the scope of this project was Average Weekend ticket price.</a:t>
            </a:r>
          </a:p>
          <a:p>
            <a:pPr lvl="0" indent="-171450">
              <a:buFont typeface="Arial" panose="020B0604020202020204" pitchFamily="34" charset="0"/>
              <a:buChar char="•"/>
            </a:pPr>
            <a:r>
              <a:rPr lang="en-AU" sz="1600" dirty="0">
                <a:sym typeface="Arial"/>
              </a:rPr>
              <a:t>It was found that Big Mountain Resort fares pretty well as compared to competitors in terms of the Summit elevation and Base elevation it possesses.</a:t>
            </a:r>
          </a:p>
          <a:p>
            <a:pPr lvl="0" indent="-171450">
              <a:buFont typeface="Arial" panose="020B0604020202020204" pitchFamily="34" charset="0"/>
              <a:buChar char="•"/>
            </a:pPr>
            <a:r>
              <a:rPr lang="en-AU" sz="1600" dirty="0">
                <a:sym typeface="Arial"/>
              </a:rPr>
              <a:t>The investment in additional chair lift will definitely provided a boost to the visits even if the ticket price is increased as compared to its current price.</a:t>
            </a:r>
          </a:p>
          <a:p>
            <a:pPr lvl="0" indent="-171450">
              <a:buFont typeface="Arial" panose="020B0604020202020204" pitchFamily="34" charset="0"/>
              <a:buChar char="•"/>
            </a:pPr>
            <a:r>
              <a:rPr lang="en-AU" sz="1600" dirty="0">
                <a:sym typeface="Arial"/>
              </a:rPr>
              <a:t>There are other variables that could add up to the increased revenue (but not accounted for the scope of this project) are:</a:t>
            </a:r>
          </a:p>
          <a:p>
            <a:pPr lvl="1" indent="-171450">
              <a:buFont typeface="Arial" panose="020B0604020202020204" pitchFamily="34" charset="0"/>
              <a:buChar char="•"/>
            </a:pPr>
            <a:r>
              <a:rPr lang="en-AU" sz="1600" dirty="0">
                <a:sym typeface="Arial"/>
              </a:rPr>
              <a:t>Average Weekday ticket price</a:t>
            </a:r>
          </a:p>
          <a:p>
            <a:pPr lvl="1" indent="-171450">
              <a:buFont typeface="Arial" panose="020B0604020202020204" pitchFamily="34" charset="0"/>
              <a:buChar char="•"/>
            </a:pPr>
            <a:r>
              <a:rPr lang="en-AU" sz="1600" dirty="0">
                <a:sym typeface="Arial"/>
              </a:rPr>
              <a:t>Number of days to be open</a:t>
            </a:r>
          </a:p>
        </p:txBody>
      </p:sp>
      <p:sp>
        <p:nvSpPr>
          <p:cNvPr id="5" name="Rectangle: Rounded Corners 4">
            <a:extLst>
              <a:ext uri="{FF2B5EF4-FFF2-40B4-BE49-F238E27FC236}">
                <a16:creationId xmlns:a16="http://schemas.microsoft.com/office/drawing/2014/main" id="{3CAD565E-38A7-4490-8FE0-70202ED54B93}"/>
              </a:ext>
            </a:extLst>
          </p:cNvPr>
          <p:cNvSpPr/>
          <p:nvPr/>
        </p:nvSpPr>
        <p:spPr>
          <a:xfrm>
            <a:off x="772157" y="5019674"/>
            <a:ext cx="10381615" cy="17049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AU" b="1" dirty="0">
                <a:sym typeface="Arial"/>
              </a:rPr>
              <a:t>Recommendations </a:t>
            </a:r>
          </a:p>
          <a:p>
            <a:pPr marL="285750" indent="-285750">
              <a:buFont typeface="Arial" panose="020B0604020202020204" pitchFamily="34" charset="0"/>
              <a:buChar char="•"/>
            </a:pPr>
            <a:r>
              <a:rPr lang="en-US" sz="1600" dirty="0"/>
              <a:t>The actual Weekend ticket price for ‘The Big Mountain Resort’ is </a:t>
            </a:r>
            <a:r>
              <a:rPr lang="en-US" sz="1600" b="1" dirty="0"/>
              <a:t>$81</a:t>
            </a:r>
            <a:r>
              <a:rPr lang="en-US" sz="1600" dirty="0"/>
              <a:t>, however, going by the predictions using the modeling, the expected ticket price should be targeted at </a:t>
            </a:r>
            <a:r>
              <a:rPr lang="en-US" sz="1600" b="1" dirty="0"/>
              <a:t>$91.14 </a:t>
            </a:r>
            <a:r>
              <a:rPr lang="en-US" sz="1600" dirty="0"/>
              <a:t>to stay in-line with the other resorts considering the varied ski features Big Mountain offers as compared to its competitors</a:t>
            </a:r>
          </a:p>
          <a:p>
            <a:pPr marL="285750" indent="-285750">
              <a:buFont typeface="Arial" panose="020B0604020202020204" pitchFamily="34" charset="0"/>
              <a:buChar char="•"/>
            </a:pPr>
            <a:r>
              <a:rPr lang="en-US" sz="1600" dirty="0"/>
              <a:t>These increased ticket prices should be one of the options that could help the Management achieve their goal of 9.2% of profit margin despite increased CAPEX.</a:t>
            </a:r>
          </a:p>
        </p:txBody>
      </p:sp>
    </p:spTree>
    <p:extLst>
      <p:ext uri="{BB962C8B-B14F-4D97-AF65-F5344CB8AC3E}">
        <p14:creationId xmlns:p14="http://schemas.microsoft.com/office/powerpoint/2010/main" val="414433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770-AADA-46A0-8BB1-089CB25264F4}"/>
              </a:ext>
            </a:extLst>
          </p:cNvPr>
          <p:cNvSpPr>
            <a:spLocks noGrp="1"/>
          </p:cNvSpPr>
          <p:nvPr>
            <p:ph type="title"/>
          </p:nvPr>
        </p:nvSpPr>
        <p:spPr/>
        <p:txBody>
          <a:bodyPr/>
          <a:lstStyle/>
          <a:p>
            <a:r>
              <a:rPr lang="en-US" dirty="0"/>
              <a:t>Modeling Results </a:t>
            </a:r>
          </a:p>
        </p:txBody>
      </p:sp>
      <p:sp>
        <p:nvSpPr>
          <p:cNvPr id="6" name="Rectangle: Rounded Corners 5">
            <a:extLst>
              <a:ext uri="{FF2B5EF4-FFF2-40B4-BE49-F238E27FC236}">
                <a16:creationId xmlns:a16="http://schemas.microsoft.com/office/drawing/2014/main" id="{FC0D753A-C5DD-4280-908D-60E7DDAE773B}"/>
              </a:ext>
            </a:extLst>
          </p:cNvPr>
          <p:cNvSpPr/>
          <p:nvPr/>
        </p:nvSpPr>
        <p:spPr>
          <a:xfrm>
            <a:off x="847724" y="2152650"/>
            <a:ext cx="10381615" cy="21240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AU" b="1" dirty="0">
                <a:sym typeface="Arial"/>
              </a:rPr>
              <a:t>Models Applied</a:t>
            </a:r>
          </a:p>
          <a:p>
            <a:r>
              <a:rPr lang="en-US" sz="1600" b="1" i="1" dirty="0"/>
              <a:t>Linear Regression </a:t>
            </a:r>
            <a:endParaRPr lang="en-US" sz="1600" b="1" dirty="0"/>
          </a:p>
          <a:p>
            <a:r>
              <a:rPr lang="en-AU" sz="1600" dirty="0"/>
              <a:t>Linear Regression was applied since there was a strong co-relation observed based on heat map created for the </a:t>
            </a:r>
            <a:r>
              <a:rPr lang="en-AU" sz="1600" dirty="0" err="1"/>
              <a:t>dataframe</a:t>
            </a:r>
            <a:r>
              <a:rPr lang="en-AU" sz="1600" dirty="0"/>
              <a:t>. The objective was clear that there was a need to determine which variable had highest impact on the price of Weekend ticket price in order to achieve the objective of increased revenues.</a:t>
            </a:r>
          </a:p>
          <a:p>
            <a:r>
              <a:rPr lang="en-AU" sz="1600" b="1" dirty="0"/>
              <a:t>Performance Metrics</a:t>
            </a:r>
          </a:p>
          <a:p>
            <a:r>
              <a:rPr lang="en-AU" sz="1600" dirty="0"/>
              <a:t>In order to choose the best model applied on the </a:t>
            </a:r>
            <a:r>
              <a:rPr lang="en-AU" sz="1600" dirty="0" err="1"/>
              <a:t>dataframe</a:t>
            </a:r>
            <a:r>
              <a:rPr lang="en-AU" sz="1600" dirty="0"/>
              <a:t> after doing necessary feature dropping and retaining, Explained Variance and Mean Absolute Error was calculated (see Fig a. in next slide)</a:t>
            </a:r>
            <a:endParaRPr lang="en-US" sz="1600" dirty="0"/>
          </a:p>
        </p:txBody>
      </p:sp>
      <p:sp>
        <p:nvSpPr>
          <p:cNvPr id="9" name="Rectangle: Rounded Corners 8">
            <a:extLst>
              <a:ext uri="{FF2B5EF4-FFF2-40B4-BE49-F238E27FC236}">
                <a16:creationId xmlns:a16="http://schemas.microsoft.com/office/drawing/2014/main" id="{74724F4D-DDD0-4836-93C2-37D322A97B2C}"/>
              </a:ext>
            </a:extLst>
          </p:cNvPr>
          <p:cNvSpPr/>
          <p:nvPr/>
        </p:nvSpPr>
        <p:spPr>
          <a:xfrm>
            <a:off x="809942" y="4467225"/>
            <a:ext cx="10381615" cy="22383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AU" sz="1600" b="1" dirty="0">
                <a:sym typeface="Arial"/>
              </a:rPr>
              <a:t>Important considerations before building model</a:t>
            </a:r>
          </a:p>
          <a:p>
            <a:pPr lvl="0" indent="-171450">
              <a:buFont typeface="Arial" panose="020B0604020202020204" pitchFamily="34" charset="0"/>
              <a:buChar char="•"/>
            </a:pPr>
            <a:r>
              <a:rPr lang="en-AU" sz="1600" dirty="0">
                <a:sym typeface="Arial"/>
              </a:rPr>
              <a:t>Duplicate and null values were handled appropriately as a part of data cleaning/ wrangling.</a:t>
            </a:r>
          </a:p>
          <a:p>
            <a:pPr lvl="0" indent="-171450">
              <a:buFont typeface="Arial" panose="020B0604020202020204" pitchFamily="34" charset="0"/>
              <a:buChar char="•"/>
            </a:pPr>
            <a:r>
              <a:rPr lang="en-AU" sz="1600" dirty="0">
                <a:sym typeface="Arial"/>
              </a:rPr>
              <a:t>A lot of outliers were found, but considering the size of the dataset which is small, they were not removed to avoid removing relevant data points that contribute to the model findings.</a:t>
            </a:r>
          </a:p>
          <a:p>
            <a:pPr lvl="0" indent="-171450">
              <a:buFont typeface="Arial" panose="020B0604020202020204" pitchFamily="34" charset="0"/>
              <a:buChar char="•"/>
            </a:pPr>
            <a:r>
              <a:rPr lang="en-AU" sz="1600" dirty="0">
                <a:sym typeface="Arial"/>
              </a:rPr>
              <a:t>Multi collinearity was observed for certain variables after building a heatmap indicating co-relation between all variables in the dataset. Those variables were removed.</a:t>
            </a:r>
          </a:p>
          <a:p>
            <a:pPr lvl="0" indent="-171450">
              <a:buFont typeface="Arial" panose="020B0604020202020204" pitchFamily="34" charset="0"/>
              <a:buChar char="•"/>
            </a:pPr>
            <a:r>
              <a:rPr lang="en-AU" sz="1600" dirty="0">
                <a:sym typeface="Arial"/>
              </a:rPr>
              <a:t>Linear relationship was observed between variables and considering the scope of project, </a:t>
            </a:r>
            <a:r>
              <a:rPr lang="en-AU" sz="1600" b="1" dirty="0">
                <a:sym typeface="Arial"/>
              </a:rPr>
              <a:t>‘Adult Weekend price’</a:t>
            </a:r>
            <a:r>
              <a:rPr lang="en-AU" sz="1600" dirty="0">
                <a:sym typeface="Arial"/>
              </a:rPr>
              <a:t> was chosen as the dependent variable, considering its high impact on revenues.</a:t>
            </a:r>
            <a:endParaRPr lang="en-AU" dirty="0">
              <a:sym typeface="Arial"/>
            </a:endParaRPr>
          </a:p>
        </p:txBody>
      </p:sp>
    </p:spTree>
    <p:extLst>
      <p:ext uri="{BB962C8B-B14F-4D97-AF65-F5344CB8AC3E}">
        <p14:creationId xmlns:p14="http://schemas.microsoft.com/office/powerpoint/2010/main" val="278524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A97E-E7F0-4B4A-BEFE-6CE731867436}"/>
              </a:ext>
            </a:extLst>
          </p:cNvPr>
          <p:cNvSpPr>
            <a:spLocks noGrp="1"/>
          </p:cNvSpPr>
          <p:nvPr>
            <p:ph type="title"/>
          </p:nvPr>
        </p:nvSpPr>
        <p:spPr/>
        <p:txBody>
          <a:bodyPr/>
          <a:lstStyle/>
          <a:p>
            <a:r>
              <a:rPr lang="en-US" dirty="0"/>
              <a:t>Modeling Results (</a:t>
            </a:r>
            <a:r>
              <a:rPr lang="en-US" dirty="0" err="1"/>
              <a:t>Contd</a:t>
            </a:r>
            <a:r>
              <a:rPr lang="en-US" dirty="0"/>
              <a:t>)</a:t>
            </a:r>
          </a:p>
        </p:txBody>
      </p:sp>
      <p:sp>
        <p:nvSpPr>
          <p:cNvPr id="5" name="Rectangle: Rounded Corners 4">
            <a:extLst>
              <a:ext uri="{FF2B5EF4-FFF2-40B4-BE49-F238E27FC236}">
                <a16:creationId xmlns:a16="http://schemas.microsoft.com/office/drawing/2014/main" id="{E1471D7C-E50F-473B-BE4B-55DF8139D59B}"/>
              </a:ext>
            </a:extLst>
          </p:cNvPr>
          <p:cNvSpPr/>
          <p:nvPr/>
        </p:nvSpPr>
        <p:spPr>
          <a:xfrm>
            <a:off x="818324" y="3829050"/>
            <a:ext cx="10573576" cy="29745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US" b="1" dirty="0"/>
              <a:t>Chosen Model</a:t>
            </a:r>
          </a:p>
          <a:p>
            <a:pPr marL="285750" lvl="0" indent="-285750">
              <a:buFont typeface="Arial" panose="020B0604020202020204" pitchFamily="34" charset="0"/>
              <a:buChar char="•"/>
            </a:pPr>
            <a:r>
              <a:rPr lang="en-US" sz="1600" dirty="0"/>
              <a:t>Going by the statistical findings, Model 1 is the best model since due to </a:t>
            </a:r>
            <a:r>
              <a:rPr lang="en-US" sz="1600" b="1" dirty="0"/>
              <a:t>highest explained variance</a:t>
            </a:r>
            <a:r>
              <a:rPr lang="en-US" sz="1600" dirty="0"/>
              <a:t> and</a:t>
            </a:r>
            <a:r>
              <a:rPr lang="en-US" sz="1600" b="1" dirty="0"/>
              <a:t> lowest mean absolute error</a:t>
            </a:r>
            <a:r>
              <a:rPr lang="en-US" sz="1600" dirty="0"/>
              <a:t>. </a:t>
            </a:r>
          </a:p>
          <a:p>
            <a:pPr marL="285750" lvl="0" indent="-285750">
              <a:buFont typeface="Arial" panose="020B0604020202020204" pitchFamily="34" charset="0"/>
              <a:buChar char="•"/>
            </a:pPr>
            <a:r>
              <a:rPr lang="en-US" sz="1600" dirty="0"/>
              <a:t>Considering different characteristics, it is important for Big Mountain management to be able to determine a model that is able to predict with highest confidence what variables/ factors would </a:t>
            </a:r>
          </a:p>
          <a:p>
            <a:pPr marL="1200150" lvl="2" indent="-285750">
              <a:buFont typeface="Arial" panose="020B0604020202020204" pitchFamily="34" charset="0"/>
              <a:buChar char="•"/>
            </a:pPr>
            <a:r>
              <a:rPr lang="en-US" sz="1600" dirty="0"/>
              <a:t>Drive ski resort lift ticket prices</a:t>
            </a:r>
          </a:p>
          <a:p>
            <a:pPr marL="1200150" lvl="2" indent="-285750">
              <a:buFont typeface="Arial" panose="020B0604020202020204" pitchFamily="34" charset="0"/>
              <a:buChar char="•"/>
            </a:pPr>
            <a:r>
              <a:rPr lang="en-US" sz="1600" dirty="0"/>
              <a:t>Minimize error rate</a:t>
            </a:r>
          </a:p>
          <a:p>
            <a:pPr marL="285750" lvl="0" indent="-285750">
              <a:buFont typeface="Arial" panose="020B0604020202020204" pitchFamily="34" charset="0"/>
              <a:buChar char="•"/>
            </a:pPr>
            <a:r>
              <a:rPr lang="en-US" sz="1600" dirty="0"/>
              <a:t>If you note, all 3 models are almost leading to same % confidence and the error is also somewhat in the same range. But going by the metrics as indicated in above table, Model 1 could be chosen. </a:t>
            </a:r>
          </a:p>
          <a:p>
            <a:pPr marL="285750" lvl="0" indent="-285750">
              <a:buFont typeface="Arial" panose="020B0604020202020204" pitchFamily="34" charset="0"/>
              <a:buChar char="•"/>
            </a:pPr>
            <a:r>
              <a:rPr lang="en-US" sz="1600" dirty="0"/>
              <a:t>But you will see that once training data is created and model evaluated on test dataset for ‘Big Mountain Resort’, we won’t need ‘State’ as a variable any more and it would be okay to choose </a:t>
            </a:r>
            <a:r>
              <a:rPr lang="en-US" sz="1600" b="1" dirty="0"/>
              <a:t>Model 2.</a:t>
            </a:r>
            <a:endParaRPr lang="en-AU" sz="1600" dirty="0">
              <a:sym typeface="Arial"/>
            </a:endParaRPr>
          </a:p>
        </p:txBody>
      </p:sp>
      <p:graphicFrame>
        <p:nvGraphicFramePr>
          <p:cNvPr id="6" name="Table 5">
            <a:extLst>
              <a:ext uri="{FF2B5EF4-FFF2-40B4-BE49-F238E27FC236}">
                <a16:creationId xmlns:a16="http://schemas.microsoft.com/office/drawing/2014/main" id="{4A9C718F-D202-467E-8F48-8012B0458F40}"/>
              </a:ext>
            </a:extLst>
          </p:cNvPr>
          <p:cNvGraphicFramePr>
            <a:graphicFrameLocks noGrp="1"/>
          </p:cNvGraphicFramePr>
          <p:nvPr>
            <p:extLst>
              <p:ext uri="{D42A27DB-BD31-4B8C-83A1-F6EECF244321}">
                <p14:modId xmlns:p14="http://schemas.microsoft.com/office/powerpoint/2010/main" val="1760993344"/>
              </p:ext>
            </p:extLst>
          </p:nvPr>
        </p:nvGraphicFramePr>
        <p:xfrm>
          <a:off x="598931" y="2020888"/>
          <a:ext cx="11049000" cy="1461136"/>
        </p:xfrm>
        <a:graphic>
          <a:graphicData uri="http://schemas.openxmlformats.org/drawingml/2006/table">
            <a:tbl>
              <a:tblPr/>
              <a:tblGrid>
                <a:gridCol w="2762250">
                  <a:extLst>
                    <a:ext uri="{9D8B030D-6E8A-4147-A177-3AD203B41FA5}">
                      <a16:colId xmlns:a16="http://schemas.microsoft.com/office/drawing/2014/main" val="3131295149"/>
                    </a:ext>
                  </a:extLst>
                </a:gridCol>
                <a:gridCol w="2762250">
                  <a:extLst>
                    <a:ext uri="{9D8B030D-6E8A-4147-A177-3AD203B41FA5}">
                      <a16:colId xmlns:a16="http://schemas.microsoft.com/office/drawing/2014/main" val="3233566330"/>
                    </a:ext>
                  </a:extLst>
                </a:gridCol>
                <a:gridCol w="2762250">
                  <a:extLst>
                    <a:ext uri="{9D8B030D-6E8A-4147-A177-3AD203B41FA5}">
                      <a16:colId xmlns:a16="http://schemas.microsoft.com/office/drawing/2014/main" val="1358435341"/>
                    </a:ext>
                  </a:extLst>
                </a:gridCol>
                <a:gridCol w="2762250">
                  <a:extLst>
                    <a:ext uri="{9D8B030D-6E8A-4147-A177-3AD203B41FA5}">
                      <a16:colId xmlns:a16="http://schemas.microsoft.com/office/drawing/2014/main" val="976969713"/>
                    </a:ext>
                  </a:extLst>
                </a:gridCol>
              </a:tblGrid>
              <a:tr h="310880">
                <a:tc>
                  <a:txBody>
                    <a:bodyPr/>
                    <a:lstStyle/>
                    <a:p>
                      <a:pPr algn="r" fontAlgn="ctr"/>
                      <a:r>
                        <a:rPr lang="en-US" sz="1400" b="1">
                          <a:effectLst/>
                        </a:rPr>
                        <a:t>Model</a:t>
                      </a:r>
                    </a:p>
                  </a:txBody>
                  <a:tcPr anchor="ctr">
                    <a:lnL>
                      <a:noFill/>
                    </a:lnL>
                    <a:lnR>
                      <a:noFill/>
                    </a:lnR>
                    <a:lnT>
                      <a:noFill/>
                    </a:lnT>
                    <a:lnB>
                      <a:noFill/>
                    </a:lnB>
                  </a:tcPr>
                </a:tc>
                <a:tc>
                  <a:txBody>
                    <a:bodyPr/>
                    <a:lstStyle/>
                    <a:p>
                      <a:pPr algn="r" fontAlgn="ctr"/>
                      <a:r>
                        <a:rPr lang="en-US" sz="1400" b="1" dirty="0">
                          <a:effectLst/>
                        </a:rPr>
                        <a:t>Explained Variance</a:t>
                      </a:r>
                    </a:p>
                  </a:txBody>
                  <a:tcPr anchor="ctr">
                    <a:lnL>
                      <a:noFill/>
                    </a:lnL>
                    <a:lnR>
                      <a:noFill/>
                    </a:lnR>
                    <a:lnT>
                      <a:noFill/>
                    </a:lnT>
                    <a:lnB>
                      <a:noFill/>
                    </a:lnB>
                  </a:tcPr>
                </a:tc>
                <a:tc>
                  <a:txBody>
                    <a:bodyPr/>
                    <a:lstStyle/>
                    <a:p>
                      <a:pPr algn="r" fontAlgn="ctr"/>
                      <a:r>
                        <a:rPr lang="en-US" sz="1400" b="1" dirty="0">
                          <a:effectLst/>
                        </a:rPr>
                        <a:t>Mean Absolute Error</a:t>
                      </a:r>
                    </a:p>
                  </a:txBody>
                  <a:tcPr anchor="ctr">
                    <a:lnL>
                      <a:noFill/>
                    </a:lnL>
                    <a:lnR>
                      <a:noFill/>
                    </a:lnR>
                    <a:lnT>
                      <a:noFill/>
                    </a:lnT>
                    <a:lnB>
                      <a:noFill/>
                    </a:lnB>
                  </a:tcPr>
                </a:tc>
                <a:tc>
                  <a:txBody>
                    <a:bodyPr/>
                    <a:lstStyle/>
                    <a:p>
                      <a:pPr algn="r" fontAlgn="ctr"/>
                      <a:r>
                        <a:rPr lang="en-US" sz="1400" b="1">
                          <a:effectLst/>
                        </a:rPr>
                        <a:t>Features Dropped</a:t>
                      </a:r>
                    </a:p>
                  </a:txBody>
                  <a:tcPr anchor="ctr">
                    <a:lnL>
                      <a:noFill/>
                    </a:lnL>
                    <a:lnR>
                      <a:noFill/>
                    </a:lnR>
                    <a:lnT>
                      <a:noFill/>
                    </a:lnT>
                    <a:lnB>
                      <a:noFill/>
                    </a:lnB>
                  </a:tcPr>
                </a:tc>
                <a:extLst>
                  <a:ext uri="{0D108BD9-81ED-4DB2-BD59-A6C34878D82A}">
                    <a16:rowId xmlns:a16="http://schemas.microsoft.com/office/drawing/2014/main" val="4120038789"/>
                  </a:ext>
                </a:extLst>
              </a:tr>
              <a:tr h="310880">
                <a:tc>
                  <a:txBody>
                    <a:bodyPr/>
                    <a:lstStyle/>
                    <a:p>
                      <a:pPr algn="r" fontAlgn="ctr"/>
                      <a:r>
                        <a:rPr lang="en-US" sz="1400" dirty="0">
                          <a:effectLst/>
                        </a:rPr>
                        <a:t>Model 1.</a:t>
                      </a:r>
                    </a:p>
                  </a:txBody>
                  <a:tcPr anchor="ctr">
                    <a:lnL>
                      <a:noFill/>
                    </a:lnL>
                    <a:lnR>
                      <a:noFill/>
                    </a:lnR>
                    <a:lnT>
                      <a:noFill/>
                    </a:lnT>
                    <a:lnB>
                      <a:noFill/>
                    </a:lnB>
                    <a:solidFill>
                      <a:srgbClr val="F5F5F5"/>
                    </a:solidFill>
                  </a:tcPr>
                </a:tc>
                <a:tc>
                  <a:txBody>
                    <a:bodyPr/>
                    <a:lstStyle/>
                    <a:p>
                      <a:pPr algn="r" fontAlgn="ctr"/>
                      <a:r>
                        <a:rPr lang="en-US" sz="1400" dirty="0">
                          <a:effectLst/>
                        </a:rPr>
                        <a:t>0.92</a:t>
                      </a:r>
                    </a:p>
                  </a:txBody>
                  <a:tcPr anchor="ctr">
                    <a:lnL>
                      <a:noFill/>
                    </a:lnL>
                    <a:lnR>
                      <a:noFill/>
                    </a:lnR>
                    <a:lnT>
                      <a:noFill/>
                    </a:lnT>
                    <a:lnB>
                      <a:noFill/>
                    </a:lnB>
                    <a:solidFill>
                      <a:srgbClr val="F5F5F5"/>
                    </a:solidFill>
                  </a:tcPr>
                </a:tc>
                <a:tc>
                  <a:txBody>
                    <a:bodyPr/>
                    <a:lstStyle/>
                    <a:p>
                      <a:pPr algn="r" fontAlgn="ctr"/>
                      <a:r>
                        <a:rPr lang="en-US" sz="1400" dirty="0">
                          <a:effectLst/>
                        </a:rPr>
                        <a:t>5.46</a:t>
                      </a:r>
                    </a:p>
                  </a:txBody>
                  <a:tcPr anchor="ctr">
                    <a:lnL>
                      <a:noFill/>
                    </a:lnL>
                    <a:lnR>
                      <a:noFill/>
                    </a:lnR>
                    <a:lnT>
                      <a:noFill/>
                    </a:lnT>
                    <a:lnB>
                      <a:noFill/>
                    </a:lnB>
                    <a:solidFill>
                      <a:srgbClr val="F5F5F5"/>
                    </a:solidFill>
                  </a:tcPr>
                </a:tc>
                <a:tc>
                  <a:txBody>
                    <a:bodyPr/>
                    <a:lstStyle/>
                    <a:p>
                      <a:pPr algn="r" fontAlgn="ctr"/>
                      <a:r>
                        <a:rPr lang="en-US" sz="1400" dirty="0">
                          <a:effectLst/>
                        </a:rPr>
                        <a:t>-</a:t>
                      </a:r>
                    </a:p>
                  </a:txBody>
                  <a:tcPr anchor="ctr">
                    <a:lnL>
                      <a:noFill/>
                    </a:lnL>
                    <a:lnR>
                      <a:noFill/>
                    </a:lnR>
                    <a:lnT>
                      <a:noFill/>
                    </a:lnT>
                    <a:lnB>
                      <a:noFill/>
                    </a:lnB>
                    <a:solidFill>
                      <a:srgbClr val="F5F5F5"/>
                    </a:solidFill>
                  </a:tcPr>
                </a:tc>
                <a:extLst>
                  <a:ext uri="{0D108BD9-81ED-4DB2-BD59-A6C34878D82A}">
                    <a16:rowId xmlns:a16="http://schemas.microsoft.com/office/drawing/2014/main" val="1917818550"/>
                  </a:ext>
                </a:extLst>
              </a:tr>
              <a:tr h="310880">
                <a:tc>
                  <a:txBody>
                    <a:bodyPr/>
                    <a:lstStyle/>
                    <a:p>
                      <a:pPr algn="r" fontAlgn="ctr"/>
                      <a:r>
                        <a:rPr lang="en-US" sz="1400">
                          <a:effectLst/>
                        </a:rPr>
                        <a:t>Model 2.</a:t>
                      </a:r>
                    </a:p>
                  </a:txBody>
                  <a:tcPr anchor="ctr">
                    <a:lnL>
                      <a:noFill/>
                    </a:lnL>
                    <a:lnR>
                      <a:noFill/>
                    </a:lnR>
                    <a:lnT>
                      <a:noFill/>
                    </a:lnT>
                    <a:lnB>
                      <a:noFill/>
                    </a:lnB>
                  </a:tcPr>
                </a:tc>
                <a:tc>
                  <a:txBody>
                    <a:bodyPr/>
                    <a:lstStyle/>
                    <a:p>
                      <a:pPr algn="r" fontAlgn="ctr"/>
                      <a:r>
                        <a:rPr lang="en-US" sz="1400">
                          <a:effectLst/>
                        </a:rPr>
                        <a:t>0.91</a:t>
                      </a:r>
                    </a:p>
                  </a:txBody>
                  <a:tcPr anchor="ctr">
                    <a:lnL>
                      <a:noFill/>
                    </a:lnL>
                    <a:lnR>
                      <a:noFill/>
                    </a:lnR>
                    <a:lnT>
                      <a:noFill/>
                    </a:lnT>
                    <a:lnB>
                      <a:noFill/>
                    </a:lnB>
                  </a:tcPr>
                </a:tc>
                <a:tc>
                  <a:txBody>
                    <a:bodyPr/>
                    <a:lstStyle/>
                    <a:p>
                      <a:pPr algn="r" fontAlgn="ctr"/>
                      <a:r>
                        <a:rPr lang="en-US" sz="1400">
                          <a:effectLst/>
                        </a:rPr>
                        <a:t>5.77</a:t>
                      </a:r>
                    </a:p>
                  </a:txBody>
                  <a:tcPr anchor="ctr">
                    <a:lnL>
                      <a:noFill/>
                    </a:lnL>
                    <a:lnR>
                      <a:noFill/>
                    </a:lnR>
                    <a:lnT>
                      <a:noFill/>
                    </a:lnT>
                    <a:lnB>
                      <a:noFill/>
                    </a:lnB>
                  </a:tcPr>
                </a:tc>
                <a:tc>
                  <a:txBody>
                    <a:bodyPr/>
                    <a:lstStyle/>
                    <a:p>
                      <a:pPr algn="r" fontAlgn="ctr"/>
                      <a:r>
                        <a:rPr lang="en-US" sz="1400">
                          <a:effectLst/>
                        </a:rPr>
                        <a:t>'state'</a:t>
                      </a:r>
                    </a:p>
                  </a:txBody>
                  <a:tcPr anchor="ctr">
                    <a:lnL>
                      <a:noFill/>
                    </a:lnL>
                    <a:lnR>
                      <a:noFill/>
                    </a:lnR>
                    <a:lnT>
                      <a:noFill/>
                    </a:lnT>
                    <a:lnB>
                      <a:noFill/>
                    </a:lnB>
                  </a:tcPr>
                </a:tc>
                <a:extLst>
                  <a:ext uri="{0D108BD9-81ED-4DB2-BD59-A6C34878D82A}">
                    <a16:rowId xmlns:a16="http://schemas.microsoft.com/office/drawing/2014/main" val="1606654492"/>
                  </a:ext>
                </a:extLst>
              </a:tr>
              <a:tr h="528496">
                <a:tc>
                  <a:txBody>
                    <a:bodyPr/>
                    <a:lstStyle/>
                    <a:p>
                      <a:pPr algn="r" fontAlgn="ctr"/>
                      <a:r>
                        <a:rPr lang="en-US" sz="1400" dirty="0">
                          <a:effectLst/>
                        </a:rPr>
                        <a:t>Model 3.</a:t>
                      </a:r>
                    </a:p>
                  </a:txBody>
                  <a:tcPr anchor="ctr">
                    <a:lnL>
                      <a:noFill/>
                    </a:lnL>
                    <a:lnR>
                      <a:noFill/>
                    </a:lnR>
                    <a:lnT>
                      <a:noFill/>
                    </a:lnT>
                    <a:lnB>
                      <a:noFill/>
                    </a:lnB>
                    <a:solidFill>
                      <a:srgbClr val="F5F5F5"/>
                    </a:solidFill>
                  </a:tcPr>
                </a:tc>
                <a:tc>
                  <a:txBody>
                    <a:bodyPr/>
                    <a:lstStyle/>
                    <a:p>
                      <a:pPr algn="r" fontAlgn="ctr"/>
                      <a:r>
                        <a:rPr lang="en-US" sz="1400" dirty="0">
                          <a:effectLst/>
                        </a:rPr>
                        <a:t>0.92</a:t>
                      </a:r>
                    </a:p>
                  </a:txBody>
                  <a:tcPr anchor="ctr">
                    <a:lnL>
                      <a:noFill/>
                    </a:lnL>
                    <a:lnR>
                      <a:noFill/>
                    </a:lnR>
                    <a:lnT>
                      <a:noFill/>
                    </a:lnT>
                    <a:lnB>
                      <a:noFill/>
                    </a:lnB>
                    <a:solidFill>
                      <a:srgbClr val="F5F5F5"/>
                    </a:solidFill>
                  </a:tcPr>
                </a:tc>
                <a:tc>
                  <a:txBody>
                    <a:bodyPr/>
                    <a:lstStyle/>
                    <a:p>
                      <a:pPr algn="r" fontAlgn="ctr"/>
                      <a:r>
                        <a:rPr lang="en-US" sz="1400">
                          <a:effectLst/>
                        </a:rPr>
                        <a:t>5.70</a:t>
                      </a:r>
                    </a:p>
                  </a:txBody>
                  <a:tcPr anchor="ctr">
                    <a:lnL>
                      <a:noFill/>
                    </a:lnL>
                    <a:lnR>
                      <a:noFill/>
                    </a:lnR>
                    <a:lnT>
                      <a:noFill/>
                    </a:lnT>
                    <a:lnB>
                      <a:noFill/>
                    </a:lnB>
                    <a:solidFill>
                      <a:srgbClr val="F5F5F5"/>
                    </a:solidFill>
                  </a:tcPr>
                </a:tc>
                <a:tc>
                  <a:txBody>
                    <a:bodyPr/>
                    <a:lstStyle/>
                    <a:p>
                      <a:pPr algn="r" fontAlgn="ctr"/>
                      <a:r>
                        <a:rPr lang="en-US" sz="1400" dirty="0">
                          <a:effectLst/>
                        </a:rPr>
                        <a:t>'state','summit_</a:t>
                      </a:r>
                      <a:r>
                        <a:rPr lang="en-US" sz="1400" dirty="0" err="1">
                          <a:effectLst/>
                        </a:rPr>
                        <a:t>elev</a:t>
                      </a:r>
                      <a:r>
                        <a:rPr lang="en-US" sz="1400" dirty="0">
                          <a:effectLst/>
                        </a:rPr>
                        <a:t>','</a:t>
                      </a:r>
                      <a:r>
                        <a:rPr lang="en-US" sz="1400" dirty="0" err="1">
                          <a:effectLst/>
                        </a:rPr>
                        <a:t>base_elev</a:t>
                      </a:r>
                      <a:endParaRPr lang="en-US"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053699652"/>
                  </a:ext>
                </a:extLst>
              </a:tr>
            </a:tbl>
          </a:graphicData>
        </a:graphic>
      </p:graphicFrame>
      <p:sp>
        <p:nvSpPr>
          <p:cNvPr id="7" name="TextBox 6">
            <a:extLst>
              <a:ext uri="{FF2B5EF4-FFF2-40B4-BE49-F238E27FC236}">
                <a16:creationId xmlns:a16="http://schemas.microsoft.com/office/drawing/2014/main" id="{312D1EDC-34E3-42CC-8B9E-F0FE535A3C75}"/>
              </a:ext>
            </a:extLst>
          </p:cNvPr>
          <p:cNvSpPr txBox="1"/>
          <p:nvPr/>
        </p:nvSpPr>
        <p:spPr>
          <a:xfrm>
            <a:off x="5637656" y="3454779"/>
            <a:ext cx="1314450" cy="338554"/>
          </a:xfrm>
          <a:prstGeom prst="rect">
            <a:avLst/>
          </a:prstGeom>
          <a:noFill/>
        </p:spPr>
        <p:txBody>
          <a:bodyPr wrap="square" rtlCol="0">
            <a:spAutoFit/>
          </a:bodyPr>
          <a:lstStyle/>
          <a:p>
            <a:r>
              <a:rPr lang="en-US" sz="1600" b="1" dirty="0"/>
              <a:t>Fig a.</a:t>
            </a:r>
          </a:p>
        </p:txBody>
      </p:sp>
    </p:spTree>
    <p:extLst>
      <p:ext uri="{BB962C8B-B14F-4D97-AF65-F5344CB8AC3E}">
        <p14:creationId xmlns:p14="http://schemas.microsoft.com/office/powerpoint/2010/main" val="6637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A97E-E7F0-4B4A-BEFE-6CE731867436}"/>
              </a:ext>
            </a:extLst>
          </p:cNvPr>
          <p:cNvSpPr>
            <a:spLocks noGrp="1"/>
          </p:cNvSpPr>
          <p:nvPr>
            <p:ph type="title"/>
          </p:nvPr>
        </p:nvSpPr>
        <p:spPr/>
        <p:txBody>
          <a:bodyPr>
            <a:normAutofit/>
          </a:bodyPr>
          <a:lstStyle/>
          <a:p>
            <a:r>
              <a:rPr lang="en-US" dirty="0"/>
              <a:t>Modeling Results </a:t>
            </a:r>
            <a:br>
              <a:rPr lang="en-US" dirty="0"/>
            </a:br>
            <a:r>
              <a:rPr lang="en-US" sz="2400" i="1" dirty="0"/>
              <a:t>Predictions on the test dataset</a:t>
            </a:r>
          </a:p>
        </p:txBody>
      </p:sp>
      <p:graphicFrame>
        <p:nvGraphicFramePr>
          <p:cNvPr id="6" name="Table 5">
            <a:extLst>
              <a:ext uri="{FF2B5EF4-FFF2-40B4-BE49-F238E27FC236}">
                <a16:creationId xmlns:a16="http://schemas.microsoft.com/office/drawing/2014/main" id="{EA7C8DA3-FCE8-4144-A8BB-AB8913565833}"/>
              </a:ext>
            </a:extLst>
          </p:cNvPr>
          <p:cNvGraphicFramePr>
            <a:graphicFrameLocks noGrp="1"/>
          </p:cNvGraphicFramePr>
          <p:nvPr>
            <p:extLst>
              <p:ext uri="{D42A27DB-BD31-4B8C-83A1-F6EECF244321}">
                <p14:modId xmlns:p14="http://schemas.microsoft.com/office/powerpoint/2010/main" val="2210313562"/>
              </p:ext>
            </p:extLst>
          </p:nvPr>
        </p:nvGraphicFramePr>
        <p:xfrm>
          <a:off x="775334" y="2028825"/>
          <a:ext cx="4653916" cy="4610804"/>
        </p:xfrm>
        <a:graphic>
          <a:graphicData uri="http://schemas.openxmlformats.org/drawingml/2006/table">
            <a:tbl>
              <a:tblPr firstRow="1" firstCol="1" bandRow="1">
                <a:tableStyleId>{5C22544A-7EE6-4342-B048-85BDC9FD1C3A}</a:tableStyleId>
              </a:tblPr>
              <a:tblGrid>
                <a:gridCol w="2326958">
                  <a:extLst>
                    <a:ext uri="{9D8B030D-6E8A-4147-A177-3AD203B41FA5}">
                      <a16:colId xmlns:a16="http://schemas.microsoft.com/office/drawing/2014/main" val="176289560"/>
                    </a:ext>
                  </a:extLst>
                </a:gridCol>
                <a:gridCol w="2326958">
                  <a:extLst>
                    <a:ext uri="{9D8B030D-6E8A-4147-A177-3AD203B41FA5}">
                      <a16:colId xmlns:a16="http://schemas.microsoft.com/office/drawing/2014/main" val="299947731"/>
                    </a:ext>
                  </a:extLst>
                </a:gridCol>
              </a:tblGrid>
              <a:tr h="321304">
                <a:tc>
                  <a:txBody>
                    <a:bodyPr/>
                    <a:lstStyle/>
                    <a:p>
                      <a:pPr marL="0" marR="0">
                        <a:lnSpc>
                          <a:spcPct val="107000"/>
                        </a:lnSpc>
                        <a:spcBef>
                          <a:spcPts val="0"/>
                        </a:spcBef>
                        <a:spcAft>
                          <a:spcPts val="0"/>
                        </a:spcAft>
                      </a:pPr>
                      <a:r>
                        <a:rPr lang="en-US" sz="1800">
                          <a:effectLst/>
                        </a:rPr>
                        <a:t>Variables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Coefficients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498772"/>
                  </a:ext>
                </a:extLst>
              </a:tr>
              <a:tr h="175702">
                <a:tc>
                  <a:txBody>
                    <a:bodyPr/>
                    <a:lstStyle/>
                    <a:p>
                      <a:pPr marL="0" marR="0">
                        <a:lnSpc>
                          <a:spcPct val="107000"/>
                        </a:lnSpc>
                        <a:spcBef>
                          <a:spcPts val="0"/>
                        </a:spcBef>
                        <a:spcAft>
                          <a:spcPts val="0"/>
                        </a:spcAft>
                      </a:pPr>
                      <a:r>
                        <a:rPr lang="en-US" sz="1200">
                          <a:effectLst/>
                        </a:rPr>
                        <a:t>AdultWeekday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20.290758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8694505"/>
                  </a:ext>
                </a:extLst>
              </a:tr>
              <a:tr h="175702">
                <a:tc>
                  <a:txBody>
                    <a:bodyPr/>
                    <a:lstStyle/>
                    <a:p>
                      <a:pPr marL="0" marR="0">
                        <a:lnSpc>
                          <a:spcPct val="107000"/>
                        </a:lnSpc>
                        <a:spcBef>
                          <a:spcPts val="0"/>
                        </a:spcBef>
                        <a:spcAft>
                          <a:spcPts val="0"/>
                        </a:spcAft>
                      </a:pPr>
                      <a:r>
                        <a:rPr lang="en-US" sz="1200">
                          <a:effectLst/>
                        </a:rPr>
                        <a:t>base_elev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5.069323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3000242"/>
                  </a:ext>
                </a:extLst>
              </a:tr>
              <a:tr h="175702">
                <a:tc>
                  <a:txBody>
                    <a:bodyPr/>
                    <a:lstStyle/>
                    <a:p>
                      <a:pPr marL="0" marR="0">
                        <a:lnSpc>
                          <a:spcPct val="107000"/>
                        </a:lnSpc>
                        <a:spcBef>
                          <a:spcPts val="0"/>
                        </a:spcBef>
                        <a:spcAft>
                          <a:spcPts val="0"/>
                        </a:spcAft>
                      </a:pPr>
                      <a:r>
                        <a:rPr lang="en-US" sz="1200">
                          <a:effectLst/>
                        </a:rPr>
                        <a:t>summit_elev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4.405048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4117272"/>
                  </a:ext>
                </a:extLst>
              </a:tr>
              <a:tr h="175702">
                <a:tc>
                  <a:txBody>
                    <a:bodyPr/>
                    <a:lstStyle/>
                    <a:p>
                      <a:pPr marL="0" marR="0">
                        <a:lnSpc>
                          <a:spcPct val="107000"/>
                        </a:lnSpc>
                        <a:spcBef>
                          <a:spcPts val="0"/>
                        </a:spcBef>
                        <a:spcAft>
                          <a:spcPts val="0"/>
                        </a:spcAft>
                      </a:pPr>
                      <a:r>
                        <a:rPr lang="en-US" sz="1200">
                          <a:effectLst/>
                        </a:rPr>
                        <a:t>averageSnowfall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1.471846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2480060"/>
                  </a:ext>
                </a:extLst>
              </a:tr>
              <a:tr h="175702">
                <a:tc>
                  <a:txBody>
                    <a:bodyPr/>
                    <a:lstStyle/>
                    <a:p>
                      <a:pPr marL="0" marR="0">
                        <a:lnSpc>
                          <a:spcPct val="107000"/>
                        </a:lnSpc>
                        <a:spcBef>
                          <a:spcPts val="0"/>
                        </a:spcBef>
                        <a:spcAft>
                          <a:spcPts val="0"/>
                        </a:spcAft>
                      </a:pPr>
                      <a:r>
                        <a:rPr lang="en-US" sz="1200">
                          <a:effectLst/>
                        </a:rPr>
                        <a:t>quad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1.255350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7965726"/>
                  </a:ext>
                </a:extLst>
              </a:tr>
              <a:tr h="175702">
                <a:tc>
                  <a:txBody>
                    <a:bodyPr/>
                    <a:lstStyle/>
                    <a:p>
                      <a:pPr marL="0" marR="0">
                        <a:lnSpc>
                          <a:spcPct val="107000"/>
                        </a:lnSpc>
                        <a:spcBef>
                          <a:spcPts val="0"/>
                        </a:spcBef>
                        <a:spcAft>
                          <a:spcPts val="0"/>
                        </a:spcAft>
                      </a:pPr>
                      <a:r>
                        <a:rPr lang="en-US" sz="1200">
                          <a:effectLst/>
                        </a:rPr>
                        <a:t>surface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1.000788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548468"/>
                  </a:ext>
                </a:extLst>
              </a:tr>
              <a:tr h="175702">
                <a:tc>
                  <a:txBody>
                    <a:bodyPr/>
                    <a:lstStyle/>
                    <a:p>
                      <a:pPr marL="0" marR="0">
                        <a:lnSpc>
                          <a:spcPct val="107000"/>
                        </a:lnSpc>
                        <a:spcBef>
                          <a:spcPts val="0"/>
                        </a:spcBef>
                        <a:spcAft>
                          <a:spcPts val="0"/>
                        </a:spcAft>
                      </a:pPr>
                      <a:r>
                        <a:rPr lang="en-US" sz="1200">
                          <a:effectLst/>
                        </a:rPr>
                        <a:t>fastQuads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0.963656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1213299"/>
                  </a:ext>
                </a:extLst>
              </a:tr>
              <a:tr h="175702">
                <a:tc>
                  <a:txBody>
                    <a:bodyPr/>
                    <a:lstStyle/>
                    <a:p>
                      <a:pPr marL="0" marR="0">
                        <a:lnSpc>
                          <a:spcPct val="107000"/>
                        </a:lnSpc>
                        <a:spcBef>
                          <a:spcPts val="0"/>
                        </a:spcBef>
                        <a:spcAft>
                          <a:spcPts val="0"/>
                        </a:spcAft>
                      </a:pPr>
                      <a:r>
                        <a:rPr lang="en-US" sz="1200">
                          <a:effectLst/>
                        </a:rPr>
                        <a:t>triple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0.904347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5612100"/>
                  </a:ext>
                </a:extLst>
              </a:tr>
              <a:tr h="175702">
                <a:tc>
                  <a:txBody>
                    <a:bodyPr/>
                    <a:lstStyle/>
                    <a:p>
                      <a:pPr marL="0" marR="0">
                        <a:lnSpc>
                          <a:spcPct val="107000"/>
                        </a:lnSpc>
                        <a:spcBef>
                          <a:spcPts val="0"/>
                        </a:spcBef>
                        <a:spcAft>
                          <a:spcPts val="0"/>
                        </a:spcAft>
                      </a:pPr>
                      <a:r>
                        <a:rPr lang="en-US" sz="1200">
                          <a:effectLst/>
                        </a:rPr>
                        <a:t>NightSkiing_ac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0.696030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3650000"/>
                  </a:ext>
                </a:extLst>
              </a:tr>
              <a:tr h="175702">
                <a:tc>
                  <a:txBody>
                    <a:bodyPr/>
                    <a:lstStyle/>
                    <a:p>
                      <a:pPr marL="0" marR="0">
                        <a:lnSpc>
                          <a:spcPct val="107000"/>
                        </a:lnSpc>
                        <a:spcBef>
                          <a:spcPts val="0"/>
                        </a:spcBef>
                        <a:spcAft>
                          <a:spcPts val="0"/>
                        </a:spcAft>
                      </a:pPr>
                      <a:r>
                        <a:rPr lang="en-US" sz="1200">
                          <a:effectLst/>
                        </a:rPr>
                        <a:t>total_chairs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0.609234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2927944"/>
                  </a:ext>
                </a:extLst>
              </a:tr>
              <a:tr h="175702">
                <a:tc>
                  <a:txBody>
                    <a:bodyPr/>
                    <a:lstStyle/>
                    <a:p>
                      <a:pPr marL="0" marR="0">
                        <a:lnSpc>
                          <a:spcPct val="107000"/>
                        </a:lnSpc>
                        <a:spcBef>
                          <a:spcPts val="0"/>
                        </a:spcBef>
                        <a:spcAft>
                          <a:spcPts val="0"/>
                        </a:spcAft>
                      </a:pPr>
                      <a:r>
                        <a:rPr lang="en-US" sz="1200">
                          <a:effectLst/>
                        </a:rPr>
                        <a:t>Runs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0.567704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1497543"/>
                  </a:ext>
                </a:extLst>
              </a:tr>
              <a:tr h="175702">
                <a:tc>
                  <a:txBody>
                    <a:bodyPr/>
                    <a:lstStyle/>
                    <a:p>
                      <a:pPr marL="0" marR="0">
                        <a:lnSpc>
                          <a:spcPct val="107000"/>
                        </a:lnSpc>
                        <a:spcBef>
                          <a:spcPts val="0"/>
                        </a:spcBef>
                        <a:spcAft>
                          <a:spcPts val="0"/>
                        </a:spcAft>
                      </a:pPr>
                      <a:r>
                        <a:rPr lang="en-US" sz="1200">
                          <a:effectLst/>
                        </a:rPr>
                        <a:t>daysOpenLastYear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0.555854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6184590"/>
                  </a:ext>
                </a:extLst>
              </a:tr>
              <a:tr h="175702">
                <a:tc>
                  <a:txBody>
                    <a:bodyPr/>
                    <a:lstStyle/>
                    <a:p>
                      <a:pPr marL="0" marR="0">
                        <a:lnSpc>
                          <a:spcPct val="107000"/>
                        </a:lnSpc>
                        <a:spcBef>
                          <a:spcPts val="0"/>
                        </a:spcBef>
                        <a:spcAft>
                          <a:spcPts val="0"/>
                        </a:spcAft>
                      </a:pPr>
                      <a:r>
                        <a:rPr lang="en-US" sz="1200">
                          <a:effectLst/>
                        </a:rPr>
                        <a:t>projectedDaysOpen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0.477440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6423595"/>
                  </a:ext>
                </a:extLst>
              </a:tr>
              <a:tr h="175702">
                <a:tc>
                  <a:txBody>
                    <a:bodyPr/>
                    <a:lstStyle/>
                    <a:p>
                      <a:pPr marL="0" marR="0">
                        <a:lnSpc>
                          <a:spcPct val="107000"/>
                        </a:lnSpc>
                        <a:spcBef>
                          <a:spcPts val="0"/>
                        </a:spcBef>
                        <a:spcAft>
                          <a:spcPts val="0"/>
                        </a:spcAft>
                      </a:pPr>
                      <a:r>
                        <a:rPr lang="en-US" sz="1200">
                          <a:effectLst/>
                        </a:rPr>
                        <a:t>LongestRun_mi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0.468372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8974671"/>
                  </a:ext>
                </a:extLst>
              </a:tr>
              <a:tr h="175702">
                <a:tc>
                  <a:txBody>
                    <a:bodyPr/>
                    <a:lstStyle/>
                    <a:p>
                      <a:pPr marL="0" marR="0">
                        <a:lnSpc>
                          <a:spcPct val="107000"/>
                        </a:lnSpc>
                        <a:spcBef>
                          <a:spcPts val="0"/>
                        </a:spcBef>
                        <a:spcAft>
                          <a:spcPts val="0"/>
                        </a:spcAft>
                      </a:pPr>
                      <a:r>
                        <a:rPr lang="en-US" sz="1200">
                          <a:effectLst/>
                        </a:rPr>
                        <a:t>vertical_drop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0.380968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44764928"/>
                  </a:ext>
                </a:extLst>
              </a:tr>
              <a:tr h="175702">
                <a:tc>
                  <a:txBody>
                    <a:bodyPr/>
                    <a:lstStyle/>
                    <a:p>
                      <a:pPr marL="0" marR="0">
                        <a:lnSpc>
                          <a:spcPct val="107000"/>
                        </a:lnSpc>
                        <a:spcBef>
                          <a:spcPts val="0"/>
                        </a:spcBef>
                        <a:spcAft>
                          <a:spcPts val="0"/>
                        </a:spcAft>
                      </a:pPr>
                      <a:r>
                        <a:rPr lang="en-US" sz="1200">
                          <a:effectLst/>
                        </a:rPr>
                        <a:t>SkiableTerrain_ac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0.343201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9053292"/>
                  </a:ext>
                </a:extLst>
              </a:tr>
              <a:tr h="175702">
                <a:tc>
                  <a:txBody>
                    <a:bodyPr/>
                    <a:lstStyle/>
                    <a:p>
                      <a:pPr marL="0" marR="0">
                        <a:lnSpc>
                          <a:spcPct val="107000"/>
                        </a:lnSpc>
                        <a:spcBef>
                          <a:spcPts val="0"/>
                        </a:spcBef>
                        <a:spcAft>
                          <a:spcPts val="0"/>
                        </a:spcAft>
                      </a:pPr>
                      <a:r>
                        <a:rPr lang="en-US" sz="1200">
                          <a:effectLst/>
                        </a:rPr>
                        <a:t>fastSixes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0.325714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2612661"/>
                  </a:ext>
                </a:extLst>
              </a:tr>
              <a:tr h="175702">
                <a:tc>
                  <a:txBody>
                    <a:bodyPr/>
                    <a:lstStyle/>
                    <a:p>
                      <a:pPr marL="0" marR="0">
                        <a:lnSpc>
                          <a:spcPct val="107000"/>
                        </a:lnSpc>
                        <a:spcBef>
                          <a:spcPts val="0"/>
                        </a:spcBef>
                        <a:spcAft>
                          <a:spcPts val="0"/>
                        </a:spcAft>
                      </a:pPr>
                      <a:r>
                        <a:rPr lang="en-US" sz="1200">
                          <a:effectLst/>
                        </a:rPr>
                        <a:t>yearsOpen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0.240124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596304"/>
                  </a:ext>
                </a:extLst>
              </a:tr>
              <a:tr h="175702">
                <a:tc>
                  <a:txBody>
                    <a:bodyPr/>
                    <a:lstStyle/>
                    <a:p>
                      <a:pPr marL="0" marR="0">
                        <a:lnSpc>
                          <a:spcPct val="107000"/>
                        </a:lnSpc>
                        <a:spcBef>
                          <a:spcPts val="0"/>
                        </a:spcBef>
                        <a:spcAft>
                          <a:spcPts val="0"/>
                        </a:spcAft>
                      </a:pPr>
                      <a:r>
                        <a:rPr lang="en-US" sz="1200">
                          <a:effectLst/>
                        </a:rPr>
                        <a:t>trams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0.234007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1632202"/>
                  </a:ext>
                </a:extLst>
              </a:tr>
              <a:tr h="175702">
                <a:tc>
                  <a:txBody>
                    <a:bodyPr/>
                    <a:lstStyle/>
                    <a:p>
                      <a:pPr marL="0" marR="0">
                        <a:lnSpc>
                          <a:spcPct val="107000"/>
                        </a:lnSpc>
                        <a:spcBef>
                          <a:spcPts val="0"/>
                        </a:spcBef>
                        <a:spcAft>
                          <a:spcPts val="0"/>
                        </a:spcAft>
                      </a:pPr>
                      <a:r>
                        <a:rPr lang="en-US" sz="1200">
                          <a:effectLst/>
                        </a:rPr>
                        <a:t>Snow Making_ac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0.233699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6240662"/>
                  </a:ext>
                </a:extLst>
              </a:tr>
              <a:tr h="175702">
                <a:tc>
                  <a:txBody>
                    <a:bodyPr/>
                    <a:lstStyle/>
                    <a:p>
                      <a:pPr marL="0" marR="0">
                        <a:lnSpc>
                          <a:spcPct val="107000"/>
                        </a:lnSpc>
                        <a:spcBef>
                          <a:spcPts val="0"/>
                        </a:spcBef>
                        <a:spcAft>
                          <a:spcPts val="0"/>
                        </a:spcAft>
                      </a:pPr>
                      <a:r>
                        <a:rPr lang="en-US" sz="1200">
                          <a:effectLst/>
                        </a:rPr>
                        <a:t>double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0.156957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4539456"/>
                  </a:ext>
                </a:extLst>
              </a:tr>
              <a:tr h="175702">
                <a:tc>
                  <a:txBody>
                    <a:bodyPr/>
                    <a:lstStyle/>
                    <a:p>
                      <a:pPr marL="0" marR="0">
                        <a:lnSpc>
                          <a:spcPct val="107000"/>
                        </a:lnSpc>
                        <a:spcBef>
                          <a:spcPts val="0"/>
                        </a:spcBef>
                        <a:spcAft>
                          <a:spcPts val="0"/>
                        </a:spcAft>
                      </a:pPr>
                      <a:r>
                        <a:rPr lang="en-US" sz="1200">
                          <a:effectLst/>
                        </a:rPr>
                        <a:t>TerrainParks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0.112444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6283983"/>
                  </a:ext>
                </a:extLst>
              </a:tr>
              <a:tr h="175702">
                <a:tc>
                  <a:txBody>
                    <a:bodyPr/>
                    <a:lstStyle/>
                    <a:p>
                      <a:pPr marL="0" marR="0">
                        <a:lnSpc>
                          <a:spcPct val="107000"/>
                        </a:lnSpc>
                        <a:spcBef>
                          <a:spcPts val="0"/>
                        </a:spcBef>
                        <a:spcAft>
                          <a:spcPts val="0"/>
                        </a:spcAft>
                      </a:pPr>
                      <a:r>
                        <a:rPr lang="en-US" sz="1200">
                          <a:effectLst/>
                        </a:rPr>
                        <a:t>fastEight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0.037744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4840023"/>
                  </a:ext>
                </a:extLst>
              </a:tr>
            </a:tbl>
          </a:graphicData>
        </a:graphic>
      </p:graphicFrame>
      <p:sp>
        <p:nvSpPr>
          <p:cNvPr id="11" name="TextBox 10">
            <a:extLst>
              <a:ext uri="{FF2B5EF4-FFF2-40B4-BE49-F238E27FC236}">
                <a16:creationId xmlns:a16="http://schemas.microsoft.com/office/drawing/2014/main" id="{7894AAC6-8A04-4183-BD6C-DA0EF0F3B9A0}"/>
              </a:ext>
            </a:extLst>
          </p:cNvPr>
          <p:cNvSpPr txBox="1"/>
          <p:nvPr/>
        </p:nvSpPr>
        <p:spPr>
          <a:xfrm>
            <a:off x="152400" y="3954430"/>
            <a:ext cx="1314450" cy="276999"/>
          </a:xfrm>
          <a:prstGeom prst="rect">
            <a:avLst/>
          </a:prstGeom>
          <a:noFill/>
        </p:spPr>
        <p:txBody>
          <a:bodyPr wrap="square" rtlCol="0">
            <a:spAutoFit/>
          </a:bodyPr>
          <a:lstStyle/>
          <a:p>
            <a:r>
              <a:rPr lang="en-US" sz="1200" b="1" dirty="0"/>
              <a:t>Fig b.</a:t>
            </a:r>
          </a:p>
        </p:txBody>
      </p:sp>
      <p:sp>
        <p:nvSpPr>
          <p:cNvPr id="14" name="Rectangle: Rounded Corners 13">
            <a:extLst>
              <a:ext uri="{FF2B5EF4-FFF2-40B4-BE49-F238E27FC236}">
                <a16:creationId xmlns:a16="http://schemas.microsoft.com/office/drawing/2014/main" id="{282AA800-1795-420D-A2BE-6E47DA5FE870}"/>
              </a:ext>
            </a:extLst>
          </p:cNvPr>
          <p:cNvSpPr/>
          <p:nvPr/>
        </p:nvSpPr>
        <p:spPr>
          <a:xfrm>
            <a:off x="5867400" y="2613059"/>
            <a:ext cx="5991225" cy="34423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AU" b="1" dirty="0">
                <a:sym typeface="Arial"/>
              </a:rPr>
              <a:t>Impact on Weekend ticket price</a:t>
            </a:r>
          </a:p>
          <a:p>
            <a:pPr lvl="0" algn="ctr"/>
            <a:endParaRPr lang="en-AU" b="1" dirty="0">
              <a:sym typeface="Arial"/>
            </a:endParaRPr>
          </a:p>
          <a:p>
            <a:r>
              <a:rPr lang="en-AU" sz="1600" dirty="0"/>
              <a:t>For </a:t>
            </a:r>
            <a:r>
              <a:rPr lang="en-AU" sz="1600" b="1" dirty="0"/>
              <a:t>‘Big Mountain Resort’</a:t>
            </a:r>
            <a:r>
              <a:rPr lang="en-AU" sz="1600" dirty="0"/>
              <a:t>, with appropriate model application, training data development and evaluation on test dataset, it was found using the coefficients of co-relations determination that</a:t>
            </a:r>
          </a:p>
          <a:p>
            <a:pPr marL="285750" indent="-285750">
              <a:buFont typeface="Arial" panose="020B0604020202020204" pitchFamily="34" charset="0"/>
              <a:buChar char="•"/>
            </a:pPr>
            <a:r>
              <a:rPr lang="en-AU" sz="1600" b="1" dirty="0"/>
              <a:t>Summit Elevation</a:t>
            </a:r>
            <a:r>
              <a:rPr lang="en-AU" sz="1600" dirty="0"/>
              <a:t>  - Elevation in feet of the summit mountain at the resort</a:t>
            </a:r>
          </a:p>
          <a:p>
            <a:pPr marL="285750" indent="-285750">
              <a:buFont typeface="Arial" panose="020B0604020202020204" pitchFamily="34" charset="0"/>
              <a:buChar char="•"/>
            </a:pPr>
            <a:r>
              <a:rPr lang="en-AU" sz="1600" b="1" dirty="0"/>
              <a:t>Base Elevation</a:t>
            </a:r>
            <a:r>
              <a:rPr lang="en-AU" sz="1600" dirty="0"/>
              <a:t> – Vertical change in elevation from the summit to the base in feet</a:t>
            </a:r>
          </a:p>
          <a:p>
            <a:r>
              <a:rPr lang="en-AU" sz="1600" dirty="0"/>
              <a:t>are the variables that have highest impact on </a:t>
            </a:r>
            <a:r>
              <a:rPr lang="en-AU" sz="1600" b="1" dirty="0"/>
              <a:t>Weekend Ticket price</a:t>
            </a:r>
            <a:r>
              <a:rPr lang="en-AU" sz="1600" dirty="0"/>
              <a:t> (see Fig b.)</a:t>
            </a:r>
          </a:p>
        </p:txBody>
      </p:sp>
    </p:spTree>
    <p:extLst>
      <p:ext uri="{BB962C8B-B14F-4D97-AF65-F5344CB8AC3E}">
        <p14:creationId xmlns:p14="http://schemas.microsoft.com/office/powerpoint/2010/main" val="11264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A97E-E7F0-4B4A-BEFE-6CE731867436}"/>
              </a:ext>
            </a:extLst>
          </p:cNvPr>
          <p:cNvSpPr>
            <a:spLocks noGrp="1"/>
          </p:cNvSpPr>
          <p:nvPr>
            <p:ph type="title"/>
          </p:nvPr>
        </p:nvSpPr>
        <p:spPr/>
        <p:txBody>
          <a:bodyPr>
            <a:normAutofit/>
          </a:bodyPr>
          <a:lstStyle/>
          <a:p>
            <a:r>
              <a:rPr lang="en-US" dirty="0"/>
              <a:t>Modeling Results </a:t>
            </a:r>
            <a:br>
              <a:rPr lang="en-US" dirty="0"/>
            </a:br>
            <a:r>
              <a:rPr lang="en-US" sz="2400" i="1" dirty="0"/>
              <a:t>Predictions on the test dataset</a:t>
            </a:r>
          </a:p>
        </p:txBody>
      </p:sp>
      <p:grpSp>
        <p:nvGrpSpPr>
          <p:cNvPr id="4" name="Group 3">
            <a:extLst>
              <a:ext uri="{FF2B5EF4-FFF2-40B4-BE49-F238E27FC236}">
                <a16:creationId xmlns:a16="http://schemas.microsoft.com/office/drawing/2014/main" id="{AED1721B-152C-4256-9118-842F0AB504AF}"/>
              </a:ext>
            </a:extLst>
          </p:cNvPr>
          <p:cNvGrpSpPr/>
          <p:nvPr/>
        </p:nvGrpSpPr>
        <p:grpSpPr>
          <a:xfrm>
            <a:off x="147910" y="3815717"/>
            <a:ext cx="3846985" cy="2959664"/>
            <a:chOff x="147910" y="2148842"/>
            <a:chExt cx="3846985" cy="2959664"/>
          </a:xfrm>
        </p:grpSpPr>
        <p:sp>
          <p:nvSpPr>
            <p:cNvPr id="5" name="TextBox 4">
              <a:extLst>
                <a:ext uri="{FF2B5EF4-FFF2-40B4-BE49-F238E27FC236}">
                  <a16:creationId xmlns:a16="http://schemas.microsoft.com/office/drawing/2014/main" id="{BF58E661-2694-40A6-9B7D-DB4B0B081F71}"/>
                </a:ext>
              </a:extLst>
            </p:cNvPr>
            <p:cNvSpPr txBox="1"/>
            <p:nvPr/>
          </p:nvSpPr>
          <p:spPr>
            <a:xfrm>
              <a:off x="1765874" y="4831507"/>
              <a:ext cx="1314450" cy="276999"/>
            </a:xfrm>
            <a:prstGeom prst="rect">
              <a:avLst/>
            </a:prstGeom>
            <a:noFill/>
          </p:spPr>
          <p:txBody>
            <a:bodyPr wrap="square" rtlCol="0">
              <a:spAutoFit/>
            </a:bodyPr>
            <a:lstStyle/>
            <a:p>
              <a:r>
                <a:rPr lang="en-US" sz="1200" b="1" dirty="0"/>
                <a:t>Fig d.</a:t>
              </a:r>
            </a:p>
          </p:txBody>
        </p:sp>
        <p:pic>
          <p:nvPicPr>
            <p:cNvPr id="10" name="Picture 9" descr="A screenshot of a cell phone&#10;&#10;Description automatically generated">
              <a:extLst>
                <a:ext uri="{FF2B5EF4-FFF2-40B4-BE49-F238E27FC236}">
                  <a16:creationId xmlns:a16="http://schemas.microsoft.com/office/drawing/2014/main" id="{861632B6-82C0-469B-A0F8-72FCC758A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0" y="2148842"/>
              <a:ext cx="3846985" cy="2707499"/>
            </a:xfrm>
            <a:prstGeom prst="rect">
              <a:avLst/>
            </a:prstGeom>
          </p:spPr>
        </p:pic>
      </p:grpSp>
      <p:grpSp>
        <p:nvGrpSpPr>
          <p:cNvPr id="3" name="Group 2">
            <a:extLst>
              <a:ext uri="{FF2B5EF4-FFF2-40B4-BE49-F238E27FC236}">
                <a16:creationId xmlns:a16="http://schemas.microsoft.com/office/drawing/2014/main" id="{8B05606B-B0E4-46FC-949A-EDF217FF9395}"/>
              </a:ext>
            </a:extLst>
          </p:cNvPr>
          <p:cNvGrpSpPr/>
          <p:nvPr/>
        </p:nvGrpSpPr>
        <p:grpSpPr>
          <a:xfrm>
            <a:off x="3994895" y="2030114"/>
            <a:ext cx="3963857" cy="2917823"/>
            <a:chOff x="3994895" y="3973214"/>
            <a:chExt cx="3963857" cy="2917823"/>
          </a:xfrm>
        </p:grpSpPr>
        <p:pic>
          <p:nvPicPr>
            <p:cNvPr id="8" name="Picture 7" descr="A close up of a map&#10;&#10;Description automatically generated">
              <a:extLst>
                <a:ext uri="{FF2B5EF4-FFF2-40B4-BE49-F238E27FC236}">
                  <a16:creationId xmlns:a16="http://schemas.microsoft.com/office/drawing/2014/main" id="{862219F9-01DE-4597-BB89-7E1586AF5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895" y="3973214"/>
              <a:ext cx="3963857" cy="2707499"/>
            </a:xfrm>
            <a:prstGeom prst="rect">
              <a:avLst/>
            </a:prstGeom>
          </p:spPr>
        </p:pic>
        <p:sp>
          <p:nvSpPr>
            <p:cNvPr id="12" name="TextBox 11">
              <a:extLst>
                <a:ext uri="{FF2B5EF4-FFF2-40B4-BE49-F238E27FC236}">
                  <a16:creationId xmlns:a16="http://schemas.microsoft.com/office/drawing/2014/main" id="{FE2000AA-96A1-4C1A-9D70-5B1464B193AE}"/>
                </a:ext>
              </a:extLst>
            </p:cNvPr>
            <p:cNvSpPr txBox="1"/>
            <p:nvPr/>
          </p:nvSpPr>
          <p:spPr>
            <a:xfrm>
              <a:off x="6002396" y="6614038"/>
              <a:ext cx="1314450" cy="276999"/>
            </a:xfrm>
            <a:prstGeom prst="rect">
              <a:avLst/>
            </a:prstGeom>
            <a:noFill/>
          </p:spPr>
          <p:txBody>
            <a:bodyPr wrap="square" rtlCol="0">
              <a:spAutoFit/>
            </a:bodyPr>
            <a:lstStyle/>
            <a:p>
              <a:r>
                <a:rPr lang="en-US" sz="1200" b="1" dirty="0"/>
                <a:t>Fig c.</a:t>
              </a:r>
            </a:p>
          </p:txBody>
        </p:sp>
      </p:grpSp>
      <p:grpSp>
        <p:nvGrpSpPr>
          <p:cNvPr id="7" name="Group 6">
            <a:extLst>
              <a:ext uri="{FF2B5EF4-FFF2-40B4-BE49-F238E27FC236}">
                <a16:creationId xmlns:a16="http://schemas.microsoft.com/office/drawing/2014/main" id="{F2A50DB3-055D-44CB-A962-D60713661DFA}"/>
              </a:ext>
            </a:extLst>
          </p:cNvPr>
          <p:cNvGrpSpPr/>
          <p:nvPr/>
        </p:nvGrpSpPr>
        <p:grpSpPr>
          <a:xfrm>
            <a:off x="7934593" y="3935071"/>
            <a:ext cx="3807344" cy="2855781"/>
            <a:chOff x="7934593" y="2163421"/>
            <a:chExt cx="3807344" cy="2855781"/>
          </a:xfrm>
        </p:grpSpPr>
        <p:pic>
          <p:nvPicPr>
            <p:cNvPr id="9" name="Picture 8" descr="A screenshot of a cell phone&#10;&#10;Description automatically generated">
              <a:extLst>
                <a:ext uri="{FF2B5EF4-FFF2-40B4-BE49-F238E27FC236}">
                  <a16:creationId xmlns:a16="http://schemas.microsoft.com/office/drawing/2014/main" id="{D4C385E1-D4AC-480A-8122-6F499087C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593" y="2163421"/>
              <a:ext cx="3807344" cy="2626407"/>
            </a:xfrm>
            <a:prstGeom prst="rect">
              <a:avLst/>
            </a:prstGeom>
          </p:spPr>
        </p:pic>
        <p:sp>
          <p:nvSpPr>
            <p:cNvPr id="13" name="TextBox 12">
              <a:extLst>
                <a:ext uri="{FF2B5EF4-FFF2-40B4-BE49-F238E27FC236}">
                  <a16:creationId xmlns:a16="http://schemas.microsoft.com/office/drawing/2014/main" id="{5745BE3F-C957-4BC4-B5DC-7A04A80E6FE2}"/>
                </a:ext>
              </a:extLst>
            </p:cNvPr>
            <p:cNvSpPr txBox="1"/>
            <p:nvPr/>
          </p:nvSpPr>
          <p:spPr>
            <a:xfrm>
              <a:off x="9838265" y="4742203"/>
              <a:ext cx="1314450" cy="276999"/>
            </a:xfrm>
            <a:prstGeom prst="rect">
              <a:avLst/>
            </a:prstGeom>
            <a:noFill/>
          </p:spPr>
          <p:txBody>
            <a:bodyPr wrap="square" rtlCol="0">
              <a:spAutoFit/>
            </a:bodyPr>
            <a:lstStyle/>
            <a:p>
              <a:r>
                <a:rPr lang="en-US" sz="1200" b="1" dirty="0"/>
                <a:t>Fig e.</a:t>
              </a:r>
            </a:p>
          </p:txBody>
        </p:sp>
      </p:grpSp>
    </p:spTree>
    <p:extLst>
      <p:ext uri="{BB962C8B-B14F-4D97-AF65-F5344CB8AC3E}">
        <p14:creationId xmlns:p14="http://schemas.microsoft.com/office/powerpoint/2010/main" val="383146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336-A050-46CE-8993-01E969E5ADDA}"/>
              </a:ext>
            </a:extLst>
          </p:cNvPr>
          <p:cNvSpPr>
            <a:spLocks noGrp="1"/>
          </p:cNvSpPr>
          <p:nvPr>
            <p:ph type="title"/>
          </p:nvPr>
        </p:nvSpPr>
        <p:spPr/>
        <p:txBody>
          <a:bodyPr/>
          <a:lstStyle/>
          <a:p>
            <a:r>
              <a:rPr lang="en-US" dirty="0"/>
              <a:t>Modeling Analysis </a:t>
            </a:r>
          </a:p>
        </p:txBody>
      </p:sp>
      <p:sp>
        <p:nvSpPr>
          <p:cNvPr id="6" name="Rectangle: Rounded Corners 5">
            <a:extLst>
              <a:ext uri="{FF2B5EF4-FFF2-40B4-BE49-F238E27FC236}">
                <a16:creationId xmlns:a16="http://schemas.microsoft.com/office/drawing/2014/main" id="{D9BDF299-94A5-4DB6-AAB6-3EC8C06CF78F}"/>
              </a:ext>
            </a:extLst>
          </p:cNvPr>
          <p:cNvSpPr/>
          <p:nvPr/>
        </p:nvSpPr>
        <p:spPr>
          <a:xfrm>
            <a:off x="648843" y="2019300"/>
            <a:ext cx="10904982" cy="4705350"/>
          </a:xfrm>
          <a:prstGeom prst="roundRect">
            <a:avLst>
              <a:gd name="adj" fmla="val 6680"/>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en-AU" b="1" dirty="0">
                <a:sym typeface="Arial"/>
              </a:rPr>
              <a:t>Scatter plot findings</a:t>
            </a:r>
          </a:p>
          <a:p>
            <a:r>
              <a:rPr lang="en-AU" sz="1600" dirty="0"/>
              <a:t>The most highly co-related variables to Weekend ticket price $ are</a:t>
            </a:r>
            <a:endParaRPr lang="en-US" sz="1600" dirty="0"/>
          </a:p>
          <a:p>
            <a:pPr marL="285750" lvl="0" indent="-285750">
              <a:buFont typeface="Arial" panose="020B0604020202020204" pitchFamily="34" charset="0"/>
              <a:buChar char="•"/>
            </a:pPr>
            <a:r>
              <a:rPr lang="en-AU" sz="1600" dirty="0"/>
              <a:t>Adult Weekday ticket price (which is little obvious, hence there is no plotting done for it)</a:t>
            </a:r>
            <a:endParaRPr lang="en-US" sz="1600" dirty="0"/>
          </a:p>
          <a:p>
            <a:pPr marL="285750" lvl="0" indent="-285750">
              <a:buFont typeface="Arial" panose="020B0604020202020204" pitchFamily="34" charset="0"/>
              <a:buChar char="•"/>
            </a:pPr>
            <a:r>
              <a:rPr lang="en-AU" sz="1600" dirty="0"/>
              <a:t>Base elevation</a:t>
            </a:r>
            <a:endParaRPr lang="en-US" sz="1600" dirty="0"/>
          </a:p>
          <a:p>
            <a:pPr marL="285750" lvl="0" indent="-285750">
              <a:buFont typeface="Arial" panose="020B0604020202020204" pitchFamily="34" charset="0"/>
              <a:buChar char="•"/>
            </a:pPr>
            <a:r>
              <a:rPr lang="en-AU" sz="1600" dirty="0"/>
              <a:t>Summit elevation</a:t>
            </a:r>
            <a:endParaRPr lang="en-US" sz="1600" dirty="0"/>
          </a:p>
          <a:p>
            <a:r>
              <a:rPr lang="en-AU" sz="1600" dirty="0"/>
              <a:t>Going by plotting scatter plots for above variables, it can be seen that </a:t>
            </a:r>
          </a:p>
          <a:p>
            <a:pPr marL="285750" indent="-285750">
              <a:buFont typeface="Arial" panose="020B0604020202020204" pitchFamily="34" charset="0"/>
              <a:buChar char="•"/>
            </a:pPr>
            <a:r>
              <a:rPr lang="en-AU" sz="1600" dirty="0"/>
              <a:t>‘Summit elevation and Base elevation’ are linearly co-related indicating that resorts with high elevation are more likely to see a deep base elevation too (possibly related to terrain area (not indicated in the graph) , ‘Big Mountain Resort’ as indicated by the ‘red’ dot in Fig c is:</a:t>
            </a:r>
          </a:p>
          <a:p>
            <a:pPr marL="742950" lvl="1" indent="-285750">
              <a:buFont typeface="Arial" panose="020B0604020202020204" pitchFamily="34" charset="0"/>
              <a:buChar char="•"/>
            </a:pPr>
            <a:r>
              <a:rPr lang="en-AU" sz="1600" dirty="0"/>
              <a:t>On the higher side in terms of vertical drop (as compared to the more dense clusters in green and purple)</a:t>
            </a:r>
          </a:p>
          <a:p>
            <a:pPr marL="742950" lvl="1" indent="-285750">
              <a:buFont typeface="Arial" panose="020B0604020202020204" pitchFamily="34" charset="0"/>
              <a:buChar char="•"/>
            </a:pPr>
            <a:r>
              <a:rPr lang="en-AU" sz="1600" dirty="0"/>
              <a:t>Midway in terms of base elevation </a:t>
            </a:r>
          </a:p>
          <a:p>
            <a:pPr marL="285750" indent="-285750">
              <a:buFont typeface="Arial" panose="020B0604020202020204" pitchFamily="34" charset="0"/>
              <a:buChar char="•"/>
            </a:pPr>
            <a:r>
              <a:rPr lang="en-AU" sz="1600" dirty="0"/>
              <a:t>Both graphs (Fig d and e) are not necessarily linearly placed</a:t>
            </a:r>
          </a:p>
          <a:p>
            <a:pPr marL="742950" lvl="1" indent="-285750">
              <a:buFont typeface="Arial" panose="020B0604020202020204" pitchFamily="34" charset="0"/>
              <a:buChar char="•"/>
            </a:pPr>
            <a:r>
              <a:rPr lang="en-AU" sz="1600" dirty="0"/>
              <a:t>Big Mountain Resort (as you see in the ‘red’ dot) falls in the middle cluster (in purple) </a:t>
            </a:r>
          </a:p>
          <a:p>
            <a:pPr marL="742950" lvl="1" indent="-285750">
              <a:buFont typeface="Arial" panose="020B0604020202020204" pitchFamily="34" charset="0"/>
              <a:buChar char="•"/>
            </a:pPr>
            <a:r>
              <a:rPr lang="en-AU" sz="1600" dirty="0"/>
              <a:t>Price is moderately placed for the ski activities/ features it offers (Both Base and Summit elevation contribute heavily to those activities)</a:t>
            </a:r>
          </a:p>
          <a:p>
            <a:pPr marL="742950" lvl="1" indent="-285750">
              <a:buFont typeface="Arial" panose="020B0604020202020204" pitchFamily="34" charset="0"/>
              <a:buChar char="•"/>
            </a:pPr>
            <a:endParaRPr lang="en-AU" sz="1600" dirty="0"/>
          </a:p>
          <a:p>
            <a:r>
              <a:rPr lang="en-AU" sz="1600" b="1" dirty="0"/>
              <a:t>Graph Conclusion</a:t>
            </a:r>
            <a:r>
              <a:rPr lang="en-AU" sz="1600" dirty="0"/>
              <a:t> – As indicated in the ‘</a:t>
            </a:r>
            <a:r>
              <a:rPr lang="en-AU" sz="1600" dirty="0" err="1"/>
              <a:t>Modeling</a:t>
            </a:r>
            <a:r>
              <a:rPr lang="en-AU" sz="1600" dirty="0"/>
              <a:t> Results’ slide earlier, it would be wise to increase the weekend ticket price by $10, since there are fewer resorts that offer such great Summit and Base elevation and yet moderately priced</a:t>
            </a:r>
          </a:p>
        </p:txBody>
      </p:sp>
    </p:spTree>
    <p:extLst>
      <p:ext uri="{BB962C8B-B14F-4D97-AF65-F5344CB8AC3E}">
        <p14:creationId xmlns:p14="http://schemas.microsoft.com/office/powerpoint/2010/main" val="260906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9354-2106-42FC-B93F-6CBD378B8388}"/>
              </a:ext>
            </a:extLst>
          </p:cNvPr>
          <p:cNvSpPr>
            <a:spLocks noGrp="1"/>
          </p:cNvSpPr>
          <p:nvPr>
            <p:ph type="title"/>
          </p:nvPr>
        </p:nvSpPr>
        <p:spPr/>
        <p:txBody>
          <a:bodyPr/>
          <a:lstStyle/>
          <a:p>
            <a:r>
              <a:rPr lang="en-US" dirty="0"/>
              <a:t>Summary and Conclusion</a:t>
            </a:r>
          </a:p>
        </p:txBody>
      </p:sp>
      <p:sp>
        <p:nvSpPr>
          <p:cNvPr id="6" name="Rectangle: Rounded Corners 5">
            <a:extLst>
              <a:ext uri="{FF2B5EF4-FFF2-40B4-BE49-F238E27FC236}">
                <a16:creationId xmlns:a16="http://schemas.microsoft.com/office/drawing/2014/main" id="{7A746466-A81C-4F5C-BD5C-66E2A1239B8A}"/>
              </a:ext>
            </a:extLst>
          </p:cNvPr>
          <p:cNvSpPr/>
          <p:nvPr/>
        </p:nvSpPr>
        <p:spPr>
          <a:xfrm>
            <a:off x="552450" y="1895475"/>
            <a:ext cx="11096625" cy="4914900"/>
          </a:xfrm>
          <a:prstGeom prst="roundRect">
            <a:avLst>
              <a:gd name="adj" fmla="val 6447"/>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AU" b="1" dirty="0">
                <a:sym typeface="Arial"/>
              </a:rPr>
              <a:t>Summary and Conclusion</a:t>
            </a:r>
          </a:p>
          <a:p>
            <a:pPr marL="285750" lvl="0" indent="-285750">
              <a:buFont typeface="Arial" panose="020B0604020202020204" pitchFamily="34" charset="0"/>
              <a:buChar char="•"/>
            </a:pPr>
            <a:r>
              <a:rPr lang="en-AU" sz="1600" dirty="0">
                <a:sym typeface="Arial"/>
              </a:rPr>
              <a:t>Data Cleaning is a very important step to ensure any unwanted data is cleaned for data consistencies Ex: There were a lot of null values that had to be handled to avoid </a:t>
            </a:r>
            <a:r>
              <a:rPr lang="en-AU" sz="1600" dirty="0" err="1">
                <a:sym typeface="Arial"/>
              </a:rPr>
              <a:t>NaN</a:t>
            </a:r>
            <a:r>
              <a:rPr lang="en-AU" sz="1600" dirty="0">
                <a:sym typeface="Arial"/>
              </a:rPr>
              <a:t> errors in the first step.</a:t>
            </a:r>
          </a:p>
          <a:p>
            <a:pPr marL="285750" lvl="0" indent="-285750">
              <a:buFont typeface="Arial" panose="020B0604020202020204" pitchFamily="34" charset="0"/>
              <a:buChar char="•"/>
            </a:pPr>
            <a:r>
              <a:rPr lang="en-AU" sz="1600" dirty="0">
                <a:sym typeface="Arial"/>
              </a:rPr>
              <a:t>There could be duplicate data and variables which need to be cleansed in order to avoid any unnecessary bias and multicollinearity that could cause precision compromise to model performance. </a:t>
            </a:r>
          </a:p>
          <a:p>
            <a:pPr marL="285750" lvl="0" indent="-285750">
              <a:buFont typeface="Arial" panose="020B0604020202020204" pitchFamily="34" charset="0"/>
              <a:buChar char="•"/>
            </a:pPr>
            <a:r>
              <a:rPr lang="en-AU" sz="1600" dirty="0">
                <a:sym typeface="Arial"/>
              </a:rPr>
              <a:t>Choosing the right model is important to improve model performance for better predictions.</a:t>
            </a:r>
          </a:p>
          <a:p>
            <a:pPr marL="285750" lvl="0" indent="-285750">
              <a:buFont typeface="Arial" panose="020B0604020202020204" pitchFamily="34" charset="0"/>
              <a:buChar char="•"/>
            </a:pPr>
            <a:r>
              <a:rPr lang="en-AU" sz="1600" dirty="0">
                <a:sym typeface="Arial"/>
              </a:rPr>
              <a:t>‘Big Mountain Resort’ was not present in the original data frame possibly due to type errors/ manual data entry, hence it is important to perform necessary data manipulation using data in hand.</a:t>
            </a:r>
          </a:p>
          <a:p>
            <a:pPr marL="285750" lvl="0" indent="-285750">
              <a:buFont typeface="Arial" panose="020B0604020202020204" pitchFamily="34" charset="0"/>
              <a:buChar char="•"/>
            </a:pPr>
            <a:r>
              <a:rPr lang="en-AU" sz="1600" dirty="0">
                <a:sym typeface="Arial"/>
              </a:rPr>
              <a:t>Heatmap and histogram plots were important in the Exploratory Data Analysis phase to identify the type of datasets, relationship between variables, outliers and decisioning in terms of what % of dataset should be retained.</a:t>
            </a:r>
          </a:p>
          <a:p>
            <a:pPr marL="285750" lvl="0" indent="-285750">
              <a:buFont typeface="Arial" panose="020B0604020202020204" pitchFamily="34" charset="0"/>
              <a:buChar char="•"/>
            </a:pPr>
            <a:r>
              <a:rPr lang="en-AU" sz="1600" dirty="0">
                <a:sym typeface="Arial"/>
              </a:rPr>
              <a:t>Building Scatter plots and applying clustering using methods like K-means provides a great visual on where ‘The Big Mountain Resort’ dataset fared against other resorts w.r.t Average ticket pricing when plotted against the highly co-related features like summit elevation and drop elevation.</a:t>
            </a:r>
          </a:p>
          <a:p>
            <a:pPr marL="285750" lvl="0" indent="-285750">
              <a:buFont typeface="Arial" panose="020B0604020202020204" pitchFamily="34" charset="0"/>
              <a:buChar char="•"/>
            </a:pPr>
            <a:r>
              <a:rPr lang="en-US" sz="1600" dirty="0">
                <a:sym typeface="Arial"/>
              </a:rPr>
              <a:t>Similar prediction and model findings can be done for the other (following) variables; but is not part of the scope of this project</a:t>
            </a:r>
          </a:p>
          <a:p>
            <a:pPr marL="1200150" lvl="2" indent="-285750">
              <a:buFont typeface="Arial" panose="020B0604020202020204" pitchFamily="34" charset="0"/>
              <a:buChar char="•"/>
            </a:pPr>
            <a:r>
              <a:rPr lang="en-US" sz="1600" dirty="0">
                <a:sym typeface="Arial"/>
              </a:rPr>
              <a:t>Average Weekday Ticket price</a:t>
            </a:r>
          </a:p>
          <a:p>
            <a:pPr marL="1200150" lvl="2" indent="-285750">
              <a:buFont typeface="Arial" panose="020B0604020202020204" pitchFamily="34" charset="0"/>
              <a:buChar char="•"/>
            </a:pPr>
            <a:r>
              <a:rPr lang="en-US" sz="1600" dirty="0">
                <a:sym typeface="Arial"/>
              </a:rPr>
              <a:t>Projected Days to be opened</a:t>
            </a:r>
          </a:p>
          <a:p>
            <a:pPr marL="1657350" lvl="3" indent="-285750">
              <a:buFont typeface="Arial" panose="020B0604020202020204" pitchFamily="34" charset="0"/>
              <a:buChar char="•"/>
            </a:pPr>
            <a:r>
              <a:rPr lang="en-US" sz="1600" dirty="0">
                <a:sym typeface="Arial"/>
              </a:rPr>
              <a:t>All these variables together would contribute to 9.2% profit margin goal which can’t be accurately calculated (but can be definitely predicted if there is more information on revenues) </a:t>
            </a:r>
          </a:p>
        </p:txBody>
      </p:sp>
    </p:spTree>
    <p:extLst>
      <p:ext uri="{BB962C8B-B14F-4D97-AF65-F5344CB8AC3E}">
        <p14:creationId xmlns:p14="http://schemas.microsoft.com/office/powerpoint/2010/main" val="2536903829"/>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824"/>
      </a:dk2>
      <a:lt2>
        <a:srgbClr val="E2E8E7"/>
      </a:lt2>
      <a:accent1>
        <a:srgbClr val="D08C99"/>
      </a:accent1>
      <a:accent2>
        <a:srgbClr val="C68673"/>
      </a:accent2>
      <a:accent3>
        <a:srgbClr val="BCA06E"/>
      </a:accent3>
      <a:accent4>
        <a:srgbClr val="A4A962"/>
      </a:accent4>
      <a:accent5>
        <a:srgbClr val="92AD74"/>
      </a:accent5>
      <a:accent6>
        <a:srgbClr val="70B468"/>
      </a:accent6>
      <a:hlink>
        <a:srgbClr val="568E84"/>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288</TotalTime>
  <Words>1458</Words>
  <Application>Microsoft Office PowerPoint</Application>
  <PresentationFormat>Widescreen</PresentationFormat>
  <Paragraphs>148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The Big Mountain Resort </vt:lpstr>
      <vt:lpstr>Problem Identification</vt:lpstr>
      <vt:lpstr>Recommendations and Key findings</vt:lpstr>
      <vt:lpstr>Modeling Results </vt:lpstr>
      <vt:lpstr>Modeling Results (Contd)</vt:lpstr>
      <vt:lpstr>Modeling Results  Predictions on the test dataset</vt:lpstr>
      <vt:lpstr>Modeling Results  Predictions on the test dataset</vt:lpstr>
      <vt:lpstr>Modeling Analysis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dc:title>
  <dc:creator>Shalin Gosalia</dc:creator>
  <cp:lastModifiedBy>Shalin Gosalia</cp:lastModifiedBy>
  <cp:revision>189</cp:revision>
  <dcterms:created xsi:type="dcterms:W3CDTF">2020-06-01T22:34:54Z</dcterms:created>
  <dcterms:modified xsi:type="dcterms:W3CDTF">2020-06-02T23:07:56Z</dcterms:modified>
</cp:coreProperties>
</file>