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278585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49476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52682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81791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05453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28398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08882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3160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23880"/>
            <a:ext cx="4350336" cy="1570888"/>
          </a:xfrm>
          <a:prstGeom prst="rect">
            <a:avLst/>
          </a:prstGeom>
          <a:noFill/>
          <a:ln>
            <a:noFill/>
          </a:ln>
        </p:spPr>
        <p:txBody>
          <a:bodyPr spcFirstLastPara="1" wrap="square" lIns="91425" tIns="45700" rIns="91425" bIns="45700" anchor="t" anchorCtr="0">
            <a:noAutofit/>
          </a:bodyPr>
          <a:lstStyle/>
          <a:p>
            <a:pPr lvl="0"/>
            <a:r>
              <a:rPr lang="en-AU" sz="1070" i="0" u="none" strike="noStrike" cap="none" dirty="0" err="1">
                <a:solidFill>
                  <a:srgbClr val="000000"/>
                </a:solidFill>
                <a:latin typeface="Arial"/>
                <a:ea typeface="Arial"/>
                <a:cs typeface="Arial"/>
                <a:sym typeface="Arial"/>
              </a:rPr>
              <a:t>Monalco</a:t>
            </a:r>
            <a:r>
              <a:rPr lang="en-AU" sz="1070" i="0" u="none" strike="noStrike" cap="none" dirty="0">
                <a:solidFill>
                  <a:srgbClr val="000000"/>
                </a:solidFill>
                <a:latin typeface="Arial"/>
                <a:ea typeface="Arial"/>
                <a:cs typeface="Arial"/>
                <a:sym typeface="Arial"/>
              </a:rPr>
              <a:t> Mining, a leading iron ore mining company is seeing that th</a:t>
            </a:r>
            <a:r>
              <a:rPr lang="en-AU" sz="1070" dirty="0"/>
              <a:t>e recent surge in supply by increasing competition has overtaken the demand and caused the ore crusher price go down to $55/ ton. With the operating break down at $50/ ton, Management is looking for a solution to increase profit margins and handle the lower market prices by reducing annual maintenance expenditure forecasted at $45M by ~20% over the next year (2019) keeping in mind that the equipment still needs to be maintained at prescribed limit recommended by OEM.</a:t>
            </a:r>
            <a:endParaRPr dirty="0"/>
          </a:p>
        </p:txBody>
      </p:sp>
      <p:sp>
        <p:nvSpPr>
          <p:cNvPr id="35" name="Google Shape;35;p1"/>
          <p:cNvSpPr txBox="1"/>
          <p:nvPr/>
        </p:nvSpPr>
        <p:spPr>
          <a:xfrm>
            <a:off x="143108" y="3826546"/>
            <a:ext cx="4324418" cy="11342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For Year 2019, Operations and manufacturing will be optimized to reach a goal of maintenance expenditure reduction on w</a:t>
            </a:r>
            <a:r>
              <a:rPr lang="en-AU" sz="1071" i="0" u="none" strike="noStrike" cap="none" dirty="0">
                <a:solidFill>
                  <a:srgbClr val="000000"/>
                </a:solidFill>
                <a:latin typeface="Arial"/>
                <a:ea typeface="Arial"/>
                <a:cs typeface="Arial"/>
                <a:sym typeface="Arial"/>
              </a:rPr>
              <a:t>ork orders by ~20% in order to increase profit margins, while at the same time, ensuring that quality is not compromised and excess wear is prevented i.e. equipment is not used far more than what is expected by the manufacturer.</a:t>
            </a:r>
          </a:p>
        </p:txBody>
      </p:sp>
      <p:sp>
        <p:nvSpPr>
          <p:cNvPr id="36" name="Google Shape;36;p1"/>
          <p:cNvSpPr txBox="1"/>
          <p:nvPr/>
        </p:nvSpPr>
        <p:spPr>
          <a:xfrm>
            <a:off x="186842" y="5441655"/>
            <a:ext cx="4324418" cy="751488"/>
          </a:xfrm>
          <a:prstGeom prst="rect">
            <a:avLst/>
          </a:prstGeom>
          <a:noFill/>
          <a:ln>
            <a:noFill/>
          </a:ln>
        </p:spPr>
        <p:txBody>
          <a:bodyPr spcFirstLastPara="1" wrap="square" lIns="91425" tIns="45700" rIns="91425" bIns="45700" anchor="t" anchorCtr="0">
            <a:noAutofit/>
          </a:bodyPr>
          <a:lstStyle/>
          <a:p>
            <a:r>
              <a:rPr lang="en-US" sz="1071" dirty="0"/>
              <a:t>CAPEX cut will be targeted at Ore crusher maintenance department which is highly inefficient and is responsible for wear and tear of 80% of the company’s work requests causing a huge chunk of profit margin being eaten up</a:t>
            </a:r>
            <a:endParaRPr sz="1071"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r>
              <a:rPr lang="en-US" sz="1071" dirty="0"/>
              <a:t>Reliability engineering team follows certain standards in terms of hosting maintenance events and hence, the maintenance expenditure cut will be marked by resistance if the maintenance standards are not as per OEM limit and prescription.</a:t>
            </a:r>
          </a:p>
        </p:txBody>
      </p:sp>
      <p:sp>
        <p:nvSpPr>
          <p:cNvPr id="38" name="Google Shape;38;p1"/>
          <p:cNvSpPr txBox="1"/>
          <p:nvPr/>
        </p:nvSpPr>
        <p:spPr>
          <a:xfrm>
            <a:off x="4590928" y="4612569"/>
            <a:ext cx="4409964" cy="1685603"/>
          </a:xfrm>
          <a:prstGeom prst="rect">
            <a:avLst/>
          </a:prstGeom>
          <a:noFill/>
          <a:ln>
            <a:noFill/>
          </a:ln>
        </p:spPr>
        <p:txBody>
          <a:bodyPr spcFirstLastPara="1" wrap="square" lIns="91425" tIns="45700" rIns="91425" bIns="45700" anchor="t" anchorCtr="0">
            <a:noAutofit/>
          </a:bodyPr>
          <a:lstStyle/>
          <a:p>
            <a:pPr lvl="0"/>
            <a:r>
              <a:rPr lang="en-US" sz="1070" b="1" dirty="0"/>
              <a:t>1. Data Historian – </a:t>
            </a:r>
            <a:r>
              <a:rPr lang="en-US" sz="1070" dirty="0"/>
              <a:t>Information on # of </a:t>
            </a:r>
            <a:r>
              <a:rPr lang="en-US" sz="1070" dirty="0" err="1"/>
              <a:t>tonnes</a:t>
            </a:r>
            <a:r>
              <a:rPr lang="en-US" sz="1070" dirty="0"/>
              <a:t> of Iron Ore processed</a:t>
            </a:r>
          </a:p>
          <a:p>
            <a:pPr lvl="0"/>
            <a:r>
              <a:rPr lang="en-US" sz="1070" b="1" dirty="0"/>
              <a:t>2. Ellipse – </a:t>
            </a:r>
            <a:r>
              <a:rPr lang="en-US" sz="1070" dirty="0"/>
              <a:t>Legacy data source of equipment logs and work order requests raised for maintenance orders</a:t>
            </a:r>
          </a:p>
          <a:p>
            <a:pPr lvl="0"/>
            <a:r>
              <a:rPr lang="en-US" sz="1070" b="1" dirty="0"/>
              <a:t>3. SAP – </a:t>
            </a:r>
            <a:r>
              <a:rPr lang="en-US" sz="1070" dirty="0"/>
              <a:t>Upgraded data source where old data needs to be migrated</a:t>
            </a:r>
          </a:p>
          <a:p>
            <a:pPr lvl="0"/>
            <a:endParaRPr lang="en-US" sz="1070" b="1" dirty="0"/>
          </a:p>
          <a:p>
            <a:pPr lvl="0"/>
            <a:r>
              <a:rPr lang="en-US" sz="1070" b="1" dirty="0"/>
              <a:t>Additional Sources</a:t>
            </a:r>
          </a:p>
          <a:p>
            <a:pPr marL="228600" lvl="0" indent="-228600">
              <a:buAutoNum type="arabicPeriod"/>
            </a:pPr>
            <a:r>
              <a:rPr lang="en-US" sz="1070" dirty="0"/>
              <a:t>T300 DCS – Sends raw streaming data of ore </a:t>
            </a:r>
          </a:p>
          <a:p>
            <a:pPr marL="228600" lvl="0" indent="-228600">
              <a:buAutoNum type="arabicPeriod"/>
            </a:pPr>
            <a:r>
              <a:rPr lang="en-US" sz="1070" dirty="0"/>
              <a:t>One Crusher System – High level process map of ore crusher model working</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5849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err="1">
                <a:solidFill>
                  <a:srgbClr val="29748D"/>
                </a:solidFill>
                <a:latin typeface="Quattrocento Sans"/>
                <a:ea typeface="Quattrocento Sans"/>
                <a:cs typeface="Quattrocento Sans"/>
                <a:sym typeface="Quattrocento Sans"/>
              </a:rPr>
              <a:t>Monalco</a:t>
            </a:r>
            <a:r>
              <a:rPr lang="en-AU" sz="2000" dirty="0">
                <a:solidFill>
                  <a:srgbClr val="29748D"/>
                </a:solidFill>
                <a:latin typeface="Quattrocento Sans"/>
                <a:ea typeface="Quattrocento Sans"/>
                <a:cs typeface="Quattrocento Sans"/>
                <a:sym typeface="Quattrocento Sans"/>
              </a:rPr>
              <a:t> Problem Statement Worksheet (Hypothesis Formation)</a:t>
            </a:r>
            <a:endParaRPr dirty="0"/>
          </a:p>
        </p:txBody>
      </p:sp>
      <p:sp>
        <p:nvSpPr>
          <p:cNvPr id="47" name="Google Shape;47;p1"/>
          <p:cNvSpPr txBox="1"/>
          <p:nvPr/>
        </p:nvSpPr>
        <p:spPr>
          <a:xfrm>
            <a:off x="4607126" y="3126363"/>
            <a:ext cx="4324418" cy="1081065"/>
          </a:xfrm>
          <a:prstGeom prst="rect">
            <a:avLst/>
          </a:prstGeom>
          <a:noFill/>
          <a:ln>
            <a:noFill/>
          </a:ln>
        </p:spPr>
        <p:txBody>
          <a:bodyPr spcFirstLastPara="1" wrap="square" lIns="91425" tIns="45700" rIns="91425" bIns="45700" anchor="t" anchorCtr="0">
            <a:noAutofit/>
          </a:bodyPr>
          <a:lstStyle/>
          <a:p>
            <a:pPr lvl="0"/>
            <a:r>
              <a:rPr lang="en-US" sz="1070" dirty="0"/>
              <a:t>Chris Hui – Team Lead</a:t>
            </a:r>
          </a:p>
          <a:p>
            <a:pPr lvl="0"/>
            <a:r>
              <a:rPr lang="en-US" sz="1070" dirty="0"/>
              <a:t>Chanel Adams – Reliability Engineer</a:t>
            </a:r>
          </a:p>
          <a:p>
            <a:pPr lvl="0"/>
            <a:r>
              <a:rPr lang="en-US" sz="1070" dirty="0"/>
              <a:t>Jonas Richards – Asset Integrity Manager</a:t>
            </a:r>
          </a:p>
          <a:p>
            <a:pPr lvl="0"/>
            <a:r>
              <a:rPr lang="en-US" sz="1070" dirty="0"/>
              <a:t>Bruce Banner, Tara Starr – Maintenance SME</a:t>
            </a:r>
          </a:p>
          <a:p>
            <a:pPr lvl="0"/>
            <a:r>
              <a:rPr lang="en-US" sz="1070" dirty="0"/>
              <a:t>Jane </a:t>
            </a:r>
            <a:r>
              <a:rPr lang="en-US" sz="1070" dirty="0" err="1"/>
              <a:t>Steere</a:t>
            </a:r>
            <a:r>
              <a:rPr lang="en-US" sz="1070" dirty="0"/>
              <a:t> - Principal Maintenance</a:t>
            </a:r>
          </a:p>
          <a:p>
            <a:pPr lvl="0"/>
            <a:r>
              <a:rPr lang="en-US" sz="1070" dirty="0"/>
              <a:t>Fargo Williams – Change Manager</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893741"/>
          </a:xfrm>
          <a:prstGeom prst="rect">
            <a:avLst/>
          </a:prstGeom>
          <a:noFill/>
          <a:ln>
            <a:noFill/>
          </a:ln>
        </p:spPr>
        <p:txBody>
          <a:bodyPr spcFirstLastPara="1" wrap="square" lIns="91425" tIns="45700" rIns="91425" bIns="45700" anchor="t" anchorCtr="0">
            <a:noAutofit/>
          </a:bodyPr>
          <a:lstStyle/>
          <a:p>
            <a:pPr lvl="0">
              <a:buSzPts val="1400"/>
            </a:pPr>
            <a:r>
              <a:rPr lang="en-AU" sz="1400" b="1" i="0" u="none" strike="noStrike" cap="none" dirty="0">
                <a:solidFill>
                  <a:srgbClr val="000000"/>
                </a:solidFill>
                <a:latin typeface="Arial"/>
                <a:ea typeface="Arial"/>
                <a:cs typeface="Arial"/>
                <a:sym typeface="Arial"/>
              </a:rPr>
              <a:t>What </a:t>
            </a:r>
            <a:r>
              <a:rPr lang="en-AU" b="1" dirty="0"/>
              <a:t>opportunities exist for</a:t>
            </a:r>
            <a:r>
              <a:rPr lang="en-AU" sz="1400" b="1" i="0" u="none" strike="noStrike" cap="none" dirty="0">
                <a:solidFill>
                  <a:srgbClr val="000000"/>
                </a:solidFill>
                <a:latin typeface="Arial"/>
                <a:ea typeface="Arial"/>
                <a:cs typeface="Arial"/>
                <a:sym typeface="Arial"/>
              </a:rPr>
              <a:t> </a:t>
            </a:r>
            <a:r>
              <a:rPr lang="en-AU" sz="1400" b="1" i="0" u="none" strike="noStrike" cap="none" dirty="0" err="1">
                <a:solidFill>
                  <a:srgbClr val="000000"/>
                </a:solidFill>
                <a:latin typeface="Arial"/>
                <a:ea typeface="Arial"/>
                <a:cs typeface="Arial"/>
                <a:sym typeface="Arial"/>
              </a:rPr>
              <a:t>Monalco</a:t>
            </a:r>
            <a:r>
              <a:rPr lang="en-AU" sz="1400" b="1" i="0" u="none" strike="noStrike" cap="none" dirty="0">
                <a:solidFill>
                  <a:srgbClr val="000000"/>
                </a:solidFill>
                <a:latin typeface="Arial"/>
                <a:ea typeface="Arial"/>
                <a:cs typeface="Arial"/>
                <a:sym typeface="Arial"/>
              </a:rPr>
              <a:t> Mining to increase profit margins by ~20% through overall manufacturing optimization and maintenance cost reduction of its Ore </a:t>
            </a:r>
            <a:r>
              <a:rPr lang="en-AU" b="1" dirty="0"/>
              <a:t>crusher equipment in order to keep up with declining selling price of crushed iron ore in market?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728</Words>
  <Application>Microsoft Office PowerPoint</Application>
  <PresentationFormat>On-screen Show (4:3)</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Monalco 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Shalin Gosalia</cp:lastModifiedBy>
  <cp:revision>76</cp:revision>
  <dcterms:modified xsi:type="dcterms:W3CDTF">2020-05-23T16:22:23Z</dcterms:modified>
</cp:coreProperties>
</file>