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9921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-390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Categorical variable 1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Variables (applied unigram)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64C6CB08-9F3D-4743-8F75-BACA8A582A06}">
      <dgm:prSet phldrT="[Text]"/>
      <dgm:spPr/>
      <dgm:t>
        <a:bodyPr/>
        <a:lstStyle/>
        <a:p>
          <a:r>
            <a:rPr lang="en-US" dirty="0"/>
            <a:t>Categorical variable 2</a:t>
          </a:r>
        </a:p>
      </dgm:t>
    </dgm:pt>
    <dgm:pt modelId="{A46BFFA1-8827-40E8-826F-7FE52927FC19}" type="parTrans" cxnId="{27043725-CD2C-4A3B-A440-B986672CEF93}">
      <dgm:prSet/>
      <dgm:spPr/>
      <dgm:t>
        <a:bodyPr/>
        <a:lstStyle/>
        <a:p>
          <a:endParaRPr lang="en-US"/>
        </a:p>
      </dgm:t>
    </dgm:pt>
    <dgm:pt modelId="{36E7E97D-BD90-4B7D-97A2-F003091BC79D}" type="sibTrans" cxnId="{27043725-CD2C-4A3B-A440-B986672CEF93}">
      <dgm:prSet/>
      <dgm:spPr/>
      <dgm:t>
        <a:bodyPr/>
        <a:lstStyle/>
        <a:p>
          <a:endParaRPr lang="en-US"/>
        </a:p>
      </dgm:t>
    </dgm:pt>
    <dgm:pt modelId="{11A5FB72-2FD7-4F93-9DDE-20AC0CB54694}">
      <dgm:prSet phldrT="[Text]"/>
      <dgm:spPr/>
      <dgm:t>
        <a:bodyPr/>
        <a:lstStyle/>
        <a:p>
          <a:r>
            <a:rPr lang="en-US" dirty="0"/>
            <a:t>Categorical variable 200</a:t>
          </a:r>
        </a:p>
      </dgm:t>
    </dgm:pt>
    <dgm:pt modelId="{B63A3816-5416-48EF-97B1-6BEA903ED483}" type="parTrans" cxnId="{624904B6-BCBB-45AF-A926-694C9D969BAC}">
      <dgm:prSet/>
      <dgm:spPr/>
      <dgm:t>
        <a:bodyPr/>
        <a:lstStyle/>
        <a:p>
          <a:endParaRPr lang="en-US"/>
        </a:p>
      </dgm:t>
    </dgm:pt>
    <dgm:pt modelId="{FAB07AB4-0F05-4F44-8B7F-05BEE3FD950F}" type="sibTrans" cxnId="{624904B6-BCBB-45AF-A926-694C9D969BAC}">
      <dgm:prSet/>
      <dgm:spPr/>
      <dgm:t>
        <a:bodyPr/>
        <a:lstStyle/>
        <a:p>
          <a:endParaRPr lang="en-US"/>
        </a:p>
      </dgm:t>
    </dgm:pt>
    <dgm:pt modelId="{2C3C98FA-C90F-4F44-842B-3C0F745B2BB7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B12C635F-530E-4638-A29D-5A173525DB77}" type="sibTrans" cxnId="{DD419F0B-8846-4B59-9E80-0A0E91FE78BB}">
      <dgm:prSet/>
      <dgm:spPr/>
      <dgm:t>
        <a:bodyPr/>
        <a:lstStyle/>
        <a:p>
          <a:endParaRPr lang="en-US"/>
        </a:p>
      </dgm:t>
    </dgm:pt>
    <dgm:pt modelId="{8E3075BF-4C47-4EC1-B58E-DEA4347208A9}" type="parTrans" cxnId="{DD419F0B-8846-4B59-9E80-0A0E91FE78BB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6184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 custScaleX="70757">
        <dgm:presLayoutVars>
          <dgm:bulletEnabled val="1"/>
        </dgm:presLayoutVars>
      </dgm:prSet>
      <dgm:spPr/>
    </dgm:pt>
  </dgm:ptLst>
  <dgm:cxnLst>
    <dgm:cxn modelId="{DD419F0B-8846-4B59-9E80-0A0E91FE78BB}" srcId="{23AA7A4E-4416-4DBF-892C-37DC4BD311B0}" destId="{2C3C98FA-C90F-4F44-842B-3C0F745B2BB7}" srcOrd="2" destOrd="0" parTransId="{8E3075BF-4C47-4EC1-B58E-DEA4347208A9}" sibTransId="{B12C635F-530E-4638-A29D-5A173525DB77}"/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27043725-CD2C-4A3B-A440-B986672CEF93}" srcId="{23AA7A4E-4416-4DBF-892C-37DC4BD311B0}" destId="{64C6CB08-9F3D-4743-8F75-BACA8A582A06}" srcOrd="1" destOrd="0" parTransId="{A46BFFA1-8827-40E8-826F-7FE52927FC19}" sibTransId="{36E7E97D-BD90-4B7D-97A2-F003091BC79D}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20E3ED65-EA03-4A88-A440-AC619AD246A0}" type="presOf" srcId="{64C6CB08-9F3D-4743-8F75-BACA8A582A06}" destId="{7D3D467A-ABA8-484C-8EDB-DEF9F61ABDFD}" srcOrd="0" destOrd="2" presId="urn:microsoft.com/office/officeart/2005/8/layout/hProcess9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D138BE74-3DA0-4F93-BF5C-C4A9F4597EFD}" type="presOf" srcId="{2C3C98FA-C90F-4F44-842B-3C0F745B2BB7}" destId="{7D3D467A-ABA8-484C-8EDB-DEF9F61ABDFD}" srcOrd="0" destOrd="3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624904B6-BCBB-45AF-A926-694C9D969BAC}" srcId="{23AA7A4E-4416-4DBF-892C-37DC4BD311B0}" destId="{11A5FB72-2FD7-4F93-9DDE-20AC0CB54694}" srcOrd="3" destOrd="0" parTransId="{B63A3816-5416-48EF-97B1-6BEA903ED483}" sibTransId="{FAB07AB4-0F05-4F44-8B7F-05BEE3FD950F}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70F6D1ED-35CD-4E74-A12B-BB695F68A338}" type="presOf" srcId="{11A5FB72-2FD7-4F93-9DDE-20AC0CB54694}" destId="{7D3D467A-ABA8-484C-8EDB-DEF9F61ABDFD}" srcOrd="0" destOrd="4" presId="urn:microsoft.com/office/officeart/2005/8/layout/hProcess9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205387" y="0"/>
          <a:ext cx="5275090" cy="30260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Question text</a:t>
          </a:r>
        </a:p>
      </dsp:txBody>
      <dsp:txXfrm>
        <a:off x="59162" y="966892"/>
        <a:ext cx="2909063" cy="1092232"/>
      </dsp:txXfrm>
    </dsp:sp>
    <dsp:sp modelId="{CDE5CF27-AE9A-439F-8DF4-F860F5E7B4AF}">
      <dsp:nvSpPr>
        <dsp:cNvPr id="0" name=""/>
        <dsp:cNvSpPr/>
      </dsp:nvSpPr>
      <dsp:spPr>
        <a:xfrm>
          <a:off x="31786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Target : 1 (Insincere questions, 0: Sincere Questions)</a:t>
          </a:r>
        </a:p>
      </dsp:txBody>
      <dsp:txXfrm>
        <a:off x="3237762" y="966892"/>
        <a:ext cx="2909063" cy="109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31536" y="0"/>
          <a:ext cx="3378340" cy="21517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98664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Question text</a:t>
          </a:r>
        </a:p>
      </dsp:txBody>
      <dsp:txXfrm>
        <a:off x="440680" y="687548"/>
        <a:ext cx="1456093" cy="776678"/>
      </dsp:txXfrm>
    </dsp:sp>
    <dsp:sp modelId="{CDE5CF27-AE9A-439F-8DF4-F860F5E7B4AF}">
      <dsp:nvSpPr>
        <dsp:cNvPr id="0" name=""/>
        <dsp:cNvSpPr/>
      </dsp:nvSpPr>
      <dsp:spPr>
        <a:xfrm>
          <a:off x="2035727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Target : 1 (Insincere questions, 0: Sincere Questions)</a:t>
          </a:r>
        </a:p>
      </dsp:txBody>
      <dsp:txXfrm>
        <a:off x="2077743" y="687548"/>
        <a:ext cx="1456093" cy="776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08919" y="0"/>
          <a:ext cx="4126470" cy="2151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89554" y="645532"/>
          <a:ext cx="230596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Independent Variables (applied unigram)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 variable 1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 variable 2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….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Categorical variable 200</a:t>
          </a:r>
        </a:p>
      </dsp:txBody>
      <dsp:txXfrm>
        <a:off x="431570" y="687548"/>
        <a:ext cx="2221936" cy="776678"/>
      </dsp:txXfrm>
    </dsp:sp>
    <dsp:sp modelId="{CDE5CF27-AE9A-439F-8DF4-F860F5E7B4AF}">
      <dsp:nvSpPr>
        <dsp:cNvPr id="0" name=""/>
        <dsp:cNvSpPr/>
      </dsp:nvSpPr>
      <dsp:spPr>
        <a:xfrm>
          <a:off x="2833482" y="645532"/>
          <a:ext cx="1631634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Dependent Variable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Target : 1 (Insincere questions, 0: Sincere Questions)</a:t>
          </a:r>
        </a:p>
      </dsp:txBody>
      <dsp:txXfrm>
        <a:off x="2875498" y="687548"/>
        <a:ext cx="1547602" cy="77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D3-5962-4C8B-B509-6B852208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8FD7-EB90-4D60-B11D-398A2C1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BA60-F24C-45DB-800F-CA090E0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ACDE-6F8F-4CC1-883A-1691315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303-5681-422C-8CCA-5906BD61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8D49-455C-468E-BC21-1073B2B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1872-FF36-4031-87A4-A39E5A2D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5C45-57B6-49C5-9937-ECF4A40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2DB7-4C48-4E81-AFDB-3280514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EC66-D1E1-45F4-B4DB-5F87ADF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D55A-B4F5-47C5-B2F1-483C854C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C6AA-A06E-4012-83E3-9A0173E7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5BC-20DA-49ED-B118-83FC85E0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A1EC-20AF-41CC-9F71-D71A5E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C180-6DCA-43DD-AA70-00697AFC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EE7-B24B-48DD-A6E7-ADF70F14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3948-EED5-42AC-BB51-A69223C0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D8C-ABA9-4977-A3CF-9C8CA56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30B-E431-4876-88E9-0CB06EF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6F6B-6789-45E4-9AAB-0C480D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E48-4F28-46A6-8187-9A5FF7C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E191-57FC-49D1-AEB7-BF1A0062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B6D9-F403-4592-8DB0-1B012E4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6F29-D466-46F3-B865-96F86A4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C1-4FC2-45A0-9A54-E80F4D0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B6E-9ABD-4B90-A6C0-FD3687B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D45A-C6CE-4152-8FBF-70617604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B35E-7F14-4A4A-9931-7274B841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7E62-65A6-4F00-95FC-9D6198EE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5F2C-1C56-4858-87ED-B88E035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A95C-93F5-45DC-9300-60AB2F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E16-D028-419E-AD76-E2D604D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6587-4BCD-4265-92FC-8DF9950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34D1-2B26-4299-ABCF-F491851F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9E43-76D6-4EAC-AB9D-CCA0E0F49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56A3-37DA-4890-BBFA-3479C95B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BAA2-9F0B-4EEC-8893-8BBFF40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4932-865A-4BD2-83E0-652A7E2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D265A-FE6F-4F0E-AE1F-D1C77D3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A32-4DD8-4E2B-A535-F7CCD966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D398-A8D6-4AD7-9DDC-2C55AADA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902C-EA5F-45CB-97EE-36D4258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898A-AE12-4852-A90E-026D1D54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A602-F7CB-4D3D-8F40-00C8A15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2E5F-278D-4BC7-BA56-26089E7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F10-3AD6-45B0-A9F7-69B72862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4BC5-79B5-42D3-9A9F-CF6F33D5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7B2A-E6D3-42F9-91AA-4F2ADC18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8B5C-92F7-45DB-AB5B-AFBDFEC7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6E78-2E60-422B-88C6-47F7326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C75F-90D1-46F7-80EC-4A6F0C9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D43A-E5F0-411E-9129-3BDEF60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F089-6ADA-4E24-8BD4-16D0E8D2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8B880-C9BC-48C2-AE8C-5A65AA1D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B873-D61C-4C24-A529-27D1A518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E806-C601-482F-88EC-5756C24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745E-892A-4639-8DFB-A45CBD57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9A1A-E90E-4F1C-B2D5-0D0DABEA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0E675-B8CE-4A71-B44D-E3A4CC84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08DB-2555-485D-A7B8-650C2D52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752-A343-480C-B9C3-3E69D4ED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C208-9313-4C82-8E09-8DAD64ADEC3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76BA-CC83-49A3-A645-CDA22A0D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78A2-4E71-4F0A-8DF5-1F7C2B5D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3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4" Type="http://schemas.openxmlformats.org/officeDocument/2006/relationships/image" Target="../media/image5.jp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jpg"/><Relationship Id="rId4" Type="http://schemas.openxmlformats.org/officeDocument/2006/relationships/image" Target="../media/image24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halin4788/Springboard/blob/master/Capstone%20Two/notebooks/1.%20Quora%20Insincere%20Capstone%20Data%20Wrang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github.com/shalin4788/Springboard/blob/master/Capstone%20Two/notebooks/2.%20EDA_Quora%20Insincere%20Capstone%20Data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png"/><Relationship Id="rId7" Type="http://schemas.openxmlformats.org/officeDocument/2006/relationships/image" Target="../media/image46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https://github.com/shalin4788/Springboard/blob/master/Capstone%20Two/notebooks/3.%20Preprocessing%20and%20Training%20Data%20Development.ipynb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, sitting, person, green&#10;&#10;Description automatically generated">
            <a:extLst>
              <a:ext uri="{FF2B5EF4-FFF2-40B4-BE49-F238E27FC236}">
                <a16:creationId xmlns:a16="http://schemas.microsoft.com/office/drawing/2014/main" id="{608A18D0-6AFA-40BC-9355-83493E1D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" y="11447"/>
            <a:ext cx="12192000" cy="681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EB722-1731-4A88-9492-4A5ADEC0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0" r="2788"/>
          <a:stretch/>
        </p:blipFill>
        <p:spPr>
          <a:xfrm>
            <a:off x="4788188" y="4348824"/>
            <a:ext cx="2582816" cy="610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3136A5-5825-4193-B545-A20B181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855" y="1086226"/>
            <a:ext cx="9481849" cy="2423737"/>
          </a:xfrm>
        </p:spPr>
        <p:txBody>
          <a:bodyPr/>
          <a:lstStyle/>
          <a:p>
            <a:r>
              <a:rPr lang="en-US" dirty="0"/>
              <a:t>Flag insincere data: How can I help you, Quora?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EC137-6361-4F68-83B4-CFF1FC16144E}"/>
              </a:ext>
            </a:extLst>
          </p:cNvPr>
          <p:cNvSpPr txBox="1">
            <a:spLocks/>
          </p:cNvSpPr>
          <p:nvPr/>
        </p:nvSpPr>
        <p:spPr>
          <a:xfrm>
            <a:off x="2605168" y="3625721"/>
            <a:ext cx="6894094" cy="431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Shalin Gosalia</a:t>
            </a:r>
          </a:p>
        </p:txBody>
      </p:sp>
    </p:spTree>
    <p:extLst>
      <p:ext uri="{BB962C8B-B14F-4D97-AF65-F5344CB8AC3E}">
        <p14:creationId xmlns:p14="http://schemas.microsoft.com/office/powerpoint/2010/main" val="48446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9CA9-0963-47A3-B400-B8A80CF9224B}"/>
              </a:ext>
            </a:extLst>
          </p:cNvPr>
          <p:cNvSpPr/>
          <p:nvPr/>
        </p:nvSpPr>
        <p:spPr>
          <a:xfrm>
            <a:off x="436228" y="1719743"/>
            <a:ext cx="4714612" cy="50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: 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0219-8F85-4237-B181-E239525B3A4E}"/>
              </a:ext>
            </a:extLst>
          </p:cNvPr>
          <p:cNvSpPr/>
          <p:nvPr/>
        </p:nvSpPr>
        <p:spPr>
          <a:xfrm>
            <a:off x="436228" y="2518095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Dependent variable</a:t>
            </a:r>
            <a:r>
              <a:rPr lang="en-US" dirty="0">
                <a:solidFill>
                  <a:schemeClr val="tx1"/>
                </a:solidFill>
              </a:rPr>
              <a:t> – ‘Target’ (Classified as ‘0’ – Sincere, ‘1’ – Insincere questions)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EF36-8E1B-4844-842A-02513943A33B}"/>
              </a:ext>
            </a:extLst>
          </p:cNvPr>
          <p:cNvSpPr/>
          <p:nvPr/>
        </p:nvSpPr>
        <p:spPr>
          <a:xfrm>
            <a:off x="436228" y="3452071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Independent variables (predictors)</a:t>
            </a:r>
            <a:r>
              <a:rPr lang="en-US" dirty="0">
                <a:solidFill>
                  <a:schemeClr val="tx1"/>
                </a:solidFill>
              </a:rPr>
              <a:t> – 200 categorical feature (after TFIDF vectorization)</a:t>
            </a: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6680584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Machine Learning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378D3-5422-4C63-9A18-F7FF8642FC0C}"/>
              </a:ext>
            </a:extLst>
          </p:cNvPr>
          <p:cNvSpPr/>
          <p:nvPr/>
        </p:nvSpPr>
        <p:spPr>
          <a:xfrm>
            <a:off x="436228" y="4390243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Dataset size: </a:t>
            </a:r>
          </a:p>
          <a:p>
            <a:r>
              <a:rPr lang="en-US" dirty="0">
                <a:solidFill>
                  <a:schemeClr val="tx1"/>
                </a:solidFill>
              </a:rPr>
              <a:t>717K training dataset, 307K test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08023-2CDB-4F65-820A-3B9145B505A1}"/>
              </a:ext>
            </a:extLst>
          </p:cNvPr>
          <p:cNvSpPr/>
          <p:nvPr/>
        </p:nvSpPr>
        <p:spPr>
          <a:xfrm>
            <a:off x="5705913" y="3720522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70% 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44C08-2DF9-473E-B7B1-FBC0F6813EA2}"/>
              </a:ext>
            </a:extLst>
          </p:cNvPr>
          <p:cNvSpPr/>
          <p:nvPr/>
        </p:nvSpPr>
        <p:spPr>
          <a:xfrm>
            <a:off x="5705912" y="4929935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30% Test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909C3-8AA8-4140-95A5-31CA8E2600F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150840" y="4055383"/>
            <a:ext cx="555073" cy="6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A611F-5EF9-49EE-A101-3E43EC6CC0F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150840" y="4725104"/>
            <a:ext cx="555072" cy="53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F13F2-30A4-4192-BB3C-094303C51A9D}"/>
              </a:ext>
            </a:extLst>
          </p:cNvPr>
          <p:cNvSpPr/>
          <p:nvPr/>
        </p:nvSpPr>
        <p:spPr>
          <a:xfrm>
            <a:off x="8607103" y="1685135"/>
            <a:ext cx="3081557" cy="30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Models applied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Normal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With L2 regularization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Naïve Bayes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K-nearest neighbors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Gradient Boosting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1834241" y="5660472"/>
            <a:ext cx="8769443" cy="95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/>
              <a:t>This is a classification problem since we want to weed out insincere questions from sincere 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83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Modeling Comparison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6252944" y="288393"/>
            <a:ext cx="5673556" cy="173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It is important to flag insincere questions and at the same time, not flag sincere questions, hence weighted f1 score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Also, ROC AUC score is important to see how well classifier performed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59B6CA-EA87-4EC0-954B-D6EE5E573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" r="8625"/>
          <a:stretch/>
        </p:blipFill>
        <p:spPr>
          <a:xfrm>
            <a:off x="265500" y="1258557"/>
            <a:ext cx="5556460" cy="55994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0B120B1-BD41-479B-BB49-4A6679F7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r="8837"/>
          <a:stretch/>
        </p:blipFill>
        <p:spPr>
          <a:xfrm>
            <a:off x="5733910" y="2270232"/>
            <a:ext cx="4375907" cy="41828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F789BA9-5BED-4FDB-A325-4DF9E84681CC}"/>
              </a:ext>
            </a:extLst>
          </p:cNvPr>
          <p:cNvSpPr/>
          <p:nvPr/>
        </p:nvSpPr>
        <p:spPr>
          <a:xfrm flipV="1">
            <a:off x="4144162" y="1409347"/>
            <a:ext cx="1593908" cy="4848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757E83-EEEA-404F-9AEE-A37CBD8A636E}"/>
              </a:ext>
            </a:extLst>
          </p:cNvPr>
          <p:cNvSpPr/>
          <p:nvPr/>
        </p:nvSpPr>
        <p:spPr>
          <a:xfrm flipV="1">
            <a:off x="8815284" y="2617364"/>
            <a:ext cx="813732" cy="3275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B0DC80F-FF69-4A1A-A29A-0C80294368B4}"/>
              </a:ext>
            </a:extLst>
          </p:cNvPr>
          <p:cNvSpPr/>
          <p:nvPr/>
        </p:nvSpPr>
        <p:spPr>
          <a:xfrm>
            <a:off x="9616733" y="2566612"/>
            <a:ext cx="2554002" cy="2087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 model prediction..</a:t>
            </a:r>
          </a:p>
          <a:p>
            <a:pPr algn="ctr"/>
            <a:r>
              <a:rPr lang="en-US" sz="1600" dirty="0"/>
              <a:t>but can be ignored since it has a high ROC AUC and weighted f1 score</a:t>
            </a:r>
          </a:p>
        </p:txBody>
      </p:sp>
    </p:spTree>
    <p:extLst>
      <p:ext uri="{BB962C8B-B14F-4D97-AF65-F5344CB8AC3E}">
        <p14:creationId xmlns:p14="http://schemas.microsoft.com/office/powerpoint/2010/main" val="727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Hyperparameter tuning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268371" y="1255001"/>
            <a:ext cx="11778219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In previous slide, </a:t>
            </a:r>
          </a:p>
          <a:p>
            <a:pPr marL="285750" indent="-285750" algn="just">
              <a:buFontTx/>
              <a:buChar char="-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Random Forest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and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Gradient Boosting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had best ROC AUC score and weighted f1score.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Helvetica Neue"/>
              </a:rPr>
              <a:t>Despite higher training time, </a:t>
            </a:r>
            <a:r>
              <a:rPr lang="en-US" sz="1600" b="1" dirty="0">
                <a:solidFill>
                  <a:schemeClr val="bg1"/>
                </a:solidFill>
                <a:latin typeface="Helvetica Neue"/>
              </a:rPr>
              <a:t>Random forest model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the chosen model over which Hyperparameter tuning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using Grid Search Cross validation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applied.</a:t>
            </a:r>
            <a:endParaRPr lang="en-US" sz="16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F2B78-334F-48D6-BDBC-231D31879B01}"/>
              </a:ext>
            </a:extLst>
          </p:cNvPr>
          <p:cNvSpPr/>
          <p:nvPr/>
        </p:nvSpPr>
        <p:spPr>
          <a:xfrm>
            <a:off x="676012" y="2461966"/>
            <a:ext cx="3115811" cy="2116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Cross validation (CV) for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 fold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scikit-</a:t>
            </a:r>
            <a:r>
              <a:rPr lang="en-US" sz="1600" dirty="0" err="1">
                <a:solidFill>
                  <a:schemeClr val="tx1"/>
                </a:solidFill>
              </a:rPr>
              <a:t>learn’s</a:t>
            </a:r>
            <a:r>
              <a:rPr lang="en-US" sz="1600" dirty="0">
                <a:solidFill>
                  <a:schemeClr val="tx1"/>
                </a:solidFill>
              </a:rPr>
              <a:t> grid search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Evaluation metrics</a:t>
            </a:r>
            <a:r>
              <a:rPr lang="en-US" sz="1600" dirty="0">
                <a:solidFill>
                  <a:schemeClr val="tx1"/>
                </a:solidFill>
              </a:rPr>
              <a:t>: ROC AUC score and weighted f1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192A0-8AAE-4355-B29F-207E370B430F}"/>
              </a:ext>
            </a:extLst>
          </p:cNvPr>
          <p:cNvSpPr/>
          <p:nvPr/>
        </p:nvSpPr>
        <p:spPr>
          <a:xfrm>
            <a:off x="676011" y="4971672"/>
            <a:ext cx="3115811" cy="89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Random Classifier model using optimal parameters and 70% of training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AC323-3ED1-4AC2-8831-9DA1D188701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3917" y="4578084"/>
            <a:ext cx="1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22264EC-3C57-4990-BBFE-5F20913C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5" y="2461966"/>
            <a:ext cx="5250938" cy="3500625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876B8A96-4E68-423B-BBAB-0CDDDCB77AAE}"/>
              </a:ext>
            </a:extLst>
          </p:cNvPr>
          <p:cNvSpPr/>
          <p:nvPr/>
        </p:nvSpPr>
        <p:spPr>
          <a:xfrm>
            <a:off x="3977782" y="2849485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 model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1B1AB9-64D5-4C55-9A28-FE35D4785E26}"/>
              </a:ext>
            </a:extLst>
          </p:cNvPr>
          <p:cNvSpPr/>
          <p:nvPr/>
        </p:nvSpPr>
        <p:spPr>
          <a:xfrm rot="1982903">
            <a:off x="5734671" y="4037675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8CEA82-D897-4B88-8BE4-67ADD240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931" y="3610417"/>
            <a:ext cx="881705" cy="8817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0799C4-50B7-4A37-A367-1817A725977F}"/>
              </a:ext>
            </a:extLst>
          </p:cNvPr>
          <p:cNvSpPr/>
          <p:nvPr/>
        </p:nvSpPr>
        <p:spPr>
          <a:xfrm>
            <a:off x="2124729" y="6157901"/>
            <a:ext cx="7468715" cy="6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Random forest was the chosen model. Hyperparameter tuning led to increased returns on both ‘prediction time’ and ROC AUC scores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B529F8A6-2123-444A-A32F-4E73B62F7936}"/>
              </a:ext>
            </a:extLst>
          </p:cNvPr>
          <p:cNvSpPr/>
          <p:nvPr/>
        </p:nvSpPr>
        <p:spPr>
          <a:xfrm>
            <a:off x="4423581" y="5542142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1</a:t>
            </a:r>
          </a:p>
        </p:txBody>
      </p:sp>
    </p:spTree>
    <p:extLst>
      <p:ext uri="{BB962C8B-B14F-4D97-AF65-F5344CB8AC3E}">
        <p14:creationId xmlns:p14="http://schemas.microsoft.com/office/powerpoint/2010/main" val="33594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E7A023-BA50-47C2-8FE1-F60B999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" y="700599"/>
            <a:ext cx="4905699" cy="4905699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46AB115D-8043-4305-B618-B57685401FBD}"/>
              </a:ext>
            </a:extLst>
          </p:cNvPr>
          <p:cNvSpPr/>
          <p:nvPr/>
        </p:nvSpPr>
        <p:spPr>
          <a:xfrm>
            <a:off x="1020898" y="2820234"/>
            <a:ext cx="3542713" cy="14973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‘American’ was deemed as feature that had highest positive or negative impact on prediction of data as ‘sincere’ or ‘insincere’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66F5DA-7117-449E-A93F-8EA87FF7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40" y="1429988"/>
            <a:ext cx="5210175" cy="1876425"/>
          </a:xfrm>
          <a:prstGeom prst="rect">
            <a:avLst/>
          </a:prstGeom>
        </p:spPr>
      </p:pic>
      <p:sp>
        <p:nvSpPr>
          <p:cNvPr id="35" name="Google Shape;94;p18">
            <a:extLst>
              <a:ext uri="{FF2B5EF4-FFF2-40B4-BE49-F238E27FC236}">
                <a16:creationId xmlns:a16="http://schemas.microsoft.com/office/drawing/2014/main" id="{5224B8A7-5A8C-4DBB-8A6C-B0DA0554DD0C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533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Top features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EAAD3DB1-FD1D-41D5-8A57-320CDF2F8F9D}"/>
              </a:ext>
            </a:extLst>
          </p:cNvPr>
          <p:cNvSpPr txBox="1">
            <a:spLocks/>
          </p:cNvSpPr>
          <p:nvPr/>
        </p:nvSpPr>
        <p:spPr>
          <a:xfrm>
            <a:off x="5860497" y="408625"/>
            <a:ext cx="6066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Unseen Test data: Scores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6EC850-1CA6-4D45-B02C-F9D478F5DE61}"/>
              </a:ext>
            </a:extLst>
          </p:cNvPr>
          <p:cNvSpPr/>
          <p:nvPr/>
        </p:nvSpPr>
        <p:spPr>
          <a:xfrm>
            <a:off x="6577627" y="2820234"/>
            <a:ext cx="5310605" cy="291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08625ABC-043D-4849-A445-23562E0A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03" y="3498137"/>
            <a:ext cx="3608828" cy="30650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4510C-D963-4769-A16C-CD143F9CC98C}"/>
              </a:ext>
            </a:extLst>
          </p:cNvPr>
          <p:cNvSpPr/>
          <p:nvPr/>
        </p:nvSpPr>
        <p:spPr>
          <a:xfrm>
            <a:off x="391886" y="5681151"/>
            <a:ext cx="7695041" cy="107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On the unseen test data,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still a lot of misclassified insincere questions – i.e. false positives (‘1’: Insincere questions) which is the nature of such problems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the model was able to predict quite well produce a significantly high true negative  rate (‘0’ – Sincere questions) and it is equally important to reduce false negatives for such problems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15E2B91-8EF9-48BE-893A-5D4F196F38EA}"/>
              </a:ext>
            </a:extLst>
          </p:cNvPr>
          <p:cNvSpPr/>
          <p:nvPr/>
        </p:nvSpPr>
        <p:spPr>
          <a:xfrm>
            <a:off x="5289397" y="5267517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2</a:t>
            </a:r>
          </a:p>
        </p:txBody>
      </p:sp>
    </p:spTree>
    <p:extLst>
      <p:ext uri="{BB962C8B-B14F-4D97-AF65-F5344CB8AC3E}">
        <p14:creationId xmlns:p14="http://schemas.microsoft.com/office/powerpoint/2010/main" val="27136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E0B30E-3D87-4AE2-B022-03B1A889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2" y="2185123"/>
            <a:ext cx="2947247" cy="2947247"/>
          </a:xfrm>
          <a:prstGeom prst="rect">
            <a:avLst/>
          </a:prstGeom>
        </p:spPr>
      </p:pic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1174929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Score comparison – Training (validation) vs 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8F3F4-2256-434D-8C14-E37D858E8A6E}"/>
              </a:ext>
            </a:extLst>
          </p:cNvPr>
          <p:cNvSpPr/>
          <p:nvPr/>
        </p:nvSpPr>
        <p:spPr>
          <a:xfrm>
            <a:off x="268372" y="1255001"/>
            <a:ext cx="4541244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</a:rPr>
              <a:t>Model fit and predict on validation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Algorithm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1600" i="0" dirty="0">
                <a:solidFill>
                  <a:schemeClr val="bg1"/>
                </a:solidFill>
                <a:effectLst/>
              </a:rPr>
              <a:t>Random Forest classifier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Hyperparameter tuning using Grid Search Cross validation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2F5A1-DB06-420C-B335-5AD3372295BD}"/>
              </a:ext>
            </a:extLst>
          </p:cNvPr>
          <p:cNvSpPr/>
          <p:nvPr/>
        </p:nvSpPr>
        <p:spPr>
          <a:xfrm>
            <a:off x="7886021" y="1255001"/>
            <a:ext cx="2599186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Apply saved model to fit and predict on </a:t>
            </a:r>
            <a:r>
              <a:rPr lang="en-US" sz="1600" b="1" dirty="0">
                <a:solidFill>
                  <a:schemeClr val="bg1"/>
                </a:solidFill>
              </a:rPr>
              <a:t>unseen test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 data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2D561E-425A-441E-9B2A-833CD4DDBA65}"/>
              </a:ext>
            </a:extLst>
          </p:cNvPr>
          <p:cNvSpPr/>
          <p:nvPr/>
        </p:nvSpPr>
        <p:spPr>
          <a:xfrm rot="1982903">
            <a:off x="4667408" y="2413259"/>
            <a:ext cx="1654159" cy="35813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7949389-DAF4-414F-82C0-8DA4CFEA74E6}"/>
              </a:ext>
            </a:extLst>
          </p:cNvPr>
          <p:cNvSpPr/>
          <p:nvPr/>
        </p:nvSpPr>
        <p:spPr>
          <a:xfrm>
            <a:off x="4809616" y="3029158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model for future prediction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95A7EE-7B8C-4394-AAE3-06F54877ACF8}"/>
              </a:ext>
            </a:extLst>
          </p:cNvPr>
          <p:cNvSpPr/>
          <p:nvPr/>
        </p:nvSpPr>
        <p:spPr>
          <a:xfrm rot="19218244">
            <a:off x="6219197" y="2346297"/>
            <a:ext cx="1768835" cy="3190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08A078-7A8C-47AD-8855-48FCBCDC0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1" y="2224312"/>
            <a:ext cx="2947247" cy="2947247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76B5BEF6-EA8D-4FB3-9E62-6375FEE2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4" y="5073776"/>
            <a:ext cx="277396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Training time is: </a:t>
            </a:r>
            <a:r>
              <a:rPr lang="en-US" altLang="en-US" sz="1600" dirty="0">
                <a:solidFill>
                  <a:srgbClr val="000000"/>
                </a:solidFill>
              </a:rPr>
              <a:t>218.94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Prediction time is: </a:t>
            </a:r>
            <a:r>
              <a:rPr lang="en-US" altLang="en-US" sz="1600" dirty="0">
                <a:solidFill>
                  <a:srgbClr val="000000"/>
                </a:solidFill>
              </a:rPr>
              <a:t>1.677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ROC AUC score: </a:t>
            </a:r>
            <a:r>
              <a:rPr lang="en-US" sz="1600" dirty="0">
                <a:solidFill>
                  <a:srgbClr val="000000"/>
                </a:solidFill>
              </a:rPr>
              <a:t>0.82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f1 score (weighted): </a:t>
            </a:r>
            <a:r>
              <a:rPr lang="en-US" sz="1600" dirty="0">
                <a:solidFill>
                  <a:srgbClr val="000000"/>
                </a:solidFill>
              </a:rPr>
              <a:t>0.916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967A917-426D-4DEA-93F0-021162B9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80" y="5077607"/>
            <a:ext cx="259442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Training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113.45 seconds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</a:rPr>
              <a:t>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rediction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2.098 seconds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ROC AUC score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0.82 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f1 score (weighted)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0.917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D8FA6-4CA7-4485-BAA3-B05D2F56D093}"/>
              </a:ext>
            </a:extLst>
          </p:cNvPr>
          <p:cNvSpPr/>
          <p:nvPr/>
        </p:nvSpPr>
        <p:spPr>
          <a:xfrm>
            <a:off x="1393070" y="6211211"/>
            <a:ext cx="9441505" cy="572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ROC AUC Score and weighted f1 score was almost the same on the unseen test dataset which is a good 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prediction time on unseen test data also fell down to 1.67 seconds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6E203841-88E9-47EE-9129-4F55E95D64E3}"/>
              </a:ext>
            </a:extLst>
          </p:cNvPr>
          <p:cNvSpPr/>
          <p:nvPr/>
        </p:nvSpPr>
        <p:spPr>
          <a:xfrm>
            <a:off x="4541331" y="5679346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3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35B883-4650-4ED3-9822-C25FAF266ABC}"/>
              </a:ext>
            </a:extLst>
          </p:cNvPr>
          <p:cNvSpPr>
            <a:spLocks noChangeArrowheads="1"/>
          </p:cNvSpPr>
          <p:nvPr/>
        </p:nvSpPr>
        <p:spPr bwMode="auto">
          <a:xfrm rot="19126001">
            <a:off x="6454152" y="2156807"/>
            <a:ext cx="9954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Load model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2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910507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Future Research</a:t>
            </a:r>
          </a:p>
        </p:txBody>
      </p:sp>
      <p:sp>
        <p:nvSpPr>
          <p:cNvPr id="14" name="Google Shape;141;p24">
            <a:extLst>
              <a:ext uri="{FF2B5EF4-FFF2-40B4-BE49-F238E27FC236}">
                <a16:creationId xmlns:a16="http://schemas.microsoft.com/office/drawing/2014/main" id="{D47CF68F-2DE0-4B30-9E4A-A09CE66087F8}"/>
              </a:ext>
            </a:extLst>
          </p:cNvPr>
          <p:cNvSpPr txBox="1">
            <a:spLocks/>
          </p:cNvSpPr>
          <p:nvPr/>
        </p:nvSpPr>
        <p:spPr>
          <a:xfrm>
            <a:off x="237910" y="1081151"/>
            <a:ext cx="11808773" cy="5681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a different training, test data split instead to further improve scores across different classification evaluation metrics.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Hyperparameter tuning can be performed on Gradient boosting models but limited scope of this project to only tuning Radom Forest classifier model.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Perform hyperparameter tuning on additional parameters than just criterion, </a:t>
            </a:r>
            <a:r>
              <a:rPr lang="en-US" sz="1700" dirty="0" err="1"/>
              <a:t>max_depth</a:t>
            </a:r>
            <a:r>
              <a:rPr lang="en-US" sz="1700" dirty="0"/>
              <a:t>, </a:t>
            </a:r>
            <a:r>
              <a:rPr lang="en-US" sz="1700" dirty="0" err="1"/>
              <a:t>max_features</a:t>
            </a:r>
            <a:r>
              <a:rPr lang="en-US" sz="1700" dirty="0"/>
              <a:t>, </a:t>
            </a:r>
            <a:r>
              <a:rPr lang="en-US" sz="1700" dirty="0" err="1"/>
              <a:t>n_estimators</a:t>
            </a:r>
            <a:r>
              <a:rPr lang="en-US" sz="1700" dirty="0"/>
              <a:t> which could additionally, improve the scores, especially the true positive score 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Cross Validation using </a:t>
            </a:r>
            <a:r>
              <a:rPr lang="en-US" sz="1700" dirty="0" err="1"/>
              <a:t>GridSearchCV</a:t>
            </a:r>
            <a:r>
              <a:rPr lang="en-US" sz="1700" dirty="0"/>
              <a:t> across all models rather than just Random Forest that was chosen for Hyperparameter tuning.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Choose more than 200 max features aka categorical features for modeling step.</a:t>
            </a:r>
          </a:p>
          <a:p>
            <a:pPr marL="914400" lvl="1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Chose 200 due to CPU constraints causing overcommit memory issues.</a:t>
            </a:r>
          </a:p>
          <a:p>
            <a:pPr marL="1371600" lvl="2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Choosing 500-1000 max features would ensure modeling is performed on a dataset without getting rid of few important features that could have possibly been trimmed in this effort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Use word embeddings to analyze semantic and syntactic similarity, relation with other words for better classification and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37533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F73B8-E7A7-4C34-A280-36919DE3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76" y="4363754"/>
            <a:ext cx="2926889" cy="237984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7BD38883-0B62-47D0-A66D-FBD6F33AC1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2" y="3822343"/>
            <a:ext cx="2466975" cy="18478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A2702C9-6FEF-421C-B8E8-0A9F8FCD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" y="3662855"/>
            <a:ext cx="2112962" cy="211296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192C301-4B74-47AE-AC4B-6B0B15F8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9" y="5084484"/>
            <a:ext cx="3423516" cy="1604773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2AA292-61FE-467F-A484-C1F507F03D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82408"/>
            <a:ext cx="32512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5B276D-08FD-4037-8A22-C24E97224D82}"/>
              </a:ext>
            </a:extLst>
          </p:cNvPr>
          <p:cNvSpPr txBox="1"/>
          <p:nvPr/>
        </p:nvSpPr>
        <p:spPr>
          <a:xfrm>
            <a:off x="4708210" y="1244600"/>
            <a:ext cx="601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 neutral 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4DA42-42D4-4506-9EAF-44129BCD0505}"/>
              </a:ext>
            </a:extLst>
          </p:cNvPr>
          <p:cNvSpPr txBox="1"/>
          <p:nvPr/>
        </p:nvSpPr>
        <p:spPr>
          <a:xfrm rot="18695222">
            <a:off x="7383126" y="2851036"/>
            <a:ext cx="451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9DEA9-207D-46B5-ACBA-6A47D2780572}"/>
              </a:ext>
            </a:extLst>
          </p:cNvPr>
          <p:cNvSpPr txBox="1"/>
          <p:nvPr/>
        </p:nvSpPr>
        <p:spPr>
          <a:xfrm rot="14524717">
            <a:off x="6180960" y="2502352"/>
            <a:ext cx="2707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Absurd assumptions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87E47-32A6-4B04-9303-6031AAE19CB7}"/>
              </a:ext>
            </a:extLst>
          </p:cNvPr>
          <p:cNvSpPr txBox="1"/>
          <p:nvPr/>
        </p:nvSpPr>
        <p:spPr>
          <a:xfrm>
            <a:off x="9280843" y="3606216"/>
            <a:ext cx="3755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Inflammatory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78EAF-E981-468E-9CB1-5AB49C7C7127}"/>
              </a:ext>
            </a:extLst>
          </p:cNvPr>
          <p:cNvSpPr txBox="1"/>
          <p:nvPr/>
        </p:nvSpPr>
        <p:spPr>
          <a:xfrm>
            <a:off x="4176052" y="1885480"/>
            <a:ext cx="3839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</a:rPr>
              <a:t>Sexual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530971-CF3A-4026-B930-7537CDF67CA8}"/>
              </a:ext>
            </a:extLst>
          </p:cNvPr>
          <p:cNvSpPr txBox="1"/>
          <p:nvPr/>
        </p:nvSpPr>
        <p:spPr>
          <a:xfrm>
            <a:off x="6670180" y="2020633"/>
            <a:ext cx="375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Discriminatory content</a:t>
            </a:r>
          </a:p>
        </p:txBody>
      </p:sp>
      <p:sp>
        <p:nvSpPr>
          <p:cNvPr id="25" name="Google Shape;94;p18">
            <a:extLst>
              <a:ext uri="{FF2B5EF4-FFF2-40B4-BE49-F238E27FC236}">
                <a16:creationId xmlns:a16="http://schemas.microsoft.com/office/drawing/2014/main" id="{212F9241-0BF8-4AF0-B7D9-096ED4155D85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The Problem</a:t>
            </a: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A310DC3-D176-467B-85BD-4FFF5747F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b="25515"/>
          <a:stretch/>
        </p:blipFill>
        <p:spPr>
          <a:xfrm>
            <a:off x="4795432" y="237866"/>
            <a:ext cx="2619375" cy="101566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66F043-2354-41CA-8DAE-EC5BFED5D658}"/>
              </a:ext>
            </a:extLst>
          </p:cNvPr>
          <p:cNvSpPr/>
          <p:nvPr/>
        </p:nvSpPr>
        <p:spPr>
          <a:xfrm>
            <a:off x="102739" y="1238401"/>
            <a:ext cx="11993564" cy="5505197"/>
          </a:xfrm>
          <a:prstGeom prst="roundRect">
            <a:avLst>
              <a:gd name="adj" fmla="val 21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C1D45284-F47A-45FB-AA6B-A9178BC50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90" y="508292"/>
            <a:ext cx="1844792" cy="114314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13231E7-A577-4859-8F09-FC78D88CE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4122" y="391919"/>
            <a:ext cx="1212087" cy="12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0439A8A-48D4-4022-8134-8E7D05782771}"/>
              </a:ext>
            </a:extLst>
          </p:cNvPr>
          <p:cNvGrpSpPr/>
          <p:nvPr/>
        </p:nvGrpSpPr>
        <p:grpSpPr>
          <a:xfrm>
            <a:off x="7069711" y="1230020"/>
            <a:ext cx="3053799" cy="1487732"/>
            <a:chOff x="1232452" y="4005470"/>
            <a:chExt cx="4452731" cy="2487405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B9F8F7C-A6C6-444F-8C98-98D018037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07" y="5305242"/>
              <a:ext cx="841880" cy="684530"/>
            </a:xfrm>
            <a:prstGeom prst="rect">
              <a:avLst/>
            </a:prstGeom>
          </p:spPr>
        </p:pic>
        <p:pic>
          <p:nvPicPr>
            <p:cNvPr id="10" name="Picture 9" descr="Calendar&#10;&#10;Description automatically generated">
              <a:extLst>
                <a:ext uri="{FF2B5EF4-FFF2-40B4-BE49-F238E27FC236}">
                  <a16:creationId xmlns:a16="http://schemas.microsoft.com/office/drawing/2014/main" id="{C9B0CB8F-92C0-49BE-8AFD-3320C60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12" y="5521960"/>
              <a:ext cx="807989" cy="605212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EEC4FC9C-9163-4EAA-8251-7AE6D590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19" y="5305242"/>
              <a:ext cx="684530" cy="684530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45F25E3B-9C25-4CEC-8E23-CA271FB8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164" y="4495800"/>
              <a:ext cx="975360" cy="457200"/>
            </a:xfrm>
            <a:prstGeom prst="rect">
              <a:avLst/>
            </a:prstGeom>
          </p:spPr>
        </p:pic>
        <p:pic>
          <p:nvPicPr>
            <p:cNvPr id="13" name="Picture 1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8DFD035-E9C4-47BD-9285-A09EF67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04" y="4422928"/>
              <a:ext cx="1340168" cy="75384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61B1-98E6-4C97-A797-1E2883F4279C}"/>
                </a:ext>
              </a:extLst>
            </p:cNvPr>
            <p:cNvSpPr/>
            <p:nvPr/>
          </p:nvSpPr>
          <p:spPr>
            <a:xfrm>
              <a:off x="1232452" y="4005470"/>
              <a:ext cx="4452731" cy="24874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21FC90B2-3539-41EB-B74B-05DA68AD0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7572">
            <a:off x="4491246" y="4718851"/>
            <a:ext cx="2447925" cy="114797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AC92830-8B48-4FC4-A2C2-BC999341CED1}"/>
              </a:ext>
            </a:extLst>
          </p:cNvPr>
          <p:cNvGrpSpPr/>
          <p:nvPr/>
        </p:nvGrpSpPr>
        <p:grpSpPr>
          <a:xfrm>
            <a:off x="91572" y="2436853"/>
            <a:ext cx="5083321" cy="3097348"/>
            <a:chOff x="2806435" y="3776288"/>
            <a:chExt cx="5083321" cy="3097348"/>
          </a:xfrm>
        </p:grpSpPr>
        <p:pic>
          <p:nvPicPr>
            <p:cNvPr id="42" name="Picture 41" descr="Logo, company name&#10;&#10;Description automatically generated">
              <a:extLst>
                <a:ext uri="{FF2B5EF4-FFF2-40B4-BE49-F238E27FC236}">
                  <a16:creationId xmlns:a16="http://schemas.microsoft.com/office/drawing/2014/main" id="{BA15F812-BA04-4C96-A9DE-FF4E8D52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384" y="5691250"/>
              <a:ext cx="1773579" cy="1182386"/>
            </a:xfrm>
            <a:prstGeom prst="rect">
              <a:avLst/>
            </a:prstGeom>
          </p:spPr>
        </p:pic>
        <p:pic>
          <p:nvPicPr>
            <p:cNvPr id="43" name="Picture 42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DC027146-3542-4B00-9172-35DC92D3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535" y="4753137"/>
              <a:ext cx="1303053" cy="729710"/>
            </a:xfrm>
            <a:prstGeom prst="rect">
              <a:avLst/>
            </a:prstGeom>
          </p:spPr>
        </p:pic>
        <p:pic>
          <p:nvPicPr>
            <p:cNvPr id="44" name="Picture 43" descr="A picture containing whiteboard&#10;&#10;Description automatically generated">
              <a:extLst>
                <a:ext uri="{FF2B5EF4-FFF2-40B4-BE49-F238E27FC236}">
                  <a16:creationId xmlns:a16="http://schemas.microsoft.com/office/drawing/2014/main" id="{EC592207-9754-4E4C-9281-44AF6AF0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491" y="4804189"/>
              <a:ext cx="1654553" cy="663691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F559CC-E7BC-4C42-B6D3-DE7C66BAA589}"/>
                </a:ext>
              </a:extLst>
            </p:cNvPr>
            <p:cNvSpPr/>
            <p:nvPr/>
          </p:nvSpPr>
          <p:spPr>
            <a:xfrm>
              <a:off x="2806435" y="3776288"/>
              <a:ext cx="5083321" cy="28122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FE3BEBFB-954D-48C1-B256-2C391D5A7B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241" y="1565464"/>
            <a:ext cx="1342000" cy="134200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57CAE63C-4D71-4BBE-AE49-904224CF375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7" b="17502"/>
          <a:stretch/>
        </p:blipFill>
        <p:spPr>
          <a:xfrm>
            <a:off x="7630117" y="715772"/>
            <a:ext cx="1795241" cy="743131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0261FED-283C-4ED7-A34A-740EB005E208}"/>
              </a:ext>
            </a:extLst>
          </p:cNvPr>
          <p:cNvGrpSpPr/>
          <p:nvPr/>
        </p:nvGrpSpPr>
        <p:grpSpPr>
          <a:xfrm>
            <a:off x="1188818" y="1381637"/>
            <a:ext cx="3152775" cy="1447800"/>
            <a:chOff x="8434995" y="5315491"/>
            <a:chExt cx="3152775" cy="14478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9E247E3-BF5E-4D20-A0C9-C0C6089B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95" y="5315491"/>
              <a:ext cx="3152775" cy="1447800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204BF2C-9EEC-400E-88C2-6149235B804C}"/>
                </a:ext>
              </a:extLst>
            </p:cNvPr>
            <p:cNvSpPr txBox="1">
              <a:spLocks/>
            </p:cNvSpPr>
            <p:nvPr/>
          </p:nvSpPr>
          <p:spPr>
            <a:xfrm>
              <a:off x="8511196" y="5807991"/>
              <a:ext cx="3061680" cy="481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chemeClr val="bg1"/>
                  </a:solidFill>
                  <a:latin typeface="Sabon Next LT" panose="020B0502040204020203" pitchFamily="2" charset="0"/>
                  <a:cs typeface="Sabon Next LT" panose="020B0502040204020203" pitchFamily="2" charset="0"/>
                </a:rPr>
                <a:t>We take our ‘Be Nice, Be respectful’ policy seriously</a:t>
              </a:r>
            </a:p>
          </p:txBody>
        </p: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E18B4D-31B1-4458-844A-94B1C9A10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86" y="4895850"/>
            <a:ext cx="1580906" cy="1580906"/>
          </a:xfrm>
          <a:prstGeom prst="rect">
            <a:avLst/>
          </a:prstGeom>
        </p:spPr>
      </p:pic>
      <p:pic>
        <p:nvPicPr>
          <p:cNvPr id="6" name="Picture 5" descr="A picture containing indoor, filled, food, full&#10;&#10;Description automatically generated">
            <a:extLst>
              <a:ext uri="{FF2B5EF4-FFF2-40B4-BE49-F238E27FC236}">
                <a16:creationId xmlns:a16="http://schemas.microsoft.com/office/drawing/2014/main" id="{8FB7F152-9551-4382-9B2C-5D64E41D72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29" y="5334711"/>
            <a:ext cx="3492205" cy="107173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7944B8-1537-411D-9849-4E0E7BAFC19F}"/>
              </a:ext>
            </a:extLst>
          </p:cNvPr>
          <p:cNvSpPr txBox="1"/>
          <p:nvPr/>
        </p:nvSpPr>
        <p:spPr>
          <a:xfrm>
            <a:off x="1283599" y="2570105"/>
            <a:ext cx="40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Stakeholders</a:t>
            </a:r>
          </a:p>
        </p:txBody>
      </p:sp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E32B8DD2-61AD-49DE-9DFB-FCF387F77B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5332">
            <a:off x="4903600" y="1571543"/>
            <a:ext cx="2209800" cy="20669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C259B5D-79F4-4EA9-BFE6-C45460676425}"/>
              </a:ext>
            </a:extLst>
          </p:cNvPr>
          <p:cNvSpPr/>
          <p:nvPr/>
        </p:nvSpPr>
        <p:spPr>
          <a:xfrm>
            <a:off x="6069552" y="3468797"/>
            <a:ext cx="5418332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classify posted questions on Quora as sincere vs insincere with high accuracy, so any future Quora posting can be moderated without any manual moderator intervention?</a:t>
            </a:r>
          </a:p>
        </p:txBody>
      </p:sp>
      <p:sp>
        <p:nvSpPr>
          <p:cNvPr id="66" name="Google Shape;94;p18">
            <a:extLst>
              <a:ext uri="{FF2B5EF4-FFF2-40B4-BE49-F238E27FC236}">
                <a16:creationId xmlns:a16="http://schemas.microsoft.com/office/drawing/2014/main" id="{5DADBED4-F8C3-41B7-83AF-56FC2B503810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2846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Right 64">
            <a:extLst>
              <a:ext uri="{FF2B5EF4-FFF2-40B4-BE49-F238E27FC236}">
                <a16:creationId xmlns:a16="http://schemas.microsoft.com/office/drawing/2014/main" id="{45C90942-D1B2-4A9D-A12B-A3B7674F16B0}"/>
              </a:ext>
            </a:extLst>
          </p:cNvPr>
          <p:cNvSpPr/>
          <p:nvPr/>
        </p:nvSpPr>
        <p:spPr>
          <a:xfrm>
            <a:off x="302004" y="1955680"/>
            <a:ext cx="11459361" cy="17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5D11FDAD-C5D0-43C9-A275-27EBCA76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7" y="3713494"/>
            <a:ext cx="1109663" cy="105164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911CCD4-EB1F-4C0A-AAD5-262B266A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83" y="3717135"/>
            <a:ext cx="1229386" cy="116510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9EA4C88-B595-4ED3-8A21-3C93D9AA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3" y="3386160"/>
            <a:ext cx="805912" cy="76377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C0F8A5-B1E7-4BFA-97A9-FD6F6E402846}"/>
              </a:ext>
            </a:extLst>
          </p:cNvPr>
          <p:cNvSpPr/>
          <p:nvPr/>
        </p:nvSpPr>
        <p:spPr>
          <a:xfrm>
            <a:off x="1362053" y="4151161"/>
            <a:ext cx="2016056" cy="2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E274242-856D-438F-84F6-E5F5046EB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3240796"/>
            <a:ext cx="554460" cy="55680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A05300-0321-4997-9D0D-3464B966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4" y="4741444"/>
            <a:ext cx="872455" cy="28939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F9416E-BADF-4A42-ADAB-4D00DD58AD5F}"/>
              </a:ext>
            </a:extLst>
          </p:cNvPr>
          <p:cNvSpPr/>
          <p:nvPr/>
        </p:nvSpPr>
        <p:spPr>
          <a:xfrm>
            <a:off x="464429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761555-FD10-4C17-BC55-D260698DACC6}"/>
              </a:ext>
            </a:extLst>
          </p:cNvPr>
          <p:cNvGrpSpPr/>
          <p:nvPr/>
        </p:nvGrpSpPr>
        <p:grpSpPr>
          <a:xfrm>
            <a:off x="5893218" y="3616956"/>
            <a:ext cx="2546173" cy="1365953"/>
            <a:chOff x="5540880" y="2560083"/>
            <a:chExt cx="2546173" cy="1441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BA6A96-F726-46B9-AE63-085D7FC6A8CE}"/>
                </a:ext>
              </a:extLst>
            </p:cNvPr>
            <p:cNvSpPr/>
            <p:nvPr/>
          </p:nvSpPr>
          <p:spPr>
            <a:xfrm>
              <a:off x="5540880" y="2560083"/>
              <a:ext cx="2546173" cy="144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6C49DB-BFEE-4923-8954-A172BDC59087}"/>
                </a:ext>
              </a:extLst>
            </p:cNvPr>
            <p:cNvCxnSpPr>
              <a:stCxn id="25" idx="3"/>
              <a:endCxn id="11" idx="1"/>
            </p:cNvCxnSpPr>
            <p:nvPr/>
          </p:nvCxnSpPr>
          <p:spPr>
            <a:xfrm flipV="1">
              <a:off x="7393204" y="3120257"/>
              <a:ext cx="215120" cy="19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21112D-E48A-45AB-83DA-31EB3C22AB35}"/>
                </a:ext>
              </a:extLst>
            </p:cNvPr>
            <p:cNvGrpSpPr/>
            <p:nvPr/>
          </p:nvGrpSpPr>
          <p:grpSpPr>
            <a:xfrm>
              <a:off x="6788799" y="2952767"/>
              <a:ext cx="1253576" cy="802398"/>
              <a:chOff x="5734452" y="565007"/>
              <a:chExt cx="2123673" cy="1761371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9F726551-5D50-4FA6-A852-F94AF9ECD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227" y="1591056"/>
                <a:ext cx="735322" cy="735322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984C780C-73C5-4C7D-9C21-36F693BFE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2802" y="565007"/>
                <a:ext cx="735323" cy="735323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room, scene, building&#10;&#10;Description automatically generated">
                <a:extLst>
                  <a:ext uri="{FF2B5EF4-FFF2-40B4-BE49-F238E27FC236}">
                    <a16:creationId xmlns:a16="http://schemas.microsoft.com/office/drawing/2014/main" id="{F0D22344-8159-4DAA-8FD3-E19FBB90A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52" y="856191"/>
                <a:ext cx="1023917" cy="1023917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81A0BC-70A6-4B40-8BEB-8DE46C58ED4A}"/>
                  </a:ext>
                </a:extLst>
              </p:cNvPr>
              <p:cNvCxnSpPr>
                <a:cxnSpLocks/>
                <a:stCxn id="25" idx="3"/>
                <a:endCxn id="10" idx="1"/>
              </p:cNvCxnSpPr>
              <p:nvPr/>
            </p:nvCxnSpPr>
            <p:spPr>
              <a:xfrm>
                <a:off x="6758369" y="1368150"/>
                <a:ext cx="346858" cy="59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measure, baseball, bat&#10;&#10;Description automatically generated">
              <a:extLst>
                <a:ext uri="{FF2B5EF4-FFF2-40B4-BE49-F238E27FC236}">
                  <a16:creationId xmlns:a16="http://schemas.microsoft.com/office/drawing/2014/main" id="{4ABFF1C7-DF07-4CF6-AA81-9F8CA6CE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214" y="2799210"/>
              <a:ext cx="1146088" cy="89791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8F008C-CD17-462B-9860-24A2D35A378F}"/>
              </a:ext>
            </a:extLst>
          </p:cNvPr>
          <p:cNvSpPr txBox="1"/>
          <p:nvPr/>
        </p:nvSpPr>
        <p:spPr>
          <a:xfrm>
            <a:off x="383939" y="5147763"/>
            <a:ext cx="218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</a:p>
          <a:p>
            <a:r>
              <a:rPr lang="en-US" sz="1200" dirty="0"/>
              <a:t>Training: </a:t>
            </a:r>
            <a:r>
              <a:rPr lang="en-US" sz="1200" b="1" dirty="0"/>
              <a:t>~1048K questions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376K questions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957CB-560C-4CFA-BBF8-03443CD8F1F4}"/>
              </a:ext>
            </a:extLst>
          </p:cNvPr>
          <p:cNvSpPr txBox="1"/>
          <p:nvPr/>
        </p:nvSpPr>
        <p:spPr>
          <a:xfrm>
            <a:off x="3378109" y="5124439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0546E72-8E0B-4BCC-B30A-922A69E67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1" y="4354295"/>
            <a:ext cx="547722" cy="341059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AEA8C581-F37A-4044-A30D-F4428889A6F8}"/>
              </a:ext>
            </a:extLst>
          </p:cNvPr>
          <p:cNvSpPr/>
          <p:nvPr/>
        </p:nvSpPr>
        <p:spPr>
          <a:xfrm>
            <a:off x="713064" y="191068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C09B15-D1F6-49DD-8343-E5D4C9C65D8B}"/>
              </a:ext>
            </a:extLst>
          </p:cNvPr>
          <p:cNvSpPr/>
          <p:nvPr/>
        </p:nvSpPr>
        <p:spPr>
          <a:xfrm>
            <a:off x="3866401" y="19111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CA7ECA-7F83-4688-8198-546D1559C02A}"/>
              </a:ext>
            </a:extLst>
          </p:cNvPr>
          <p:cNvSpPr/>
          <p:nvPr/>
        </p:nvSpPr>
        <p:spPr>
          <a:xfrm>
            <a:off x="6952865" y="18997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0004A-5B19-43BD-8B40-40C8DC4AAB44}"/>
              </a:ext>
            </a:extLst>
          </p:cNvPr>
          <p:cNvSpPr/>
          <p:nvPr/>
        </p:nvSpPr>
        <p:spPr>
          <a:xfrm>
            <a:off x="10368583" y="1913882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B5553B-1842-4562-8EB2-418B1B13D828}"/>
              </a:ext>
            </a:extLst>
          </p:cNvPr>
          <p:cNvSpPr/>
          <p:nvPr/>
        </p:nvSpPr>
        <p:spPr>
          <a:xfrm>
            <a:off x="850222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picture containing drawing, mirror&#10;&#10;Description automatically generated">
            <a:extLst>
              <a:ext uri="{FF2B5EF4-FFF2-40B4-BE49-F238E27FC236}">
                <a16:creationId xmlns:a16="http://schemas.microsoft.com/office/drawing/2014/main" id="{1951D600-3853-4D1F-B6C1-F54A724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67" y="4827123"/>
            <a:ext cx="1582760" cy="112355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5BFABA0-E30E-48BB-8F76-CEAD9D913E88}"/>
              </a:ext>
            </a:extLst>
          </p:cNvPr>
          <p:cNvSpPr/>
          <p:nvPr/>
        </p:nvSpPr>
        <p:spPr>
          <a:xfrm>
            <a:off x="9665293" y="2583810"/>
            <a:ext cx="2385814" cy="321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A732AAD-9A8B-405E-AE8C-CFFCC42A5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5" y="4937843"/>
            <a:ext cx="1141539" cy="108185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05CCB33-89D1-4438-AB63-833303AD1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52" y="3472425"/>
            <a:ext cx="1157273" cy="1096764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6AB14D-24E0-458C-913B-C5C81A3FF23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204567" y="2932236"/>
            <a:ext cx="722222" cy="5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1C9BA8-4FB0-482B-82B7-80F3C11EEA4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926788" y="2835691"/>
            <a:ext cx="1" cy="6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661B2-52AD-46BF-86C7-58B0A413E23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395400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32C5EA-677F-4DD2-8154-EEFF79016A3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790798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C7F0ACA-81D3-4DF3-9900-BE9279B12BAB}"/>
              </a:ext>
            </a:extLst>
          </p:cNvPr>
          <p:cNvSpPr txBox="1"/>
          <p:nvPr/>
        </p:nvSpPr>
        <p:spPr>
          <a:xfrm>
            <a:off x="10767720" y="4556882"/>
            <a:ext cx="14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70F5CF-441B-4F8D-BCAC-6CC0A483D697}"/>
              </a:ext>
            </a:extLst>
          </p:cNvPr>
          <p:cNvSpPr txBox="1"/>
          <p:nvPr/>
        </p:nvSpPr>
        <p:spPr>
          <a:xfrm>
            <a:off x="6110770" y="5166384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9CE046-4414-4213-AACB-E822911C3C63}"/>
              </a:ext>
            </a:extLst>
          </p:cNvPr>
          <p:cNvSpPr txBox="1"/>
          <p:nvPr/>
        </p:nvSpPr>
        <p:spPr>
          <a:xfrm>
            <a:off x="184426" y="1528062"/>
            <a:ext cx="156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Wrangling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DD9054-3845-4DD0-8F78-88EECC7B7A60}"/>
              </a:ext>
            </a:extLst>
          </p:cNvPr>
          <p:cNvSpPr txBox="1"/>
          <p:nvPr/>
        </p:nvSpPr>
        <p:spPr>
          <a:xfrm>
            <a:off x="9408875" y="1572353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Modeling and prediction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38FF1-91D3-4B7E-91D6-5DBFC121BE30}"/>
              </a:ext>
            </a:extLst>
          </p:cNvPr>
          <p:cNvSpPr txBox="1"/>
          <p:nvPr/>
        </p:nvSpPr>
        <p:spPr>
          <a:xfrm>
            <a:off x="2954901" y="1548261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Exploratory Data Analysis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581F4-24B7-44B5-9ADD-390910DA1431}"/>
              </a:ext>
            </a:extLst>
          </p:cNvPr>
          <p:cNvSpPr txBox="1"/>
          <p:nvPr/>
        </p:nvSpPr>
        <p:spPr>
          <a:xfrm>
            <a:off x="6035095" y="1540218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Engineering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72592D-6D5E-409B-BDAB-363CE6BD3951}"/>
              </a:ext>
            </a:extLst>
          </p:cNvPr>
          <p:cNvSpPr txBox="1"/>
          <p:nvPr/>
        </p:nvSpPr>
        <p:spPr>
          <a:xfrm>
            <a:off x="9816508" y="2616362"/>
            <a:ext cx="24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 1     Model 2 … Model 6</a:t>
            </a:r>
          </a:p>
        </p:txBody>
      </p:sp>
      <p:sp>
        <p:nvSpPr>
          <p:cNvPr id="95" name="Google Shape;94;p18">
            <a:extLst>
              <a:ext uri="{FF2B5EF4-FFF2-40B4-BE49-F238E27FC236}">
                <a16:creationId xmlns:a16="http://schemas.microsoft.com/office/drawing/2014/main" id="{976072A5-49E1-4609-A935-1B1018ED2676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Steps Involved</a:t>
            </a:r>
          </a:p>
        </p:txBody>
      </p:sp>
    </p:spTree>
    <p:extLst>
      <p:ext uri="{BB962C8B-B14F-4D97-AF65-F5344CB8AC3E}">
        <p14:creationId xmlns:p14="http://schemas.microsoft.com/office/powerpoint/2010/main" val="9818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A9AD99BD-9B9E-415F-AEC7-2A8339C05C7F}"/>
              </a:ext>
            </a:extLst>
          </p:cNvPr>
          <p:cNvSpPr txBox="1">
            <a:spLocks/>
          </p:cNvSpPr>
          <p:nvPr/>
        </p:nvSpPr>
        <p:spPr>
          <a:xfrm>
            <a:off x="5049475" y="759000"/>
            <a:ext cx="714252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dirty="0"/>
              <a:t>Steps Involved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 data set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question entries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1424K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manipulation and null handling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conversion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ensure target variable is numeric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all letters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or upper case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punctuations, stop words, sparse terms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NLTK 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 spaces, newline characters, entries with very long words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(likely junk values) and with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text length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0B4B8D14-BBFA-4184-90C2-FE702D902303}"/>
              </a:ext>
            </a:extLst>
          </p:cNvPr>
          <p:cNvSpPr txBox="1">
            <a:spLocks/>
          </p:cNvSpPr>
          <p:nvPr/>
        </p:nvSpPr>
        <p:spPr>
          <a:xfrm>
            <a:off x="232588" y="2211024"/>
            <a:ext cx="4045200" cy="154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Original dataset had 2 csv files and word embeddings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This step includes text data preprocessing.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30063-DE11-4206-9530-6544C081E572}"/>
              </a:ext>
            </a:extLst>
          </p:cNvPr>
          <p:cNvSpPr/>
          <p:nvPr/>
        </p:nvSpPr>
        <p:spPr>
          <a:xfrm>
            <a:off x="189999" y="3753624"/>
            <a:ext cx="3913348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800" b="1" dirty="0"/>
              <a:t>Raw data – </a:t>
            </a:r>
            <a:r>
              <a:rPr lang="en-US" sz="1800" dirty="0"/>
              <a:t>~1424K questions</a:t>
            </a:r>
          </a:p>
          <a:p>
            <a:pPr algn="ctr">
              <a:spcBef>
                <a:spcPts val="0"/>
              </a:spcBef>
            </a:pPr>
            <a:r>
              <a:rPr lang="en-US" sz="1800" dirty="0"/>
              <a:t>Only csv data is used for this project. Word embeddings are not utilized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E48BBD-45BC-4DBD-A05E-FC97F99DF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7103"/>
              </p:ext>
            </p:extLst>
          </p:nvPr>
        </p:nvGraphicFramePr>
        <p:xfrm>
          <a:off x="5986011" y="3831983"/>
          <a:ext cx="6205989" cy="302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BC16DD-282D-4B5A-8C07-8362148D350A}"/>
              </a:ext>
            </a:extLst>
          </p:cNvPr>
          <p:cNvSpPr txBox="1"/>
          <p:nvPr/>
        </p:nvSpPr>
        <p:spPr>
          <a:xfrm>
            <a:off x="5639244" y="590844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https://github.com/shalin4788/Springboard/blob/master/Capstone%20Two/notebooks/1.%20Quora%20Insincere%20Capstone%20Data%20Wrangling.ipynb</a:t>
            </a:r>
            <a:r>
              <a:rPr lang="en-US" sz="1000" dirty="0"/>
              <a:t> </a:t>
            </a:r>
          </a:p>
        </p:txBody>
      </p:sp>
      <p:sp>
        <p:nvSpPr>
          <p:cNvPr id="16" name="Google Shape;94;p18">
            <a:extLst>
              <a:ext uri="{FF2B5EF4-FFF2-40B4-BE49-F238E27FC236}">
                <a16:creationId xmlns:a16="http://schemas.microsoft.com/office/drawing/2014/main" id="{91178A3D-6805-49C6-87B7-4F542190C38F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B9A9F-D227-4FC4-9651-431CC9CEF8D0}"/>
              </a:ext>
            </a:extLst>
          </p:cNvPr>
          <p:cNvSpPr/>
          <p:nvPr/>
        </p:nvSpPr>
        <p:spPr>
          <a:xfrm>
            <a:off x="189999" y="5991225"/>
            <a:ext cx="3913348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800" b="1" dirty="0"/>
              <a:t>Cleaned data -</a:t>
            </a:r>
            <a:r>
              <a:rPr lang="en-US" sz="1800" dirty="0"/>
              <a:t> ~1024K questions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A50BC-7B21-4FC5-8B53-87C60BD76400}"/>
              </a:ext>
            </a:extLst>
          </p:cNvPr>
          <p:cNvSpPr/>
          <p:nvPr/>
        </p:nvSpPr>
        <p:spPr>
          <a:xfrm rot="5400000">
            <a:off x="1674457" y="5370157"/>
            <a:ext cx="943310" cy="29882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6402E-E531-42AE-BF7B-C8609106A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9" y="1157725"/>
            <a:ext cx="4481119" cy="336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012D-682B-4026-927F-CAACFE140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99" y="3580202"/>
            <a:ext cx="5018015" cy="2500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B4A65B51-61A8-4F60-9BFA-A8DFCE21D9F0}"/>
              </a:ext>
            </a:extLst>
          </p:cNvPr>
          <p:cNvSpPr/>
          <p:nvPr/>
        </p:nvSpPr>
        <p:spPr>
          <a:xfrm>
            <a:off x="7800363" y="4632795"/>
            <a:ext cx="4390239" cy="21933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nsincere questions have more number of words as well as characters/ question length compared to sincere questions (maybe since they have more junk content..)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A68C9-0F88-4023-AC02-1F127EF28824}"/>
              </a:ext>
            </a:extLst>
          </p:cNvPr>
          <p:cNvSpPr txBox="1"/>
          <p:nvPr/>
        </p:nvSpPr>
        <p:spPr>
          <a:xfrm>
            <a:off x="6096000" y="57710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https://github.com/shalin4788/Springboard/blob/master/Capstone%20Two/notebooks/2.%20EDA_Quora%20Insincere%20Capstone%20Data.ipynb</a:t>
            </a:r>
            <a:r>
              <a:rPr lang="en-US" sz="1000" dirty="0"/>
              <a:t> </a:t>
            </a:r>
          </a:p>
        </p:txBody>
      </p:sp>
      <p:sp>
        <p:nvSpPr>
          <p:cNvPr id="13" name="Google Shape;94;p18">
            <a:extLst>
              <a:ext uri="{FF2B5EF4-FFF2-40B4-BE49-F238E27FC236}">
                <a16:creationId xmlns:a16="http://schemas.microsoft.com/office/drawing/2014/main" id="{422C11F5-DBF7-4729-9E73-CF72FC9052A8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473399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Data Exploration (EDA)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654602D-A3E7-4489-B8C1-6888F5D08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34" y="1046392"/>
            <a:ext cx="3829267" cy="37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9A0D0-366B-4B9C-93E5-E51AE0826A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608"/>
            <a:ext cx="4100255" cy="23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7E063-0E0D-4A67-8EF3-F7697D712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1" y="304101"/>
            <a:ext cx="4340860" cy="391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32C87-5A36-466E-A92C-95DA875954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76" y="2704940"/>
            <a:ext cx="4100255" cy="37291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E137C9A-E087-4B37-A3F0-A0B288707FA2}"/>
              </a:ext>
            </a:extLst>
          </p:cNvPr>
          <p:cNvSpPr/>
          <p:nvPr/>
        </p:nvSpPr>
        <p:spPr>
          <a:xfrm>
            <a:off x="500605" y="239087"/>
            <a:ext cx="4390239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widespread discrimination and non neutrality in the tone of questions posted on </a:t>
            </a:r>
            <a:r>
              <a:rPr lang="en-US" dirty="0" err="1"/>
              <a:t>quora</a:t>
            </a:r>
            <a:r>
              <a:rPr lang="en-US" dirty="0"/>
              <a:t>? </a:t>
            </a:r>
          </a:p>
        </p:txBody>
      </p:sp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D859E5B-3C6A-4CE2-85A4-B04BDF9CDF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96" y="4557447"/>
            <a:ext cx="2857500" cy="16002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296E9-0436-43CD-B35F-5C6E056767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66552" r="-3737" b="19596"/>
          <a:stretch/>
        </p:blipFill>
        <p:spPr>
          <a:xfrm>
            <a:off x="10123961" y="4557447"/>
            <a:ext cx="2143125" cy="2968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BC177-1702-4B8E-90F4-8934751E7904}"/>
              </a:ext>
            </a:extLst>
          </p:cNvPr>
          <p:cNvSpPr/>
          <p:nvPr/>
        </p:nvSpPr>
        <p:spPr>
          <a:xfrm>
            <a:off x="3948022" y="3168942"/>
            <a:ext cx="2516697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D8D2419-A9D7-42F0-A2F9-5252475BC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41" y="423896"/>
            <a:ext cx="2516697" cy="15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A5234-B8D4-4923-8882-0E504C34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10" y="3171825"/>
            <a:ext cx="617709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BE44E-1460-4FB1-9CA1-043E1D1B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65" y="3034937"/>
            <a:ext cx="5969304" cy="382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90A55B2-CE5D-4C50-9E94-9D599EB6AE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63" y="426166"/>
            <a:ext cx="1496724" cy="73433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419F203-3269-4E22-8BDC-E5884B005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69" y="866970"/>
            <a:ext cx="1353994" cy="1353994"/>
          </a:xfrm>
          <a:prstGeom prst="rect">
            <a:avLst/>
          </a:prstGeom>
        </p:spPr>
      </p:pic>
      <p:pic>
        <p:nvPicPr>
          <p:cNvPr id="22" name="Picture 2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C90E273-7112-4A65-A538-A0454C481F4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65" y="681365"/>
            <a:ext cx="1711181" cy="958261"/>
          </a:xfrm>
          <a:prstGeom prst="rect">
            <a:avLst/>
          </a:prstGeom>
        </p:spPr>
      </p:pic>
      <p:pic>
        <p:nvPicPr>
          <p:cNvPr id="12" name="Picture 11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AA679CC6-9612-4EFA-8F8B-024028E6FEB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03" y="1859863"/>
            <a:ext cx="1395546" cy="925308"/>
          </a:xfrm>
          <a:prstGeom prst="rect">
            <a:avLst/>
          </a:prstGeom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E193BBA-1AAE-4E01-B94A-C9FE6D021E0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56" y="1661020"/>
            <a:ext cx="2194697" cy="1460471"/>
          </a:xfrm>
          <a:prstGeom prst="rect">
            <a:avLst/>
          </a:prstGeom>
        </p:spPr>
      </p:pic>
      <p:pic>
        <p:nvPicPr>
          <p:cNvPr id="36" name="Picture 3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B839F5E-E6D7-4D0C-94F9-919E0EF5D5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10203799" y="4946468"/>
            <a:ext cx="1607900" cy="1590041"/>
          </a:xfrm>
          <a:prstGeom prst="rect">
            <a:avLst/>
          </a:prstGeom>
        </p:spPr>
      </p:pic>
      <p:pic>
        <p:nvPicPr>
          <p:cNvPr id="28" name="Picture 2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8D4F792-F328-4B2A-8317-69B28890284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16" y="1125533"/>
            <a:ext cx="2600325" cy="1762125"/>
          </a:xfrm>
          <a:prstGeom prst="rect">
            <a:avLst/>
          </a:prstGeom>
        </p:spPr>
      </p:pic>
      <p:sp>
        <p:nvSpPr>
          <p:cNvPr id="37" name="Cloud 36">
            <a:extLst>
              <a:ext uri="{FF2B5EF4-FFF2-40B4-BE49-F238E27FC236}">
                <a16:creationId xmlns:a16="http://schemas.microsoft.com/office/drawing/2014/main" id="{829DE873-93AE-47C9-B478-F339C6836E20}"/>
              </a:ext>
            </a:extLst>
          </p:cNvPr>
          <p:cNvSpPr/>
          <p:nvPr/>
        </p:nvSpPr>
        <p:spPr>
          <a:xfrm>
            <a:off x="8070208" y="3640822"/>
            <a:ext cx="3849861" cy="16610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Mr</a:t>
            </a:r>
            <a:r>
              <a:rPr lang="en-US" sz="1600" dirty="0">
                <a:solidFill>
                  <a:schemeClr val="tx1"/>
                </a:solidFill>
              </a:rPr>
              <a:t> Trump and team, ever heard about fake news?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 are here to do policing and punish the misinformation spreaders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4355507-E0D5-45E1-8327-C71396C1F8C0}"/>
              </a:ext>
            </a:extLst>
          </p:cNvPr>
          <p:cNvSpPr/>
          <p:nvPr/>
        </p:nvSpPr>
        <p:spPr>
          <a:xfrm>
            <a:off x="103304" y="123342"/>
            <a:ext cx="3780686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were not convinced by what I showed earlier, see these most frequent bigram words….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4B7F28-CDCE-4578-B01A-ECCBD87DABB7}"/>
              </a:ext>
            </a:extLst>
          </p:cNvPr>
          <p:cNvSpPr/>
          <p:nvPr/>
        </p:nvSpPr>
        <p:spPr>
          <a:xfrm>
            <a:off x="5998753" y="3129034"/>
            <a:ext cx="5921316" cy="29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D62B03B-315E-48B6-B3D7-421064DD10A3}"/>
              </a:ext>
            </a:extLst>
          </p:cNvPr>
          <p:cNvSpPr/>
          <p:nvPr/>
        </p:nvSpPr>
        <p:spPr>
          <a:xfrm>
            <a:off x="9086678" y="176843"/>
            <a:ext cx="3176238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just want the limelight…</a:t>
            </a:r>
          </a:p>
        </p:txBody>
      </p:sp>
    </p:spTree>
    <p:extLst>
      <p:ext uri="{BB962C8B-B14F-4D97-AF65-F5344CB8AC3E}">
        <p14:creationId xmlns:p14="http://schemas.microsoft.com/office/powerpoint/2010/main" val="19336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5D6E32-C44A-4F84-9279-FEE84343B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50688"/>
              </p:ext>
            </p:extLst>
          </p:nvPr>
        </p:nvGraphicFramePr>
        <p:xfrm>
          <a:off x="1771942" y="2827789"/>
          <a:ext cx="3974518" cy="215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0BC3F2-63A7-4B13-8EB0-EBD65CB0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137842"/>
              </p:ext>
            </p:extLst>
          </p:nvPr>
        </p:nvGraphicFramePr>
        <p:xfrm>
          <a:off x="6421664" y="2880526"/>
          <a:ext cx="4854671" cy="215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3E4C46C-1715-4D73-9234-9CD70F4EFF33}"/>
              </a:ext>
            </a:extLst>
          </p:cNvPr>
          <p:cNvSpPr/>
          <p:nvPr/>
        </p:nvSpPr>
        <p:spPr>
          <a:xfrm>
            <a:off x="5360560" y="3827156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8A96FF-5FB1-4174-B0CB-26D87241F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78" y="5527711"/>
            <a:ext cx="1319615" cy="9651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489E439-46D0-4B94-9B39-188C1D79C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85" y="5527711"/>
            <a:ext cx="1319615" cy="965164"/>
          </a:xfrm>
          <a:prstGeom prst="rect">
            <a:avLst/>
          </a:prstGeom>
        </p:spPr>
      </p:pic>
      <p:pic>
        <p:nvPicPr>
          <p:cNvPr id="15" name="Picture 14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85D01247-ABFA-4DA6-A983-B4479E63E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" y="1339348"/>
            <a:ext cx="1146088" cy="1122540"/>
          </a:xfrm>
          <a:prstGeom prst="rect">
            <a:avLst/>
          </a:prstGeom>
        </p:spPr>
      </p:pic>
      <p:pic>
        <p:nvPicPr>
          <p:cNvPr id="12" name="Picture 11" descr="A picture containing measure, baseball, bat&#10;&#10;Description automatically generated">
            <a:extLst>
              <a:ext uri="{FF2B5EF4-FFF2-40B4-BE49-F238E27FC236}">
                <a16:creationId xmlns:a16="http://schemas.microsoft.com/office/drawing/2014/main" id="{48F11132-A004-4477-8C8A-7BA81C18E1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" y="3478189"/>
            <a:ext cx="1146088" cy="85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3CAB4F-BF80-4718-8D63-1B026A0243F0}"/>
              </a:ext>
            </a:extLst>
          </p:cNvPr>
          <p:cNvSpPr txBox="1"/>
          <p:nvPr/>
        </p:nvSpPr>
        <p:spPr>
          <a:xfrm>
            <a:off x="1669819" y="1577452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6FD759-77CF-4B85-82B2-99EEACACC9BB}"/>
              </a:ext>
            </a:extLst>
          </p:cNvPr>
          <p:cNvSpPr/>
          <p:nvPr/>
        </p:nvSpPr>
        <p:spPr>
          <a:xfrm>
            <a:off x="343949" y="1339346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EEC89-61E7-47D3-9643-830294B6CAE7}"/>
              </a:ext>
            </a:extLst>
          </p:cNvPr>
          <p:cNvSpPr/>
          <p:nvPr/>
        </p:nvSpPr>
        <p:spPr>
          <a:xfrm>
            <a:off x="343949" y="2798820"/>
            <a:ext cx="10687574" cy="2273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70E983-FDD0-4455-97C1-7EAF22FDC69D}"/>
              </a:ext>
            </a:extLst>
          </p:cNvPr>
          <p:cNvSpPr/>
          <p:nvPr/>
        </p:nvSpPr>
        <p:spPr>
          <a:xfrm rot="2301152">
            <a:off x="3591988" y="1517639"/>
            <a:ext cx="1902353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598BCFE-A601-4C06-9074-2F8B979583FF}"/>
              </a:ext>
            </a:extLst>
          </p:cNvPr>
          <p:cNvSpPr/>
          <p:nvPr/>
        </p:nvSpPr>
        <p:spPr>
          <a:xfrm rot="2301152">
            <a:off x="10709906" y="4434813"/>
            <a:ext cx="1436888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17B19E-8B93-4123-8D75-87B68BE942EB}"/>
              </a:ext>
            </a:extLst>
          </p:cNvPr>
          <p:cNvSpPr/>
          <p:nvPr/>
        </p:nvSpPr>
        <p:spPr>
          <a:xfrm>
            <a:off x="8340055" y="5449022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A844C-5199-4D3C-BA05-FF8CAD3A8DDB}"/>
              </a:ext>
            </a:extLst>
          </p:cNvPr>
          <p:cNvSpPr txBox="1"/>
          <p:nvPr/>
        </p:nvSpPr>
        <p:spPr>
          <a:xfrm>
            <a:off x="6096000" y="5821377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FCFE8-7C26-4D72-8BF5-C43C9DA6EEE7}"/>
              </a:ext>
            </a:extLst>
          </p:cNvPr>
          <p:cNvSpPr txBox="1"/>
          <p:nvPr/>
        </p:nvSpPr>
        <p:spPr>
          <a:xfrm>
            <a:off x="5270848" y="4013141"/>
            <a:ext cx="1292603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 vectorization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15F72-82BC-4E0B-984D-B5A60D80DCA9}"/>
              </a:ext>
            </a:extLst>
          </p:cNvPr>
          <p:cNvSpPr txBox="1"/>
          <p:nvPr/>
        </p:nvSpPr>
        <p:spPr>
          <a:xfrm>
            <a:off x="5950706" y="827851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15"/>
              </a:rPr>
              <a:t>https://github.com/shalin4788/Springboard/blob/master/Capstone%20Two/notebooks/3.%20Preprocessing%20and%20Training%20Data%20Development.ipynb</a:t>
            </a:r>
            <a:r>
              <a:rPr lang="en-US" sz="1000" dirty="0"/>
              <a:t> 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B12A1C71-2400-46F8-B1CF-CEC0A9C2FA7A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494406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F1A5BE-4F0C-419F-B6F1-09739250EF86}"/>
              </a:ext>
            </a:extLst>
          </p:cNvPr>
          <p:cNvSpPr txBox="1"/>
          <p:nvPr/>
        </p:nvSpPr>
        <p:spPr>
          <a:xfrm>
            <a:off x="253359" y="4329160"/>
            <a:ext cx="1292603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1199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Sabon Next LT</vt:lpstr>
      <vt:lpstr>Office Theme</vt:lpstr>
      <vt:lpstr>Flag insincere data: How can I help you, Quora?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 Gosalia</dc:creator>
  <cp:lastModifiedBy>Shalin Gosalia</cp:lastModifiedBy>
  <cp:revision>230</cp:revision>
  <dcterms:created xsi:type="dcterms:W3CDTF">2020-12-07T22:36:22Z</dcterms:created>
  <dcterms:modified xsi:type="dcterms:W3CDTF">2020-12-08T04:16:13Z</dcterms:modified>
</cp:coreProperties>
</file>