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8.jpg" ContentType="image/png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1" r:id="rId12"/>
    <p:sldId id="272" r:id="rId13"/>
    <p:sldId id="273" r:id="rId14"/>
    <p:sldId id="27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F0675E-D40F-443C-AF27-8C6E7B1CB14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EC1C021F-E967-41C6-A56A-716B7F0CB992}">
      <dgm:prSet phldrT="[Text]"/>
      <dgm:spPr/>
      <dgm:t>
        <a:bodyPr/>
        <a:lstStyle/>
        <a:p>
          <a:r>
            <a:rPr lang="en-US" dirty="0"/>
            <a:t>Question text</a:t>
          </a:r>
        </a:p>
      </dgm:t>
    </dgm:pt>
    <dgm:pt modelId="{6F9FFAE1-397E-4005-8837-2FE510DE764B}" type="parTrans" cxnId="{1C9DDC79-735B-4C34-A634-20952528A9F9}">
      <dgm:prSet/>
      <dgm:spPr/>
      <dgm:t>
        <a:bodyPr/>
        <a:lstStyle/>
        <a:p>
          <a:endParaRPr lang="en-US"/>
        </a:p>
      </dgm:t>
    </dgm:pt>
    <dgm:pt modelId="{081B0535-E0AC-4E0E-8F4A-82BFB3D64B14}" type="sibTrans" cxnId="{1C9DDC79-735B-4C34-A634-20952528A9F9}">
      <dgm:prSet/>
      <dgm:spPr/>
      <dgm:t>
        <a:bodyPr/>
        <a:lstStyle/>
        <a:p>
          <a:endParaRPr lang="en-US"/>
        </a:p>
      </dgm:t>
    </dgm:pt>
    <dgm:pt modelId="{0D7111E1-61DC-47D8-8122-2C2BFAF0E085}">
      <dgm:prSet phldrT="[Text]"/>
      <dgm:spPr/>
      <dgm:t>
        <a:bodyPr/>
        <a:lstStyle/>
        <a:p>
          <a:r>
            <a:rPr lang="en-US" dirty="0"/>
            <a:t>Dependent Variable</a:t>
          </a:r>
        </a:p>
      </dgm:t>
    </dgm:pt>
    <dgm:pt modelId="{113269BF-2688-4CB8-A200-1505FC8DE15B}" type="parTrans" cxnId="{2E36B4CC-718D-407A-9086-2301AFE5AACA}">
      <dgm:prSet/>
      <dgm:spPr/>
      <dgm:t>
        <a:bodyPr/>
        <a:lstStyle/>
        <a:p>
          <a:endParaRPr lang="en-US"/>
        </a:p>
      </dgm:t>
    </dgm:pt>
    <dgm:pt modelId="{3788484F-09F8-4426-8534-86B311981E07}" type="sibTrans" cxnId="{2E36B4CC-718D-407A-9086-2301AFE5AACA}">
      <dgm:prSet/>
      <dgm:spPr/>
      <dgm:t>
        <a:bodyPr/>
        <a:lstStyle/>
        <a:p>
          <a:endParaRPr lang="en-US"/>
        </a:p>
      </dgm:t>
    </dgm:pt>
    <dgm:pt modelId="{23AA7A4E-4416-4DBF-892C-37DC4BD311B0}">
      <dgm:prSet phldrT="[Text]"/>
      <dgm:spPr/>
      <dgm:t>
        <a:bodyPr/>
        <a:lstStyle/>
        <a:p>
          <a:r>
            <a:rPr lang="en-US" dirty="0"/>
            <a:t>Independent Variable</a:t>
          </a:r>
        </a:p>
      </dgm:t>
    </dgm:pt>
    <dgm:pt modelId="{BA75ADB3-D666-4B4A-86A1-32C9A06FBD4F}" type="parTrans" cxnId="{5018ED58-4154-4682-9222-BEB1EC716600}">
      <dgm:prSet/>
      <dgm:spPr/>
      <dgm:t>
        <a:bodyPr/>
        <a:lstStyle/>
        <a:p>
          <a:endParaRPr lang="en-US"/>
        </a:p>
      </dgm:t>
    </dgm:pt>
    <dgm:pt modelId="{88D70F45-A88E-4AD2-A074-C235C7297091}" type="sibTrans" cxnId="{5018ED58-4154-4682-9222-BEB1EC716600}">
      <dgm:prSet/>
      <dgm:spPr/>
      <dgm:t>
        <a:bodyPr/>
        <a:lstStyle/>
        <a:p>
          <a:endParaRPr lang="en-US"/>
        </a:p>
      </dgm:t>
    </dgm:pt>
    <dgm:pt modelId="{CA98A709-7FEC-4B1E-A023-8EFC8E238D54}">
      <dgm:prSet phldrT="[Text]"/>
      <dgm:spPr/>
      <dgm:t>
        <a:bodyPr/>
        <a:lstStyle/>
        <a:p>
          <a:r>
            <a:rPr lang="en-US" dirty="0"/>
            <a:t>Target : 1 (Insincere questions, 0: Sincere Questions)</a:t>
          </a:r>
        </a:p>
      </dgm:t>
    </dgm:pt>
    <dgm:pt modelId="{30133223-999F-42E2-81FF-EC5581111C56}" type="parTrans" cxnId="{3215EF60-2D40-4AF4-8DD9-DE80F61F9EAA}">
      <dgm:prSet/>
      <dgm:spPr/>
      <dgm:t>
        <a:bodyPr/>
        <a:lstStyle/>
        <a:p>
          <a:endParaRPr lang="en-US"/>
        </a:p>
      </dgm:t>
    </dgm:pt>
    <dgm:pt modelId="{BD74607E-BF4F-43B4-AD1D-9B2893EC8F57}" type="sibTrans" cxnId="{3215EF60-2D40-4AF4-8DD9-DE80F61F9EAA}">
      <dgm:prSet/>
      <dgm:spPr/>
      <dgm:t>
        <a:bodyPr/>
        <a:lstStyle/>
        <a:p>
          <a:endParaRPr lang="en-US"/>
        </a:p>
      </dgm:t>
    </dgm:pt>
    <dgm:pt modelId="{27B01781-3221-46DE-A74E-29D2D362E943}" type="pres">
      <dgm:prSet presAssocID="{64F0675E-D40F-443C-AF27-8C6E7B1CB148}" presName="CompostProcess" presStyleCnt="0">
        <dgm:presLayoutVars>
          <dgm:dir/>
          <dgm:resizeHandles val="exact"/>
        </dgm:presLayoutVars>
      </dgm:prSet>
      <dgm:spPr/>
    </dgm:pt>
    <dgm:pt modelId="{3EEB535C-9058-48DD-B449-93E05F8CA17A}" type="pres">
      <dgm:prSet presAssocID="{64F0675E-D40F-443C-AF27-8C6E7B1CB148}" presName="arrow" presStyleLbl="bgShp" presStyleIdx="0" presStyleCnt="1" custLinFactNeighborX="-4930" custLinFactNeighborY="9921"/>
      <dgm:spPr/>
    </dgm:pt>
    <dgm:pt modelId="{76E3DD8F-2FD3-4765-AE08-4E4ED7CD6FB4}" type="pres">
      <dgm:prSet presAssocID="{64F0675E-D40F-443C-AF27-8C6E7B1CB148}" presName="linearProcess" presStyleCnt="0"/>
      <dgm:spPr/>
    </dgm:pt>
    <dgm:pt modelId="{7D3D467A-ABA8-484C-8EDB-DEF9F61ABDFD}" type="pres">
      <dgm:prSet presAssocID="{23AA7A4E-4416-4DBF-892C-37DC4BD311B0}" presName="textNode" presStyleLbl="node1" presStyleIdx="0" presStyleCnt="2">
        <dgm:presLayoutVars>
          <dgm:bulletEnabled val="1"/>
        </dgm:presLayoutVars>
      </dgm:prSet>
      <dgm:spPr/>
    </dgm:pt>
    <dgm:pt modelId="{BE8515C2-2C4C-4E12-87AB-6E1A7436CFB8}" type="pres">
      <dgm:prSet presAssocID="{88D70F45-A88E-4AD2-A074-C235C7297091}" presName="sibTrans" presStyleCnt="0"/>
      <dgm:spPr/>
    </dgm:pt>
    <dgm:pt modelId="{CDE5CF27-AE9A-439F-8DF4-F860F5E7B4AF}" type="pres">
      <dgm:prSet presAssocID="{0D7111E1-61DC-47D8-8122-2C2BFAF0E085}" presName="textNode" presStyleLbl="node1" presStyleIdx="1" presStyleCnt="2">
        <dgm:presLayoutVars>
          <dgm:bulletEnabled val="1"/>
        </dgm:presLayoutVars>
      </dgm:prSet>
      <dgm:spPr/>
    </dgm:pt>
  </dgm:ptLst>
  <dgm:cxnLst>
    <dgm:cxn modelId="{EB62E512-7741-47BB-9180-322EA9C9C327}" type="presOf" srcId="{CA98A709-7FEC-4B1E-A023-8EFC8E238D54}" destId="{CDE5CF27-AE9A-439F-8DF4-F860F5E7B4AF}" srcOrd="0" destOrd="1" presId="urn:microsoft.com/office/officeart/2005/8/layout/hProcess9"/>
    <dgm:cxn modelId="{0AEB4A2F-C66B-4E77-B013-6E5CD404F8C3}" type="presOf" srcId="{64F0675E-D40F-443C-AF27-8C6E7B1CB148}" destId="{27B01781-3221-46DE-A74E-29D2D362E943}" srcOrd="0" destOrd="0" presId="urn:microsoft.com/office/officeart/2005/8/layout/hProcess9"/>
    <dgm:cxn modelId="{AF30A93E-5C67-4221-943A-6D5A157C7595}" type="presOf" srcId="{0D7111E1-61DC-47D8-8122-2C2BFAF0E085}" destId="{CDE5CF27-AE9A-439F-8DF4-F860F5E7B4AF}" srcOrd="0" destOrd="0" presId="urn:microsoft.com/office/officeart/2005/8/layout/hProcess9"/>
    <dgm:cxn modelId="{3215EF60-2D40-4AF4-8DD9-DE80F61F9EAA}" srcId="{0D7111E1-61DC-47D8-8122-2C2BFAF0E085}" destId="{CA98A709-7FEC-4B1E-A023-8EFC8E238D54}" srcOrd="0" destOrd="0" parTransId="{30133223-999F-42E2-81FF-EC5581111C56}" sibTransId="{BD74607E-BF4F-43B4-AD1D-9B2893EC8F57}"/>
    <dgm:cxn modelId="{5A8FDE46-D8E3-4939-9AA9-EC685B5174A8}" type="presOf" srcId="{23AA7A4E-4416-4DBF-892C-37DC4BD311B0}" destId="{7D3D467A-ABA8-484C-8EDB-DEF9F61ABDFD}" srcOrd="0" destOrd="0" presId="urn:microsoft.com/office/officeart/2005/8/layout/hProcess9"/>
    <dgm:cxn modelId="{5018ED58-4154-4682-9222-BEB1EC716600}" srcId="{64F0675E-D40F-443C-AF27-8C6E7B1CB148}" destId="{23AA7A4E-4416-4DBF-892C-37DC4BD311B0}" srcOrd="0" destOrd="0" parTransId="{BA75ADB3-D666-4B4A-86A1-32C9A06FBD4F}" sibTransId="{88D70F45-A88E-4AD2-A074-C235C7297091}"/>
    <dgm:cxn modelId="{1C9DDC79-735B-4C34-A634-20952528A9F9}" srcId="{23AA7A4E-4416-4DBF-892C-37DC4BD311B0}" destId="{EC1C021F-E967-41C6-A56A-716B7F0CB992}" srcOrd="0" destOrd="0" parTransId="{6F9FFAE1-397E-4005-8837-2FE510DE764B}" sibTransId="{081B0535-E0AC-4E0E-8F4A-82BFB3D64B14}"/>
    <dgm:cxn modelId="{AC8B01AA-F991-4700-AA3F-B18F32BA6395}" type="presOf" srcId="{EC1C021F-E967-41C6-A56A-716B7F0CB992}" destId="{7D3D467A-ABA8-484C-8EDB-DEF9F61ABDFD}" srcOrd="0" destOrd="1" presId="urn:microsoft.com/office/officeart/2005/8/layout/hProcess9"/>
    <dgm:cxn modelId="{2E36B4CC-718D-407A-9086-2301AFE5AACA}" srcId="{64F0675E-D40F-443C-AF27-8C6E7B1CB148}" destId="{0D7111E1-61DC-47D8-8122-2C2BFAF0E085}" srcOrd="1" destOrd="0" parTransId="{113269BF-2688-4CB8-A200-1505FC8DE15B}" sibTransId="{3788484F-09F8-4426-8534-86B311981E07}"/>
    <dgm:cxn modelId="{47588B48-29BD-4C49-B82C-A413B45E1BA6}" type="presParOf" srcId="{27B01781-3221-46DE-A74E-29D2D362E943}" destId="{3EEB535C-9058-48DD-B449-93E05F8CA17A}" srcOrd="0" destOrd="0" presId="urn:microsoft.com/office/officeart/2005/8/layout/hProcess9"/>
    <dgm:cxn modelId="{D16D5872-CB7A-401F-B74B-AA0951BFD841}" type="presParOf" srcId="{27B01781-3221-46DE-A74E-29D2D362E943}" destId="{76E3DD8F-2FD3-4765-AE08-4E4ED7CD6FB4}" srcOrd="1" destOrd="0" presId="urn:microsoft.com/office/officeart/2005/8/layout/hProcess9"/>
    <dgm:cxn modelId="{F62ECDC2-7857-407F-B21F-E39A127C6017}" type="presParOf" srcId="{76E3DD8F-2FD3-4765-AE08-4E4ED7CD6FB4}" destId="{7D3D467A-ABA8-484C-8EDB-DEF9F61ABDFD}" srcOrd="0" destOrd="0" presId="urn:microsoft.com/office/officeart/2005/8/layout/hProcess9"/>
    <dgm:cxn modelId="{505DF159-53F9-4282-9C9D-6E364BEA1EC5}" type="presParOf" srcId="{76E3DD8F-2FD3-4765-AE08-4E4ED7CD6FB4}" destId="{BE8515C2-2C4C-4E12-87AB-6E1A7436CFB8}" srcOrd="1" destOrd="0" presId="urn:microsoft.com/office/officeart/2005/8/layout/hProcess9"/>
    <dgm:cxn modelId="{8397A143-B194-4B84-B1F3-72F7E5280F8E}" type="presParOf" srcId="{76E3DD8F-2FD3-4765-AE08-4E4ED7CD6FB4}" destId="{CDE5CF27-AE9A-439F-8DF4-F860F5E7B4AF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F0675E-D40F-443C-AF27-8C6E7B1CB14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EC1C021F-E967-41C6-A56A-716B7F0CB992}">
      <dgm:prSet phldrT="[Text]"/>
      <dgm:spPr/>
      <dgm:t>
        <a:bodyPr/>
        <a:lstStyle/>
        <a:p>
          <a:r>
            <a:rPr lang="en-US" dirty="0"/>
            <a:t>Question text</a:t>
          </a:r>
        </a:p>
      </dgm:t>
    </dgm:pt>
    <dgm:pt modelId="{6F9FFAE1-397E-4005-8837-2FE510DE764B}" type="parTrans" cxnId="{1C9DDC79-735B-4C34-A634-20952528A9F9}">
      <dgm:prSet/>
      <dgm:spPr/>
      <dgm:t>
        <a:bodyPr/>
        <a:lstStyle/>
        <a:p>
          <a:endParaRPr lang="en-US"/>
        </a:p>
      </dgm:t>
    </dgm:pt>
    <dgm:pt modelId="{081B0535-E0AC-4E0E-8F4A-82BFB3D64B14}" type="sibTrans" cxnId="{1C9DDC79-735B-4C34-A634-20952528A9F9}">
      <dgm:prSet/>
      <dgm:spPr/>
      <dgm:t>
        <a:bodyPr/>
        <a:lstStyle/>
        <a:p>
          <a:endParaRPr lang="en-US"/>
        </a:p>
      </dgm:t>
    </dgm:pt>
    <dgm:pt modelId="{0D7111E1-61DC-47D8-8122-2C2BFAF0E085}">
      <dgm:prSet phldrT="[Text]"/>
      <dgm:spPr/>
      <dgm:t>
        <a:bodyPr/>
        <a:lstStyle/>
        <a:p>
          <a:r>
            <a:rPr lang="en-US" dirty="0"/>
            <a:t>Dependent Variable</a:t>
          </a:r>
        </a:p>
      </dgm:t>
    </dgm:pt>
    <dgm:pt modelId="{113269BF-2688-4CB8-A200-1505FC8DE15B}" type="parTrans" cxnId="{2E36B4CC-718D-407A-9086-2301AFE5AACA}">
      <dgm:prSet/>
      <dgm:spPr/>
      <dgm:t>
        <a:bodyPr/>
        <a:lstStyle/>
        <a:p>
          <a:endParaRPr lang="en-US"/>
        </a:p>
      </dgm:t>
    </dgm:pt>
    <dgm:pt modelId="{3788484F-09F8-4426-8534-86B311981E07}" type="sibTrans" cxnId="{2E36B4CC-718D-407A-9086-2301AFE5AACA}">
      <dgm:prSet/>
      <dgm:spPr/>
      <dgm:t>
        <a:bodyPr/>
        <a:lstStyle/>
        <a:p>
          <a:endParaRPr lang="en-US"/>
        </a:p>
      </dgm:t>
    </dgm:pt>
    <dgm:pt modelId="{23AA7A4E-4416-4DBF-892C-37DC4BD311B0}">
      <dgm:prSet phldrT="[Text]"/>
      <dgm:spPr/>
      <dgm:t>
        <a:bodyPr/>
        <a:lstStyle/>
        <a:p>
          <a:r>
            <a:rPr lang="en-US" dirty="0"/>
            <a:t>Independent Variable</a:t>
          </a:r>
        </a:p>
      </dgm:t>
    </dgm:pt>
    <dgm:pt modelId="{BA75ADB3-D666-4B4A-86A1-32C9A06FBD4F}" type="parTrans" cxnId="{5018ED58-4154-4682-9222-BEB1EC716600}">
      <dgm:prSet/>
      <dgm:spPr/>
      <dgm:t>
        <a:bodyPr/>
        <a:lstStyle/>
        <a:p>
          <a:endParaRPr lang="en-US"/>
        </a:p>
      </dgm:t>
    </dgm:pt>
    <dgm:pt modelId="{88D70F45-A88E-4AD2-A074-C235C7297091}" type="sibTrans" cxnId="{5018ED58-4154-4682-9222-BEB1EC716600}">
      <dgm:prSet/>
      <dgm:spPr/>
      <dgm:t>
        <a:bodyPr/>
        <a:lstStyle/>
        <a:p>
          <a:endParaRPr lang="en-US"/>
        </a:p>
      </dgm:t>
    </dgm:pt>
    <dgm:pt modelId="{CA98A709-7FEC-4B1E-A023-8EFC8E238D54}">
      <dgm:prSet phldrT="[Text]"/>
      <dgm:spPr/>
      <dgm:t>
        <a:bodyPr/>
        <a:lstStyle/>
        <a:p>
          <a:r>
            <a:rPr lang="en-US" dirty="0"/>
            <a:t>Target : 1 (Insincere questions, 0: Sincere Questions)</a:t>
          </a:r>
        </a:p>
      </dgm:t>
    </dgm:pt>
    <dgm:pt modelId="{30133223-999F-42E2-81FF-EC5581111C56}" type="parTrans" cxnId="{3215EF60-2D40-4AF4-8DD9-DE80F61F9EAA}">
      <dgm:prSet/>
      <dgm:spPr/>
      <dgm:t>
        <a:bodyPr/>
        <a:lstStyle/>
        <a:p>
          <a:endParaRPr lang="en-US"/>
        </a:p>
      </dgm:t>
    </dgm:pt>
    <dgm:pt modelId="{BD74607E-BF4F-43B4-AD1D-9B2893EC8F57}" type="sibTrans" cxnId="{3215EF60-2D40-4AF4-8DD9-DE80F61F9EAA}">
      <dgm:prSet/>
      <dgm:spPr/>
      <dgm:t>
        <a:bodyPr/>
        <a:lstStyle/>
        <a:p>
          <a:endParaRPr lang="en-US"/>
        </a:p>
      </dgm:t>
    </dgm:pt>
    <dgm:pt modelId="{27B01781-3221-46DE-A74E-29D2D362E943}" type="pres">
      <dgm:prSet presAssocID="{64F0675E-D40F-443C-AF27-8C6E7B1CB148}" presName="CompostProcess" presStyleCnt="0">
        <dgm:presLayoutVars>
          <dgm:dir/>
          <dgm:resizeHandles val="exact"/>
        </dgm:presLayoutVars>
      </dgm:prSet>
      <dgm:spPr/>
    </dgm:pt>
    <dgm:pt modelId="{3EEB535C-9058-48DD-B449-93E05F8CA17A}" type="pres">
      <dgm:prSet presAssocID="{64F0675E-D40F-443C-AF27-8C6E7B1CB148}" presName="arrow" presStyleLbl="bgShp" presStyleIdx="0" presStyleCnt="1" custLinFactNeighborX="-4930" custLinFactNeighborY="-390"/>
      <dgm:spPr/>
    </dgm:pt>
    <dgm:pt modelId="{76E3DD8F-2FD3-4765-AE08-4E4ED7CD6FB4}" type="pres">
      <dgm:prSet presAssocID="{64F0675E-D40F-443C-AF27-8C6E7B1CB148}" presName="linearProcess" presStyleCnt="0"/>
      <dgm:spPr/>
    </dgm:pt>
    <dgm:pt modelId="{7D3D467A-ABA8-484C-8EDB-DEF9F61ABDFD}" type="pres">
      <dgm:prSet presAssocID="{23AA7A4E-4416-4DBF-892C-37DC4BD311B0}" presName="textNode" presStyleLbl="node1" presStyleIdx="0" presStyleCnt="2">
        <dgm:presLayoutVars>
          <dgm:bulletEnabled val="1"/>
        </dgm:presLayoutVars>
      </dgm:prSet>
      <dgm:spPr/>
    </dgm:pt>
    <dgm:pt modelId="{BE8515C2-2C4C-4E12-87AB-6E1A7436CFB8}" type="pres">
      <dgm:prSet presAssocID="{88D70F45-A88E-4AD2-A074-C235C7297091}" presName="sibTrans" presStyleCnt="0"/>
      <dgm:spPr/>
    </dgm:pt>
    <dgm:pt modelId="{CDE5CF27-AE9A-439F-8DF4-F860F5E7B4AF}" type="pres">
      <dgm:prSet presAssocID="{0D7111E1-61DC-47D8-8122-2C2BFAF0E085}" presName="textNode" presStyleLbl="node1" presStyleIdx="1" presStyleCnt="2">
        <dgm:presLayoutVars>
          <dgm:bulletEnabled val="1"/>
        </dgm:presLayoutVars>
      </dgm:prSet>
      <dgm:spPr/>
    </dgm:pt>
  </dgm:ptLst>
  <dgm:cxnLst>
    <dgm:cxn modelId="{EB62E512-7741-47BB-9180-322EA9C9C327}" type="presOf" srcId="{CA98A709-7FEC-4B1E-A023-8EFC8E238D54}" destId="{CDE5CF27-AE9A-439F-8DF4-F860F5E7B4AF}" srcOrd="0" destOrd="1" presId="urn:microsoft.com/office/officeart/2005/8/layout/hProcess9"/>
    <dgm:cxn modelId="{0AEB4A2F-C66B-4E77-B013-6E5CD404F8C3}" type="presOf" srcId="{64F0675E-D40F-443C-AF27-8C6E7B1CB148}" destId="{27B01781-3221-46DE-A74E-29D2D362E943}" srcOrd="0" destOrd="0" presId="urn:microsoft.com/office/officeart/2005/8/layout/hProcess9"/>
    <dgm:cxn modelId="{AF30A93E-5C67-4221-943A-6D5A157C7595}" type="presOf" srcId="{0D7111E1-61DC-47D8-8122-2C2BFAF0E085}" destId="{CDE5CF27-AE9A-439F-8DF4-F860F5E7B4AF}" srcOrd="0" destOrd="0" presId="urn:microsoft.com/office/officeart/2005/8/layout/hProcess9"/>
    <dgm:cxn modelId="{3215EF60-2D40-4AF4-8DD9-DE80F61F9EAA}" srcId="{0D7111E1-61DC-47D8-8122-2C2BFAF0E085}" destId="{CA98A709-7FEC-4B1E-A023-8EFC8E238D54}" srcOrd="0" destOrd="0" parTransId="{30133223-999F-42E2-81FF-EC5581111C56}" sibTransId="{BD74607E-BF4F-43B4-AD1D-9B2893EC8F57}"/>
    <dgm:cxn modelId="{5A8FDE46-D8E3-4939-9AA9-EC685B5174A8}" type="presOf" srcId="{23AA7A4E-4416-4DBF-892C-37DC4BD311B0}" destId="{7D3D467A-ABA8-484C-8EDB-DEF9F61ABDFD}" srcOrd="0" destOrd="0" presId="urn:microsoft.com/office/officeart/2005/8/layout/hProcess9"/>
    <dgm:cxn modelId="{5018ED58-4154-4682-9222-BEB1EC716600}" srcId="{64F0675E-D40F-443C-AF27-8C6E7B1CB148}" destId="{23AA7A4E-4416-4DBF-892C-37DC4BD311B0}" srcOrd="0" destOrd="0" parTransId="{BA75ADB3-D666-4B4A-86A1-32C9A06FBD4F}" sibTransId="{88D70F45-A88E-4AD2-A074-C235C7297091}"/>
    <dgm:cxn modelId="{1C9DDC79-735B-4C34-A634-20952528A9F9}" srcId="{23AA7A4E-4416-4DBF-892C-37DC4BD311B0}" destId="{EC1C021F-E967-41C6-A56A-716B7F0CB992}" srcOrd="0" destOrd="0" parTransId="{6F9FFAE1-397E-4005-8837-2FE510DE764B}" sibTransId="{081B0535-E0AC-4E0E-8F4A-82BFB3D64B14}"/>
    <dgm:cxn modelId="{AC8B01AA-F991-4700-AA3F-B18F32BA6395}" type="presOf" srcId="{EC1C021F-E967-41C6-A56A-716B7F0CB992}" destId="{7D3D467A-ABA8-484C-8EDB-DEF9F61ABDFD}" srcOrd="0" destOrd="1" presId="urn:microsoft.com/office/officeart/2005/8/layout/hProcess9"/>
    <dgm:cxn modelId="{2E36B4CC-718D-407A-9086-2301AFE5AACA}" srcId="{64F0675E-D40F-443C-AF27-8C6E7B1CB148}" destId="{0D7111E1-61DC-47D8-8122-2C2BFAF0E085}" srcOrd="1" destOrd="0" parTransId="{113269BF-2688-4CB8-A200-1505FC8DE15B}" sibTransId="{3788484F-09F8-4426-8534-86B311981E07}"/>
    <dgm:cxn modelId="{47588B48-29BD-4C49-B82C-A413B45E1BA6}" type="presParOf" srcId="{27B01781-3221-46DE-A74E-29D2D362E943}" destId="{3EEB535C-9058-48DD-B449-93E05F8CA17A}" srcOrd="0" destOrd="0" presId="urn:microsoft.com/office/officeart/2005/8/layout/hProcess9"/>
    <dgm:cxn modelId="{D16D5872-CB7A-401F-B74B-AA0951BFD841}" type="presParOf" srcId="{27B01781-3221-46DE-A74E-29D2D362E943}" destId="{76E3DD8F-2FD3-4765-AE08-4E4ED7CD6FB4}" srcOrd="1" destOrd="0" presId="urn:microsoft.com/office/officeart/2005/8/layout/hProcess9"/>
    <dgm:cxn modelId="{F62ECDC2-7857-407F-B21F-E39A127C6017}" type="presParOf" srcId="{76E3DD8F-2FD3-4765-AE08-4E4ED7CD6FB4}" destId="{7D3D467A-ABA8-484C-8EDB-DEF9F61ABDFD}" srcOrd="0" destOrd="0" presId="urn:microsoft.com/office/officeart/2005/8/layout/hProcess9"/>
    <dgm:cxn modelId="{505DF159-53F9-4282-9C9D-6E364BEA1EC5}" type="presParOf" srcId="{76E3DD8F-2FD3-4765-AE08-4E4ED7CD6FB4}" destId="{BE8515C2-2C4C-4E12-87AB-6E1A7436CFB8}" srcOrd="1" destOrd="0" presId="urn:microsoft.com/office/officeart/2005/8/layout/hProcess9"/>
    <dgm:cxn modelId="{8397A143-B194-4B84-B1F3-72F7E5280F8E}" type="presParOf" srcId="{76E3DD8F-2FD3-4765-AE08-4E4ED7CD6FB4}" destId="{CDE5CF27-AE9A-439F-8DF4-F860F5E7B4AF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F0675E-D40F-443C-AF27-8C6E7B1CB14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EC1C021F-E967-41C6-A56A-716B7F0CB992}">
      <dgm:prSet phldrT="[Text]"/>
      <dgm:spPr/>
      <dgm:t>
        <a:bodyPr/>
        <a:lstStyle/>
        <a:p>
          <a:r>
            <a:rPr lang="en-US" dirty="0"/>
            <a:t>Categorical variable 1</a:t>
          </a:r>
        </a:p>
      </dgm:t>
    </dgm:pt>
    <dgm:pt modelId="{6F9FFAE1-397E-4005-8837-2FE510DE764B}" type="parTrans" cxnId="{1C9DDC79-735B-4C34-A634-20952528A9F9}">
      <dgm:prSet/>
      <dgm:spPr/>
      <dgm:t>
        <a:bodyPr/>
        <a:lstStyle/>
        <a:p>
          <a:endParaRPr lang="en-US"/>
        </a:p>
      </dgm:t>
    </dgm:pt>
    <dgm:pt modelId="{081B0535-E0AC-4E0E-8F4A-82BFB3D64B14}" type="sibTrans" cxnId="{1C9DDC79-735B-4C34-A634-20952528A9F9}">
      <dgm:prSet/>
      <dgm:spPr/>
      <dgm:t>
        <a:bodyPr/>
        <a:lstStyle/>
        <a:p>
          <a:endParaRPr lang="en-US"/>
        </a:p>
      </dgm:t>
    </dgm:pt>
    <dgm:pt modelId="{0D7111E1-61DC-47D8-8122-2C2BFAF0E085}">
      <dgm:prSet phldrT="[Text]"/>
      <dgm:spPr/>
      <dgm:t>
        <a:bodyPr/>
        <a:lstStyle/>
        <a:p>
          <a:r>
            <a:rPr lang="en-US" dirty="0"/>
            <a:t>Dependent Variable</a:t>
          </a:r>
        </a:p>
      </dgm:t>
    </dgm:pt>
    <dgm:pt modelId="{113269BF-2688-4CB8-A200-1505FC8DE15B}" type="parTrans" cxnId="{2E36B4CC-718D-407A-9086-2301AFE5AACA}">
      <dgm:prSet/>
      <dgm:spPr/>
      <dgm:t>
        <a:bodyPr/>
        <a:lstStyle/>
        <a:p>
          <a:endParaRPr lang="en-US"/>
        </a:p>
      </dgm:t>
    </dgm:pt>
    <dgm:pt modelId="{3788484F-09F8-4426-8534-86B311981E07}" type="sibTrans" cxnId="{2E36B4CC-718D-407A-9086-2301AFE5AACA}">
      <dgm:prSet/>
      <dgm:spPr/>
      <dgm:t>
        <a:bodyPr/>
        <a:lstStyle/>
        <a:p>
          <a:endParaRPr lang="en-US"/>
        </a:p>
      </dgm:t>
    </dgm:pt>
    <dgm:pt modelId="{23AA7A4E-4416-4DBF-892C-37DC4BD311B0}">
      <dgm:prSet phldrT="[Text]"/>
      <dgm:spPr/>
      <dgm:t>
        <a:bodyPr/>
        <a:lstStyle/>
        <a:p>
          <a:r>
            <a:rPr lang="en-US" dirty="0"/>
            <a:t>Independent Variables (question text’s unigram)</a:t>
          </a:r>
        </a:p>
      </dgm:t>
    </dgm:pt>
    <dgm:pt modelId="{BA75ADB3-D666-4B4A-86A1-32C9A06FBD4F}" type="parTrans" cxnId="{5018ED58-4154-4682-9222-BEB1EC716600}">
      <dgm:prSet/>
      <dgm:spPr/>
      <dgm:t>
        <a:bodyPr/>
        <a:lstStyle/>
        <a:p>
          <a:endParaRPr lang="en-US"/>
        </a:p>
      </dgm:t>
    </dgm:pt>
    <dgm:pt modelId="{88D70F45-A88E-4AD2-A074-C235C7297091}" type="sibTrans" cxnId="{5018ED58-4154-4682-9222-BEB1EC716600}">
      <dgm:prSet/>
      <dgm:spPr/>
      <dgm:t>
        <a:bodyPr/>
        <a:lstStyle/>
        <a:p>
          <a:endParaRPr lang="en-US"/>
        </a:p>
      </dgm:t>
    </dgm:pt>
    <dgm:pt modelId="{CA98A709-7FEC-4B1E-A023-8EFC8E238D54}">
      <dgm:prSet phldrT="[Text]"/>
      <dgm:spPr/>
      <dgm:t>
        <a:bodyPr/>
        <a:lstStyle/>
        <a:p>
          <a:r>
            <a:rPr lang="en-US" dirty="0"/>
            <a:t>Target : 1 (Insincere questions, 0: Sincere Questions)</a:t>
          </a:r>
        </a:p>
      </dgm:t>
    </dgm:pt>
    <dgm:pt modelId="{30133223-999F-42E2-81FF-EC5581111C56}" type="parTrans" cxnId="{3215EF60-2D40-4AF4-8DD9-DE80F61F9EAA}">
      <dgm:prSet/>
      <dgm:spPr/>
      <dgm:t>
        <a:bodyPr/>
        <a:lstStyle/>
        <a:p>
          <a:endParaRPr lang="en-US"/>
        </a:p>
      </dgm:t>
    </dgm:pt>
    <dgm:pt modelId="{BD74607E-BF4F-43B4-AD1D-9B2893EC8F57}" type="sibTrans" cxnId="{3215EF60-2D40-4AF4-8DD9-DE80F61F9EAA}">
      <dgm:prSet/>
      <dgm:spPr/>
      <dgm:t>
        <a:bodyPr/>
        <a:lstStyle/>
        <a:p>
          <a:endParaRPr lang="en-US"/>
        </a:p>
      </dgm:t>
    </dgm:pt>
    <dgm:pt modelId="{64C6CB08-9F3D-4743-8F75-BACA8A582A06}">
      <dgm:prSet phldrT="[Text]"/>
      <dgm:spPr/>
      <dgm:t>
        <a:bodyPr/>
        <a:lstStyle/>
        <a:p>
          <a:r>
            <a:rPr lang="en-US" dirty="0"/>
            <a:t>Categorical variable 2</a:t>
          </a:r>
        </a:p>
      </dgm:t>
    </dgm:pt>
    <dgm:pt modelId="{A46BFFA1-8827-40E8-826F-7FE52927FC19}" type="parTrans" cxnId="{27043725-CD2C-4A3B-A440-B986672CEF93}">
      <dgm:prSet/>
      <dgm:spPr/>
      <dgm:t>
        <a:bodyPr/>
        <a:lstStyle/>
        <a:p>
          <a:endParaRPr lang="en-US"/>
        </a:p>
      </dgm:t>
    </dgm:pt>
    <dgm:pt modelId="{36E7E97D-BD90-4B7D-97A2-F003091BC79D}" type="sibTrans" cxnId="{27043725-CD2C-4A3B-A440-B986672CEF93}">
      <dgm:prSet/>
      <dgm:spPr/>
      <dgm:t>
        <a:bodyPr/>
        <a:lstStyle/>
        <a:p>
          <a:endParaRPr lang="en-US"/>
        </a:p>
      </dgm:t>
    </dgm:pt>
    <dgm:pt modelId="{11A5FB72-2FD7-4F93-9DDE-20AC0CB54694}">
      <dgm:prSet phldrT="[Text]"/>
      <dgm:spPr/>
      <dgm:t>
        <a:bodyPr/>
        <a:lstStyle/>
        <a:p>
          <a:r>
            <a:rPr lang="en-US" dirty="0"/>
            <a:t>Categorical variable 200</a:t>
          </a:r>
        </a:p>
      </dgm:t>
    </dgm:pt>
    <dgm:pt modelId="{B63A3816-5416-48EF-97B1-6BEA903ED483}" type="parTrans" cxnId="{624904B6-BCBB-45AF-A926-694C9D969BAC}">
      <dgm:prSet/>
      <dgm:spPr/>
      <dgm:t>
        <a:bodyPr/>
        <a:lstStyle/>
        <a:p>
          <a:endParaRPr lang="en-US"/>
        </a:p>
      </dgm:t>
    </dgm:pt>
    <dgm:pt modelId="{FAB07AB4-0F05-4F44-8B7F-05BEE3FD950F}" type="sibTrans" cxnId="{624904B6-BCBB-45AF-A926-694C9D969BAC}">
      <dgm:prSet/>
      <dgm:spPr/>
      <dgm:t>
        <a:bodyPr/>
        <a:lstStyle/>
        <a:p>
          <a:endParaRPr lang="en-US"/>
        </a:p>
      </dgm:t>
    </dgm:pt>
    <dgm:pt modelId="{2C3C98FA-C90F-4F44-842B-3C0F745B2BB7}">
      <dgm:prSet phldrT="[Text]"/>
      <dgm:spPr/>
      <dgm:t>
        <a:bodyPr/>
        <a:lstStyle/>
        <a:p>
          <a:r>
            <a:rPr lang="en-US" dirty="0"/>
            <a:t>….</a:t>
          </a:r>
        </a:p>
      </dgm:t>
    </dgm:pt>
    <dgm:pt modelId="{B12C635F-530E-4638-A29D-5A173525DB77}" type="sibTrans" cxnId="{DD419F0B-8846-4B59-9E80-0A0E91FE78BB}">
      <dgm:prSet/>
      <dgm:spPr/>
      <dgm:t>
        <a:bodyPr/>
        <a:lstStyle/>
        <a:p>
          <a:endParaRPr lang="en-US"/>
        </a:p>
      </dgm:t>
    </dgm:pt>
    <dgm:pt modelId="{8E3075BF-4C47-4EC1-B58E-DEA4347208A9}" type="parTrans" cxnId="{DD419F0B-8846-4B59-9E80-0A0E91FE78BB}">
      <dgm:prSet/>
      <dgm:spPr/>
      <dgm:t>
        <a:bodyPr/>
        <a:lstStyle/>
        <a:p>
          <a:endParaRPr lang="en-US"/>
        </a:p>
      </dgm:t>
    </dgm:pt>
    <dgm:pt modelId="{27B01781-3221-46DE-A74E-29D2D362E943}" type="pres">
      <dgm:prSet presAssocID="{64F0675E-D40F-443C-AF27-8C6E7B1CB148}" presName="CompostProcess" presStyleCnt="0">
        <dgm:presLayoutVars>
          <dgm:dir/>
          <dgm:resizeHandles val="exact"/>
        </dgm:presLayoutVars>
      </dgm:prSet>
      <dgm:spPr/>
    </dgm:pt>
    <dgm:pt modelId="{3EEB535C-9058-48DD-B449-93E05F8CA17A}" type="pres">
      <dgm:prSet presAssocID="{64F0675E-D40F-443C-AF27-8C6E7B1CB148}" presName="arrow" presStyleLbl="bgShp" presStyleIdx="0" presStyleCnt="1" custLinFactNeighborX="-6184"/>
      <dgm:spPr/>
    </dgm:pt>
    <dgm:pt modelId="{76E3DD8F-2FD3-4765-AE08-4E4ED7CD6FB4}" type="pres">
      <dgm:prSet presAssocID="{64F0675E-D40F-443C-AF27-8C6E7B1CB148}" presName="linearProcess" presStyleCnt="0"/>
      <dgm:spPr/>
    </dgm:pt>
    <dgm:pt modelId="{7D3D467A-ABA8-484C-8EDB-DEF9F61ABDFD}" type="pres">
      <dgm:prSet presAssocID="{23AA7A4E-4416-4DBF-892C-37DC4BD311B0}" presName="textNode" presStyleLbl="node1" presStyleIdx="0" presStyleCnt="2">
        <dgm:presLayoutVars>
          <dgm:bulletEnabled val="1"/>
        </dgm:presLayoutVars>
      </dgm:prSet>
      <dgm:spPr/>
    </dgm:pt>
    <dgm:pt modelId="{BE8515C2-2C4C-4E12-87AB-6E1A7436CFB8}" type="pres">
      <dgm:prSet presAssocID="{88D70F45-A88E-4AD2-A074-C235C7297091}" presName="sibTrans" presStyleCnt="0"/>
      <dgm:spPr/>
    </dgm:pt>
    <dgm:pt modelId="{CDE5CF27-AE9A-439F-8DF4-F860F5E7B4AF}" type="pres">
      <dgm:prSet presAssocID="{0D7111E1-61DC-47D8-8122-2C2BFAF0E085}" presName="textNode" presStyleLbl="node1" presStyleIdx="1" presStyleCnt="2" custScaleX="70757">
        <dgm:presLayoutVars>
          <dgm:bulletEnabled val="1"/>
        </dgm:presLayoutVars>
      </dgm:prSet>
      <dgm:spPr/>
    </dgm:pt>
  </dgm:ptLst>
  <dgm:cxnLst>
    <dgm:cxn modelId="{DD419F0B-8846-4B59-9E80-0A0E91FE78BB}" srcId="{23AA7A4E-4416-4DBF-892C-37DC4BD311B0}" destId="{2C3C98FA-C90F-4F44-842B-3C0F745B2BB7}" srcOrd="2" destOrd="0" parTransId="{8E3075BF-4C47-4EC1-B58E-DEA4347208A9}" sibTransId="{B12C635F-530E-4638-A29D-5A173525DB77}"/>
    <dgm:cxn modelId="{EB62E512-7741-47BB-9180-322EA9C9C327}" type="presOf" srcId="{CA98A709-7FEC-4B1E-A023-8EFC8E238D54}" destId="{CDE5CF27-AE9A-439F-8DF4-F860F5E7B4AF}" srcOrd="0" destOrd="1" presId="urn:microsoft.com/office/officeart/2005/8/layout/hProcess9"/>
    <dgm:cxn modelId="{27043725-CD2C-4A3B-A440-B986672CEF93}" srcId="{23AA7A4E-4416-4DBF-892C-37DC4BD311B0}" destId="{64C6CB08-9F3D-4743-8F75-BACA8A582A06}" srcOrd="1" destOrd="0" parTransId="{A46BFFA1-8827-40E8-826F-7FE52927FC19}" sibTransId="{36E7E97D-BD90-4B7D-97A2-F003091BC79D}"/>
    <dgm:cxn modelId="{0AEB4A2F-C66B-4E77-B013-6E5CD404F8C3}" type="presOf" srcId="{64F0675E-D40F-443C-AF27-8C6E7B1CB148}" destId="{27B01781-3221-46DE-A74E-29D2D362E943}" srcOrd="0" destOrd="0" presId="urn:microsoft.com/office/officeart/2005/8/layout/hProcess9"/>
    <dgm:cxn modelId="{AF30A93E-5C67-4221-943A-6D5A157C7595}" type="presOf" srcId="{0D7111E1-61DC-47D8-8122-2C2BFAF0E085}" destId="{CDE5CF27-AE9A-439F-8DF4-F860F5E7B4AF}" srcOrd="0" destOrd="0" presId="urn:microsoft.com/office/officeart/2005/8/layout/hProcess9"/>
    <dgm:cxn modelId="{3215EF60-2D40-4AF4-8DD9-DE80F61F9EAA}" srcId="{0D7111E1-61DC-47D8-8122-2C2BFAF0E085}" destId="{CA98A709-7FEC-4B1E-A023-8EFC8E238D54}" srcOrd="0" destOrd="0" parTransId="{30133223-999F-42E2-81FF-EC5581111C56}" sibTransId="{BD74607E-BF4F-43B4-AD1D-9B2893EC8F57}"/>
    <dgm:cxn modelId="{20E3ED65-EA03-4A88-A440-AC619AD246A0}" type="presOf" srcId="{64C6CB08-9F3D-4743-8F75-BACA8A582A06}" destId="{7D3D467A-ABA8-484C-8EDB-DEF9F61ABDFD}" srcOrd="0" destOrd="2" presId="urn:microsoft.com/office/officeart/2005/8/layout/hProcess9"/>
    <dgm:cxn modelId="{5A8FDE46-D8E3-4939-9AA9-EC685B5174A8}" type="presOf" srcId="{23AA7A4E-4416-4DBF-892C-37DC4BD311B0}" destId="{7D3D467A-ABA8-484C-8EDB-DEF9F61ABDFD}" srcOrd="0" destOrd="0" presId="urn:microsoft.com/office/officeart/2005/8/layout/hProcess9"/>
    <dgm:cxn modelId="{D138BE74-3DA0-4F93-BF5C-C4A9F4597EFD}" type="presOf" srcId="{2C3C98FA-C90F-4F44-842B-3C0F745B2BB7}" destId="{7D3D467A-ABA8-484C-8EDB-DEF9F61ABDFD}" srcOrd="0" destOrd="3" presId="urn:microsoft.com/office/officeart/2005/8/layout/hProcess9"/>
    <dgm:cxn modelId="{5018ED58-4154-4682-9222-BEB1EC716600}" srcId="{64F0675E-D40F-443C-AF27-8C6E7B1CB148}" destId="{23AA7A4E-4416-4DBF-892C-37DC4BD311B0}" srcOrd="0" destOrd="0" parTransId="{BA75ADB3-D666-4B4A-86A1-32C9A06FBD4F}" sibTransId="{88D70F45-A88E-4AD2-A074-C235C7297091}"/>
    <dgm:cxn modelId="{1C9DDC79-735B-4C34-A634-20952528A9F9}" srcId="{23AA7A4E-4416-4DBF-892C-37DC4BD311B0}" destId="{EC1C021F-E967-41C6-A56A-716B7F0CB992}" srcOrd="0" destOrd="0" parTransId="{6F9FFAE1-397E-4005-8837-2FE510DE764B}" sibTransId="{081B0535-E0AC-4E0E-8F4A-82BFB3D64B14}"/>
    <dgm:cxn modelId="{AC8B01AA-F991-4700-AA3F-B18F32BA6395}" type="presOf" srcId="{EC1C021F-E967-41C6-A56A-716B7F0CB992}" destId="{7D3D467A-ABA8-484C-8EDB-DEF9F61ABDFD}" srcOrd="0" destOrd="1" presId="urn:microsoft.com/office/officeart/2005/8/layout/hProcess9"/>
    <dgm:cxn modelId="{624904B6-BCBB-45AF-A926-694C9D969BAC}" srcId="{23AA7A4E-4416-4DBF-892C-37DC4BD311B0}" destId="{11A5FB72-2FD7-4F93-9DDE-20AC0CB54694}" srcOrd="3" destOrd="0" parTransId="{B63A3816-5416-48EF-97B1-6BEA903ED483}" sibTransId="{FAB07AB4-0F05-4F44-8B7F-05BEE3FD950F}"/>
    <dgm:cxn modelId="{2E36B4CC-718D-407A-9086-2301AFE5AACA}" srcId="{64F0675E-D40F-443C-AF27-8C6E7B1CB148}" destId="{0D7111E1-61DC-47D8-8122-2C2BFAF0E085}" srcOrd="1" destOrd="0" parTransId="{113269BF-2688-4CB8-A200-1505FC8DE15B}" sibTransId="{3788484F-09F8-4426-8534-86B311981E07}"/>
    <dgm:cxn modelId="{70F6D1ED-35CD-4E74-A12B-BB695F68A338}" type="presOf" srcId="{11A5FB72-2FD7-4F93-9DDE-20AC0CB54694}" destId="{7D3D467A-ABA8-484C-8EDB-DEF9F61ABDFD}" srcOrd="0" destOrd="4" presId="urn:microsoft.com/office/officeart/2005/8/layout/hProcess9"/>
    <dgm:cxn modelId="{47588B48-29BD-4C49-B82C-A413B45E1BA6}" type="presParOf" srcId="{27B01781-3221-46DE-A74E-29D2D362E943}" destId="{3EEB535C-9058-48DD-B449-93E05F8CA17A}" srcOrd="0" destOrd="0" presId="urn:microsoft.com/office/officeart/2005/8/layout/hProcess9"/>
    <dgm:cxn modelId="{D16D5872-CB7A-401F-B74B-AA0951BFD841}" type="presParOf" srcId="{27B01781-3221-46DE-A74E-29D2D362E943}" destId="{76E3DD8F-2FD3-4765-AE08-4E4ED7CD6FB4}" srcOrd="1" destOrd="0" presId="urn:microsoft.com/office/officeart/2005/8/layout/hProcess9"/>
    <dgm:cxn modelId="{F62ECDC2-7857-407F-B21F-E39A127C6017}" type="presParOf" srcId="{76E3DD8F-2FD3-4765-AE08-4E4ED7CD6FB4}" destId="{7D3D467A-ABA8-484C-8EDB-DEF9F61ABDFD}" srcOrd="0" destOrd="0" presId="urn:microsoft.com/office/officeart/2005/8/layout/hProcess9"/>
    <dgm:cxn modelId="{505DF159-53F9-4282-9C9D-6E364BEA1EC5}" type="presParOf" srcId="{76E3DD8F-2FD3-4765-AE08-4E4ED7CD6FB4}" destId="{BE8515C2-2C4C-4E12-87AB-6E1A7436CFB8}" srcOrd="1" destOrd="0" presId="urn:microsoft.com/office/officeart/2005/8/layout/hProcess9"/>
    <dgm:cxn modelId="{8397A143-B194-4B84-B1F3-72F7E5280F8E}" type="presParOf" srcId="{76E3DD8F-2FD3-4765-AE08-4E4ED7CD6FB4}" destId="{CDE5CF27-AE9A-439F-8DF4-F860F5E7B4AF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B535C-9058-48DD-B449-93E05F8CA17A}">
      <dsp:nvSpPr>
        <dsp:cNvPr id="0" name=""/>
        <dsp:cNvSpPr/>
      </dsp:nvSpPr>
      <dsp:spPr>
        <a:xfrm>
          <a:off x="205387" y="0"/>
          <a:ext cx="5275090" cy="302601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3D467A-ABA8-484C-8EDB-DEF9F61ABDFD}">
      <dsp:nvSpPr>
        <dsp:cNvPr id="0" name=""/>
        <dsp:cNvSpPr/>
      </dsp:nvSpPr>
      <dsp:spPr>
        <a:xfrm>
          <a:off x="75" y="907805"/>
          <a:ext cx="3027237" cy="12104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Independent Variable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Question text</a:t>
          </a:r>
        </a:p>
      </dsp:txBody>
      <dsp:txXfrm>
        <a:off x="59162" y="966892"/>
        <a:ext cx="2909063" cy="1092232"/>
      </dsp:txXfrm>
    </dsp:sp>
    <dsp:sp modelId="{CDE5CF27-AE9A-439F-8DF4-F860F5E7B4AF}">
      <dsp:nvSpPr>
        <dsp:cNvPr id="0" name=""/>
        <dsp:cNvSpPr/>
      </dsp:nvSpPr>
      <dsp:spPr>
        <a:xfrm>
          <a:off x="3178675" y="907805"/>
          <a:ext cx="3027237" cy="12104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Dependent Variable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Target : 1 (Insincere questions, 0: Sincere Questions)</a:t>
          </a:r>
        </a:p>
      </dsp:txBody>
      <dsp:txXfrm>
        <a:off x="3237762" y="966892"/>
        <a:ext cx="2909063" cy="10922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B535C-9058-48DD-B449-93E05F8CA17A}">
      <dsp:nvSpPr>
        <dsp:cNvPr id="0" name=""/>
        <dsp:cNvSpPr/>
      </dsp:nvSpPr>
      <dsp:spPr>
        <a:xfrm>
          <a:off x="131536" y="0"/>
          <a:ext cx="3378340" cy="215177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3D467A-ABA8-484C-8EDB-DEF9F61ABDFD}">
      <dsp:nvSpPr>
        <dsp:cNvPr id="0" name=""/>
        <dsp:cNvSpPr/>
      </dsp:nvSpPr>
      <dsp:spPr>
        <a:xfrm>
          <a:off x="398664" y="645532"/>
          <a:ext cx="1540125" cy="860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Independent Variable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Question text</a:t>
          </a:r>
        </a:p>
      </dsp:txBody>
      <dsp:txXfrm>
        <a:off x="440680" y="687548"/>
        <a:ext cx="1456093" cy="776678"/>
      </dsp:txXfrm>
    </dsp:sp>
    <dsp:sp modelId="{CDE5CF27-AE9A-439F-8DF4-F860F5E7B4AF}">
      <dsp:nvSpPr>
        <dsp:cNvPr id="0" name=""/>
        <dsp:cNvSpPr/>
      </dsp:nvSpPr>
      <dsp:spPr>
        <a:xfrm>
          <a:off x="2035727" y="645532"/>
          <a:ext cx="1540125" cy="860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Dependent Variable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Target : 1 (Insincere questions, 0: Sincere Questions)</a:t>
          </a:r>
        </a:p>
      </dsp:txBody>
      <dsp:txXfrm>
        <a:off x="2077743" y="687548"/>
        <a:ext cx="1456093" cy="7766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B535C-9058-48DD-B449-93E05F8CA17A}">
      <dsp:nvSpPr>
        <dsp:cNvPr id="0" name=""/>
        <dsp:cNvSpPr/>
      </dsp:nvSpPr>
      <dsp:spPr>
        <a:xfrm>
          <a:off x="101681" y="0"/>
          <a:ext cx="3852273" cy="215177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3D467A-ABA8-484C-8EDB-DEF9F61ABDFD}">
      <dsp:nvSpPr>
        <dsp:cNvPr id="0" name=""/>
        <dsp:cNvSpPr/>
      </dsp:nvSpPr>
      <dsp:spPr>
        <a:xfrm>
          <a:off x="109737" y="645532"/>
          <a:ext cx="2450158" cy="860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Independent Variables (question text’s unigram)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Categorical variable 1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Categorical variable 2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….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Categorical variable 200</a:t>
          </a:r>
        </a:p>
      </dsp:txBody>
      <dsp:txXfrm>
        <a:off x="151753" y="687548"/>
        <a:ext cx="2366126" cy="776678"/>
      </dsp:txXfrm>
    </dsp:sp>
    <dsp:sp modelId="{CDE5CF27-AE9A-439F-8DF4-F860F5E7B4AF}">
      <dsp:nvSpPr>
        <dsp:cNvPr id="0" name=""/>
        <dsp:cNvSpPr/>
      </dsp:nvSpPr>
      <dsp:spPr>
        <a:xfrm>
          <a:off x="2688689" y="645532"/>
          <a:ext cx="1733658" cy="860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Dependent Variable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Target : 1 (Insincere questions, 0: Sincere Questions)</a:t>
          </a:r>
        </a:p>
      </dsp:txBody>
      <dsp:txXfrm>
        <a:off x="2730705" y="687548"/>
        <a:ext cx="1649626" cy="7766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DF4D3-5962-4C8B-B509-6B8522080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B18FD7-EB90-4D60-B11D-398A2C1D7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8BA60-F24C-45DB-800F-CA090E04D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C208-9313-4C82-8E09-8DAD64ADEC3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7ACDE-6F8F-4CC1-883A-169131523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22303-5681-422C-8CCA-5906BD61A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DA9E-1402-4D36-B56F-2E8D71F6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02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38D49-455C-468E-BC21-1073B2BC9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401872-FF36-4031-87A4-A39E5A2D6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45C45-57B6-49C5-9937-ECF4A4008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C208-9313-4C82-8E09-8DAD64ADEC3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32DB7-4C48-4E81-AFDB-32805145A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9EC66-D1E1-45F4-B4DB-5F87ADFBC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DA9E-1402-4D36-B56F-2E8D71F6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05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71D55A-B4F5-47C5-B2F1-483C854C22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AC6AA-A06E-4012-83E3-9A0173E7B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875BC-20DA-49ED-B118-83FC85E0C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C208-9313-4C82-8E09-8DAD64ADEC3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2A1EC-20AF-41CC-9F71-D71A5E17B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AC180-6DCA-43DD-AA70-00697AFCB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DA9E-1402-4D36-B56F-2E8D71F6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21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89EE7-B24B-48DD-A6E7-ADF70F148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F3948-EED5-42AC-BB51-A69223C00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C4D8C-ABA9-4977-A3CF-9C8CA563D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C208-9313-4C82-8E09-8DAD64ADEC3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9E30B-E431-4876-88E9-0CB06EFB3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C6F6B-6789-45E4-9AAB-0C480D9F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DA9E-1402-4D36-B56F-2E8D71F6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61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09E48-4F28-46A6-8187-9A5FF7C7F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6E191-57FC-49D1-AEB7-BF1A00622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6B6D9-F403-4592-8DB0-1B012E4DD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C208-9313-4C82-8E09-8DAD64ADEC3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06F29-D466-46F3-B865-96F86A4D7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6C7C1-4FC2-45A0-9A54-E80F4D08E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DA9E-1402-4D36-B56F-2E8D71F6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06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41B6E-9ABD-4B90-A6C0-FD3687B7D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DD45A-C6CE-4152-8FBF-70617604C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1B35E-7F14-4A4A-9931-7274B8416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47E62-65A6-4F00-95FC-9D6198EE2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C208-9313-4C82-8E09-8DAD64ADEC3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35F2C-1C56-4858-87ED-B88E035DF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EA95C-93F5-45DC-9300-60AB2FB2F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DA9E-1402-4D36-B56F-2E8D71F6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1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9CE16-D028-419E-AD76-E2D604DAF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46587-4BCD-4265-92FC-8DF995004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E234D1-2B26-4299-ABCF-F491851F8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69E43-76D6-4EAC-AB9D-CCA0E0F493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6756A3-37DA-4890-BBFA-3479C95BE9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1BAA2-9F0B-4EEC-8893-8BBFF405E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C208-9313-4C82-8E09-8DAD64ADEC3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3B4932-865A-4BD2-83E0-652A7E2F3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CD265A-FE6F-4F0E-AE1F-D1C77D368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DA9E-1402-4D36-B56F-2E8D71F6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3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E0A32-4DD8-4E2B-A535-F7CCD9660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E6D398-A8D6-4AD7-9DDC-2C55AADA5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C208-9313-4C82-8E09-8DAD64ADEC3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B9902C-EA5F-45CB-97EE-36D425825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B3898A-AE12-4852-A90E-026D1D540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DA9E-1402-4D36-B56F-2E8D71F6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37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D5A602-F7CB-4D3D-8F40-00C8A1534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C208-9313-4C82-8E09-8DAD64ADEC3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9E2E5F-278D-4BC7-BA56-26089E7B8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BCF10-3AD6-45B0-A9F7-69B728628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DA9E-1402-4D36-B56F-2E8D71F6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40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04BC5-79B5-42D3-9A9F-CF6F33D58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67B2A-E6D3-42F9-91AA-4F2ADC188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AB8B5C-92F7-45DB-AB5B-AFBDFEC71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56E78-2E60-422B-88C6-47F732664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C208-9313-4C82-8E09-8DAD64ADEC3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0C75F-90D1-46F7-80EC-4A6F0C91E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2D43A-E5F0-411E-9129-3BDEF60C2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DA9E-1402-4D36-B56F-2E8D71F6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0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5F089-6ADA-4E24-8BD4-16D0E8D24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38B880-C9BC-48C2-AE8C-5A65AA1D8B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2B873-D61C-4C24-A529-27D1A5181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AE806-C601-482F-88EC-5756C24D7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C208-9313-4C82-8E09-8DAD64ADEC3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D745E-892A-4639-8DFB-A45CBD57E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A9A1A-E90E-4F1C-B2D5-0D0DABEA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DA9E-1402-4D36-B56F-2E8D71F6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7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90E675-B8CE-4A71-B44D-E3A4CC849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208DB-2555-485D-A7B8-650C2D526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63752-A343-480C-B9C3-3E69D4ED58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8C208-9313-4C82-8E09-8DAD64ADEC3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776BA-CC83-49A3-A645-CDA22A0D8D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078A2-4E71-4F0A-8DF5-1F7C2B5DFC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3DA9E-1402-4D36-B56F-2E8D71F6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0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alin4788/Springboard/blob/master/Capstone%20Two/notebooks/4.%20Quora%20Insincere%20Classification%20-%20Modeling%20Step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jp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13" Type="http://schemas.openxmlformats.org/officeDocument/2006/relationships/image" Target="../media/image18.jpg"/><Relationship Id="rId3" Type="http://schemas.openxmlformats.org/officeDocument/2006/relationships/image" Target="../media/image4.jpg"/><Relationship Id="rId7" Type="http://schemas.openxmlformats.org/officeDocument/2006/relationships/image" Target="../media/image12.png"/><Relationship Id="rId12" Type="http://schemas.openxmlformats.org/officeDocument/2006/relationships/image" Target="../media/image17.jpg"/><Relationship Id="rId2" Type="http://schemas.openxmlformats.org/officeDocument/2006/relationships/image" Target="../media/image3.jp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6.jpg"/><Relationship Id="rId5" Type="http://schemas.openxmlformats.org/officeDocument/2006/relationships/image" Target="../media/image6.png"/><Relationship Id="rId15" Type="http://schemas.openxmlformats.org/officeDocument/2006/relationships/image" Target="../media/image20.jpg"/><Relationship Id="rId10" Type="http://schemas.openxmlformats.org/officeDocument/2006/relationships/image" Target="../media/image15.jpg"/><Relationship Id="rId4" Type="http://schemas.openxmlformats.org/officeDocument/2006/relationships/image" Target="../media/image5.jpg"/><Relationship Id="rId9" Type="http://schemas.openxmlformats.org/officeDocument/2006/relationships/image" Target="../media/image14.jp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0.png"/><Relationship Id="rId5" Type="http://schemas.openxmlformats.org/officeDocument/2006/relationships/image" Target="../media/image25.png"/><Relationship Id="rId10" Type="http://schemas.openxmlformats.org/officeDocument/2006/relationships/image" Target="../media/image29.jpg"/><Relationship Id="rId4" Type="http://schemas.openxmlformats.org/officeDocument/2006/relationships/image" Target="../media/image24.png"/><Relationship Id="rId9" Type="http://schemas.openxmlformats.org/officeDocument/2006/relationships/image" Target="../media/image1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github.com/shalin4788/Springboard/blob/master/Capstone%20Two/notebooks/1.%20Quora%20Insincere%20Capstone%20Data%20Wrangling.ipynb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hyperlink" Target="https://github.com/shalin4788/Springboard/blob/master/Capstone%20Two/notebooks/2.%20EDA_Quora%20Insincere%20Capstone%20Data.ipynb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jp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g"/><Relationship Id="rId5" Type="http://schemas.openxmlformats.org/officeDocument/2006/relationships/image" Target="../media/image38.jpg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43.png"/><Relationship Id="rId7" Type="http://schemas.openxmlformats.org/officeDocument/2006/relationships/image" Target="../media/image47.jp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jpg"/><Relationship Id="rId11" Type="http://schemas.openxmlformats.org/officeDocument/2006/relationships/image" Target="../media/image50.jpg"/><Relationship Id="rId5" Type="http://schemas.openxmlformats.org/officeDocument/2006/relationships/image" Target="../media/image45.jpg"/><Relationship Id="rId10" Type="http://schemas.openxmlformats.org/officeDocument/2006/relationships/image" Target="../media/image49.jpg"/><Relationship Id="rId4" Type="http://schemas.openxmlformats.org/officeDocument/2006/relationships/image" Target="../media/image44.jpg"/><Relationship Id="rId9" Type="http://schemas.openxmlformats.org/officeDocument/2006/relationships/image" Target="../media/image48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image" Target="../media/image22.png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2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hyperlink" Target="https://github.com/shalin4788/Springboard/blob/master/Capstone%20Two/notebooks/3.%20Preprocessing%20and%20Training%20Data%20Development.ipynb" TargetMode="Externa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image" Target="../media/image2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building, sitting, person, green&#10;&#10;Description automatically generated">
            <a:extLst>
              <a:ext uri="{FF2B5EF4-FFF2-40B4-BE49-F238E27FC236}">
                <a16:creationId xmlns:a16="http://schemas.microsoft.com/office/drawing/2014/main" id="{608A18D0-6AFA-40BC-9355-83493E1D26D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0" y="11447"/>
            <a:ext cx="12192000" cy="68138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0EB722-1731-4A88-9492-4A5ADEC026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20" r="2788"/>
          <a:stretch/>
        </p:blipFill>
        <p:spPr>
          <a:xfrm>
            <a:off x="4788188" y="4348824"/>
            <a:ext cx="2582816" cy="61023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73136A5-5825-4193-B545-A20B18106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4855" y="1086226"/>
            <a:ext cx="9481849" cy="2423737"/>
          </a:xfrm>
        </p:spPr>
        <p:txBody>
          <a:bodyPr/>
          <a:lstStyle/>
          <a:p>
            <a:r>
              <a:rPr lang="en-US" dirty="0"/>
              <a:t>Flag insincere data: How can I help you, Quora?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3FEC137-6361-4F68-83B4-CFF1FC16144E}"/>
              </a:ext>
            </a:extLst>
          </p:cNvPr>
          <p:cNvSpPr txBox="1">
            <a:spLocks/>
          </p:cNvSpPr>
          <p:nvPr/>
        </p:nvSpPr>
        <p:spPr>
          <a:xfrm>
            <a:off x="2605168" y="3625721"/>
            <a:ext cx="6894094" cy="4318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/>
              <a:t>Shalin Gosalia</a:t>
            </a:r>
          </a:p>
        </p:txBody>
      </p:sp>
    </p:spTree>
    <p:extLst>
      <p:ext uri="{BB962C8B-B14F-4D97-AF65-F5344CB8AC3E}">
        <p14:creationId xmlns:p14="http://schemas.microsoft.com/office/powerpoint/2010/main" val="484467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DC9CA9-0963-47A3-B400-B8A80CF9224B}"/>
              </a:ext>
            </a:extLst>
          </p:cNvPr>
          <p:cNvSpPr/>
          <p:nvPr/>
        </p:nvSpPr>
        <p:spPr>
          <a:xfrm>
            <a:off x="436228" y="1719743"/>
            <a:ext cx="4714612" cy="5033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Type</a:t>
            </a:r>
            <a:r>
              <a:rPr lang="en-US" dirty="0">
                <a:solidFill>
                  <a:schemeClr val="tx1"/>
                </a:solidFill>
              </a:rPr>
              <a:t>: Supervised Learning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4E0219-8F85-4237-B181-E239525B3A4E}"/>
              </a:ext>
            </a:extLst>
          </p:cNvPr>
          <p:cNvSpPr/>
          <p:nvPr/>
        </p:nvSpPr>
        <p:spPr>
          <a:xfrm>
            <a:off x="436228" y="2518095"/>
            <a:ext cx="4714612" cy="6697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Dependent variable</a:t>
            </a:r>
            <a:r>
              <a:rPr lang="en-US" dirty="0">
                <a:solidFill>
                  <a:schemeClr val="tx1"/>
                </a:solidFill>
              </a:rPr>
              <a:t> – ‘Target’ (Classified as ‘0’ – Sincere, ‘1’ – Insincere questions)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E6EF36-8E1B-4844-842A-02513943A33B}"/>
              </a:ext>
            </a:extLst>
          </p:cNvPr>
          <p:cNvSpPr/>
          <p:nvPr/>
        </p:nvSpPr>
        <p:spPr>
          <a:xfrm>
            <a:off x="436228" y="3452071"/>
            <a:ext cx="4714612" cy="6697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Independent variables (predictors)</a:t>
            </a:r>
            <a:r>
              <a:rPr lang="en-US" dirty="0">
                <a:solidFill>
                  <a:schemeClr val="tx1"/>
                </a:solidFill>
              </a:rPr>
              <a:t> – 200 categorical feature (after TFIDF vectorization)</a:t>
            </a:r>
          </a:p>
        </p:txBody>
      </p:sp>
      <p:sp>
        <p:nvSpPr>
          <p:cNvPr id="10" name="Google Shape;94;p18">
            <a:extLst>
              <a:ext uri="{FF2B5EF4-FFF2-40B4-BE49-F238E27FC236}">
                <a16:creationId xmlns:a16="http://schemas.microsoft.com/office/drawing/2014/main" id="{3EFCB100-3589-4EC6-86A4-6DA0F3EB5FA2}"/>
              </a:ext>
            </a:extLst>
          </p:cNvPr>
          <p:cNvSpPr txBox="1">
            <a:spLocks/>
          </p:cNvSpPr>
          <p:nvPr/>
        </p:nvSpPr>
        <p:spPr>
          <a:xfrm>
            <a:off x="265499" y="404949"/>
            <a:ext cx="6954451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4. Machine Learning Modeling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8378D3-5422-4C63-9A18-F7FF8642FC0C}"/>
              </a:ext>
            </a:extLst>
          </p:cNvPr>
          <p:cNvSpPr/>
          <p:nvPr/>
        </p:nvSpPr>
        <p:spPr>
          <a:xfrm>
            <a:off x="436228" y="4390243"/>
            <a:ext cx="4714612" cy="6697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Dataset size: </a:t>
            </a:r>
          </a:p>
          <a:p>
            <a:r>
              <a:rPr lang="en-US" dirty="0">
                <a:solidFill>
                  <a:schemeClr val="tx1"/>
                </a:solidFill>
              </a:rPr>
              <a:t>~717K training dataset, ~307K test dataset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508023-2CDB-4F65-820A-3B9145B505A1}"/>
              </a:ext>
            </a:extLst>
          </p:cNvPr>
          <p:cNvSpPr/>
          <p:nvPr/>
        </p:nvSpPr>
        <p:spPr>
          <a:xfrm>
            <a:off x="5705913" y="3720522"/>
            <a:ext cx="1944847" cy="6697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70% Training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744C08-2DF9-473E-B7B1-FBC0F6813EA2}"/>
              </a:ext>
            </a:extLst>
          </p:cNvPr>
          <p:cNvSpPr/>
          <p:nvPr/>
        </p:nvSpPr>
        <p:spPr>
          <a:xfrm>
            <a:off x="5705912" y="4929935"/>
            <a:ext cx="1944847" cy="6697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30% Test data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A909C3-8AA8-4140-95A5-31CA8E2600FB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5150840" y="4055383"/>
            <a:ext cx="555073" cy="669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68A611F-5EF9-49EE-A101-3E43EC6CC0FD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5150840" y="4725104"/>
            <a:ext cx="555072" cy="539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67F13F2-30A4-4192-BB3C-094303C51A9D}"/>
              </a:ext>
            </a:extLst>
          </p:cNvPr>
          <p:cNvSpPr/>
          <p:nvPr/>
        </p:nvSpPr>
        <p:spPr>
          <a:xfrm>
            <a:off x="8607103" y="1685135"/>
            <a:ext cx="3508697" cy="3005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Models applied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Logistic Regression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Normal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With L2 regularization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Naïve Bayes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K-nearest neighbors (stalled due to high time complexity)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Decision trees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Random Forest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Gradient Boosting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442C52-3D18-42F9-867C-BC6669F63198}"/>
              </a:ext>
            </a:extLst>
          </p:cNvPr>
          <p:cNvSpPr/>
          <p:nvPr/>
        </p:nvSpPr>
        <p:spPr>
          <a:xfrm>
            <a:off x="1834241" y="5660472"/>
            <a:ext cx="8769443" cy="95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r>
              <a:rPr lang="en-US" dirty="0"/>
              <a:t>This is a classification problem since we want to weed out insincere questions from sincere questions</a:t>
            </a:r>
            <a:endParaRPr lang="en-US" sz="1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A3F235-9E31-49EC-A8CB-E3C1BB768F09}"/>
              </a:ext>
            </a:extLst>
          </p:cNvPr>
          <p:cNvSpPr txBox="1"/>
          <p:nvPr/>
        </p:nvSpPr>
        <p:spPr>
          <a:xfrm>
            <a:off x="7326035" y="599983"/>
            <a:ext cx="48659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hlinkClick r:id="rId2"/>
              </a:rPr>
              <a:t>https://github.com/shalin4788/Springboard/blob/master/Capstone%20Two/notebooks/4.%20Quora%20Insincere%20Classification%20-%20Modeling%20Step.ipynb</a:t>
            </a:r>
            <a:r>
              <a:rPr 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8391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94;p18">
            <a:extLst>
              <a:ext uri="{FF2B5EF4-FFF2-40B4-BE49-F238E27FC236}">
                <a16:creationId xmlns:a16="http://schemas.microsoft.com/office/drawing/2014/main" id="{3EFCB100-3589-4EC6-86A4-6DA0F3EB5FA2}"/>
              </a:ext>
            </a:extLst>
          </p:cNvPr>
          <p:cNvSpPr txBox="1">
            <a:spLocks/>
          </p:cNvSpPr>
          <p:nvPr/>
        </p:nvSpPr>
        <p:spPr>
          <a:xfrm>
            <a:off x="265500" y="404949"/>
            <a:ext cx="5950742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Modeling Comparison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442C52-3D18-42F9-867C-BC6669F63198}"/>
              </a:ext>
            </a:extLst>
          </p:cNvPr>
          <p:cNvSpPr/>
          <p:nvPr/>
        </p:nvSpPr>
        <p:spPr>
          <a:xfrm>
            <a:off x="6252944" y="288393"/>
            <a:ext cx="5673556" cy="1737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</a:rPr>
              <a:t>It is important to flag insincere questions and at the same time, not flag sincere questions, hence weighted f1 score is important.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</a:rPr>
              <a:t>Also, ROC AUC score is important to see how well classifier performed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6D59B6CA-EA87-4EC0-954B-D6EE5E5735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8" r="8625"/>
          <a:stretch/>
        </p:blipFill>
        <p:spPr>
          <a:xfrm>
            <a:off x="265500" y="1258557"/>
            <a:ext cx="5556460" cy="5599443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E0B120B1-BD41-479B-BB49-4A6679F76E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25" r="8837"/>
          <a:stretch/>
        </p:blipFill>
        <p:spPr>
          <a:xfrm>
            <a:off x="5733910" y="2270232"/>
            <a:ext cx="4375907" cy="4182819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6F789BA9-5BED-4FDB-A325-4DF9E84681CC}"/>
              </a:ext>
            </a:extLst>
          </p:cNvPr>
          <p:cNvSpPr/>
          <p:nvPr/>
        </p:nvSpPr>
        <p:spPr>
          <a:xfrm flipV="1">
            <a:off x="4144162" y="1409347"/>
            <a:ext cx="1593908" cy="48488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757E83-EEEA-404F-9AEE-A37CBD8A636E}"/>
              </a:ext>
            </a:extLst>
          </p:cNvPr>
          <p:cNvSpPr/>
          <p:nvPr/>
        </p:nvSpPr>
        <p:spPr>
          <a:xfrm flipV="1">
            <a:off x="8815284" y="2617364"/>
            <a:ext cx="813732" cy="32758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3B0DC80F-FF69-4A1A-A29A-0C80294368B4}"/>
              </a:ext>
            </a:extLst>
          </p:cNvPr>
          <p:cNvSpPr/>
          <p:nvPr/>
        </p:nvSpPr>
        <p:spPr>
          <a:xfrm>
            <a:off x="9616733" y="2566612"/>
            <a:ext cx="2554002" cy="208732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Slow model prediction..</a:t>
            </a:r>
          </a:p>
          <a:p>
            <a:pPr algn="ctr"/>
            <a:r>
              <a:rPr lang="en-US" sz="1600" dirty="0"/>
              <a:t>but can be ignored since it has a high ROC AUC and weighted f1 score</a:t>
            </a:r>
          </a:p>
        </p:txBody>
      </p:sp>
    </p:spTree>
    <p:extLst>
      <p:ext uri="{BB962C8B-B14F-4D97-AF65-F5344CB8AC3E}">
        <p14:creationId xmlns:p14="http://schemas.microsoft.com/office/powerpoint/2010/main" val="72755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94;p18">
            <a:extLst>
              <a:ext uri="{FF2B5EF4-FFF2-40B4-BE49-F238E27FC236}">
                <a16:creationId xmlns:a16="http://schemas.microsoft.com/office/drawing/2014/main" id="{3EFCB100-3589-4EC6-86A4-6DA0F3EB5FA2}"/>
              </a:ext>
            </a:extLst>
          </p:cNvPr>
          <p:cNvSpPr txBox="1">
            <a:spLocks/>
          </p:cNvSpPr>
          <p:nvPr/>
        </p:nvSpPr>
        <p:spPr>
          <a:xfrm>
            <a:off x="265500" y="404949"/>
            <a:ext cx="5950742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Hyperparameter tuning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442C52-3D18-42F9-867C-BC6669F63198}"/>
              </a:ext>
            </a:extLst>
          </p:cNvPr>
          <p:cNvSpPr/>
          <p:nvPr/>
        </p:nvSpPr>
        <p:spPr>
          <a:xfrm>
            <a:off x="268371" y="1255001"/>
            <a:ext cx="11778219" cy="1024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b="1" i="0" dirty="0">
                <a:solidFill>
                  <a:schemeClr val="bg1"/>
                </a:solidFill>
                <a:effectLst/>
                <a:latin typeface="Helvetica Neue"/>
              </a:rPr>
              <a:t>In previous slide, </a:t>
            </a:r>
          </a:p>
          <a:p>
            <a:pPr marL="285750" indent="-285750" algn="just">
              <a:buFontTx/>
              <a:buChar char="-"/>
            </a:pPr>
            <a:r>
              <a:rPr lang="en-US" sz="1600" b="1" i="0" dirty="0">
                <a:solidFill>
                  <a:schemeClr val="bg1"/>
                </a:solidFill>
                <a:effectLst/>
                <a:latin typeface="Helvetica Neue"/>
              </a:rPr>
              <a:t>Random Forest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Helvetica Neue"/>
              </a:rPr>
              <a:t> and 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Helvetica Neue"/>
              </a:rPr>
              <a:t>Gradient Boosting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Helvetica Neue"/>
              </a:rPr>
              <a:t> had best ROC AUC score and weighted f1score.</a:t>
            </a:r>
          </a:p>
          <a:p>
            <a:pPr marL="285750" indent="-285750" algn="just">
              <a:buFontTx/>
              <a:buChar char="-"/>
            </a:pPr>
            <a:r>
              <a:rPr lang="en-US" sz="1600" dirty="0">
                <a:solidFill>
                  <a:schemeClr val="bg1"/>
                </a:solidFill>
                <a:latin typeface="Helvetica Neue"/>
              </a:rPr>
              <a:t>Despite higher training time, </a:t>
            </a:r>
            <a:r>
              <a:rPr lang="en-US" sz="1600" b="1" dirty="0">
                <a:solidFill>
                  <a:schemeClr val="bg1"/>
                </a:solidFill>
                <a:latin typeface="Helvetica Neue"/>
              </a:rPr>
              <a:t>Random forest model </a:t>
            </a:r>
            <a:r>
              <a:rPr lang="en-US" sz="1600" dirty="0">
                <a:solidFill>
                  <a:schemeClr val="bg1"/>
                </a:solidFill>
                <a:latin typeface="Helvetica Neue"/>
              </a:rPr>
              <a:t>is the chosen model over which Hyperparameter tuning 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Helvetica Neue"/>
              </a:rPr>
              <a:t>using Grid Search Cross validation </a:t>
            </a:r>
            <a:r>
              <a:rPr lang="en-US" sz="1600" dirty="0">
                <a:solidFill>
                  <a:schemeClr val="bg1"/>
                </a:solidFill>
                <a:latin typeface="Helvetica Neue"/>
              </a:rPr>
              <a:t>is applied and is expected to yield better scores.</a:t>
            </a:r>
            <a:endParaRPr lang="en-US" sz="1600" b="0" i="0" dirty="0">
              <a:solidFill>
                <a:schemeClr val="bg1"/>
              </a:solidFill>
              <a:effectLst/>
              <a:latin typeface="Helvetica Neu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BF2B78-334F-48D6-BDBC-231D31879B01}"/>
              </a:ext>
            </a:extLst>
          </p:cNvPr>
          <p:cNvSpPr/>
          <p:nvPr/>
        </p:nvSpPr>
        <p:spPr>
          <a:xfrm>
            <a:off x="676012" y="2461966"/>
            <a:ext cx="3115811" cy="21161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Cross validation (CV) for hyperparameter tuning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3 fold cv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Using scikit-</a:t>
            </a:r>
            <a:r>
              <a:rPr lang="en-US" sz="1600" dirty="0" err="1">
                <a:solidFill>
                  <a:schemeClr val="tx1"/>
                </a:solidFill>
              </a:rPr>
              <a:t>learn’s</a:t>
            </a:r>
            <a:r>
              <a:rPr lang="en-US" sz="1600" dirty="0">
                <a:solidFill>
                  <a:schemeClr val="tx1"/>
                </a:solidFill>
              </a:rPr>
              <a:t> grid search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Evaluation metrics</a:t>
            </a:r>
            <a:r>
              <a:rPr lang="en-US" sz="1600" dirty="0">
                <a:solidFill>
                  <a:schemeClr val="tx1"/>
                </a:solidFill>
              </a:rPr>
              <a:t>: ROC AUC score and weighted f1 score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3192A0-8AAE-4355-B29F-207E370B430F}"/>
              </a:ext>
            </a:extLst>
          </p:cNvPr>
          <p:cNvSpPr/>
          <p:nvPr/>
        </p:nvSpPr>
        <p:spPr>
          <a:xfrm>
            <a:off x="676011" y="4971672"/>
            <a:ext cx="3115811" cy="892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Random Classifier model using optimal parameters and 70% of training data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7AC323-3ED1-4AC2-8831-9DA1D1887017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233917" y="4578084"/>
            <a:ext cx="1" cy="393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C22264EC-3C57-4990-BBFE-5F20913CF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775" y="2461966"/>
            <a:ext cx="5250938" cy="3500625"/>
          </a:xfrm>
          <a:prstGeom prst="rect">
            <a:avLst/>
          </a:prstGeom>
        </p:spPr>
      </p:pic>
      <p:sp>
        <p:nvSpPr>
          <p:cNvPr id="26" name="Cloud 25">
            <a:extLst>
              <a:ext uri="{FF2B5EF4-FFF2-40B4-BE49-F238E27FC236}">
                <a16:creationId xmlns:a16="http://schemas.microsoft.com/office/drawing/2014/main" id="{876B8A96-4E68-423B-BBAB-0CDDDCB77AAE}"/>
              </a:ext>
            </a:extLst>
          </p:cNvPr>
          <p:cNvSpPr/>
          <p:nvPr/>
        </p:nvSpPr>
        <p:spPr>
          <a:xfrm>
            <a:off x="3977782" y="2849485"/>
            <a:ext cx="2599186" cy="102392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Forest classifier model 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F01B1AB9-64D5-4C55-9A28-FE35D4785E26}"/>
              </a:ext>
            </a:extLst>
          </p:cNvPr>
          <p:cNvSpPr/>
          <p:nvPr/>
        </p:nvSpPr>
        <p:spPr>
          <a:xfrm rot="1982903">
            <a:off x="5734671" y="4037675"/>
            <a:ext cx="1180292" cy="217049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A picture containing drawing&#10;&#10;Description automatically generated">
            <a:extLst>
              <a:ext uri="{FF2B5EF4-FFF2-40B4-BE49-F238E27FC236}">
                <a16:creationId xmlns:a16="http://schemas.microsoft.com/office/drawing/2014/main" id="{748CEA82-D897-4B88-8BE4-67ADD240AB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931" y="3610417"/>
            <a:ext cx="881705" cy="88170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A0799C4-50B7-4A37-A367-1817A725977F}"/>
              </a:ext>
            </a:extLst>
          </p:cNvPr>
          <p:cNvSpPr/>
          <p:nvPr/>
        </p:nvSpPr>
        <p:spPr>
          <a:xfrm>
            <a:off x="2124729" y="6157901"/>
            <a:ext cx="7468715" cy="651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>
                <a:solidFill>
                  <a:schemeClr val="bg1"/>
                </a:solidFill>
              </a:rPr>
              <a:t>Random forest was the chosen model. Hyperparameter tuning led to increased returns on both ‘prediction time’ and ROC AUC scores</a:t>
            </a:r>
          </a:p>
        </p:txBody>
      </p:sp>
      <p:sp>
        <p:nvSpPr>
          <p:cNvPr id="31" name="Cloud 30">
            <a:extLst>
              <a:ext uri="{FF2B5EF4-FFF2-40B4-BE49-F238E27FC236}">
                <a16:creationId xmlns:a16="http://schemas.microsoft.com/office/drawing/2014/main" id="{B529F8A6-2123-444A-A32F-4E73B62F7936}"/>
              </a:ext>
            </a:extLst>
          </p:cNvPr>
          <p:cNvSpPr/>
          <p:nvPr/>
        </p:nvSpPr>
        <p:spPr>
          <a:xfrm>
            <a:off x="4423581" y="5542142"/>
            <a:ext cx="2455087" cy="643109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Conclusion 1</a:t>
            </a:r>
          </a:p>
        </p:txBody>
      </p:sp>
    </p:spTree>
    <p:extLst>
      <p:ext uri="{BB962C8B-B14F-4D97-AF65-F5344CB8AC3E}">
        <p14:creationId xmlns:p14="http://schemas.microsoft.com/office/powerpoint/2010/main" val="3359465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5CE7A023-BA50-47C2-8FE1-F60B99937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0" y="700599"/>
            <a:ext cx="4905699" cy="4905699"/>
          </a:xfrm>
          <a:prstGeom prst="rect">
            <a:avLst/>
          </a:prstGeom>
        </p:spPr>
      </p:pic>
      <p:sp>
        <p:nvSpPr>
          <p:cNvPr id="14" name="Cloud 13">
            <a:extLst>
              <a:ext uri="{FF2B5EF4-FFF2-40B4-BE49-F238E27FC236}">
                <a16:creationId xmlns:a16="http://schemas.microsoft.com/office/drawing/2014/main" id="{46AB115D-8043-4305-B618-B57685401FBD}"/>
              </a:ext>
            </a:extLst>
          </p:cNvPr>
          <p:cNvSpPr/>
          <p:nvPr/>
        </p:nvSpPr>
        <p:spPr>
          <a:xfrm>
            <a:off x="1020898" y="2820234"/>
            <a:ext cx="3542713" cy="149736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‘American’ was deemed as feature that had highest positive or negative impact on prediction of data as ‘sincere’ or ‘insincere’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866F5DA-7117-449E-A93F-8EA87FF76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940" y="1429988"/>
            <a:ext cx="5210175" cy="1876425"/>
          </a:xfrm>
          <a:prstGeom prst="rect">
            <a:avLst/>
          </a:prstGeom>
        </p:spPr>
      </p:pic>
      <p:sp>
        <p:nvSpPr>
          <p:cNvPr id="35" name="Google Shape;94;p18">
            <a:extLst>
              <a:ext uri="{FF2B5EF4-FFF2-40B4-BE49-F238E27FC236}">
                <a16:creationId xmlns:a16="http://schemas.microsoft.com/office/drawing/2014/main" id="{5224B8A7-5A8C-4DBB-8A6C-B0DA0554DD0C}"/>
              </a:ext>
            </a:extLst>
          </p:cNvPr>
          <p:cNvSpPr txBox="1">
            <a:spLocks/>
          </p:cNvSpPr>
          <p:nvPr/>
        </p:nvSpPr>
        <p:spPr>
          <a:xfrm>
            <a:off x="265500" y="404949"/>
            <a:ext cx="4533003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Top features</a:t>
            </a:r>
          </a:p>
        </p:txBody>
      </p:sp>
      <p:sp>
        <p:nvSpPr>
          <p:cNvPr id="36" name="Google Shape;94;p18">
            <a:extLst>
              <a:ext uri="{FF2B5EF4-FFF2-40B4-BE49-F238E27FC236}">
                <a16:creationId xmlns:a16="http://schemas.microsoft.com/office/drawing/2014/main" id="{EAAD3DB1-FD1D-41D5-8A57-320CDF2F8F9D}"/>
              </a:ext>
            </a:extLst>
          </p:cNvPr>
          <p:cNvSpPr txBox="1">
            <a:spLocks/>
          </p:cNvSpPr>
          <p:nvPr/>
        </p:nvSpPr>
        <p:spPr>
          <a:xfrm>
            <a:off x="5860497" y="408625"/>
            <a:ext cx="6066003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Unseen Test data: Scores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6EC850-1CA6-4D45-B02C-F9D478F5DE61}"/>
              </a:ext>
            </a:extLst>
          </p:cNvPr>
          <p:cNvSpPr/>
          <p:nvPr/>
        </p:nvSpPr>
        <p:spPr>
          <a:xfrm>
            <a:off x="6577627" y="2820234"/>
            <a:ext cx="5310605" cy="2915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Chart, treemap chart&#10;&#10;Description automatically generated">
            <a:extLst>
              <a:ext uri="{FF2B5EF4-FFF2-40B4-BE49-F238E27FC236}">
                <a16:creationId xmlns:a16="http://schemas.microsoft.com/office/drawing/2014/main" id="{08625ABC-043D-4849-A445-23562E0AFF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603" y="3498137"/>
            <a:ext cx="3608828" cy="306509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65B4510C-D963-4769-A16C-CD143F9CC98C}"/>
              </a:ext>
            </a:extLst>
          </p:cNvPr>
          <p:cNvSpPr/>
          <p:nvPr/>
        </p:nvSpPr>
        <p:spPr>
          <a:xfrm>
            <a:off x="391886" y="5681151"/>
            <a:ext cx="7695041" cy="1073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>
                <a:solidFill>
                  <a:schemeClr val="bg1"/>
                </a:solidFill>
              </a:rPr>
              <a:t>On the unseen test data,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There are still a lot of misclassified insincere questions – i.e. false positives (‘1’: Insincere questions) which is the nature of such problems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However, the model was able to predict quite well produce a significantly high true negative  rate (‘0’ – Sincere questions) and it is equally important to reduce false negatives for such problems</a:t>
            </a:r>
          </a:p>
        </p:txBody>
      </p:sp>
      <p:sp>
        <p:nvSpPr>
          <p:cNvPr id="38" name="Cloud 37">
            <a:extLst>
              <a:ext uri="{FF2B5EF4-FFF2-40B4-BE49-F238E27FC236}">
                <a16:creationId xmlns:a16="http://schemas.microsoft.com/office/drawing/2014/main" id="{615E2B91-8EF9-48BE-893A-5D4F196F38EA}"/>
              </a:ext>
            </a:extLst>
          </p:cNvPr>
          <p:cNvSpPr/>
          <p:nvPr/>
        </p:nvSpPr>
        <p:spPr>
          <a:xfrm>
            <a:off x="5289397" y="5267517"/>
            <a:ext cx="2455087" cy="643109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Conclusion 2</a:t>
            </a:r>
          </a:p>
        </p:txBody>
      </p:sp>
    </p:spTree>
    <p:extLst>
      <p:ext uri="{BB962C8B-B14F-4D97-AF65-F5344CB8AC3E}">
        <p14:creationId xmlns:p14="http://schemas.microsoft.com/office/powerpoint/2010/main" val="2713684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E5E0B30E-3D87-4AE2-B022-03B1A8896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32" y="2185123"/>
            <a:ext cx="2947247" cy="2947247"/>
          </a:xfrm>
          <a:prstGeom prst="rect">
            <a:avLst/>
          </a:prstGeom>
        </p:spPr>
      </p:pic>
      <p:sp>
        <p:nvSpPr>
          <p:cNvPr id="10" name="Google Shape;94;p18">
            <a:extLst>
              <a:ext uri="{FF2B5EF4-FFF2-40B4-BE49-F238E27FC236}">
                <a16:creationId xmlns:a16="http://schemas.microsoft.com/office/drawing/2014/main" id="{0C9EAC58-6017-4868-8BBC-FFE0401E3FFE}"/>
              </a:ext>
            </a:extLst>
          </p:cNvPr>
          <p:cNvSpPr txBox="1">
            <a:spLocks/>
          </p:cNvSpPr>
          <p:nvPr/>
        </p:nvSpPr>
        <p:spPr>
          <a:xfrm>
            <a:off x="265500" y="404949"/>
            <a:ext cx="11749291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Score comparison – Training (validation) vs Test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58F3F4-2256-434D-8C14-E37D858E8A6E}"/>
              </a:ext>
            </a:extLst>
          </p:cNvPr>
          <p:cNvSpPr/>
          <p:nvPr/>
        </p:nvSpPr>
        <p:spPr>
          <a:xfrm>
            <a:off x="268372" y="1255001"/>
            <a:ext cx="4541244" cy="1024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b="1" i="0" dirty="0">
                <a:solidFill>
                  <a:schemeClr val="bg1"/>
                </a:solidFill>
                <a:effectLst/>
              </a:rPr>
              <a:t>Model fit and predict on validation data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Algorithm</a:t>
            </a:r>
            <a:r>
              <a:rPr lang="en-US" sz="1600" b="1" i="0" dirty="0">
                <a:solidFill>
                  <a:schemeClr val="bg1"/>
                </a:solidFill>
                <a:effectLst/>
              </a:rPr>
              <a:t>: </a:t>
            </a:r>
            <a:r>
              <a:rPr lang="en-US" sz="1600" i="0" dirty="0">
                <a:solidFill>
                  <a:schemeClr val="bg1"/>
                </a:solidFill>
                <a:effectLst/>
              </a:rPr>
              <a:t>Random Forest classifier model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bg1"/>
                </a:solidFill>
                <a:effectLst/>
              </a:rPr>
              <a:t>Hyperparameter tuning using Grid Search Cross validation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12F5A1-DB06-420C-B335-5AD3372295BD}"/>
              </a:ext>
            </a:extLst>
          </p:cNvPr>
          <p:cNvSpPr/>
          <p:nvPr/>
        </p:nvSpPr>
        <p:spPr>
          <a:xfrm>
            <a:off x="7886021" y="1255001"/>
            <a:ext cx="2599186" cy="1024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Apply saved model to fit and predict on </a:t>
            </a:r>
            <a:r>
              <a:rPr lang="en-US" sz="1600" b="1" dirty="0">
                <a:solidFill>
                  <a:schemeClr val="bg1"/>
                </a:solidFill>
              </a:rPr>
              <a:t>unseen test</a:t>
            </a:r>
            <a:r>
              <a:rPr lang="en-US" sz="1600" b="1" i="0" dirty="0">
                <a:solidFill>
                  <a:schemeClr val="bg1"/>
                </a:solidFill>
                <a:effectLst/>
              </a:rPr>
              <a:t> data 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B2D561E-425A-441E-9B2A-833CD4DDBA65}"/>
              </a:ext>
            </a:extLst>
          </p:cNvPr>
          <p:cNvSpPr/>
          <p:nvPr/>
        </p:nvSpPr>
        <p:spPr>
          <a:xfrm rot="1982903">
            <a:off x="4667408" y="2413259"/>
            <a:ext cx="1654159" cy="358138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D7949389-DAF4-414F-82C0-8DA4CFEA74E6}"/>
              </a:ext>
            </a:extLst>
          </p:cNvPr>
          <p:cNvSpPr/>
          <p:nvPr/>
        </p:nvSpPr>
        <p:spPr>
          <a:xfrm>
            <a:off x="4809616" y="3029158"/>
            <a:ext cx="2599186" cy="102392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model for future prediction 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195A7EE-7B8C-4394-AAE3-06F54877ACF8}"/>
              </a:ext>
            </a:extLst>
          </p:cNvPr>
          <p:cNvSpPr/>
          <p:nvPr/>
        </p:nvSpPr>
        <p:spPr>
          <a:xfrm rot="19218244">
            <a:off x="6219197" y="2346297"/>
            <a:ext cx="1768835" cy="319066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DB08A078-7A8C-47AD-8855-48FCBCDC0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221" y="2224312"/>
            <a:ext cx="2947247" cy="2947247"/>
          </a:xfrm>
          <a:prstGeom prst="rect">
            <a:avLst/>
          </a:prstGeom>
        </p:spPr>
      </p:pic>
      <p:sp>
        <p:nvSpPr>
          <p:cNvPr id="24" name="Rectangle 1">
            <a:extLst>
              <a:ext uri="{FF2B5EF4-FFF2-40B4-BE49-F238E27FC236}">
                <a16:creationId xmlns:a16="http://schemas.microsoft.com/office/drawing/2014/main" id="{76B5BEF6-EA8D-4FB3-9E62-6375FEE29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3864" y="5073776"/>
            <a:ext cx="2773965" cy="9848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00"/>
                </a:solidFill>
              </a:rPr>
              <a:t>Training time is: </a:t>
            </a:r>
            <a:r>
              <a:rPr lang="en-US" altLang="en-US" sz="1600" dirty="0">
                <a:solidFill>
                  <a:srgbClr val="000000"/>
                </a:solidFill>
              </a:rPr>
              <a:t>218.94 seconds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00"/>
                </a:solidFill>
              </a:rPr>
              <a:t>Prediction time is: </a:t>
            </a:r>
            <a:r>
              <a:rPr lang="en-US" altLang="en-US" sz="1600" dirty="0">
                <a:solidFill>
                  <a:srgbClr val="000000"/>
                </a:solidFill>
              </a:rPr>
              <a:t>1.677 seconds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</a:rPr>
              <a:t>ROC AUC score: </a:t>
            </a:r>
            <a:r>
              <a:rPr lang="en-US" sz="1600" dirty="0">
                <a:solidFill>
                  <a:srgbClr val="000000"/>
                </a:solidFill>
              </a:rPr>
              <a:t>0.82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</a:rPr>
              <a:t>f1 score (weighted): </a:t>
            </a:r>
            <a:r>
              <a:rPr lang="en-US" sz="1600" dirty="0">
                <a:solidFill>
                  <a:srgbClr val="000000"/>
                </a:solidFill>
              </a:rPr>
              <a:t>0.916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9967A917-426D-4DEA-93F0-021162B93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780" y="5077607"/>
            <a:ext cx="2594428" cy="9848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Training 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: 113.45 seconds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000000"/>
                </a:solidFill>
              </a:rPr>
              <a:t>P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rediction 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: 2.098 seconds</a:t>
            </a:r>
          </a:p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</a:rPr>
              <a:t>ROC AUC score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: 0.82 </a:t>
            </a:r>
          </a:p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</a:rPr>
              <a:t>f1 score (weighted)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: 0.917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71D8FA6-4CA7-4485-BAA3-B05D2F56D093}"/>
              </a:ext>
            </a:extLst>
          </p:cNvPr>
          <p:cNvSpPr/>
          <p:nvPr/>
        </p:nvSpPr>
        <p:spPr>
          <a:xfrm>
            <a:off x="916820" y="6211211"/>
            <a:ext cx="10379830" cy="572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ROC AUC Score and weighted f1 score was almost the same on the unseen test dataset which is a good sign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The prediction time on unseen test data also fell down to 1.67 seconds compared to 2.1 seconds on validation dataset</a:t>
            </a:r>
            <a:endParaRPr lang="en-US" sz="160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28" name="Cloud 27">
            <a:extLst>
              <a:ext uri="{FF2B5EF4-FFF2-40B4-BE49-F238E27FC236}">
                <a16:creationId xmlns:a16="http://schemas.microsoft.com/office/drawing/2014/main" id="{6E203841-88E9-47EE-9129-4F55E95D64E3}"/>
              </a:ext>
            </a:extLst>
          </p:cNvPr>
          <p:cNvSpPr/>
          <p:nvPr/>
        </p:nvSpPr>
        <p:spPr>
          <a:xfrm>
            <a:off x="4541331" y="5679346"/>
            <a:ext cx="2455087" cy="643109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Conclusion 3</a:t>
            </a:r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6835B883-4650-4ED3-9822-C25FAF266ABC}"/>
              </a:ext>
            </a:extLst>
          </p:cNvPr>
          <p:cNvSpPr>
            <a:spLocks noChangeArrowheads="1"/>
          </p:cNvSpPr>
          <p:nvPr/>
        </p:nvSpPr>
        <p:spPr bwMode="auto">
          <a:xfrm rot="19126001">
            <a:off x="6454152" y="2156807"/>
            <a:ext cx="995465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00"/>
                </a:solidFill>
              </a:rPr>
              <a:t>Load model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622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94;p18">
            <a:extLst>
              <a:ext uri="{FF2B5EF4-FFF2-40B4-BE49-F238E27FC236}">
                <a16:creationId xmlns:a16="http://schemas.microsoft.com/office/drawing/2014/main" id="{0C9EAC58-6017-4868-8BBC-FFE0401E3FFE}"/>
              </a:ext>
            </a:extLst>
          </p:cNvPr>
          <p:cNvSpPr txBox="1">
            <a:spLocks/>
          </p:cNvSpPr>
          <p:nvPr/>
        </p:nvSpPr>
        <p:spPr>
          <a:xfrm>
            <a:off x="265500" y="404949"/>
            <a:ext cx="4910507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Future Research</a:t>
            </a:r>
          </a:p>
        </p:txBody>
      </p:sp>
      <p:sp>
        <p:nvSpPr>
          <p:cNvPr id="14" name="Google Shape;141;p24">
            <a:extLst>
              <a:ext uri="{FF2B5EF4-FFF2-40B4-BE49-F238E27FC236}">
                <a16:creationId xmlns:a16="http://schemas.microsoft.com/office/drawing/2014/main" id="{D47CF68F-2DE0-4B30-9E4A-A09CE66087F8}"/>
              </a:ext>
            </a:extLst>
          </p:cNvPr>
          <p:cNvSpPr txBox="1">
            <a:spLocks/>
          </p:cNvSpPr>
          <p:nvPr/>
        </p:nvSpPr>
        <p:spPr>
          <a:xfrm>
            <a:off x="237910" y="1081151"/>
            <a:ext cx="11808773" cy="56811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lnSpc>
                <a:spcPct val="150000"/>
              </a:lnSpc>
              <a:spcBef>
                <a:spcPts val="125"/>
              </a:spcBef>
              <a:spcAft>
                <a:spcPts val="125"/>
              </a:spcAft>
              <a:buSzPts val="1800"/>
              <a:buFont typeface="Arial" panose="020B0604020202020204" pitchFamily="34" charset="0"/>
              <a:buChar char="❖"/>
            </a:pPr>
            <a:r>
              <a:rPr lang="en-US" sz="1700" dirty="0"/>
              <a:t>Apply a different training, test data split instead to further improve scores across different classification evaluation metrics.</a:t>
            </a:r>
          </a:p>
          <a:p>
            <a:pPr marL="457200" indent="-342900">
              <a:lnSpc>
                <a:spcPct val="150000"/>
              </a:lnSpc>
              <a:spcBef>
                <a:spcPts val="125"/>
              </a:spcBef>
              <a:spcAft>
                <a:spcPts val="125"/>
              </a:spcAft>
              <a:buSzPts val="1800"/>
              <a:buFont typeface="Arial" panose="020B0604020202020204" pitchFamily="34" charset="0"/>
              <a:buChar char="❖"/>
            </a:pPr>
            <a:r>
              <a:rPr lang="en-US" sz="1700" dirty="0"/>
              <a:t>Hyperparameter tuning can be performed on Gradient boosting models but limited scope of this project to only tuning Radom Forest classifier model.</a:t>
            </a:r>
          </a:p>
          <a:p>
            <a:pPr marL="457200" indent="-342900">
              <a:lnSpc>
                <a:spcPct val="150000"/>
              </a:lnSpc>
              <a:spcBef>
                <a:spcPts val="125"/>
              </a:spcBef>
              <a:spcAft>
                <a:spcPts val="125"/>
              </a:spcAft>
              <a:buSzPts val="1800"/>
              <a:buFont typeface="Arial" panose="020B0604020202020204" pitchFamily="34" charset="0"/>
              <a:buChar char="❖"/>
            </a:pPr>
            <a:r>
              <a:rPr lang="en-US" sz="1700" dirty="0"/>
              <a:t>Perform hyperparameter tuning on additional parameters than just criterion, </a:t>
            </a:r>
            <a:r>
              <a:rPr lang="en-US" sz="1700" dirty="0" err="1"/>
              <a:t>max_depth</a:t>
            </a:r>
            <a:r>
              <a:rPr lang="en-US" sz="1700" dirty="0"/>
              <a:t>, </a:t>
            </a:r>
            <a:r>
              <a:rPr lang="en-US" sz="1700" dirty="0" err="1"/>
              <a:t>max_features</a:t>
            </a:r>
            <a:r>
              <a:rPr lang="en-US" sz="1700" dirty="0"/>
              <a:t>, </a:t>
            </a:r>
            <a:r>
              <a:rPr lang="en-US" sz="1700" dirty="0" err="1"/>
              <a:t>n_estimators</a:t>
            </a:r>
            <a:r>
              <a:rPr lang="en-US" sz="1700" dirty="0"/>
              <a:t> which could additionally, improve the scores, especially the true positive score </a:t>
            </a:r>
          </a:p>
          <a:p>
            <a:pPr marL="457200" indent="-342900">
              <a:lnSpc>
                <a:spcPct val="150000"/>
              </a:lnSpc>
              <a:spcBef>
                <a:spcPts val="125"/>
              </a:spcBef>
              <a:spcAft>
                <a:spcPts val="125"/>
              </a:spcAft>
              <a:buSzPts val="1800"/>
              <a:buFont typeface="Arial" panose="020B0604020202020204" pitchFamily="34" charset="0"/>
              <a:buChar char="❖"/>
            </a:pPr>
            <a:r>
              <a:rPr lang="en-US" sz="1700" dirty="0"/>
              <a:t>Apply Cross Validation using </a:t>
            </a:r>
            <a:r>
              <a:rPr lang="en-US" sz="1700" dirty="0" err="1"/>
              <a:t>GridSearchCV</a:t>
            </a:r>
            <a:r>
              <a:rPr lang="en-US" sz="1700" dirty="0"/>
              <a:t> across all models rather than just Random Forest that was chosen for Hyperparameter tuning.</a:t>
            </a:r>
          </a:p>
          <a:p>
            <a:pPr marL="457200" indent="-342900">
              <a:lnSpc>
                <a:spcPct val="150000"/>
              </a:lnSpc>
              <a:spcBef>
                <a:spcPts val="125"/>
              </a:spcBef>
              <a:spcAft>
                <a:spcPts val="125"/>
              </a:spcAft>
              <a:buSzPts val="1800"/>
              <a:buFont typeface="Arial" panose="020B0604020202020204" pitchFamily="34" charset="0"/>
              <a:buChar char="❖"/>
            </a:pPr>
            <a:r>
              <a:rPr lang="en-US" sz="1700" dirty="0"/>
              <a:t>Choose more than 200 max features aka categorical features for modeling step.</a:t>
            </a:r>
          </a:p>
          <a:p>
            <a:pPr marL="914400" lvl="1" indent="-342900">
              <a:lnSpc>
                <a:spcPct val="150000"/>
              </a:lnSpc>
              <a:spcBef>
                <a:spcPts val="125"/>
              </a:spcBef>
              <a:spcAft>
                <a:spcPts val="125"/>
              </a:spcAft>
              <a:buSzPts val="1800"/>
              <a:buFont typeface="Arial" panose="020B0604020202020204" pitchFamily="34" charset="0"/>
              <a:buChar char="❖"/>
            </a:pPr>
            <a:r>
              <a:rPr lang="en-US" sz="1700" dirty="0"/>
              <a:t>Chose 200 due to CPU constraints causing overcommit memory issues.</a:t>
            </a:r>
          </a:p>
          <a:p>
            <a:pPr marL="1371600" lvl="2" indent="-342900">
              <a:lnSpc>
                <a:spcPct val="150000"/>
              </a:lnSpc>
              <a:spcBef>
                <a:spcPts val="125"/>
              </a:spcBef>
              <a:spcAft>
                <a:spcPts val="125"/>
              </a:spcAft>
              <a:buSzPts val="1800"/>
              <a:buFont typeface="Arial" panose="020B0604020202020204" pitchFamily="34" charset="0"/>
              <a:buChar char="❖"/>
            </a:pPr>
            <a:r>
              <a:rPr lang="en-US" sz="1700" dirty="0"/>
              <a:t>Choosing 500-1000 max features would ensure modeling is performed on a dataset without getting rid of few important features that could have possibly been trimmed in this effort</a:t>
            </a:r>
          </a:p>
          <a:p>
            <a:pPr marL="457200" indent="-342900">
              <a:lnSpc>
                <a:spcPct val="150000"/>
              </a:lnSpc>
              <a:spcBef>
                <a:spcPts val="125"/>
              </a:spcBef>
              <a:spcAft>
                <a:spcPts val="125"/>
              </a:spcAft>
              <a:buSzPts val="1800"/>
              <a:buFont typeface="Arial" panose="020B0604020202020204" pitchFamily="34" charset="0"/>
              <a:buChar char="❖"/>
            </a:pPr>
            <a:r>
              <a:rPr lang="en-US" sz="1700" dirty="0"/>
              <a:t>Use word embeddings to analyze semantic and syntactic similarity, relation with other words for better classification and model results.</a:t>
            </a:r>
          </a:p>
        </p:txBody>
      </p:sp>
    </p:spTree>
    <p:extLst>
      <p:ext uri="{BB962C8B-B14F-4D97-AF65-F5344CB8AC3E}">
        <p14:creationId xmlns:p14="http://schemas.microsoft.com/office/powerpoint/2010/main" val="3753333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00F73B8-E7A7-4C34-A280-36919DE393D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876" y="4363754"/>
            <a:ext cx="2926889" cy="2379844"/>
          </a:xfrm>
          <a:prstGeom prst="rect">
            <a:avLst/>
          </a:prstGeom>
        </p:spPr>
      </p:pic>
      <p:pic>
        <p:nvPicPr>
          <p:cNvPr id="9" name="Picture 8" descr="Calendar&#10;&#10;Description automatically generated">
            <a:extLst>
              <a:ext uri="{FF2B5EF4-FFF2-40B4-BE49-F238E27FC236}">
                <a16:creationId xmlns:a16="http://schemas.microsoft.com/office/drawing/2014/main" id="{7BD38883-0B62-47D0-A66D-FBD6F33AC1E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602" y="3822343"/>
            <a:ext cx="2466975" cy="1847850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5A2702C9-6FEF-421C-B8E8-0A9F8FCD091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36" y="3662855"/>
            <a:ext cx="2112962" cy="2112962"/>
          </a:xfrm>
          <a:prstGeom prst="rect">
            <a:avLst/>
          </a:prstGeom>
        </p:spPr>
      </p:pic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2192C301-4B74-47AE-AC4B-6B0B15F8168D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009" y="5084484"/>
            <a:ext cx="3423516" cy="1604773"/>
          </a:xfrm>
          <a:prstGeom prst="rect">
            <a:avLst/>
          </a:prstGeom>
        </p:spPr>
      </p:pic>
      <p:pic>
        <p:nvPicPr>
          <p:cNvPr id="15" name="Picture 1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092AA292-61FE-467F-A484-C1F507F03D0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52" y="1482408"/>
            <a:ext cx="3251200" cy="18288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05B276D-08FD-4037-8A22-C24E97224D82}"/>
              </a:ext>
            </a:extLst>
          </p:cNvPr>
          <p:cNvSpPr txBox="1"/>
          <p:nvPr/>
        </p:nvSpPr>
        <p:spPr>
          <a:xfrm>
            <a:off x="4708210" y="1244600"/>
            <a:ext cx="60190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Non neutral tone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44DA42-42D4-4506-9EAF-44129BCD0505}"/>
              </a:ext>
            </a:extLst>
          </p:cNvPr>
          <p:cNvSpPr txBox="1"/>
          <p:nvPr/>
        </p:nvSpPr>
        <p:spPr>
          <a:xfrm rot="18695222">
            <a:off x="7383126" y="2851036"/>
            <a:ext cx="4513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False information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39DEA9-207D-46B5-ACBA-6A47D2780572}"/>
              </a:ext>
            </a:extLst>
          </p:cNvPr>
          <p:cNvSpPr txBox="1"/>
          <p:nvPr/>
        </p:nvSpPr>
        <p:spPr>
          <a:xfrm rot="14524717">
            <a:off x="6180960" y="2502352"/>
            <a:ext cx="27079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7030A0"/>
                </a:solidFill>
              </a:rPr>
              <a:t>Absurd assumptions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587E47-32A6-4B04-9303-6031AAE19CB7}"/>
              </a:ext>
            </a:extLst>
          </p:cNvPr>
          <p:cNvSpPr txBox="1"/>
          <p:nvPr/>
        </p:nvSpPr>
        <p:spPr>
          <a:xfrm>
            <a:off x="9280843" y="3606216"/>
            <a:ext cx="375585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00" dirty="0"/>
              <a:t>Inflammatory content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C78EAF-E981-468E-9CB1-5AB49C7C7127}"/>
              </a:ext>
            </a:extLst>
          </p:cNvPr>
          <p:cNvSpPr txBox="1"/>
          <p:nvPr/>
        </p:nvSpPr>
        <p:spPr>
          <a:xfrm>
            <a:off x="4176052" y="1885480"/>
            <a:ext cx="383989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>
                <a:solidFill>
                  <a:srgbClr val="FF0000"/>
                </a:solidFill>
              </a:rPr>
              <a:t>Sexual content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530971-CF3A-4026-B930-7537CDF67CA8}"/>
              </a:ext>
            </a:extLst>
          </p:cNvPr>
          <p:cNvSpPr txBox="1"/>
          <p:nvPr/>
        </p:nvSpPr>
        <p:spPr>
          <a:xfrm>
            <a:off x="6670180" y="2020633"/>
            <a:ext cx="37558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92D050"/>
                </a:solidFill>
              </a:rPr>
              <a:t>Discriminatory content</a:t>
            </a:r>
          </a:p>
        </p:txBody>
      </p:sp>
      <p:sp>
        <p:nvSpPr>
          <p:cNvPr id="25" name="Google Shape;94;p18">
            <a:extLst>
              <a:ext uri="{FF2B5EF4-FFF2-40B4-BE49-F238E27FC236}">
                <a16:creationId xmlns:a16="http://schemas.microsoft.com/office/drawing/2014/main" id="{212F9241-0BF8-4AF0-B7D9-096ED4155D85}"/>
              </a:ext>
            </a:extLst>
          </p:cNvPr>
          <p:cNvSpPr txBox="1">
            <a:spLocks/>
          </p:cNvSpPr>
          <p:nvPr/>
        </p:nvSpPr>
        <p:spPr>
          <a:xfrm>
            <a:off x="265500" y="404949"/>
            <a:ext cx="4045200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The Problem</a:t>
            </a:r>
          </a:p>
        </p:txBody>
      </p:sp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:a16="http://schemas.microsoft.com/office/drawing/2014/main" id="{3A310DC3-D176-467B-85BD-4FFF5747FC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16" b="25515"/>
          <a:stretch/>
        </p:blipFill>
        <p:spPr>
          <a:xfrm>
            <a:off x="4795432" y="237866"/>
            <a:ext cx="2619375" cy="1015663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666F043-2354-41CA-8DAE-EC5BFED5D658}"/>
              </a:ext>
            </a:extLst>
          </p:cNvPr>
          <p:cNvSpPr/>
          <p:nvPr/>
        </p:nvSpPr>
        <p:spPr>
          <a:xfrm>
            <a:off x="102739" y="1238401"/>
            <a:ext cx="11993564" cy="5505197"/>
          </a:xfrm>
          <a:prstGeom prst="roundRect">
            <a:avLst>
              <a:gd name="adj" fmla="val 218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Icon&#10;&#10;Description automatically generated">
            <a:extLst>
              <a:ext uri="{FF2B5EF4-FFF2-40B4-BE49-F238E27FC236}">
                <a16:creationId xmlns:a16="http://schemas.microsoft.com/office/drawing/2014/main" id="{C1D45284-F47A-45FB-AA6B-A9178BC506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490" y="508292"/>
            <a:ext cx="1844792" cy="114314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D13231E7-A577-4859-8F09-FC78D88CEE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924122" y="391919"/>
            <a:ext cx="1212087" cy="125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11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0439A8A-48D4-4022-8134-8E7D05782771}"/>
              </a:ext>
            </a:extLst>
          </p:cNvPr>
          <p:cNvGrpSpPr/>
          <p:nvPr/>
        </p:nvGrpSpPr>
        <p:grpSpPr>
          <a:xfrm>
            <a:off x="7069711" y="1230020"/>
            <a:ext cx="3053799" cy="1487732"/>
            <a:chOff x="1232452" y="4005470"/>
            <a:chExt cx="4452731" cy="2487405"/>
          </a:xfrm>
        </p:grpSpPr>
        <p:pic>
          <p:nvPicPr>
            <p:cNvPr id="9" name="Picture 8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1B9F8F7C-A6C6-444F-8C98-98D018037C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2607" y="5305242"/>
              <a:ext cx="841880" cy="684530"/>
            </a:xfrm>
            <a:prstGeom prst="rect">
              <a:avLst/>
            </a:prstGeom>
          </p:spPr>
        </p:pic>
        <p:pic>
          <p:nvPicPr>
            <p:cNvPr id="10" name="Picture 9" descr="Calendar&#10;&#10;Description automatically generated">
              <a:extLst>
                <a:ext uri="{FF2B5EF4-FFF2-40B4-BE49-F238E27FC236}">
                  <a16:creationId xmlns:a16="http://schemas.microsoft.com/office/drawing/2014/main" id="{C9B0CB8F-92C0-49BE-8AFD-3320C6067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9712" y="5521960"/>
              <a:ext cx="807989" cy="605212"/>
            </a:xfrm>
            <a:prstGeom prst="rect">
              <a:avLst/>
            </a:prstGeom>
          </p:spPr>
        </p:pic>
        <p:pic>
          <p:nvPicPr>
            <p:cNvPr id="11" name="Picture 10" descr="Text&#10;&#10;Description automatically generated">
              <a:extLst>
                <a:ext uri="{FF2B5EF4-FFF2-40B4-BE49-F238E27FC236}">
                  <a16:creationId xmlns:a16="http://schemas.microsoft.com/office/drawing/2014/main" id="{EEC4FC9C-9163-4EAA-8251-7AE6D5905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3519" y="5305242"/>
              <a:ext cx="684530" cy="684530"/>
            </a:xfrm>
            <a:prstGeom prst="rect">
              <a:avLst/>
            </a:prstGeom>
          </p:spPr>
        </p:pic>
        <p:pic>
          <p:nvPicPr>
            <p:cNvPr id="12" name="Picture 11" descr="Diagram&#10;&#10;Description automatically generated">
              <a:extLst>
                <a:ext uri="{FF2B5EF4-FFF2-40B4-BE49-F238E27FC236}">
                  <a16:creationId xmlns:a16="http://schemas.microsoft.com/office/drawing/2014/main" id="{45F25E3B-9C25-4CEC-8E23-CA271FB80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2164" y="4495800"/>
              <a:ext cx="975360" cy="457200"/>
            </a:xfrm>
            <a:prstGeom prst="rect">
              <a:avLst/>
            </a:prstGeom>
          </p:spPr>
        </p:pic>
        <p:pic>
          <p:nvPicPr>
            <p:cNvPr id="13" name="Picture 12" descr="A person posing for the camera&#10;&#10;Description automatically generated">
              <a:extLst>
                <a:ext uri="{FF2B5EF4-FFF2-40B4-BE49-F238E27FC236}">
                  <a16:creationId xmlns:a16="http://schemas.microsoft.com/office/drawing/2014/main" id="{58DFD035-E9C4-47BD-9285-A09EF6708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8504" y="4422928"/>
              <a:ext cx="1340168" cy="753845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10061B1-98E6-4C97-A797-1E2883F4279C}"/>
                </a:ext>
              </a:extLst>
            </p:cNvPr>
            <p:cNvSpPr/>
            <p:nvPr/>
          </p:nvSpPr>
          <p:spPr>
            <a:xfrm>
              <a:off x="1232452" y="4005470"/>
              <a:ext cx="4452731" cy="24874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1" descr="Shape&#10;&#10;Description automatically generated">
            <a:extLst>
              <a:ext uri="{FF2B5EF4-FFF2-40B4-BE49-F238E27FC236}">
                <a16:creationId xmlns:a16="http://schemas.microsoft.com/office/drawing/2014/main" id="{21FC90B2-3539-41EB-B74B-05DA68AD05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47572">
            <a:off x="4491246" y="4718851"/>
            <a:ext cx="2447925" cy="1147975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6AC92830-8B48-4FC4-A2C2-BC999341CED1}"/>
              </a:ext>
            </a:extLst>
          </p:cNvPr>
          <p:cNvGrpSpPr/>
          <p:nvPr/>
        </p:nvGrpSpPr>
        <p:grpSpPr>
          <a:xfrm>
            <a:off x="91572" y="2436853"/>
            <a:ext cx="5083321" cy="3097348"/>
            <a:chOff x="2806435" y="3776288"/>
            <a:chExt cx="5083321" cy="3097348"/>
          </a:xfrm>
        </p:grpSpPr>
        <p:pic>
          <p:nvPicPr>
            <p:cNvPr id="42" name="Picture 41" descr="Logo, company name&#10;&#10;Description automatically generated">
              <a:extLst>
                <a:ext uri="{FF2B5EF4-FFF2-40B4-BE49-F238E27FC236}">
                  <a16:creationId xmlns:a16="http://schemas.microsoft.com/office/drawing/2014/main" id="{BA15F812-BA04-4C96-A9DE-FF4E8D526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384" y="5691250"/>
              <a:ext cx="1773579" cy="1182386"/>
            </a:xfrm>
            <a:prstGeom prst="rect">
              <a:avLst/>
            </a:prstGeom>
          </p:spPr>
        </p:pic>
        <p:pic>
          <p:nvPicPr>
            <p:cNvPr id="43" name="Picture 42" descr="A group of people sitting at a table&#10;&#10;Description automatically generated">
              <a:extLst>
                <a:ext uri="{FF2B5EF4-FFF2-40B4-BE49-F238E27FC236}">
                  <a16:creationId xmlns:a16="http://schemas.microsoft.com/office/drawing/2014/main" id="{DC027146-3542-4B00-9172-35DC92D3B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2535" y="4753137"/>
              <a:ext cx="1303053" cy="729710"/>
            </a:xfrm>
            <a:prstGeom prst="rect">
              <a:avLst/>
            </a:prstGeom>
          </p:spPr>
        </p:pic>
        <p:pic>
          <p:nvPicPr>
            <p:cNvPr id="44" name="Picture 43" descr="A picture containing whiteboard&#10;&#10;Description automatically generated">
              <a:extLst>
                <a:ext uri="{FF2B5EF4-FFF2-40B4-BE49-F238E27FC236}">
                  <a16:creationId xmlns:a16="http://schemas.microsoft.com/office/drawing/2014/main" id="{EC592207-9754-4E4C-9281-44AF6AF02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6491" y="4804189"/>
              <a:ext cx="1654553" cy="663691"/>
            </a:xfrm>
            <a:prstGeom prst="rect">
              <a:avLst/>
            </a:prstGeom>
          </p:spPr>
        </p:pic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F559CC-E7BC-4C42-B6D3-DE7C66BAA589}"/>
                </a:ext>
              </a:extLst>
            </p:cNvPr>
            <p:cNvSpPr/>
            <p:nvPr/>
          </p:nvSpPr>
          <p:spPr>
            <a:xfrm>
              <a:off x="2806435" y="3776288"/>
              <a:ext cx="5083321" cy="281229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0" name="Picture 49" descr="A picture containing text&#10;&#10;Description automatically generated">
            <a:extLst>
              <a:ext uri="{FF2B5EF4-FFF2-40B4-BE49-F238E27FC236}">
                <a16:creationId xmlns:a16="http://schemas.microsoft.com/office/drawing/2014/main" id="{FE3BEBFB-954D-48C1-B256-2C391D5A7B2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241" y="1565464"/>
            <a:ext cx="1342000" cy="1342000"/>
          </a:xfrm>
          <a:prstGeom prst="rect">
            <a:avLst/>
          </a:prstGeom>
        </p:spPr>
      </p:pic>
      <p:pic>
        <p:nvPicPr>
          <p:cNvPr id="52" name="Picture 51" descr="A close up of a sign&#10;&#10;Description automatically generated">
            <a:extLst>
              <a:ext uri="{FF2B5EF4-FFF2-40B4-BE49-F238E27FC236}">
                <a16:creationId xmlns:a16="http://schemas.microsoft.com/office/drawing/2014/main" id="{57CAE63C-4D71-4BBE-AE49-904224CF375C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97" b="17502"/>
          <a:stretch/>
        </p:blipFill>
        <p:spPr>
          <a:xfrm>
            <a:off x="7630117" y="715772"/>
            <a:ext cx="1795241" cy="743131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E0261FED-283C-4ED7-A34A-740EB005E208}"/>
              </a:ext>
            </a:extLst>
          </p:cNvPr>
          <p:cNvGrpSpPr/>
          <p:nvPr/>
        </p:nvGrpSpPr>
        <p:grpSpPr>
          <a:xfrm>
            <a:off x="1188818" y="1381637"/>
            <a:ext cx="3152775" cy="1447800"/>
            <a:chOff x="8434995" y="5315491"/>
            <a:chExt cx="3152775" cy="1447800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9E247E3-BF5E-4D20-A0C9-C0C6089B6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4995" y="5315491"/>
              <a:ext cx="3152775" cy="1447800"/>
            </a:xfrm>
            <a:prstGeom prst="rect">
              <a:avLst/>
            </a:prstGeom>
          </p:spPr>
        </p:pic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204BF2C-9EEC-400E-88C2-6149235B804C}"/>
                </a:ext>
              </a:extLst>
            </p:cNvPr>
            <p:cNvSpPr txBox="1">
              <a:spLocks/>
            </p:cNvSpPr>
            <p:nvPr/>
          </p:nvSpPr>
          <p:spPr>
            <a:xfrm>
              <a:off x="8511196" y="5807991"/>
              <a:ext cx="3061680" cy="48185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00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400" b="1" dirty="0">
                  <a:solidFill>
                    <a:schemeClr val="bg1"/>
                  </a:solidFill>
                  <a:latin typeface="Sabon Next LT" panose="020B0502040204020203" pitchFamily="2" charset="0"/>
                  <a:cs typeface="Sabon Next LT" panose="020B0502040204020203" pitchFamily="2" charset="0"/>
                </a:rPr>
                <a:t>We take our ‘Be Nice, Be respectful’ policy seriously</a:t>
              </a:r>
            </a:p>
          </p:txBody>
        </p:sp>
      </p:grpSp>
      <p:pic>
        <p:nvPicPr>
          <p:cNvPr id="59" name="Picture 58" descr="Icon&#10;&#10;Description automatically generated">
            <a:extLst>
              <a:ext uri="{FF2B5EF4-FFF2-40B4-BE49-F238E27FC236}">
                <a16:creationId xmlns:a16="http://schemas.microsoft.com/office/drawing/2014/main" id="{6AE18B4D-31B1-4458-844A-94B1C9A1081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786" y="4895850"/>
            <a:ext cx="1580906" cy="1580906"/>
          </a:xfrm>
          <a:prstGeom prst="rect">
            <a:avLst/>
          </a:prstGeom>
        </p:spPr>
      </p:pic>
      <p:pic>
        <p:nvPicPr>
          <p:cNvPr id="6" name="Picture 5" descr="A picture containing indoor, filled, food, full&#10;&#10;Description automatically generated">
            <a:extLst>
              <a:ext uri="{FF2B5EF4-FFF2-40B4-BE49-F238E27FC236}">
                <a16:creationId xmlns:a16="http://schemas.microsoft.com/office/drawing/2014/main" id="{8FB7F152-9551-4382-9B2C-5D64E41D72A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829" y="5334711"/>
            <a:ext cx="3492205" cy="107173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257944B8-1537-411D-9849-4E0E7BAFC19F}"/>
              </a:ext>
            </a:extLst>
          </p:cNvPr>
          <p:cNvSpPr txBox="1"/>
          <p:nvPr/>
        </p:nvSpPr>
        <p:spPr>
          <a:xfrm>
            <a:off x="1283599" y="2570105"/>
            <a:ext cx="4053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Stakeholders</a:t>
            </a:r>
          </a:p>
        </p:txBody>
      </p:sp>
      <p:pic>
        <p:nvPicPr>
          <p:cNvPr id="62" name="Picture 61" descr="A close up of a sign&#10;&#10;Description automatically generated">
            <a:extLst>
              <a:ext uri="{FF2B5EF4-FFF2-40B4-BE49-F238E27FC236}">
                <a16:creationId xmlns:a16="http://schemas.microsoft.com/office/drawing/2014/main" id="{E32B8DD2-61AD-49DE-9DFB-FCF387F77BB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75332">
            <a:off x="4903600" y="1571543"/>
            <a:ext cx="2209800" cy="2066925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8C259B5D-79F4-4EA9-BFE6-C45460676425}"/>
              </a:ext>
            </a:extLst>
          </p:cNvPr>
          <p:cNvSpPr/>
          <p:nvPr/>
        </p:nvSpPr>
        <p:spPr>
          <a:xfrm>
            <a:off x="6069552" y="3468797"/>
            <a:ext cx="5418332" cy="1294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do we classify posted questions on Quora as sincere vs insincere with high accuracy, so any future Quora posting can be moderated without any manual moderator intervention?</a:t>
            </a:r>
          </a:p>
        </p:txBody>
      </p:sp>
      <p:sp>
        <p:nvSpPr>
          <p:cNvPr id="66" name="Google Shape;94;p18">
            <a:extLst>
              <a:ext uri="{FF2B5EF4-FFF2-40B4-BE49-F238E27FC236}">
                <a16:creationId xmlns:a16="http://schemas.microsoft.com/office/drawing/2014/main" id="{5DADBED4-F8C3-41B7-83AF-56FC2B503810}"/>
              </a:ext>
            </a:extLst>
          </p:cNvPr>
          <p:cNvSpPr txBox="1">
            <a:spLocks/>
          </p:cNvSpPr>
          <p:nvPr/>
        </p:nvSpPr>
        <p:spPr>
          <a:xfrm>
            <a:off x="265500" y="404949"/>
            <a:ext cx="4045200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3284648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Arrow: Right 64">
            <a:extLst>
              <a:ext uri="{FF2B5EF4-FFF2-40B4-BE49-F238E27FC236}">
                <a16:creationId xmlns:a16="http://schemas.microsoft.com/office/drawing/2014/main" id="{45C90942-D1B2-4A9D-A12B-A3B7674F16B0}"/>
              </a:ext>
            </a:extLst>
          </p:cNvPr>
          <p:cNvSpPr/>
          <p:nvPr/>
        </p:nvSpPr>
        <p:spPr>
          <a:xfrm>
            <a:off x="302004" y="1955680"/>
            <a:ext cx="11459361" cy="170997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room, scene, building&#10;&#10;Description automatically generated">
            <a:extLst>
              <a:ext uri="{FF2B5EF4-FFF2-40B4-BE49-F238E27FC236}">
                <a16:creationId xmlns:a16="http://schemas.microsoft.com/office/drawing/2014/main" id="{5D11FDAD-C5D0-43C9-A275-27EBCA76F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57" y="3713494"/>
            <a:ext cx="1109663" cy="1051643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3911CCD4-EB1F-4C0A-AAD5-262B266A99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483" y="3717135"/>
            <a:ext cx="1229386" cy="1165106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79EA4C88-B595-4ED3-8A21-3C93D9AAFA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473" y="3386160"/>
            <a:ext cx="805912" cy="763774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91C0F8A5-B1E7-4BFA-97A9-FD6F6E402846}"/>
              </a:ext>
            </a:extLst>
          </p:cNvPr>
          <p:cNvSpPr/>
          <p:nvPr/>
        </p:nvSpPr>
        <p:spPr>
          <a:xfrm>
            <a:off x="1362053" y="4151161"/>
            <a:ext cx="2016056" cy="234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9E274242-856D-438F-84F6-E5F5046EBB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977" y="3240796"/>
            <a:ext cx="554460" cy="556805"/>
          </a:xfrm>
          <a:prstGeom prst="rect">
            <a:avLst/>
          </a:prstGeom>
        </p:spPr>
      </p:pic>
      <p:pic>
        <p:nvPicPr>
          <p:cNvPr id="23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4DA05300-0321-4997-9D0D-3464B966E8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14" y="4741444"/>
            <a:ext cx="872455" cy="289393"/>
          </a:xfrm>
          <a:prstGeom prst="rect">
            <a:avLst/>
          </a:prstGeom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C7F9416E-BADF-4A42-ADAB-4D00DD58AD5F}"/>
              </a:ext>
            </a:extLst>
          </p:cNvPr>
          <p:cNvSpPr/>
          <p:nvPr/>
        </p:nvSpPr>
        <p:spPr>
          <a:xfrm>
            <a:off x="4644292" y="4168297"/>
            <a:ext cx="1180292" cy="217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D761555-FD10-4C17-BC55-D260698DACC6}"/>
              </a:ext>
            </a:extLst>
          </p:cNvPr>
          <p:cNvGrpSpPr/>
          <p:nvPr/>
        </p:nvGrpSpPr>
        <p:grpSpPr>
          <a:xfrm>
            <a:off x="5893218" y="3616956"/>
            <a:ext cx="2546173" cy="1365953"/>
            <a:chOff x="5540880" y="2560083"/>
            <a:chExt cx="2546173" cy="14413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8BA6A96-F726-46B9-AE63-085D7FC6A8CE}"/>
                </a:ext>
              </a:extLst>
            </p:cNvPr>
            <p:cNvSpPr/>
            <p:nvPr/>
          </p:nvSpPr>
          <p:spPr>
            <a:xfrm>
              <a:off x="5540880" y="2560083"/>
              <a:ext cx="2546173" cy="14413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86C49DB-BFEE-4923-8954-A172BDC59087}"/>
                </a:ext>
              </a:extLst>
            </p:cNvPr>
            <p:cNvCxnSpPr>
              <a:stCxn id="25" idx="3"/>
              <a:endCxn id="11" idx="1"/>
            </p:cNvCxnSpPr>
            <p:nvPr/>
          </p:nvCxnSpPr>
          <p:spPr>
            <a:xfrm flipV="1">
              <a:off x="7393204" y="3120257"/>
              <a:ext cx="215120" cy="1983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F21112D-E48A-45AB-83DA-31EB3C22AB35}"/>
                </a:ext>
              </a:extLst>
            </p:cNvPr>
            <p:cNvGrpSpPr/>
            <p:nvPr/>
          </p:nvGrpSpPr>
          <p:grpSpPr>
            <a:xfrm>
              <a:off x="6788799" y="2952767"/>
              <a:ext cx="1253576" cy="802398"/>
              <a:chOff x="5734452" y="565007"/>
              <a:chExt cx="2123673" cy="1761371"/>
            </a:xfrm>
          </p:grpSpPr>
          <p:pic>
            <p:nvPicPr>
              <p:cNvPr id="10" name="Picture 9" descr="Icon&#10;&#10;Description automatically generated">
                <a:extLst>
                  <a:ext uri="{FF2B5EF4-FFF2-40B4-BE49-F238E27FC236}">
                    <a16:creationId xmlns:a16="http://schemas.microsoft.com/office/drawing/2014/main" id="{9F726551-5D50-4FA6-A852-F94AF9ECDE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05227" y="1591056"/>
                <a:ext cx="735322" cy="735322"/>
              </a:xfrm>
              <a:prstGeom prst="rect">
                <a:avLst/>
              </a:prstGeom>
            </p:spPr>
          </p:pic>
          <p:pic>
            <p:nvPicPr>
              <p:cNvPr id="11" name="Picture 10" descr="Icon&#10;&#10;Description automatically generated">
                <a:extLst>
                  <a:ext uri="{FF2B5EF4-FFF2-40B4-BE49-F238E27FC236}">
                    <a16:creationId xmlns:a16="http://schemas.microsoft.com/office/drawing/2014/main" id="{984C780C-73C5-4C7D-9C21-36F693BFE2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22802" y="565007"/>
                <a:ext cx="735323" cy="735323"/>
              </a:xfrm>
              <a:prstGeom prst="rect">
                <a:avLst/>
              </a:prstGeom>
            </p:spPr>
          </p:pic>
          <p:pic>
            <p:nvPicPr>
              <p:cNvPr id="25" name="Picture 24" descr="A picture containing room, scene, building&#10;&#10;Description automatically generated">
                <a:extLst>
                  <a:ext uri="{FF2B5EF4-FFF2-40B4-BE49-F238E27FC236}">
                    <a16:creationId xmlns:a16="http://schemas.microsoft.com/office/drawing/2014/main" id="{F0D22344-8159-4DAA-8FD3-E19FBB90A1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4452" y="856191"/>
                <a:ext cx="1023917" cy="1023917"/>
              </a:xfrm>
              <a:prstGeom prst="rect">
                <a:avLst/>
              </a:prstGeom>
            </p:spPr>
          </p:pic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6781A0BC-70A6-4B40-8BEB-8DE46C58ED4A}"/>
                  </a:ext>
                </a:extLst>
              </p:cNvPr>
              <p:cNvCxnSpPr>
                <a:cxnSpLocks/>
                <a:stCxn id="25" idx="3"/>
                <a:endCxn id="10" idx="1"/>
              </p:cNvCxnSpPr>
              <p:nvPr/>
            </p:nvCxnSpPr>
            <p:spPr>
              <a:xfrm>
                <a:off x="6758369" y="1368150"/>
                <a:ext cx="346858" cy="5905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7" name="Picture 36" descr="A picture containing measure, baseball, bat&#10;&#10;Description automatically generated">
              <a:extLst>
                <a:ext uri="{FF2B5EF4-FFF2-40B4-BE49-F238E27FC236}">
                  <a16:creationId xmlns:a16="http://schemas.microsoft.com/office/drawing/2014/main" id="{4ABFF1C7-DF07-4CF6-AA81-9F8CA6CECC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214" y="2799210"/>
              <a:ext cx="1146088" cy="897919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D8F008C-CD17-462B-9860-24A2D35A378F}"/>
              </a:ext>
            </a:extLst>
          </p:cNvPr>
          <p:cNvSpPr txBox="1"/>
          <p:nvPr/>
        </p:nvSpPr>
        <p:spPr>
          <a:xfrm>
            <a:off x="383939" y="5147763"/>
            <a:ext cx="2182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Data</a:t>
            </a:r>
            <a:r>
              <a:rPr lang="en-US" sz="1200" dirty="0"/>
              <a:t> </a:t>
            </a:r>
          </a:p>
          <a:p>
            <a:r>
              <a:rPr lang="en-US" sz="1200" dirty="0"/>
              <a:t>Training: </a:t>
            </a:r>
            <a:r>
              <a:rPr lang="en-US" sz="1200" b="1" dirty="0"/>
              <a:t>~1048K questions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~ 376K questions</a:t>
            </a:r>
            <a:endParaRPr lang="en-US" sz="12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E957CB-560C-4CFA-BBF8-03443CD8F1F4}"/>
              </a:ext>
            </a:extLst>
          </p:cNvPr>
          <p:cNvSpPr txBox="1"/>
          <p:nvPr/>
        </p:nvSpPr>
        <p:spPr>
          <a:xfrm>
            <a:off x="3378109" y="5124439"/>
            <a:ext cx="1567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Cleansed Data</a:t>
            </a:r>
            <a:r>
              <a:rPr lang="en-US" sz="1200" dirty="0"/>
              <a:t> </a:t>
            </a: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Combined dataset: 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1024K questions</a:t>
            </a:r>
            <a:endParaRPr lang="en-US" sz="1200" b="1" dirty="0"/>
          </a:p>
        </p:txBody>
      </p:sp>
      <p:pic>
        <p:nvPicPr>
          <p:cNvPr id="41" name="Picture 40" descr="A close up of a sign&#10;&#10;Description automatically generated">
            <a:extLst>
              <a:ext uri="{FF2B5EF4-FFF2-40B4-BE49-F238E27FC236}">
                <a16:creationId xmlns:a16="http://schemas.microsoft.com/office/drawing/2014/main" id="{50546E72-8E0B-4BCC-B30A-922A69E670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501" y="4354295"/>
            <a:ext cx="547722" cy="341059"/>
          </a:xfrm>
          <a:prstGeom prst="rect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AEA8C581-F37A-4044-A30D-F4428889A6F8}"/>
              </a:ext>
            </a:extLst>
          </p:cNvPr>
          <p:cNvSpPr/>
          <p:nvPr/>
        </p:nvSpPr>
        <p:spPr>
          <a:xfrm>
            <a:off x="713064" y="1910688"/>
            <a:ext cx="273550" cy="26783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BC09B15-D1F6-49DD-8343-E5D4C9C65D8B}"/>
              </a:ext>
            </a:extLst>
          </p:cNvPr>
          <p:cNvSpPr/>
          <p:nvPr/>
        </p:nvSpPr>
        <p:spPr>
          <a:xfrm>
            <a:off x="3866401" y="1911118"/>
            <a:ext cx="273550" cy="26783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BCA7ECA-7F83-4688-8198-546D1559C02A}"/>
              </a:ext>
            </a:extLst>
          </p:cNvPr>
          <p:cNvSpPr/>
          <p:nvPr/>
        </p:nvSpPr>
        <p:spPr>
          <a:xfrm>
            <a:off x="6952865" y="1899718"/>
            <a:ext cx="273550" cy="26783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F50004A-5B19-43BD-8B40-40C8DC4AAB44}"/>
              </a:ext>
            </a:extLst>
          </p:cNvPr>
          <p:cNvSpPr/>
          <p:nvPr/>
        </p:nvSpPr>
        <p:spPr>
          <a:xfrm>
            <a:off x="10368583" y="1913882"/>
            <a:ext cx="273550" cy="26783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A3B5553B-1842-4562-8EB2-418B1B13D828}"/>
              </a:ext>
            </a:extLst>
          </p:cNvPr>
          <p:cNvSpPr/>
          <p:nvPr/>
        </p:nvSpPr>
        <p:spPr>
          <a:xfrm>
            <a:off x="8502222" y="4168297"/>
            <a:ext cx="1180292" cy="217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 descr="A picture containing drawing, mirror&#10;&#10;Description automatically generated">
            <a:extLst>
              <a:ext uri="{FF2B5EF4-FFF2-40B4-BE49-F238E27FC236}">
                <a16:creationId xmlns:a16="http://schemas.microsoft.com/office/drawing/2014/main" id="{1951D600-3853-4D1F-B6C1-F54A724603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567" y="4827123"/>
            <a:ext cx="1582760" cy="1123555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25BFABA0-E30E-48BB-8F76-CEAD9D913E88}"/>
              </a:ext>
            </a:extLst>
          </p:cNvPr>
          <p:cNvSpPr/>
          <p:nvPr/>
        </p:nvSpPr>
        <p:spPr>
          <a:xfrm>
            <a:off x="9665293" y="2583810"/>
            <a:ext cx="2385814" cy="32102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9A732AAD-9A8B-405E-AE8C-CFFCC42A581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495" y="4937843"/>
            <a:ext cx="1141539" cy="1081853"/>
          </a:xfrm>
          <a:prstGeom prst="rect">
            <a:avLst/>
          </a:prstGeom>
        </p:spPr>
      </p:pic>
      <p:pic>
        <p:nvPicPr>
          <p:cNvPr id="67" name="Picture 66" descr="Icon&#10;&#10;Description automatically generated">
            <a:extLst>
              <a:ext uri="{FF2B5EF4-FFF2-40B4-BE49-F238E27FC236}">
                <a16:creationId xmlns:a16="http://schemas.microsoft.com/office/drawing/2014/main" id="{205CCB33-89D1-4438-AB63-833303AD10C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152" y="3472425"/>
            <a:ext cx="1157273" cy="1096764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36AB14D-24E0-458C-913B-C5C81A3FF234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10204567" y="2932236"/>
            <a:ext cx="722222" cy="540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71C9BA8-4FB0-482B-82B7-80F3C11EEA4E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10926788" y="2835691"/>
            <a:ext cx="1" cy="636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22661B2-52AD-46BF-86C7-58B0A413E23A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10926789" y="2897765"/>
            <a:ext cx="395400" cy="574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E32C5EA-677F-4DD2-8154-EEFF79016A37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10926789" y="2897765"/>
            <a:ext cx="790798" cy="574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6C7F0ACA-81D3-4DF3-9900-BE9279B12BAB}"/>
              </a:ext>
            </a:extLst>
          </p:cNvPr>
          <p:cNvSpPr txBox="1"/>
          <p:nvPr/>
        </p:nvSpPr>
        <p:spPr>
          <a:xfrm>
            <a:off x="10767720" y="4556882"/>
            <a:ext cx="1475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Classification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570F5CF-441B-4F8D-BCAC-6CC0A483D697}"/>
              </a:ext>
            </a:extLst>
          </p:cNvPr>
          <p:cNvSpPr txBox="1"/>
          <p:nvPr/>
        </p:nvSpPr>
        <p:spPr>
          <a:xfrm>
            <a:off x="6110770" y="5166384"/>
            <a:ext cx="2546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Data</a:t>
            </a:r>
            <a:r>
              <a:rPr lang="en-US" sz="1200" dirty="0"/>
              <a:t> (Training data development)</a:t>
            </a: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~717K  questions</a:t>
            </a:r>
          </a:p>
          <a:p>
            <a:r>
              <a:rPr lang="en-US" sz="1200" dirty="0"/>
              <a:t>Test: </a:t>
            </a:r>
            <a:r>
              <a:rPr lang="en-US" sz="1200" b="1" dirty="0"/>
              <a:t>~307K questions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59CE046-4414-4213-AACB-E822911C3C63}"/>
              </a:ext>
            </a:extLst>
          </p:cNvPr>
          <p:cNvSpPr txBox="1"/>
          <p:nvPr/>
        </p:nvSpPr>
        <p:spPr>
          <a:xfrm>
            <a:off x="184426" y="1528062"/>
            <a:ext cx="1567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Data Wrangling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5DD9054-3845-4DD0-8F78-88EECC7B7A60}"/>
              </a:ext>
            </a:extLst>
          </p:cNvPr>
          <p:cNvSpPr txBox="1"/>
          <p:nvPr/>
        </p:nvSpPr>
        <p:spPr>
          <a:xfrm>
            <a:off x="9408875" y="1572353"/>
            <a:ext cx="2096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Modeling and prediction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B138FF1-91D3-4B7E-91D6-5DBFC121BE30}"/>
              </a:ext>
            </a:extLst>
          </p:cNvPr>
          <p:cNvSpPr txBox="1"/>
          <p:nvPr/>
        </p:nvSpPr>
        <p:spPr>
          <a:xfrm>
            <a:off x="2954901" y="1548261"/>
            <a:ext cx="2096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Exploratory Data Analysis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57581F4-24B7-44B5-9ADD-390910DA1431}"/>
              </a:ext>
            </a:extLst>
          </p:cNvPr>
          <p:cNvSpPr txBox="1"/>
          <p:nvPr/>
        </p:nvSpPr>
        <p:spPr>
          <a:xfrm>
            <a:off x="6035095" y="1540218"/>
            <a:ext cx="2096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Feature Engineering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872592D-6D5E-409B-BDAB-363CE6BD3951}"/>
              </a:ext>
            </a:extLst>
          </p:cNvPr>
          <p:cNvSpPr txBox="1"/>
          <p:nvPr/>
        </p:nvSpPr>
        <p:spPr>
          <a:xfrm>
            <a:off x="9816508" y="2616362"/>
            <a:ext cx="2457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Model 1     Model 2 … Model 6</a:t>
            </a:r>
          </a:p>
        </p:txBody>
      </p:sp>
      <p:sp>
        <p:nvSpPr>
          <p:cNvPr id="95" name="Google Shape;94;p18">
            <a:extLst>
              <a:ext uri="{FF2B5EF4-FFF2-40B4-BE49-F238E27FC236}">
                <a16:creationId xmlns:a16="http://schemas.microsoft.com/office/drawing/2014/main" id="{976072A5-49E1-4609-A935-1B1018ED2676}"/>
              </a:ext>
            </a:extLst>
          </p:cNvPr>
          <p:cNvSpPr txBox="1">
            <a:spLocks/>
          </p:cNvSpPr>
          <p:nvPr/>
        </p:nvSpPr>
        <p:spPr>
          <a:xfrm>
            <a:off x="265500" y="404949"/>
            <a:ext cx="4045200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Steps Involved</a:t>
            </a:r>
          </a:p>
        </p:txBody>
      </p:sp>
    </p:spTree>
    <p:extLst>
      <p:ext uri="{BB962C8B-B14F-4D97-AF65-F5344CB8AC3E}">
        <p14:creationId xmlns:p14="http://schemas.microsoft.com/office/powerpoint/2010/main" val="981868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5;p18">
            <a:extLst>
              <a:ext uri="{FF2B5EF4-FFF2-40B4-BE49-F238E27FC236}">
                <a16:creationId xmlns:a16="http://schemas.microsoft.com/office/drawing/2014/main" id="{A9AD99BD-9B9E-415F-AEC7-2A8339C05C7F}"/>
              </a:ext>
            </a:extLst>
          </p:cNvPr>
          <p:cNvSpPr txBox="1">
            <a:spLocks/>
          </p:cNvSpPr>
          <p:nvPr/>
        </p:nvSpPr>
        <p:spPr>
          <a:xfrm>
            <a:off x="5049475" y="759000"/>
            <a:ext cx="7142525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spcBef>
                <a:spcPts val="0"/>
              </a:spcBef>
              <a:buSzPts val="1800"/>
              <a:buNone/>
            </a:pPr>
            <a:r>
              <a:rPr lang="en-US" dirty="0"/>
              <a:t>Steps Involved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Merge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and test data set 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question entries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1424K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Missing data manipulation and null handling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Datatype conversion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ensure target variable is numeric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Converting all letters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lower or upper case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Removing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punctuations, stop words, sparse terms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Stemming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using NLTK library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Removing 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white spaces, newline characters, entries with very long words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(likely junk values) and with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small text length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 column(s) creation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EDA</a:t>
            </a:r>
          </a:p>
        </p:txBody>
      </p:sp>
      <p:sp>
        <p:nvSpPr>
          <p:cNvPr id="8" name="Google Shape;96;p18">
            <a:extLst>
              <a:ext uri="{FF2B5EF4-FFF2-40B4-BE49-F238E27FC236}">
                <a16:creationId xmlns:a16="http://schemas.microsoft.com/office/drawing/2014/main" id="{0B4B8D14-BBFA-4184-90C2-FE702D902303}"/>
              </a:ext>
            </a:extLst>
          </p:cNvPr>
          <p:cNvSpPr txBox="1">
            <a:spLocks/>
          </p:cNvSpPr>
          <p:nvPr/>
        </p:nvSpPr>
        <p:spPr>
          <a:xfrm>
            <a:off x="232588" y="2211024"/>
            <a:ext cx="4045200" cy="1542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2400" dirty="0"/>
              <a:t>Original dataset had 2 csv files and word embeddings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400" dirty="0"/>
              <a:t>This step includes text data preprocessing.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A30063-DE11-4206-9530-6544C081E572}"/>
              </a:ext>
            </a:extLst>
          </p:cNvPr>
          <p:cNvSpPr/>
          <p:nvPr/>
        </p:nvSpPr>
        <p:spPr>
          <a:xfrm>
            <a:off x="189999" y="3753624"/>
            <a:ext cx="3913348" cy="1294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r>
              <a:rPr lang="en-US" sz="1600" b="1" dirty="0"/>
              <a:t>Raw data – </a:t>
            </a:r>
            <a:r>
              <a:rPr lang="en-US" sz="1600" dirty="0"/>
              <a:t>~1424K questions</a:t>
            </a:r>
          </a:p>
          <a:p>
            <a:pPr algn="ctr">
              <a:spcBef>
                <a:spcPts val="0"/>
              </a:spcBef>
            </a:pPr>
            <a:r>
              <a:rPr lang="en-US" sz="1600" dirty="0"/>
              <a:t>Only csv data is used for this project. Word embeddings are not utilized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46E48BBD-45BC-4DBD-A05E-FC97F99DF1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3997103"/>
              </p:ext>
            </p:extLst>
          </p:nvPr>
        </p:nvGraphicFramePr>
        <p:xfrm>
          <a:off x="5986011" y="3831983"/>
          <a:ext cx="6205989" cy="3026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ABC16DD-282D-4B5A-8C07-8362148D350A}"/>
              </a:ext>
            </a:extLst>
          </p:cNvPr>
          <p:cNvSpPr txBox="1"/>
          <p:nvPr/>
        </p:nvSpPr>
        <p:spPr>
          <a:xfrm>
            <a:off x="5639244" y="590844"/>
            <a:ext cx="60987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hlinkClick r:id="rId7"/>
              </a:rPr>
              <a:t>https://github.com/shalin4788/Springboard/blob/master/Capstone%20Two/notebooks/1.%20Quora%20Insincere%20Capstone%20Data%20Wrangling.ipynb</a:t>
            </a:r>
            <a:r>
              <a:rPr lang="en-US" sz="1000" dirty="0"/>
              <a:t> </a:t>
            </a:r>
          </a:p>
        </p:txBody>
      </p:sp>
      <p:sp>
        <p:nvSpPr>
          <p:cNvPr id="16" name="Google Shape;94;p18">
            <a:extLst>
              <a:ext uri="{FF2B5EF4-FFF2-40B4-BE49-F238E27FC236}">
                <a16:creationId xmlns:a16="http://schemas.microsoft.com/office/drawing/2014/main" id="{91178A3D-6805-49C6-87B7-4F542190C38F}"/>
              </a:ext>
            </a:extLst>
          </p:cNvPr>
          <p:cNvSpPr txBox="1">
            <a:spLocks/>
          </p:cNvSpPr>
          <p:nvPr/>
        </p:nvSpPr>
        <p:spPr>
          <a:xfrm>
            <a:off x="265499" y="404949"/>
            <a:ext cx="4330015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1. Data Wrangling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EB9A9F-D227-4FC4-9651-431CC9CEF8D0}"/>
              </a:ext>
            </a:extLst>
          </p:cNvPr>
          <p:cNvSpPr/>
          <p:nvPr/>
        </p:nvSpPr>
        <p:spPr>
          <a:xfrm>
            <a:off x="189999" y="5991225"/>
            <a:ext cx="3913348" cy="742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r>
              <a:rPr lang="en-US" sz="1600" b="1" dirty="0"/>
              <a:t>Cleaned data -</a:t>
            </a:r>
            <a:r>
              <a:rPr lang="en-US" sz="1600" dirty="0"/>
              <a:t> ~1024K questions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F3A50BC-7B21-4FC5-8B53-87C60BD76400}"/>
              </a:ext>
            </a:extLst>
          </p:cNvPr>
          <p:cNvSpPr/>
          <p:nvPr/>
        </p:nvSpPr>
        <p:spPr>
          <a:xfrm rot="5400000">
            <a:off x="1674457" y="5370157"/>
            <a:ext cx="943310" cy="298826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78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06402E-E531-42AE-BF7B-C8609106AF7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09" y="1157725"/>
            <a:ext cx="4481119" cy="3363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07012D-682B-4026-927F-CAACFE1405B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899" y="3580202"/>
            <a:ext cx="5018015" cy="250064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loud 7">
            <a:extLst>
              <a:ext uri="{FF2B5EF4-FFF2-40B4-BE49-F238E27FC236}">
                <a16:creationId xmlns:a16="http://schemas.microsoft.com/office/drawing/2014/main" id="{B4A65B51-61A8-4F60-9BFA-A8DFCE21D9F0}"/>
              </a:ext>
            </a:extLst>
          </p:cNvPr>
          <p:cNvSpPr/>
          <p:nvPr/>
        </p:nvSpPr>
        <p:spPr>
          <a:xfrm>
            <a:off x="7818895" y="4636119"/>
            <a:ext cx="4390239" cy="219330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nsincere questions have more number of words as well as characters/ question length compared to sincere questions (maybe since they have more junk content..)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4A68C9-0F88-4023-AC02-1F127EF28824}"/>
              </a:ext>
            </a:extLst>
          </p:cNvPr>
          <p:cNvSpPr txBox="1"/>
          <p:nvPr/>
        </p:nvSpPr>
        <p:spPr>
          <a:xfrm>
            <a:off x="6096000" y="577102"/>
            <a:ext cx="60946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hlinkClick r:id="rId4"/>
              </a:rPr>
              <a:t>https://github.com/shalin4788/Springboard/blob/master/Capstone%20Two/notebooks/2.%20EDA_Quora%20Insincere%20Capstone%20Data.ipynb</a:t>
            </a:r>
            <a:r>
              <a:rPr lang="en-US" sz="1000" dirty="0"/>
              <a:t> </a:t>
            </a:r>
          </a:p>
        </p:txBody>
      </p:sp>
      <p:sp>
        <p:nvSpPr>
          <p:cNvPr id="13" name="Google Shape;94;p18">
            <a:extLst>
              <a:ext uri="{FF2B5EF4-FFF2-40B4-BE49-F238E27FC236}">
                <a16:creationId xmlns:a16="http://schemas.microsoft.com/office/drawing/2014/main" id="{422C11F5-DBF7-4729-9E73-CF72FC9052A8}"/>
              </a:ext>
            </a:extLst>
          </p:cNvPr>
          <p:cNvSpPr txBox="1">
            <a:spLocks/>
          </p:cNvSpPr>
          <p:nvPr/>
        </p:nvSpPr>
        <p:spPr>
          <a:xfrm>
            <a:off x="265499" y="404949"/>
            <a:ext cx="5725726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2. Data Exploration (EDA)</a:t>
            </a:r>
          </a:p>
        </p:txBody>
      </p:sp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2654602D-A3E7-4489-B8C1-6888F5D088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848" y="948637"/>
            <a:ext cx="3829267" cy="373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021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79A0D0-366B-4B9C-93E5-E51AE0826A8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5608"/>
            <a:ext cx="4100255" cy="238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D7E063-0E0D-4A67-8EF3-F7697D712C0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531" y="304101"/>
            <a:ext cx="4340860" cy="3916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232C87-5A36-466E-A92C-95DA875954C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276" y="2704940"/>
            <a:ext cx="4100255" cy="3729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FD859E5B-3C6A-4CE2-85A4-B04BDF9CDF5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696" y="4557447"/>
            <a:ext cx="2857500" cy="1600200"/>
          </a:xfrm>
          <a:prstGeom prst="rect">
            <a:avLst/>
          </a:prstGeom>
        </p:spPr>
      </p:pic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2B296E9-0436-43CD-B35F-5C6E056767F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7" t="66552" r="-3737" b="19596"/>
          <a:stretch/>
        </p:blipFill>
        <p:spPr>
          <a:xfrm>
            <a:off x="10123961" y="4557447"/>
            <a:ext cx="2143125" cy="296871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E36BC177-1702-4B8E-90F4-8934751E7904}"/>
              </a:ext>
            </a:extLst>
          </p:cNvPr>
          <p:cNvSpPr/>
          <p:nvPr/>
        </p:nvSpPr>
        <p:spPr>
          <a:xfrm>
            <a:off x="3948022" y="3168942"/>
            <a:ext cx="2516697" cy="2600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calendar&#10;&#10;Description automatically generated">
            <a:extLst>
              <a:ext uri="{FF2B5EF4-FFF2-40B4-BE49-F238E27FC236}">
                <a16:creationId xmlns:a16="http://schemas.microsoft.com/office/drawing/2014/main" id="{A3CA2624-192E-4986-8F87-C9E33035FE8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26"/>
          <a:stretch/>
        </p:blipFill>
        <p:spPr>
          <a:xfrm>
            <a:off x="6065843" y="4569522"/>
            <a:ext cx="1607900" cy="1590041"/>
          </a:xfrm>
          <a:prstGeom prst="rect">
            <a:avLst/>
          </a:prstGeom>
        </p:spPr>
      </p:pic>
      <p:sp>
        <p:nvSpPr>
          <p:cNvPr id="15" name="Cloud 14">
            <a:extLst>
              <a:ext uri="{FF2B5EF4-FFF2-40B4-BE49-F238E27FC236}">
                <a16:creationId xmlns:a16="http://schemas.microsoft.com/office/drawing/2014/main" id="{1D75F318-1022-47FD-920F-D3BC6A292ADA}"/>
              </a:ext>
            </a:extLst>
          </p:cNvPr>
          <p:cNvSpPr/>
          <p:nvPr/>
        </p:nvSpPr>
        <p:spPr>
          <a:xfrm>
            <a:off x="5714032" y="3324225"/>
            <a:ext cx="2603491" cy="1389388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What is this then? Isn’t this misinformation/ non neutral/ insincere data?</a:t>
            </a:r>
          </a:p>
        </p:txBody>
      </p:sp>
      <p:pic>
        <p:nvPicPr>
          <p:cNvPr id="17" name="Picture 16" descr="A picture containing calendar&#10;&#10;Description automatically generated">
            <a:extLst>
              <a:ext uri="{FF2B5EF4-FFF2-40B4-BE49-F238E27FC236}">
                <a16:creationId xmlns:a16="http://schemas.microsoft.com/office/drawing/2014/main" id="{27D7DD03-0BBF-49F9-B8BE-48703746A62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26"/>
          <a:stretch/>
        </p:blipFill>
        <p:spPr>
          <a:xfrm>
            <a:off x="3709016" y="331164"/>
            <a:ext cx="1607900" cy="1590041"/>
          </a:xfrm>
          <a:prstGeom prst="rect">
            <a:avLst/>
          </a:prstGeom>
        </p:spPr>
      </p:pic>
      <p:sp>
        <p:nvSpPr>
          <p:cNvPr id="7" name="Cloud 6">
            <a:extLst>
              <a:ext uri="{FF2B5EF4-FFF2-40B4-BE49-F238E27FC236}">
                <a16:creationId xmlns:a16="http://schemas.microsoft.com/office/drawing/2014/main" id="{9E137C9A-E087-4B37-A3F0-A0B288707FA2}"/>
              </a:ext>
            </a:extLst>
          </p:cNvPr>
          <p:cNvSpPr/>
          <p:nvPr/>
        </p:nvSpPr>
        <p:spPr>
          <a:xfrm>
            <a:off x="-437148" y="39337"/>
            <a:ext cx="4390239" cy="173652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Is there a widespread discrimination and non neutrality in the tone of questions posted on </a:t>
            </a:r>
            <a:r>
              <a:rPr lang="en-US" sz="1600" dirty="0" err="1"/>
              <a:t>quora</a:t>
            </a:r>
            <a:r>
              <a:rPr lang="en-US" sz="1600" dirty="0"/>
              <a:t>? </a:t>
            </a:r>
          </a:p>
        </p:txBody>
      </p:sp>
      <p:pic>
        <p:nvPicPr>
          <p:cNvPr id="16" name="Picture 1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D8D2419-A9D7-42F0-A2F9-5252475BCA91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841" y="385796"/>
            <a:ext cx="2516697" cy="157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13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CDA5234-B8D4-4923-8882-0E504C34661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5410" y="3171825"/>
            <a:ext cx="6177094" cy="368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1BE44E-1460-4FB1-9CA1-043E1D1BFF0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765" y="3034937"/>
            <a:ext cx="5969304" cy="3823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90A55B2-CE5D-4C50-9E94-9D599EB6AE9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38263" y="47771"/>
            <a:ext cx="1547222" cy="1243968"/>
          </a:xfrm>
          <a:prstGeom prst="rect">
            <a:avLst/>
          </a:prstGeom>
        </p:spPr>
      </p:pic>
      <p:pic>
        <p:nvPicPr>
          <p:cNvPr id="20" name="Picture 19" descr="A picture containing text&#10;&#10;Description automatically generated">
            <a:extLst>
              <a:ext uri="{FF2B5EF4-FFF2-40B4-BE49-F238E27FC236}">
                <a16:creationId xmlns:a16="http://schemas.microsoft.com/office/drawing/2014/main" id="{3419F203-3269-4E22-8BDC-E5884B005E7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46" b="25895"/>
          <a:stretch/>
        </p:blipFill>
        <p:spPr>
          <a:xfrm>
            <a:off x="5684269" y="1200767"/>
            <a:ext cx="1353994" cy="688625"/>
          </a:xfrm>
          <a:prstGeom prst="rect">
            <a:avLst/>
          </a:prstGeom>
        </p:spPr>
      </p:pic>
      <p:pic>
        <p:nvPicPr>
          <p:cNvPr id="12" name="Picture 11" descr="A group of people wearing costumes&#10;&#10;Description automatically generated">
            <a:extLst>
              <a:ext uri="{FF2B5EF4-FFF2-40B4-BE49-F238E27FC236}">
                <a16:creationId xmlns:a16="http://schemas.microsoft.com/office/drawing/2014/main" id="{AA679CC6-9612-4EFA-8F8B-024028E6FEBD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034" y="1928601"/>
            <a:ext cx="1704352" cy="1130060"/>
          </a:xfrm>
          <a:prstGeom prst="rect">
            <a:avLst/>
          </a:prstGeom>
        </p:spPr>
      </p:pic>
      <p:pic>
        <p:nvPicPr>
          <p:cNvPr id="24" name="Picture 23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2E193BBA-1AAE-4E01-B94A-C9FE6D021E0C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056" y="1661020"/>
            <a:ext cx="2194697" cy="1460471"/>
          </a:xfrm>
          <a:prstGeom prst="rect">
            <a:avLst/>
          </a:prstGeom>
        </p:spPr>
      </p:pic>
      <p:pic>
        <p:nvPicPr>
          <p:cNvPr id="36" name="Picture 35" descr="A picture containing calendar&#10;&#10;Description automatically generated">
            <a:extLst>
              <a:ext uri="{FF2B5EF4-FFF2-40B4-BE49-F238E27FC236}">
                <a16:creationId xmlns:a16="http://schemas.microsoft.com/office/drawing/2014/main" id="{AB839F5E-E6D7-4D0C-94F9-919E0EF5D51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26"/>
          <a:stretch/>
        </p:blipFill>
        <p:spPr>
          <a:xfrm>
            <a:off x="10203799" y="4946468"/>
            <a:ext cx="1607900" cy="1590041"/>
          </a:xfrm>
          <a:prstGeom prst="rect">
            <a:avLst/>
          </a:prstGeom>
        </p:spPr>
      </p:pic>
      <p:pic>
        <p:nvPicPr>
          <p:cNvPr id="28" name="Picture 27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18D4F792-F328-4B2A-8317-69B288902849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516" y="1125533"/>
            <a:ext cx="2600325" cy="1762125"/>
          </a:xfrm>
          <a:prstGeom prst="rect">
            <a:avLst/>
          </a:prstGeom>
        </p:spPr>
      </p:pic>
      <p:sp>
        <p:nvSpPr>
          <p:cNvPr id="37" name="Cloud 36">
            <a:extLst>
              <a:ext uri="{FF2B5EF4-FFF2-40B4-BE49-F238E27FC236}">
                <a16:creationId xmlns:a16="http://schemas.microsoft.com/office/drawing/2014/main" id="{829DE873-93AE-47C9-B478-F339C6836E20}"/>
              </a:ext>
            </a:extLst>
          </p:cNvPr>
          <p:cNvSpPr/>
          <p:nvPr/>
        </p:nvSpPr>
        <p:spPr>
          <a:xfrm>
            <a:off x="8070208" y="3640822"/>
            <a:ext cx="3849861" cy="166101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Folks, ever heard about fake news?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We are here to do policing and punish the misinformation spreaders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24B7F28-CDCE-4578-B01A-ECCBD87DABB7}"/>
              </a:ext>
            </a:extLst>
          </p:cNvPr>
          <p:cNvSpPr/>
          <p:nvPr/>
        </p:nvSpPr>
        <p:spPr>
          <a:xfrm>
            <a:off x="5998753" y="3129034"/>
            <a:ext cx="5921316" cy="2999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loud 41">
            <a:extLst>
              <a:ext uri="{FF2B5EF4-FFF2-40B4-BE49-F238E27FC236}">
                <a16:creationId xmlns:a16="http://schemas.microsoft.com/office/drawing/2014/main" id="{7D62B03B-315E-48B6-B3D7-421064DD10A3}"/>
              </a:ext>
            </a:extLst>
          </p:cNvPr>
          <p:cNvSpPr/>
          <p:nvPr/>
        </p:nvSpPr>
        <p:spPr>
          <a:xfrm>
            <a:off x="8635461" y="60403"/>
            <a:ext cx="3176238" cy="102392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“No news is bad news”…We just want the limelight…</a:t>
            </a:r>
          </a:p>
        </p:txBody>
      </p:sp>
      <p:pic>
        <p:nvPicPr>
          <p:cNvPr id="15" name="Picture 1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C93FFC89-051A-4604-BBEB-2CD203D25F8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26"/>
          <a:stretch/>
        </p:blipFill>
        <p:spPr>
          <a:xfrm>
            <a:off x="2005972" y="1543967"/>
            <a:ext cx="1607900" cy="1590041"/>
          </a:xfrm>
          <a:prstGeom prst="rect">
            <a:avLst/>
          </a:prstGeom>
        </p:spPr>
      </p:pic>
      <p:sp>
        <p:nvSpPr>
          <p:cNvPr id="6" name="Cloud 5">
            <a:extLst>
              <a:ext uri="{FF2B5EF4-FFF2-40B4-BE49-F238E27FC236}">
                <a16:creationId xmlns:a16="http://schemas.microsoft.com/office/drawing/2014/main" id="{E4355507-E0D5-45E1-8327-C71396C1F8C0}"/>
              </a:ext>
            </a:extLst>
          </p:cNvPr>
          <p:cNvSpPr/>
          <p:nvPr/>
        </p:nvSpPr>
        <p:spPr>
          <a:xfrm>
            <a:off x="103304" y="104292"/>
            <a:ext cx="3780686" cy="173652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If you were not convinced by what I showed earlier, see these most frequent bigram words….</a:t>
            </a:r>
          </a:p>
        </p:txBody>
      </p:sp>
      <p:pic>
        <p:nvPicPr>
          <p:cNvPr id="3" name="Picture 2" descr="Two men in a room&#10;&#10;Description automatically generated">
            <a:extLst>
              <a:ext uri="{FF2B5EF4-FFF2-40B4-BE49-F238E27FC236}">
                <a16:creationId xmlns:a16="http://schemas.microsoft.com/office/drawing/2014/main" id="{80A49258-01AE-4005-86A8-D210F63D4EB5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825" y="66581"/>
            <a:ext cx="1694232" cy="847116"/>
          </a:xfrm>
          <a:prstGeom prst="rect">
            <a:avLst/>
          </a:prstGeom>
        </p:spPr>
      </p:pic>
      <p:pic>
        <p:nvPicPr>
          <p:cNvPr id="22" name="Picture 21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7C90E273-7112-4A65-A538-A0454C481F46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365" y="700415"/>
            <a:ext cx="1711181" cy="95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601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65D6E32-C44A-4F84-9279-FEE84343B4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5550688"/>
              </p:ext>
            </p:extLst>
          </p:nvPr>
        </p:nvGraphicFramePr>
        <p:xfrm>
          <a:off x="1771942" y="2827789"/>
          <a:ext cx="3974518" cy="2151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30BC3F2-63A7-4B13-8EB0-EBD65CB0B1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1766129"/>
              </p:ext>
            </p:extLst>
          </p:nvPr>
        </p:nvGraphicFramePr>
        <p:xfrm>
          <a:off x="6421665" y="2880526"/>
          <a:ext cx="4532086" cy="2151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D3E4C46C-1715-4D73-9234-9CD70F4EFF33}"/>
              </a:ext>
            </a:extLst>
          </p:cNvPr>
          <p:cNvSpPr/>
          <p:nvPr/>
        </p:nvSpPr>
        <p:spPr>
          <a:xfrm>
            <a:off x="5312935" y="3827156"/>
            <a:ext cx="1180292" cy="217049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F18A96FF-5FB1-4174-B0CB-26D87241F15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778" y="5527711"/>
            <a:ext cx="1319615" cy="965164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2489E439-46D0-4B94-9B39-188C1D79C9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185" y="5527711"/>
            <a:ext cx="1319615" cy="965164"/>
          </a:xfrm>
          <a:prstGeom prst="rect">
            <a:avLst/>
          </a:prstGeom>
        </p:spPr>
      </p:pic>
      <p:pic>
        <p:nvPicPr>
          <p:cNvPr id="15" name="Picture 14" descr="A picture containing room, scene, building&#10;&#10;Description automatically generated">
            <a:extLst>
              <a:ext uri="{FF2B5EF4-FFF2-40B4-BE49-F238E27FC236}">
                <a16:creationId xmlns:a16="http://schemas.microsoft.com/office/drawing/2014/main" id="{85D01247-ABFA-4DA6-A983-B4479E63EF0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31" y="1339348"/>
            <a:ext cx="1146088" cy="1122540"/>
          </a:xfrm>
          <a:prstGeom prst="rect">
            <a:avLst/>
          </a:prstGeom>
        </p:spPr>
      </p:pic>
      <p:pic>
        <p:nvPicPr>
          <p:cNvPr id="12" name="Picture 11" descr="A picture containing measure, baseball, bat&#10;&#10;Description automatically generated">
            <a:extLst>
              <a:ext uri="{FF2B5EF4-FFF2-40B4-BE49-F238E27FC236}">
                <a16:creationId xmlns:a16="http://schemas.microsoft.com/office/drawing/2014/main" id="{48F11132-A004-4477-8C8A-7BA81C18E1C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08" y="3478189"/>
            <a:ext cx="1146088" cy="85097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A3CAB4F-BF80-4718-8D63-1B026A0243F0}"/>
              </a:ext>
            </a:extLst>
          </p:cNvPr>
          <p:cNvSpPr txBox="1"/>
          <p:nvPr/>
        </p:nvSpPr>
        <p:spPr>
          <a:xfrm>
            <a:off x="1669819" y="1577452"/>
            <a:ext cx="1567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Cleansed data</a:t>
            </a:r>
            <a:r>
              <a:rPr lang="en-US" sz="1200" dirty="0"/>
              <a:t> </a:t>
            </a: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Combined dataset: 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1024K questions</a:t>
            </a:r>
            <a:endParaRPr lang="en-US" sz="12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86FD759-77CF-4B85-82B2-99EEACACC9BB}"/>
              </a:ext>
            </a:extLst>
          </p:cNvPr>
          <p:cNvSpPr/>
          <p:nvPr/>
        </p:nvSpPr>
        <p:spPr>
          <a:xfrm>
            <a:off x="343949" y="1339346"/>
            <a:ext cx="3212983" cy="11225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BEEEC89-61E7-47D3-9643-830294B6CAE7}"/>
              </a:ext>
            </a:extLst>
          </p:cNvPr>
          <p:cNvSpPr/>
          <p:nvPr/>
        </p:nvSpPr>
        <p:spPr>
          <a:xfrm>
            <a:off x="343949" y="2798820"/>
            <a:ext cx="10687574" cy="22737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Curved Down 26">
            <a:extLst>
              <a:ext uri="{FF2B5EF4-FFF2-40B4-BE49-F238E27FC236}">
                <a16:creationId xmlns:a16="http://schemas.microsoft.com/office/drawing/2014/main" id="{E970E983-FDD0-4455-97C1-7EAF22FDC69D}"/>
              </a:ext>
            </a:extLst>
          </p:cNvPr>
          <p:cNvSpPr/>
          <p:nvPr/>
        </p:nvSpPr>
        <p:spPr>
          <a:xfrm rot="2301152">
            <a:off x="3591988" y="1517639"/>
            <a:ext cx="1902353" cy="93117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5598BCFE-A601-4C06-9074-2F8B979583FF}"/>
              </a:ext>
            </a:extLst>
          </p:cNvPr>
          <p:cNvSpPr/>
          <p:nvPr/>
        </p:nvSpPr>
        <p:spPr>
          <a:xfrm rot="2301152">
            <a:off x="10709906" y="4434813"/>
            <a:ext cx="1436888" cy="93117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D17B19E-8B93-4123-8D75-87B68BE942EB}"/>
              </a:ext>
            </a:extLst>
          </p:cNvPr>
          <p:cNvSpPr/>
          <p:nvPr/>
        </p:nvSpPr>
        <p:spPr>
          <a:xfrm>
            <a:off x="8340055" y="5449022"/>
            <a:ext cx="3212983" cy="11225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5A844C-5199-4D3C-BA05-FF8CAD3A8DDB}"/>
              </a:ext>
            </a:extLst>
          </p:cNvPr>
          <p:cNvSpPr txBox="1"/>
          <p:nvPr/>
        </p:nvSpPr>
        <p:spPr>
          <a:xfrm>
            <a:off x="6096000" y="5821377"/>
            <a:ext cx="2546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Data</a:t>
            </a:r>
            <a:r>
              <a:rPr lang="en-US" sz="1200" dirty="0"/>
              <a:t> (Training data development)</a:t>
            </a: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~717K  questions</a:t>
            </a:r>
          </a:p>
          <a:p>
            <a:r>
              <a:rPr lang="en-US" sz="1200" dirty="0"/>
              <a:t>Test: </a:t>
            </a:r>
            <a:r>
              <a:rPr lang="en-US" sz="1200" b="1" dirty="0"/>
              <a:t>~307K questions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CFCFE8-7C26-4D72-8BF5-C43C9DA6EEE7}"/>
              </a:ext>
            </a:extLst>
          </p:cNvPr>
          <p:cNvSpPr txBox="1"/>
          <p:nvPr/>
        </p:nvSpPr>
        <p:spPr>
          <a:xfrm>
            <a:off x="5270848" y="4013141"/>
            <a:ext cx="1292603" cy="478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TFIDF vectorization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515F72-82BC-4E0B-984D-B5A60D80DCA9}"/>
              </a:ext>
            </a:extLst>
          </p:cNvPr>
          <p:cNvSpPr txBox="1"/>
          <p:nvPr/>
        </p:nvSpPr>
        <p:spPr>
          <a:xfrm>
            <a:off x="5917149" y="627796"/>
            <a:ext cx="60946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hlinkClick r:id="rId15"/>
              </a:rPr>
              <a:t>https://github.com/shalin4788/Springboard/blob/master/Capstone%20Two/notebooks/3.%20Preprocessing%20and%20Training%20Data%20Development.ipynb</a:t>
            </a:r>
            <a:r>
              <a:rPr lang="en-US" sz="1000" dirty="0"/>
              <a:t> </a:t>
            </a:r>
          </a:p>
        </p:txBody>
      </p:sp>
      <p:sp>
        <p:nvSpPr>
          <p:cNvPr id="36" name="Google Shape;94;p18">
            <a:extLst>
              <a:ext uri="{FF2B5EF4-FFF2-40B4-BE49-F238E27FC236}">
                <a16:creationId xmlns:a16="http://schemas.microsoft.com/office/drawing/2014/main" id="{B12A1C71-2400-46F8-B1CF-CEC0A9C2FA7A}"/>
              </a:ext>
            </a:extLst>
          </p:cNvPr>
          <p:cNvSpPr txBox="1">
            <a:spLocks/>
          </p:cNvSpPr>
          <p:nvPr/>
        </p:nvSpPr>
        <p:spPr>
          <a:xfrm>
            <a:off x="265499" y="404949"/>
            <a:ext cx="5312483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3. Feature Engineering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F1A5BE-4F0C-419F-B6F1-09739250EF86}"/>
              </a:ext>
            </a:extLst>
          </p:cNvPr>
          <p:cNvSpPr txBox="1"/>
          <p:nvPr/>
        </p:nvSpPr>
        <p:spPr>
          <a:xfrm>
            <a:off x="253359" y="4329160"/>
            <a:ext cx="1292603" cy="281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Scaling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Plus Sign 3">
            <a:extLst>
              <a:ext uri="{FF2B5EF4-FFF2-40B4-BE49-F238E27FC236}">
                <a16:creationId xmlns:a16="http://schemas.microsoft.com/office/drawing/2014/main" id="{B54F9554-CE09-48EC-9992-4AF3BA97EB5F}"/>
              </a:ext>
            </a:extLst>
          </p:cNvPr>
          <p:cNvSpPr/>
          <p:nvPr/>
        </p:nvSpPr>
        <p:spPr>
          <a:xfrm>
            <a:off x="9746521" y="5821377"/>
            <a:ext cx="369029" cy="40882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0CD1E5-55AA-43F8-9692-572CBCC36013}"/>
              </a:ext>
            </a:extLst>
          </p:cNvPr>
          <p:cNvSpPr txBox="1"/>
          <p:nvPr/>
        </p:nvSpPr>
        <p:spPr>
          <a:xfrm>
            <a:off x="9441491" y="2470300"/>
            <a:ext cx="19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Data pre-processing</a:t>
            </a:r>
          </a:p>
        </p:txBody>
      </p:sp>
    </p:spTree>
    <p:extLst>
      <p:ext uri="{BB962C8B-B14F-4D97-AF65-F5344CB8AC3E}">
        <p14:creationId xmlns:p14="http://schemas.microsoft.com/office/powerpoint/2010/main" val="123172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1296</Words>
  <Application>Microsoft Office PowerPoint</Application>
  <PresentationFormat>Widescreen</PresentationFormat>
  <Paragraphs>149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Helvetica Neue</vt:lpstr>
      <vt:lpstr>Sabon Next LT</vt:lpstr>
      <vt:lpstr>Office Theme</vt:lpstr>
      <vt:lpstr>Flag insincere data: How can I help you, Quora?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Shalin Gosalia</dc:creator>
  <cp:lastModifiedBy>Shalin Gosalia</cp:lastModifiedBy>
  <cp:revision>260</cp:revision>
  <dcterms:created xsi:type="dcterms:W3CDTF">2020-12-07T22:36:22Z</dcterms:created>
  <dcterms:modified xsi:type="dcterms:W3CDTF">2020-12-08T04:47:33Z</dcterms:modified>
</cp:coreProperties>
</file>