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71" r:id="rId6"/>
    <p:sldId id="272" r:id="rId7"/>
    <p:sldId id="266" r:id="rId8"/>
    <p:sldId id="270" r:id="rId9"/>
    <p:sldId id="267" r:id="rId10"/>
    <p:sldId id="263" r:id="rId11"/>
    <p:sldId id="262" r:id="rId12"/>
    <p:sldId id="275" r:id="rId13"/>
    <p:sldId id="273" r:id="rId14"/>
    <p:sldId id="276" r:id="rId15"/>
    <p:sldId id="277" r:id="rId16"/>
    <p:sldId id="278"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A8CE"/>
    <a:srgbClr val="A46C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67463" autoAdjust="0"/>
  </p:normalViewPr>
  <p:slideViewPr>
    <p:cSldViewPr snapToGrid="0">
      <p:cViewPr>
        <p:scale>
          <a:sx n="70" d="100"/>
          <a:sy n="70" d="100"/>
        </p:scale>
        <p:origin x="48" y="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9/5/2024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247513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9/5/2024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9/5/2024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svg" /><Relationship Id="rId7" Type="http://schemas.openxmlformats.org/officeDocument/2006/relationships/image" Target="../media/image6.sv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sv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microsoft.com/office/2007/relationships/hdphoto" Target="../media/hdphoto2.wdp" /></Relationships>
</file>

<file path=ppt/slides/_rels/slide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image" Target="../media/image10.svg" /><Relationship Id="rId4" Type="http://schemas.openxmlformats.org/officeDocument/2006/relationships/image" Target="../media/image2.svg"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13.svg" /><Relationship Id="rId4" Type="http://schemas.openxmlformats.org/officeDocument/2006/relationships/image" Target="../media/image12.sv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14.svg" /><Relationship Id="rId4" Type="http://schemas.openxmlformats.org/officeDocument/2006/relationships/image" Target="../media/image8.svg"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microsoft.com/office/2007/relationships/hdphoto" Target="../media/hdphoto1.wdp" /><Relationship Id="rId5" Type="http://schemas.openxmlformats.org/officeDocument/2006/relationships/image" Target="../media/image15.png" /><Relationship Id="rId4" Type="http://schemas.openxmlformats.org/officeDocument/2006/relationships/image" Target="../media/image6.sv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16.svg" /><Relationship Id="rId4" Type="http://schemas.openxmlformats.org/officeDocument/2006/relationships/image" Target="../media/image4.svg"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xml" /><Relationship Id="rId5" Type="http://schemas.openxmlformats.org/officeDocument/2006/relationships/image" Target="../media/image16.svg" /><Relationship Id="rId4" Type="http://schemas.openxmlformats.org/officeDocument/2006/relationships/image" Target="../media/image4.sv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376513" y="5199392"/>
            <a:ext cx="5609222" cy="1363215"/>
          </a:xfrm>
        </p:spPr>
        <p:txBody>
          <a:bodyPr anchor="t">
            <a:normAutofit/>
          </a:bodyPr>
          <a:lstStyle/>
          <a:p>
            <a:pPr algn="l"/>
            <a:r>
              <a:rPr lang="en-US" sz="1800" i="1" dirty="0">
                <a:latin typeface="High Tower Text" panose="02040502050506030303" pitchFamily="18" charset="0"/>
                <a:cs typeface="Segoe UI" panose="020B0502040204020203" pitchFamily="34" charset="0"/>
              </a:rPr>
              <a:t>STUDENT NAME:</a:t>
            </a:r>
            <a:r>
              <a:rPr lang="en-IN" sz="1800" i="1" dirty="0">
                <a:latin typeface="High Tower Text" panose="02040502050506030303" pitchFamily="18" charset="0"/>
                <a:cs typeface="Segoe UI" panose="020B0502040204020203" pitchFamily="34" charset="0"/>
              </a:rPr>
              <a:t> B.SHALINI</a:t>
            </a:r>
            <a:br>
              <a:rPr lang="en-US" sz="1800" i="1" dirty="0">
                <a:latin typeface="High Tower Text" panose="02040502050506030303" pitchFamily="18" charset="0"/>
                <a:cs typeface="Segoe UI" panose="020B0502040204020203" pitchFamily="34" charset="0"/>
              </a:rPr>
            </a:br>
            <a:r>
              <a:rPr lang="en-US" sz="1800" i="1" dirty="0">
                <a:latin typeface="High Tower Text" panose="02040502050506030303" pitchFamily="18" charset="0"/>
                <a:cs typeface="Segoe UI" panose="020B0502040204020203" pitchFamily="34" charset="0"/>
              </a:rPr>
              <a:t>REGISTER NO: </a:t>
            </a:r>
            <a:r>
              <a:rPr lang="en-IN" sz="1800" i="1" dirty="0">
                <a:latin typeface="High Tower Text" panose="02040502050506030303" pitchFamily="18" charset="0"/>
                <a:cs typeface="Segoe UI" panose="020B0502040204020203" pitchFamily="34" charset="0"/>
              </a:rPr>
              <a:t>312211755</a:t>
            </a:r>
            <a:br>
              <a:rPr lang="en-US" sz="1800" i="1" dirty="0">
                <a:latin typeface="High Tower Text" panose="02040502050506030303" pitchFamily="18" charset="0"/>
                <a:cs typeface="Segoe UI" panose="020B0502040204020203" pitchFamily="34" charset="0"/>
              </a:rPr>
            </a:br>
            <a:r>
              <a:rPr lang="en-IN" sz="1800" i="1" dirty="0">
                <a:latin typeface="High Tower Text" panose="02040502050506030303" pitchFamily="18" charset="0"/>
                <a:cs typeface="Segoe UI" panose="020B0502040204020203" pitchFamily="34" charset="0"/>
              </a:rPr>
              <a:t>DEPARTMENT: B.COM(general)</a:t>
            </a:r>
            <a:br>
              <a:rPr lang="en-US" sz="1800" i="1" dirty="0">
                <a:latin typeface="High Tower Text" panose="02040502050506030303" pitchFamily="18" charset="0"/>
                <a:cs typeface="Segoe UI" panose="020B0502040204020203" pitchFamily="34" charset="0"/>
              </a:rPr>
            </a:br>
            <a:r>
              <a:rPr lang="en-US" sz="1800" i="1" dirty="0">
                <a:latin typeface="High Tower Text" panose="02040502050506030303" pitchFamily="18" charset="0"/>
                <a:cs typeface="Segoe UI" panose="020B0502040204020203" pitchFamily="34" charset="0"/>
              </a:rPr>
              <a:t>COLLEGE:</a:t>
            </a:r>
            <a:r>
              <a:rPr lang="en-IN" sz="1800" i="1" dirty="0">
                <a:latin typeface="High Tower Text" panose="02040502050506030303" pitchFamily="18" charset="0"/>
                <a:cs typeface="Segoe UI" panose="020B0502040204020203" pitchFamily="34" charset="0"/>
              </a:rPr>
              <a:t>THIRUTHANGAL NADAR COLLEGE</a:t>
            </a:r>
            <a:endParaRPr lang="en-US" sz="1800" i="1" dirty="0">
              <a:latin typeface="High Tower Text" panose="02040502050506030303" pitchFamily="18"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021529" y="4439267"/>
            <a:ext cx="7614556" cy="576738"/>
          </a:xfrm>
        </p:spPr>
        <p:txBody>
          <a:bodyPr anchor="b">
            <a:noAutofit/>
          </a:bodyPr>
          <a:lstStyle/>
          <a:p>
            <a:pPr algn="l"/>
            <a:r>
              <a:rPr lang="en-US" sz="2800" b="1" dirty="0">
                <a:latin typeface="Cooper Black" panose="0208090404030B020404" pitchFamily="18" charset="0"/>
              </a:rPr>
              <a:t>EMPLOYEE DATA ANALYSIS USING</a:t>
            </a:r>
          </a:p>
          <a:p>
            <a:pPr algn="l"/>
            <a:r>
              <a:rPr lang="en-US" sz="2800" b="1" dirty="0">
                <a:latin typeface="Cooper Black" panose="0208090404030B020404" pitchFamily="18" charset="0"/>
              </a:rPr>
              <a:t>EXCEL</a:t>
            </a:r>
            <a:endParaRPr lang="en-US" sz="700" b="1" dirty="0">
              <a:latin typeface="Cooper Black" panose="0208090404030B020404" pitchFamily="18"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Arial Black" panose="020B0A04020102020204" pitchFamily="34" charset="0"/>
              </a:rPr>
              <a:t>WHO ARE THE END USERS?</a:t>
            </a:r>
            <a:endParaRPr lang="en-IN" b="1" dirty="0">
              <a:latin typeface="Arial Black" panose="020B0A04020102020204" pitchFamily="34" charset="0"/>
            </a:endParaRPr>
          </a:p>
        </p:txBody>
      </p:sp>
      <p:sp>
        <p:nvSpPr>
          <p:cNvPr id="5" name="TextBox 4"/>
          <p:cNvSpPr txBox="1"/>
          <p:nvPr/>
        </p:nvSpPr>
        <p:spPr>
          <a:xfrm>
            <a:off x="372979" y="1690688"/>
            <a:ext cx="5835316" cy="3047181"/>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US" sz="2000" b="1" i="1" dirty="0">
                <a:effectLst>
                  <a:outerShdw blurRad="38100" dist="38100" dir="2700000" algn="tl">
                    <a:srgbClr val="000000">
                      <a:alpha val="43137"/>
                    </a:srgbClr>
                  </a:outerShdw>
                </a:effectLst>
                <a:latin typeface="High Tower Text" panose="02040502050506030303" pitchFamily="18" charset="0"/>
              </a:rPr>
              <a:t>HUMAN RESOURCES(HR)MANAGER</a:t>
            </a:r>
          </a:p>
          <a:p>
            <a:pPr marL="342900" indent="-342900">
              <a:lnSpc>
                <a:spcPct val="250000"/>
              </a:lnSpc>
              <a:buFont typeface="Arial" panose="020B0604020202020204" pitchFamily="34" charset="0"/>
              <a:buChar char="•"/>
            </a:pPr>
            <a:r>
              <a:rPr lang="en-US" sz="2000" b="1" i="1" dirty="0">
                <a:effectLst>
                  <a:outerShdw blurRad="38100" dist="38100" dir="2700000" algn="tl">
                    <a:srgbClr val="000000">
                      <a:alpha val="43137"/>
                    </a:srgbClr>
                  </a:outerShdw>
                </a:effectLst>
                <a:latin typeface="High Tower Text" panose="02040502050506030303" pitchFamily="18" charset="0"/>
              </a:rPr>
              <a:t>DEPARTMENT MANAGERS\ SUPERVISORS</a:t>
            </a:r>
          </a:p>
          <a:p>
            <a:pPr marL="342900" indent="-342900">
              <a:lnSpc>
                <a:spcPct val="250000"/>
              </a:lnSpc>
              <a:buFont typeface="Arial" panose="020B0604020202020204" pitchFamily="34" charset="0"/>
              <a:buChar char="•"/>
            </a:pPr>
            <a:r>
              <a:rPr lang="en-US" sz="2000" b="1" i="1" dirty="0">
                <a:effectLst>
                  <a:outerShdw blurRad="38100" dist="38100" dir="2700000" algn="tl">
                    <a:srgbClr val="000000">
                      <a:alpha val="43137"/>
                    </a:srgbClr>
                  </a:outerShdw>
                </a:effectLst>
                <a:latin typeface="High Tower Text" panose="02040502050506030303" pitchFamily="18" charset="0"/>
              </a:rPr>
              <a:t>SENIOR MANAGEMENT\ EXECUTIVES</a:t>
            </a:r>
          </a:p>
          <a:p>
            <a:pPr marL="342900" indent="-342900">
              <a:lnSpc>
                <a:spcPct val="250000"/>
              </a:lnSpc>
              <a:buFont typeface="Arial" panose="020B0604020202020204" pitchFamily="34" charset="0"/>
              <a:buChar char="•"/>
            </a:pPr>
            <a:r>
              <a:rPr lang="en-US" sz="2000" b="1" i="1" dirty="0">
                <a:effectLst>
                  <a:outerShdw blurRad="38100" dist="38100" dir="2700000" algn="tl">
                    <a:srgbClr val="000000">
                      <a:alpha val="43137"/>
                    </a:srgbClr>
                  </a:outerShdw>
                </a:effectLst>
                <a:latin typeface="High Tower Text" panose="02040502050506030303" pitchFamily="18" charset="0"/>
              </a:rPr>
              <a:t>EMPLOYEES</a:t>
            </a:r>
            <a:endParaRPr lang="en-IN" sz="2000" b="1" i="1" dirty="0">
              <a:effectLst>
                <a:outerShdw blurRad="38100" dist="38100" dir="2700000" algn="tl">
                  <a:srgbClr val="000000">
                    <a:alpha val="43137"/>
                  </a:srgbClr>
                </a:outerShdw>
              </a:effectLst>
              <a:latin typeface="High Tower Text" panose="02040502050506030303" pitchFamily="18" charset="0"/>
            </a:endParaRPr>
          </a:p>
        </p:txBody>
      </p:sp>
      <p:sp>
        <p:nvSpPr>
          <p:cNvPr id="6" name="Rectangle 5"/>
          <p:cNvSpPr/>
          <p:nvPr/>
        </p:nvSpPr>
        <p:spPr>
          <a:xfrm>
            <a:off x="8899383" y="3045837"/>
            <a:ext cx="2454417" cy="2646878"/>
          </a:xfrm>
          <a:prstGeom prst="rect">
            <a:avLst/>
          </a:prstGeom>
          <a:noFill/>
        </p:spPr>
        <p:txBody>
          <a:bodyPr wrap="square" lIns="91440" tIns="45720" rIns="91440" bIns="45720">
            <a:prstTxWarp prst="textInflateBottom">
              <a:avLst/>
            </a:prstTxWarp>
            <a:spAutoFit/>
          </a:bodyPr>
          <a:lstStyle/>
          <a:p>
            <a:pPr algn="ctr"/>
            <a:r>
              <a:rPr lang="en-US" sz="16600" b="1" dirty="0">
                <a:ln w="6600">
                  <a:solidFill>
                    <a:schemeClr val="accent2"/>
                  </a:solidFill>
                  <a:prstDash val="solid"/>
                </a:ln>
                <a:solidFill>
                  <a:srgbClr val="A9A8CE"/>
                </a:solidFill>
                <a:effectLst>
                  <a:glow rad="228600">
                    <a:schemeClr val="accent3">
                      <a:satMod val="175000"/>
                      <a:alpha val="40000"/>
                    </a:schemeClr>
                  </a:glow>
                  <a:outerShdw dist="38100" dir="2700000" algn="tl" rotWithShape="0">
                    <a:schemeClr val="accent2"/>
                  </a:outerShdw>
                </a:effectLst>
              </a:rPr>
              <a:t>?</a:t>
            </a:r>
            <a:endParaRPr lang="en-US" sz="5400" b="1" cap="none" spc="0" dirty="0">
              <a:ln w="6600">
                <a:solidFill>
                  <a:schemeClr val="accent2"/>
                </a:solidFill>
                <a:prstDash val="solid"/>
              </a:ln>
              <a:solidFill>
                <a:srgbClr val="A9A8CE"/>
              </a:solidFill>
              <a:effectLst>
                <a:glow rad="228600">
                  <a:schemeClr val="accent3">
                    <a:satMod val="175000"/>
                    <a:alpha val="40000"/>
                  </a:schemeClr>
                </a:glow>
                <a:outerShdw dist="38100" dir="2700000" algn="tl" rotWithShape="0">
                  <a:schemeClr val="accent2"/>
                </a:outerShdw>
              </a:effectLst>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2665" r="12665"/>
          <a:stretch/>
        </p:blipFill>
        <p:spPr>
          <a:xfrm>
            <a:off x="7050504" y="2117558"/>
            <a:ext cx="1588169" cy="3681664"/>
          </a:xfrm>
          <a:prstGeom prst="rect">
            <a:avLst/>
          </a:prstGeom>
        </p:spPr>
      </p:pic>
    </p:spTree>
    <p:extLst>
      <p:ext uri="{BB962C8B-B14F-4D97-AF65-F5344CB8AC3E}">
        <p14:creationId xmlns:p14="http://schemas.microsoft.com/office/powerpoint/2010/main" val="17452007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06582" y="545910"/>
            <a:ext cx="7014950" cy="523220"/>
          </a:xfrm>
          <a:prstGeom prst="rect">
            <a:avLst/>
          </a:prstGeom>
          <a:noFill/>
        </p:spPr>
        <p:txBody>
          <a:bodyPr wrap="square" rtlCol="0">
            <a:spAutoFit/>
          </a:bodyPr>
          <a:lstStyle/>
          <a:p>
            <a:pPr algn="ctr"/>
            <a:r>
              <a:rPr lang="en-US" sz="2800" b="1" i="1" dirty="0">
                <a:latin typeface="Cooper Black" panose="0208090404030B020404" pitchFamily="18" charset="0"/>
              </a:rPr>
              <a:t>RESULT</a:t>
            </a:r>
            <a:endParaRPr lang="en-IN" b="1" i="1" dirty="0">
              <a:latin typeface="Cooper Black" panose="0208090404030B020404" pitchFamily="18" charset="0"/>
            </a:endParaRPr>
          </a:p>
        </p:txBody>
      </p:sp>
      <p:graphicFrame>
        <p:nvGraphicFramePr>
          <p:cNvPr id="5" name="Table 4">
            <a:extLst>
              <a:ext uri="{FF2B5EF4-FFF2-40B4-BE49-F238E27FC236}">
                <a16:creationId xmlns:a16="http://schemas.microsoft.com/office/drawing/2014/main" id="{2DB4BADC-E6C7-FD3D-A65B-FEF79E726C59}"/>
              </a:ext>
            </a:extLst>
          </p:cNvPr>
          <p:cNvGraphicFramePr/>
          <p:nvPr>
            <p:extLst>
              <p:ext uri="{D42A27DB-BD31-4B8C-83A1-F6EECF244321}">
                <p14:modId xmlns:p14="http://schemas.microsoft.com/office/powerpoint/2010/main" val="2874903518"/>
              </p:ext>
            </p:extLst>
          </p:nvPr>
        </p:nvGraphicFramePr>
        <p:xfrm>
          <a:off x="1297684" y="1690683"/>
          <a:ext cx="10056116" cy="4621407"/>
        </p:xfrm>
        <a:graphic>
          <a:graphicData uri="http://schemas.openxmlformats.org/drawingml/2006/table">
            <a:tbl>
              <a:tblPr>
                <a:tableStyleId>{638B1855-1B75-4FBE-930C-398BA8C253C6}</a:tableStyleId>
              </a:tblPr>
              <a:tblGrid>
                <a:gridCol w="1436588">
                  <a:extLst>
                    <a:ext uri="{9D8B030D-6E8A-4147-A177-3AD203B41FA5}">
                      <a16:colId xmlns:a16="http://schemas.microsoft.com/office/drawing/2014/main" val="658435234"/>
                    </a:ext>
                  </a:extLst>
                </a:gridCol>
                <a:gridCol w="1436588">
                  <a:extLst>
                    <a:ext uri="{9D8B030D-6E8A-4147-A177-3AD203B41FA5}">
                      <a16:colId xmlns:a16="http://schemas.microsoft.com/office/drawing/2014/main" val="2852439974"/>
                    </a:ext>
                  </a:extLst>
                </a:gridCol>
                <a:gridCol w="1436588">
                  <a:extLst>
                    <a:ext uri="{9D8B030D-6E8A-4147-A177-3AD203B41FA5}">
                      <a16:colId xmlns:a16="http://schemas.microsoft.com/office/drawing/2014/main" val="1220325432"/>
                    </a:ext>
                  </a:extLst>
                </a:gridCol>
                <a:gridCol w="1436588">
                  <a:extLst>
                    <a:ext uri="{9D8B030D-6E8A-4147-A177-3AD203B41FA5}">
                      <a16:colId xmlns:a16="http://schemas.microsoft.com/office/drawing/2014/main" val="3750412540"/>
                    </a:ext>
                  </a:extLst>
                </a:gridCol>
                <a:gridCol w="1436588">
                  <a:extLst>
                    <a:ext uri="{9D8B030D-6E8A-4147-A177-3AD203B41FA5}">
                      <a16:colId xmlns:a16="http://schemas.microsoft.com/office/drawing/2014/main" val="4077514585"/>
                    </a:ext>
                  </a:extLst>
                </a:gridCol>
                <a:gridCol w="1436588">
                  <a:extLst>
                    <a:ext uri="{9D8B030D-6E8A-4147-A177-3AD203B41FA5}">
                      <a16:colId xmlns:a16="http://schemas.microsoft.com/office/drawing/2014/main" val="929637268"/>
                    </a:ext>
                  </a:extLst>
                </a:gridCol>
                <a:gridCol w="1436588">
                  <a:extLst>
                    <a:ext uri="{9D8B030D-6E8A-4147-A177-3AD203B41FA5}">
                      <a16:colId xmlns:a16="http://schemas.microsoft.com/office/drawing/2014/main" val="190217829"/>
                    </a:ext>
                  </a:extLst>
                </a:gridCol>
              </a:tblGrid>
              <a:tr h="391460">
                <a:tc>
                  <a:txBody>
                    <a:bodyPr/>
                    <a:lstStyle/>
                    <a:p>
                      <a:pPr algn="ctr" rtl="0" fontAlgn="b"/>
                      <a:r>
                        <a:rPr lang="en-IN" sz="1000" b="1" i="1">
                          <a:effectLst/>
                          <a:highlight>
                            <a:srgbClr val="306786"/>
                          </a:highlight>
                        </a:rPr>
                        <a:t>Salesperson</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tc>
                  <a:txBody>
                    <a:bodyPr/>
                    <a:lstStyle/>
                    <a:p>
                      <a:pPr algn="ctr" rtl="0" fontAlgn="b"/>
                      <a:r>
                        <a:rPr lang="en-IN" sz="1000" b="1" i="1">
                          <a:effectLst/>
                          <a:highlight>
                            <a:srgbClr val="306786"/>
                          </a:highlight>
                        </a:rPr>
                        <a:t>May</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tc>
                  <a:txBody>
                    <a:bodyPr/>
                    <a:lstStyle/>
                    <a:p>
                      <a:pPr algn="ctr" rtl="0" fontAlgn="b"/>
                      <a:r>
                        <a:rPr lang="en-IN" sz="1000" b="1" i="1">
                          <a:effectLst/>
                          <a:highlight>
                            <a:srgbClr val="306786"/>
                          </a:highlight>
                        </a:rPr>
                        <a:t>June</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tc>
                  <a:txBody>
                    <a:bodyPr/>
                    <a:lstStyle/>
                    <a:p>
                      <a:pPr algn="ctr" rtl="0" fontAlgn="b"/>
                      <a:r>
                        <a:rPr lang="en-IN" sz="1000" b="1" i="1">
                          <a:effectLst/>
                          <a:highlight>
                            <a:srgbClr val="306786"/>
                          </a:highlight>
                        </a:rPr>
                        <a:t>July</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tc>
                  <a:txBody>
                    <a:bodyPr/>
                    <a:lstStyle/>
                    <a:p>
                      <a:pPr algn="ctr" rtl="0" fontAlgn="b"/>
                      <a:r>
                        <a:rPr lang="en-IN" sz="1000" b="1" i="1">
                          <a:effectLst/>
                          <a:highlight>
                            <a:srgbClr val="306786"/>
                          </a:highlight>
                        </a:rPr>
                        <a:t>August</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tc>
                  <a:txBody>
                    <a:bodyPr/>
                    <a:lstStyle/>
                    <a:p>
                      <a:pPr algn="ctr" rtl="0" fontAlgn="b"/>
                      <a:r>
                        <a:rPr lang="en-IN" sz="1000" b="1" i="1">
                          <a:effectLst/>
                          <a:highlight>
                            <a:srgbClr val="306786"/>
                          </a:highlight>
                        </a:rPr>
                        <a:t>September</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tc>
                  <a:txBody>
                    <a:bodyPr/>
                    <a:lstStyle/>
                    <a:p>
                      <a:pPr algn="ctr" rtl="0" fontAlgn="b"/>
                      <a:r>
                        <a:rPr lang="en-IN" sz="1000" b="1" i="1">
                          <a:effectLst/>
                          <a:highlight>
                            <a:srgbClr val="306786"/>
                          </a:highlight>
                        </a:rPr>
                        <a:t>October</a:t>
                      </a:r>
                      <a:endParaRPr lang="en-IN" sz="1000" b="1" i="1">
                        <a:solidFill>
                          <a:srgbClr val="FFFFFF"/>
                        </a:solidFill>
                        <a:effectLst/>
                        <a:highlight>
                          <a:srgbClr val="306786"/>
                        </a:highlight>
                        <a:latin typeface="Calibri" panose="020F0502020204030204" pitchFamily="34" charset="0"/>
                      </a:endParaRPr>
                    </a:p>
                  </a:txBody>
                  <a:tcPr marL="9788" marR="9788" marT="6525" marB="6525" anchor="ctr"/>
                </a:tc>
                <a:extLst>
                  <a:ext uri="{0D108BD9-81ED-4DB2-BD59-A6C34878D82A}">
                    <a16:rowId xmlns:a16="http://schemas.microsoft.com/office/drawing/2014/main" val="3964115792"/>
                  </a:ext>
                </a:extLst>
              </a:tr>
              <a:tr h="353401">
                <a:tc>
                  <a:txBody>
                    <a:bodyPr/>
                    <a:lstStyle/>
                    <a:p>
                      <a:pPr algn="ctr" rtl="0" fontAlgn="b"/>
                      <a:r>
                        <a:rPr lang="en-IN" sz="1000" b="1" i="1">
                          <a:effectLst/>
                        </a:rPr>
                        <a:t>Albertson, Kathy</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$3,799.00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$557.00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$3,863.00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$1,117.00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$8,237.00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$8,690.00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1194520361"/>
                  </a:ext>
                </a:extLst>
              </a:tr>
              <a:tr h="353401">
                <a:tc>
                  <a:txBody>
                    <a:bodyPr/>
                    <a:lstStyle/>
                    <a:p>
                      <a:pPr algn="ctr" rtl="0" fontAlgn="b"/>
                      <a:r>
                        <a:rPr lang="en-IN" sz="1000" b="1" i="1">
                          <a:effectLst/>
                        </a:rPr>
                        <a:t>Allenson, Carol</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$18,930.00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$1,042.00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$9,355.00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$1,100.00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$10,185.00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$18,749.00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4228158095"/>
                  </a:ext>
                </a:extLst>
              </a:tr>
              <a:tr h="353401">
                <a:tc>
                  <a:txBody>
                    <a:bodyPr/>
                    <a:lstStyle/>
                    <a:p>
                      <a:pPr algn="ctr" rtl="0" fontAlgn="b"/>
                      <a:r>
                        <a:rPr lang="en-IN" sz="1000" b="1" i="1">
                          <a:effectLst/>
                        </a:rPr>
                        <a:t>Altman, Zoey</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$5,725.00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$3,072.00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$6,702.00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$2,116.00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$13,452.00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$8,046.00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2220847653"/>
                  </a:ext>
                </a:extLst>
              </a:tr>
              <a:tr h="467580">
                <a:tc>
                  <a:txBody>
                    <a:bodyPr/>
                    <a:lstStyle/>
                    <a:p>
                      <a:pPr algn="ctr" rtl="0" fontAlgn="b"/>
                      <a:r>
                        <a:rPr lang="en-IN" sz="1000" b="1" i="1">
                          <a:effectLst/>
                        </a:rPr>
                        <a:t>Bittiman, William</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$1,344.00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$3,755.00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$4,415.00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$1,089.00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$4,404.00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$20,114.00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2788905884"/>
                  </a:ext>
                </a:extLst>
              </a:tr>
              <a:tr h="467580">
                <a:tc>
                  <a:txBody>
                    <a:bodyPr/>
                    <a:lstStyle/>
                    <a:p>
                      <a:pPr algn="ctr" rtl="0" fontAlgn="b"/>
                      <a:r>
                        <a:rPr lang="en-IN" sz="1000" b="1" i="1">
                          <a:effectLst/>
                        </a:rPr>
                        <a:t>Brennan, Michael</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$8,296.00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$3,152.00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$11,601.00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$1,122.00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$3,170.00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$10,733.00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2063980089"/>
                  </a:ext>
                </a:extLst>
              </a:tr>
              <a:tr h="353401">
                <a:tc>
                  <a:txBody>
                    <a:bodyPr/>
                    <a:lstStyle/>
                    <a:p>
                      <a:pPr algn="ctr" rtl="0" fontAlgn="b"/>
                      <a:r>
                        <a:rPr lang="en-IN" sz="1000" b="1" i="1">
                          <a:effectLst/>
                        </a:rPr>
                        <a:t>Carlson, David</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$3,945.00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$4,056.00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$3,726.00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$1,135.00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$8,817.00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$18,524.00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3687105965"/>
                  </a:ext>
                </a:extLst>
              </a:tr>
              <a:tr h="353401">
                <a:tc>
                  <a:txBody>
                    <a:bodyPr/>
                    <a:lstStyle/>
                    <a:p>
                      <a:pPr algn="ctr" rtl="0" fontAlgn="b"/>
                      <a:r>
                        <a:rPr lang="en-IN" sz="1000" b="1" i="1">
                          <a:effectLst/>
                        </a:rPr>
                        <a:t>Collman, Harry</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$8,337.00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$4,906.00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$9,007.00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$2,113.00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$13,090.00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$13,953.00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2741669349"/>
                  </a:ext>
                </a:extLst>
              </a:tr>
              <a:tr h="467580">
                <a:tc>
                  <a:txBody>
                    <a:bodyPr/>
                    <a:lstStyle/>
                    <a:p>
                      <a:pPr algn="ctr" rtl="0" fontAlgn="b"/>
                      <a:r>
                        <a:rPr lang="en-IN" sz="1000" b="1" i="1">
                          <a:effectLst/>
                        </a:rPr>
                        <a:t>Counts, Elizabeth</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$3,742.00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$521.00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$4,505.00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$1,024.00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$3,528.00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$15,275.00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3531927171"/>
                  </a:ext>
                </a:extLst>
              </a:tr>
              <a:tr h="239221">
                <a:tc>
                  <a:txBody>
                    <a:bodyPr/>
                    <a:lstStyle/>
                    <a:p>
                      <a:pPr algn="ctr" rtl="0" fontAlgn="b"/>
                      <a:r>
                        <a:rPr lang="en-IN" sz="1000" b="1" i="1">
                          <a:effectLst/>
                        </a:rPr>
                        <a:t>David, Chloe</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$7,605.00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$3,428.00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$3,973.00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$1,716.00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$4,839.00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$13,085.00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3095956846"/>
                  </a:ext>
                </a:extLst>
              </a:tr>
              <a:tr h="353401">
                <a:tc>
                  <a:txBody>
                    <a:bodyPr/>
                    <a:lstStyle/>
                    <a:p>
                      <a:pPr algn="ctr" rtl="0" fontAlgn="b"/>
                      <a:r>
                        <a:rPr lang="en-IN" sz="1000" b="1" i="1">
                          <a:effectLst/>
                        </a:rPr>
                        <a:t>Davis, William</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$5,304.00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$1,562.00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$2,945.00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$1,176.00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$9,642.00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$13,714.00</a:t>
                      </a:r>
                      <a:endParaRPr lang="en-IN" sz="1000" b="1" i="1">
                        <a:effectLst/>
                        <a:latin typeface="Calibri" panose="020F0502020204030204" pitchFamily="34" charset="0"/>
                      </a:endParaRPr>
                    </a:p>
                  </a:txBody>
                  <a:tcPr marL="9788" marR="9788" marT="6525" marB="6525" anchor="ctr"/>
                </a:tc>
                <a:extLst>
                  <a:ext uri="{0D108BD9-81ED-4DB2-BD59-A6C34878D82A}">
                    <a16:rowId xmlns:a16="http://schemas.microsoft.com/office/drawing/2014/main" val="3533817693"/>
                  </a:ext>
                </a:extLst>
              </a:tr>
              <a:tr h="467580">
                <a:tc>
                  <a:txBody>
                    <a:bodyPr/>
                    <a:lstStyle/>
                    <a:p>
                      <a:pPr algn="ctr" rtl="0" fontAlgn="b"/>
                      <a:r>
                        <a:rPr lang="en-IN" sz="1000" b="1" i="1">
                          <a:effectLst/>
                        </a:rPr>
                        <a:t>Dumlao, Richard</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$9,333.00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$2,779.00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$7,549.00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$1,101.00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a:effectLst/>
                        </a:rPr>
                        <a:t>$5,850.00</a:t>
                      </a:r>
                      <a:endParaRPr lang="en-IN" sz="1000" b="1" i="1">
                        <a:effectLst/>
                        <a:latin typeface="Calibri" panose="020F0502020204030204" pitchFamily="34" charset="0"/>
                      </a:endParaRPr>
                    </a:p>
                  </a:txBody>
                  <a:tcPr marL="9788" marR="9788" marT="6525" marB="6525" anchor="ctr"/>
                </a:tc>
                <a:tc>
                  <a:txBody>
                    <a:bodyPr/>
                    <a:lstStyle/>
                    <a:p>
                      <a:pPr algn="ctr" rtl="0" fontAlgn="b"/>
                      <a:r>
                        <a:rPr lang="en-IN" sz="1000" b="1" i="1" dirty="0">
                          <a:effectLst/>
                        </a:rPr>
                        <a:t>$15,065.00</a:t>
                      </a:r>
                      <a:endParaRPr lang="en-IN" sz="1000" b="1" i="1" dirty="0">
                        <a:effectLst/>
                        <a:latin typeface="Calibri" panose="020F0502020204030204" pitchFamily="34" charset="0"/>
                      </a:endParaRPr>
                    </a:p>
                  </a:txBody>
                  <a:tcPr marL="9788" marR="9788" marT="6525" marB="6525" anchor="ctr"/>
                </a:tc>
                <a:extLst>
                  <a:ext uri="{0D108BD9-81ED-4DB2-BD59-A6C34878D82A}">
                    <a16:rowId xmlns:a16="http://schemas.microsoft.com/office/drawing/2014/main" val="112749016"/>
                  </a:ext>
                </a:extLst>
              </a:tr>
            </a:tbl>
          </a:graphicData>
        </a:graphic>
      </p:graphicFrame>
    </p:spTree>
    <p:extLst>
      <p:ext uri="{BB962C8B-B14F-4D97-AF65-F5344CB8AC3E}">
        <p14:creationId xmlns:p14="http://schemas.microsoft.com/office/powerpoint/2010/main" val="64926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D44B-548F-F6DE-C195-235D0795BE42}"/>
              </a:ext>
            </a:extLst>
          </p:cNvPr>
          <p:cNvSpPr>
            <a:spLocks noGrp="1"/>
          </p:cNvSpPr>
          <p:nvPr>
            <p:ph type="title"/>
          </p:nvPr>
        </p:nvSpPr>
        <p:spPr/>
        <p:txBody>
          <a:bodyPr/>
          <a:lstStyle/>
          <a:p>
            <a:pPr algn="ctr"/>
            <a:r>
              <a:rPr lang="en-IN" dirty="0"/>
              <a:t>Result in pie chart</a:t>
            </a:r>
            <a:endParaRPr lang="en-US" dirty="0"/>
          </a:p>
        </p:txBody>
      </p:sp>
      <p:pic>
        <p:nvPicPr>
          <p:cNvPr id="6" name="Content Placeholder 5">
            <a:extLst>
              <a:ext uri="{FF2B5EF4-FFF2-40B4-BE49-F238E27FC236}">
                <a16:creationId xmlns:a16="http://schemas.microsoft.com/office/drawing/2014/main" id="{1D0B968F-719A-25F0-0759-B8C753697253}"/>
              </a:ext>
            </a:extLst>
          </p:cNvPr>
          <p:cNvPicPr>
            <a:picLocks noGrp="1" noChangeAspect="1"/>
          </p:cNvPicPr>
          <p:nvPr>
            <p:ph idx="1"/>
          </p:nvPr>
        </p:nvPicPr>
        <p:blipFill>
          <a:blip r:embed="rId2"/>
          <a:stretch>
            <a:fillRect/>
          </a:stretch>
        </p:blipFill>
        <p:spPr>
          <a:xfrm>
            <a:off x="1937129" y="1538904"/>
            <a:ext cx="8011813" cy="4953971"/>
          </a:xfrm>
          <a:prstGeom prst="rect">
            <a:avLst/>
          </a:prstGeom>
        </p:spPr>
      </p:pic>
    </p:spTree>
    <p:extLst>
      <p:ext uri="{BB962C8B-B14F-4D97-AF65-F5344CB8AC3E}">
        <p14:creationId xmlns:p14="http://schemas.microsoft.com/office/powerpoint/2010/main" val="249628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2850-6B63-C7A4-9CCB-F73C7527B7AD}"/>
              </a:ext>
            </a:extLst>
          </p:cNvPr>
          <p:cNvSpPr>
            <a:spLocks noGrp="1"/>
          </p:cNvSpPr>
          <p:nvPr>
            <p:ph type="title"/>
          </p:nvPr>
        </p:nvSpPr>
        <p:spPr/>
        <p:txBody>
          <a:bodyPr/>
          <a:lstStyle/>
          <a:p>
            <a:pPr algn="ctr"/>
            <a:r>
              <a:rPr lang="en-IN" dirty="0"/>
              <a:t>Result in column chart</a:t>
            </a:r>
            <a:endParaRPr lang="en-US" dirty="0"/>
          </a:p>
        </p:txBody>
      </p:sp>
      <p:pic>
        <p:nvPicPr>
          <p:cNvPr id="6" name="Content Placeholder 5">
            <a:extLst>
              <a:ext uri="{FF2B5EF4-FFF2-40B4-BE49-F238E27FC236}">
                <a16:creationId xmlns:a16="http://schemas.microsoft.com/office/drawing/2014/main" id="{2EB70A69-ED03-54A3-8DA1-945500BA609B}"/>
              </a:ext>
            </a:extLst>
          </p:cNvPr>
          <p:cNvPicPr>
            <a:picLocks noGrp="1" noChangeAspect="1"/>
          </p:cNvPicPr>
          <p:nvPr>
            <p:ph idx="1"/>
          </p:nvPr>
        </p:nvPicPr>
        <p:blipFill>
          <a:blip r:embed="rId2"/>
          <a:stretch>
            <a:fillRect/>
          </a:stretch>
        </p:blipFill>
        <p:spPr>
          <a:xfrm>
            <a:off x="2562111" y="1690688"/>
            <a:ext cx="7067777" cy="4370242"/>
          </a:xfrm>
          <a:prstGeom prst="rect">
            <a:avLst/>
          </a:prstGeom>
        </p:spPr>
      </p:pic>
    </p:spTree>
    <p:extLst>
      <p:ext uri="{BB962C8B-B14F-4D97-AF65-F5344CB8AC3E}">
        <p14:creationId xmlns:p14="http://schemas.microsoft.com/office/powerpoint/2010/main" val="100476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3019926" y="827897"/>
            <a:ext cx="5586663" cy="3799887"/>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no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no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78068" y="4908095"/>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CONCLUSION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C28E15-40C9-EA9E-C3C6-04BB59B7008C}"/>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ED091F67-9472-7736-F832-6F0219E2CFD3}"/>
              </a:ext>
            </a:extLst>
          </p:cNvPr>
          <p:cNvSpPr txBox="1"/>
          <p:nvPr/>
        </p:nvSpPr>
        <p:spPr>
          <a:xfrm rot="10800000" flipV="1">
            <a:off x="1615332" y="1667469"/>
            <a:ext cx="9255157" cy="1323439"/>
          </a:xfrm>
          <a:prstGeom prst="rect">
            <a:avLst/>
          </a:prstGeom>
          <a:noFill/>
        </p:spPr>
        <p:txBody>
          <a:bodyPr wrap="square" rtlCol="0">
            <a:spAutoFit/>
          </a:bodyPr>
          <a:lstStyle/>
          <a:p>
            <a:pPr algn="l"/>
            <a:r>
              <a:rPr lang="en-IN" sz="2000" b="1" dirty="0"/>
              <a:t>Continuous monitoring and supportive measures could further enhance sales, particularly in teams or departments where lower rates are observed. Encouraging a healthy work-life balance and addressing specific sales units directly can help maintain high turnover standards.</a:t>
            </a:r>
            <a:endParaRPr lang="en-US" sz="2000" b="1" dirty="0"/>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96" y="146071"/>
            <a:ext cx="10515600" cy="1325563"/>
          </a:xfrm>
        </p:spPr>
        <p:txBody>
          <a:bodyPr/>
          <a:lstStyle/>
          <a:p>
            <a:pPr algn="ctr"/>
            <a:r>
              <a:rPr lang="en-US" b="1" dirty="0">
                <a:latin typeface="Algerian" panose="04020705040A02060702" pitchFamily="82" charset="0"/>
              </a:rPr>
              <a:t>PROJECT TITLE</a:t>
            </a:r>
            <a:endParaRPr lang="en-IN" b="1" dirty="0">
              <a:latin typeface="Algerian" panose="04020705040A02060702" pitchFamily="82" charset="0"/>
            </a:endParaRPr>
          </a:p>
        </p:txBody>
      </p:sp>
      <p:sp>
        <p:nvSpPr>
          <p:cNvPr id="3" name="Content Placeholder 2"/>
          <p:cNvSpPr>
            <a:spLocks noGrp="1"/>
          </p:cNvSpPr>
          <p:nvPr>
            <p:ph idx="1"/>
          </p:nvPr>
        </p:nvSpPr>
        <p:spPr>
          <a:xfrm>
            <a:off x="3173705" y="1035846"/>
            <a:ext cx="7694024" cy="5306502"/>
          </a:xfrm>
        </p:spPr>
        <p:txBody>
          <a:bodyPr anchor="ctr">
            <a:normAutofit/>
          </a:bodyPr>
          <a:lstStyle/>
          <a:p>
            <a:pPr marL="1371600" lvl="3" indent="0" algn="ctr">
              <a:buNone/>
            </a:pPr>
            <a:r>
              <a:rPr lang="en-US" sz="4800" b="1" i="1" dirty="0">
                <a:effectLst>
                  <a:outerShdw blurRad="38100" dist="38100" dir="2700000" algn="tl">
                    <a:srgbClr val="000000">
                      <a:alpha val="43137"/>
                    </a:srgbClr>
                  </a:outerShdw>
                </a:effectLst>
                <a:latin typeface="Bahnschrift Light" panose="020B0502040204020203" pitchFamily="34" charset="0"/>
              </a:rPr>
              <a:t>VISUALIZATION EMPLOYEE </a:t>
            </a:r>
            <a:r>
              <a:rPr lang="en-IN" sz="4800" b="1" i="1" dirty="0">
                <a:effectLst>
                  <a:outerShdw blurRad="38100" dist="38100" dir="2700000" algn="tl">
                    <a:srgbClr val="000000">
                      <a:alpha val="43137"/>
                    </a:srgbClr>
                  </a:outerShdw>
                </a:effectLst>
                <a:latin typeface="Bahnschrift Light" panose="020B0502040204020203" pitchFamily="34" charset="0"/>
              </a:rPr>
              <a:t>SALESUNITS</a:t>
            </a:r>
            <a:r>
              <a:rPr lang="en-US" sz="4800" b="1" i="1" dirty="0">
                <a:effectLst>
                  <a:outerShdw blurRad="38100" dist="38100" dir="2700000" algn="tl">
                    <a:srgbClr val="000000">
                      <a:alpha val="43137"/>
                    </a:srgbClr>
                  </a:outerShdw>
                </a:effectLst>
                <a:latin typeface="Bahnschrift Light" panose="020B0502040204020203" pitchFamily="34" charset="0"/>
              </a:rPr>
              <a:t> TRENDS WITH </a:t>
            </a:r>
            <a:r>
              <a:rPr lang="en-US" sz="2800" b="1" i="1" dirty="0">
                <a:effectLst>
                  <a:outerShdw blurRad="38100" dist="38100" dir="2700000" algn="tl">
                    <a:srgbClr val="000000">
                      <a:alpha val="43137"/>
                    </a:srgbClr>
                  </a:outerShdw>
                </a:effectLst>
                <a:latin typeface="Bahnschrift Light" panose="020B0502040204020203" pitchFamily="34" charset="0"/>
              </a:rPr>
              <a:t>EXCEL</a:t>
            </a:r>
            <a:r>
              <a:rPr lang="en-US" sz="4800" b="1" i="1" dirty="0">
                <a:effectLst>
                  <a:outerShdw blurRad="38100" dist="38100" dir="2700000" algn="tl">
                    <a:srgbClr val="000000">
                      <a:alpha val="43137"/>
                    </a:srgbClr>
                  </a:outerShdw>
                </a:effectLst>
                <a:latin typeface="Bahnschrift Light" panose="020B0502040204020203" pitchFamily="34" charset="0"/>
              </a:rPr>
              <a:t> DATA MODELLING </a:t>
            </a:r>
            <a:endParaRPr lang="en-IN" sz="4800" b="1" i="1" dirty="0">
              <a:effectLst>
                <a:outerShdw blurRad="38100" dist="38100" dir="2700000" algn="tl">
                  <a:srgbClr val="000000">
                    <a:alpha val="43137"/>
                  </a:srgbClr>
                </a:outerShdw>
              </a:effectLst>
              <a:latin typeface="Bahnschrift Light" panose="020B0502040204020203" pitchFamily="34" charset="0"/>
            </a:endParaRPr>
          </a:p>
        </p:txBody>
      </p:sp>
      <p:grpSp>
        <p:nvGrpSpPr>
          <p:cNvPr id="18" name="Group 17"/>
          <p:cNvGrpSpPr/>
          <p:nvPr/>
        </p:nvGrpSpPr>
        <p:grpSpPr>
          <a:xfrm>
            <a:off x="0" y="1"/>
            <a:ext cx="4373217" cy="6858000"/>
            <a:chOff x="59635" y="-691937"/>
            <a:chExt cx="2388359" cy="8028886"/>
          </a:xfrm>
          <a:blipFill dpi="0" rotWithShape="1">
            <a:blip r:embed="rId2">
              <a:extLst>
                <a:ext uri="{28A0092B-C50C-407E-A947-70E740481C1C}">
                  <a14:useLocalDpi xmlns:a14="http://schemas.microsoft.com/office/drawing/2010/main" val="0"/>
                </a:ext>
              </a:extLst>
            </a:blip>
            <a:srcRect/>
            <a:stretch>
              <a:fillRect/>
            </a:stretch>
          </a:blipFill>
          <a:effectLst/>
        </p:grpSpPr>
        <p:sp>
          <p:nvSpPr>
            <p:cNvPr id="4" name="Hexagon 3"/>
            <p:cNvSpPr/>
            <p:nvPr/>
          </p:nvSpPr>
          <p:spPr>
            <a:xfrm>
              <a:off x="59635" y="-11131"/>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p:cNvSpPr/>
            <p:nvPr/>
          </p:nvSpPr>
          <p:spPr>
            <a:xfrm>
              <a:off x="1137808" y="586052"/>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p:cNvSpPr/>
            <p:nvPr/>
          </p:nvSpPr>
          <p:spPr>
            <a:xfrm>
              <a:off x="59635" y="1233551"/>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p:cNvSpPr/>
            <p:nvPr/>
          </p:nvSpPr>
          <p:spPr>
            <a:xfrm>
              <a:off x="1137808" y="1857941"/>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p:cNvSpPr/>
            <p:nvPr/>
          </p:nvSpPr>
          <p:spPr>
            <a:xfrm>
              <a:off x="1137808" y="-691937"/>
              <a:ext cx="1310186" cy="1193367"/>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p:cNvSpPr/>
            <p:nvPr/>
          </p:nvSpPr>
          <p:spPr>
            <a:xfrm>
              <a:off x="59635" y="2505440"/>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p:cNvSpPr/>
            <p:nvPr/>
          </p:nvSpPr>
          <p:spPr>
            <a:xfrm>
              <a:off x="1137808" y="3097440"/>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p:cNvSpPr/>
            <p:nvPr/>
          </p:nvSpPr>
          <p:spPr>
            <a:xfrm>
              <a:off x="59635" y="3732968"/>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p:cNvSpPr/>
            <p:nvPr/>
          </p:nvSpPr>
          <p:spPr>
            <a:xfrm>
              <a:off x="1137808" y="4336939"/>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p:cNvSpPr/>
            <p:nvPr/>
          </p:nvSpPr>
          <p:spPr>
            <a:xfrm>
              <a:off x="59635" y="4959571"/>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p:cNvSpPr/>
            <p:nvPr/>
          </p:nvSpPr>
          <p:spPr>
            <a:xfrm>
              <a:off x="1137808" y="5564116"/>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p:cNvSpPr/>
            <p:nvPr/>
          </p:nvSpPr>
          <p:spPr>
            <a:xfrm>
              <a:off x="59635" y="6176889"/>
              <a:ext cx="1310186" cy="1160060"/>
            </a:xfrm>
            <a:prstGeom prst="hexagon">
              <a:avLst/>
            </a:prstGeom>
            <a:grpFill/>
            <a:ln>
              <a:solidFill>
                <a:schemeClr val="tx1"/>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105944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rgbClr val="A46C95"/>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Cooper Black" panose="0208090404030B020404" pitchFamily="18" charset="0"/>
              </a:rPr>
              <a:t>AGENDA</a:t>
            </a:r>
            <a:endParaRPr lang="en-IN" b="1" u="sng" dirty="0">
              <a:latin typeface="Cooper Black" panose="0208090404030B020404" pitchFamily="18" charset="0"/>
            </a:endParaRPr>
          </a:p>
        </p:txBody>
      </p:sp>
      <p:sp>
        <p:nvSpPr>
          <p:cNvPr id="4" name="TextBox 3"/>
          <p:cNvSpPr txBox="1"/>
          <p:nvPr/>
        </p:nvSpPr>
        <p:spPr>
          <a:xfrm>
            <a:off x="3621004" y="1639851"/>
            <a:ext cx="5577473" cy="5016758"/>
          </a:xfrm>
          <a:prstGeom prst="rect">
            <a:avLst/>
          </a:prstGeom>
          <a:noFill/>
        </p:spPr>
        <p:txBody>
          <a:bodyPr wrap="square" rtlCol="0">
            <a:spAutoFit/>
          </a:bodyPr>
          <a:lstStyle/>
          <a:p>
            <a:r>
              <a:rPr lang="en-US" sz="3200" i="1" dirty="0"/>
              <a:t>1. VISUALIZATION MEANING </a:t>
            </a:r>
          </a:p>
          <a:p>
            <a:pPr marL="514350" indent="-514350">
              <a:buAutoNum type="arabicPeriod" startAt="2"/>
            </a:pPr>
            <a:r>
              <a:rPr lang="en-US" sz="3200" i="1" dirty="0"/>
              <a:t>CONTANT OF DTA ANALYSIS </a:t>
            </a:r>
          </a:p>
          <a:p>
            <a:r>
              <a:rPr lang="en-US" sz="3200" i="1" dirty="0"/>
              <a:t>3.  OBJECTIVE AND SCOPES </a:t>
            </a:r>
          </a:p>
          <a:p>
            <a:r>
              <a:rPr lang="en-US" sz="3200" i="1" dirty="0"/>
              <a:t>4. MONITORING </a:t>
            </a:r>
            <a:r>
              <a:rPr lang="en-IN" sz="3200" i="1" dirty="0"/>
              <a:t>SALES </a:t>
            </a:r>
            <a:r>
              <a:rPr lang="en-US" sz="3200" i="1" dirty="0"/>
              <a:t>OF EMPLOYEES </a:t>
            </a:r>
          </a:p>
          <a:p>
            <a:r>
              <a:rPr lang="en-US" sz="3200" i="1" dirty="0"/>
              <a:t>5.  DATA DESCRIPTION </a:t>
            </a:r>
          </a:p>
          <a:p>
            <a:pPr marL="514350" indent="-514350">
              <a:buAutoNum type="arabicPeriod" startAt="6"/>
            </a:pPr>
            <a:r>
              <a:rPr lang="en-US" sz="3200" i="1" dirty="0"/>
              <a:t>MODELLING</a:t>
            </a:r>
          </a:p>
          <a:p>
            <a:r>
              <a:rPr lang="en-US" sz="3200" i="1" dirty="0"/>
              <a:t>7.  WHO ARE THE USERS?</a:t>
            </a:r>
          </a:p>
          <a:p>
            <a:pPr marL="514350" indent="-514350">
              <a:buAutoNum type="arabicPeriod" startAt="8"/>
            </a:pPr>
            <a:r>
              <a:rPr lang="en-US" sz="3200" i="1" dirty="0"/>
              <a:t>RESULT </a:t>
            </a:r>
          </a:p>
          <a:p>
            <a:pPr marL="514350" indent="-514350">
              <a:buAutoNum type="arabicPeriod" startAt="8"/>
            </a:pPr>
            <a:r>
              <a:rPr lang="en-US" sz="3200" i="1" dirty="0"/>
              <a:t>CONCLUSION </a:t>
            </a:r>
            <a:endParaRPr lang="en-IN" sz="3200" i="1" dirty="0"/>
          </a:p>
        </p:txBody>
      </p:sp>
      <p:grpSp>
        <p:nvGrpSpPr>
          <p:cNvPr id="20" name="Group 19"/>
          <p:cNvGrpSpPr/>
          <p:nvPr/>
        </p:nvGrpSpPr>
        <p:grpSpPr>
          <a:xfrm>
            <a:off x="216090" y="264497"/>
            <a:ext cx="3004959" cy="5827781"/>
            <a:chOff x="216090" y="264497"/>
            <a:chExt cx="3004959" cy="5827781"/>
          </a:xfrm>
          <a:solidFill>
            <a:srgbClr val="A9A8CE"/>
          </a:solidFill>
          <a:scene3d>
            <a:camera prst="orthographicFront">
              <a:rot lat="0" lon="0" rev="0"/>
            </a:camera>
            <a:lightRig rig="balanced" dir="t">
              <a:rot lat="0" lon="0" rev="8700000"/>
            </a:lightRig>
          </a:scene3d>
        </p:grpSpPr>
        <p:sp>
          <p:nvSpPr>
            <p:cNvPr id="5" name="5-Point Star 4"/>
            <p:cNvSpPr/>
            <p:nvPr/>
          </p:nvSpPr>
          <p:spPr>
            <a:xfrm>
              <a:off x="340057" y="5177878"/>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6" name="5-Point Star 5"/>
            <p:cNvSpPr/>
            <p:nvPr/>
          </p:nvSpPr>
          <p:spPr>
            <a:xfrm>
              <a:off x="1220337" y="416294"/>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7" name="5-Point Star 6"/>
            <p:cNvSpPr/>
            <p:nvPr/>
          </p:nvSpPr>
          <p:spPr>
            <a:xfrm>
              <a:off x="267113" y="3152932"/>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8" name="5-Point Star 7"/>
            <p:cNvSpPr/>
            <p:nvPr/>
          </p:nvSpPr>
          <p:spPr>
            <a:xfrm>
              <a:off x="1255025" y="133832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9" name="5-Point Star 8"/>
            <p:cNvSpPr/>
            <p:nvPr/>
          </p:nvSpPr>
          <p:spPr>
            <a:xfrm>
              <a:off x="224051" y="2171189"/>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0" name="5-Point Star 9"/>
            <p:cNvSpPr/>
            <p:nvPr/>
          </p:nvSpPr>
          <p:spPr>
            <a:xfrm>
              <a:off x="1227161" y="2436563"/>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1" name="5-Point Star 10"/>
            <p:cNvSpPr/>
            <p:nvPr/>
          </p:nvSpPr>
          <p:spPr>
            <a:xfrm rot="1119262">
              <a:off x="2224763" y="2841156"/>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2" name="5-Point Star 11"/>
            <p:cNvSpPr/>
            <p:nvPr/>
          </p:nvSpPr>
          <p:spPr>
            <a:xfrm>
              <a:off x="1307910" y="3491841"/>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3" name="5-Point Star 12"/>
            <p:cNvSpPr/>
            <p:nvPr/>
          </p:nvSpPr>
          <p:spPr>
            <a:xfrm rot="866475">
              <a:off x="2194444" y="405882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4" name="5-Point Star 13"/>
            <p:cNvSpPr/>
            <p:nvPr/>
          </p:nvSpPr>
          <p:spPr>
            <a:xfrm>
              <a:off x="1307910" y="4634946"/>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5" name="5-Point Star 14"/>
            <p:cNvSpPr/>
            <p:nvPr/>
          </p:nvSpPr>
          <p:spPr>
            <a:xfrm>
              <a:off x="216090" y="264497"/>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6" name="5-Point Star 15"/>
            <p:cNvSpPr/>
            <p:nvPr/>
          </p:nvSpPr>
          <p:spPr>
            <a:xfrm rot="3574395">
              <a:off x="2244529" y="60962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7" name="5-Point Star 16"/>
            <p:cNvSpPr/>
            <p:nvPr/>
          </p:nvSpPr>
          <p:spPr>
            <a:xfrm>
              <a:off x="225188" y="1170731"/>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8" name="5-Point Star 17"/>
            <p:cNvSpPr/>
            <p:nvPr/>
          </p:nvSpPr>
          <p:spPr>
            <a:xfrm rot="1183773">
              <a:off x="2221261" y="1612896"/>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19" name="5-Point Star 18"/>
            <p:cNvSpPr/>
            <p:nvPr/>
          </p:nvSpPr>
          <p:spPr>
            <a:xfrm>
              <a:off x="311624" y="413467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grpSp>
      <p:grpSp>
        <p:nvGrpSpPr>
          <p:cNvPr id="36" name="Group 35"/>
          <p:cNvGrpSpPr/>
          <p:nvPr/>
        </p:nvGrpSpPr>
        <p:grpSpPr>
          <a:xfrm rot="10800000">
            <a:off x="9097739" y="696241"/>
            <a:ext cx="3004959" cy="5827781"/>
            <a:chOff x="216090" y="264497"/>
            <a:chExt cx="3004959" cy="5827781"/>
          </a:xfrm>
          <a:solidFill>
            <a:srgbClr val="A9A8CE"/>
          </a:solidFill>
          <a:effectLst>
            <a:reflection blurRad="50800" stA="50000" endPos="39000" dir="5400000" sy="-100000" algn="bl" rotWithShape="0"/>
          </a:effectLst>
          <a:scene3d>
            <a:camera prst="orthographicFront">
              <a:rot lat="0" lon="0" rev="0"/>
            </a:camera>
            <a:lightRig rig="balanced" dir="t">
              <a:rot lat="0" lon="0" rev="8700000"/>
            </a:lightRig>
          </a:scene3d>
        </p:grpSpPr>
        <p:sp>
          <p:nvSpPr>
            <p:cNvPr id="37" name="5-Point Star 36"/>
            <p:cNvSpPr/>
            <p:nvPr/>
          </p:nvSpPr>
          <p:spPr>
            <a:xfrm>
              <a:off x="340057" y="5177878"/>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38" name="5-Point Star 37"/>
            <p:cNvSpPr/>
            <p:nvPr/>
          </p:nvSpPr>
          <p:spPr>
            <a:xfrm>
              <a:off x="1220337" y="416294"/>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39" name="5-Point Star 38"/>
            <p:cNvSpPr/>
            <p:nvPr/>
          </p:nvSpPr>
          <p:spPr>
            <a:xfrm>
              <a:off x="267113" y="3152932"/>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0" name="5-Point Star 39"/>
            <p:cNvSpPr/>
            <p:nvPr/>
          </p:nvSpPr>
          <p:spPr>
            <a:xfrm>
              <a:off x="1255025" y="133832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1" name="5-Point Star 40"/>
            <p:cNvSpPr/>
            <p:nvPr/>
          </p:nvSpPr>
          <p:spPr>
            <a:xfrm>
              <a:off x="224051" y="2171189"/>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2" name="5-Point Star 41"/>
            <p:cNvSpPr/>
            <p:nvPr/>
          </p:nvSpPr>
          <p:spPr>
            <a:xfrm>
              <a:off x="1227161" y="2436563"/>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3" name="5-Point Star 42"/>
            <p:cNvSpPr/>
            <p:nvPr/>
          </p:nvSpPr>
          <p:spPr>
            <a:xfrm rot="1119262">
              <a:off x="2224763" y="2841156"/>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4" name="5-Point Star 43"/>
            <p:cNvSpPr/>
            <p:nvPr/>
          </p:nvSpPr>
          <p:spPr>
            <a:xfrm>
              <a:off x="1307910" y="3491841"/>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5" name="5-Point Star 44"/>
            <p:cNvSpPr/>
            <p:nvPr/>
          </p:nvSpPr>
          <p:spPr>
            <a:xfrm rot="866475">
              <a:off x="2194444" y="405882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6" name="5-Point Star 45"/>
            <p:cNvSpPr/>
            <p:nvPr/>
          </p:nvSpPr>
          <p:spPr>
            <a:xfrm>
              <a:off x="1307910" y="4634946"/>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7" name="5-Point Star 46"/>
            <p:cNvSpPr/>
            <p:nvPr/>
          </p:nvSpPr>
          <p:spPr>
            <a:xfrm>
              <a:off x="216090" y="264497"/>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8" name="5-Point Star 47"/>
            <p:cNvSpPr/>
            <p:nvPr/>
          </p:nvSpPr>
          <p:spPr>
            <a:xfrm rot="3574395">
              <a:off x="2244529" y="60962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49" name="5-Point Star 48"/>
            <p:cNvSpPr/>
            <p:nvPr/>
          </p:nvSpPr>
          <p:spPr>
            <a:xfrm>
              <a:off x="225188" y="1170731"/>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50" name="5-Point Star 49"/>
            <p:cNvSpPr/>
            <p:nvPr/>
          </p:nvSpPr>
          <p:spPr>
            <a:xfrm rot="1183773">
              <a:off x="2221261" y="1612896"/>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sp>
          <p:nvSpPr>
            <p:cNvPr id="51" name="5-Point Star 50"/>
            <p:cNvSpPr/>
            <p:nvPr/>
          </p:nvSpPr>
          <p:spPr>
            <a:xfrm>
              <a:off x="311624" y="4134675"/>
              <a:ext cx="996286" cy="914400"/>
            </a:xfrm>
            <a:prstGeom prst="star5">
              <a:avLst/>
            </a:prstGeom>
            <a:grpFill/>
            <a:ln>
              <a:noFill/>
            </a:ln>
            <a:effectLst>
              <a:outerShdw blurRad="44450" dist="27940" dir="5400000" algn="ctr">
                <a:srgbClr val="000000">
                  <a:alpha val="32000"/>
                </a:srgbClr>
              </a:outerShdw>
              <a:reflection blurRad="6350" stA="50000" endA="300" endPos="55500" dist="101600" dir="5400000" sy="-100000" algn="bl" rotWithShape="0"/>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grpSp>
    </p:spTree>
    <p:extLst>
      <p:ext uri="{BB962C8B-B14F-4D97-AF65-F5344CB8AC3E}">
        <p14:creationId xmlns:p14="http://schemas.microsoft.com/office/powerpoint/2010/main" val="24897946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itle 5">
            <a:extLst>
              <a:ext uri="{FF2B5EF4-FFF2-40B4-BE49-F238E27FC236}">
                <a16:creationId xmlns:a16="http://schemas.microsoft.com/office/drawing/2014/main" id="{8B93DC3B-0476-F402-54EC-D8B0A7CB2FE3}"/>
              </a:ext>
            </a:extLst>
          </p:cNvPr>
          <p:cNvSpPr>
            <a:spLocks noGrp="1"/>
          </p:cNvSpPr>
          <p:nvPr>
            <p:ph type="title"/>
          </p:nvPr>
        </p:nvSpPr>
        <p:spPr/>
        <p:txBody>
          <a:bodyPr/>
          <a:lstStyle/>
          <a:p>
            <a:r>
              <a:rPr lang="en-US" b="1" i="1" u="sng" dirty="0"/>
              <a:t>VISUALIZATION</a:t>
            </a:r>
            <a:r>
              <a:rPr lang="en-US" dirty="0"/>
              <a:t> </a:t>
            </a:r>
          </a:p>
        </p:txBody>
      </p:sp>
      <p:sp>
        <p:nvSpPr>
          <p:cNvPr id="8" name="Content Placeholder 7">
            <a:extLst>
              <a:ext uri="{FF2B5EF4-FFF2-40B4-BE49-F238E27FC236}">
                <a16:creationId xmlns:a16="http://schemas.microsoft.com/office/drawing/2014/main" id="{E3577209-1981-3FC0-B4B6-75D7BE82953D}"/>
              </a:ext>
            </a:extLst>
          </p:cNvPr>
          <p:cNvSpPr>
            <a:spLocks noGrp="1"/>
          </p:cNvSpPr>
          <p:nvPr>
            <p:ph idx="1"/>
          </p:nvPr>
        </p:nvSpPr>
        <p:spPr>
          <a:xfrm>
            <a:off x="2792422" y="1825625"/>
            <a:ext cx="8561378" cy="2978288"/>
          </a:xfrm>
        </p:spPr>
        <p:txBody>
          <a:bodyPr>
            <a:normAutofit fontScale="92500" lnSpcReduction="10000"/>
          </a:bodyPr>
          <a:lstStyle/>
          <a:p>
            <a:pPr marL="0" indent="0">
              <a:buNone/>
            </a:pPr>
            <a:r>
              <a:rPr lang="en-US" b="1" i="1" dirty="0"/>
              <a:t>Visualization refers to the process of creating visual representations of data or information to make it easier to understand, interpret, and analyze. This can be done through various methods such as charts, graphs, maps, and diagrams. The main purpose of visualization is to communicate complex data in a clear, concise, and visually appealing way, allowing viewers to quickly grasp trends, patterns, and insights that might not be immediately apparent from raw data alone.</a:t>
            </a:r>
          </a:p>
        </p:txBody>
      </p:sp>
    </p:spTree>
    <p:extLst>
      <p:ext uri="{BB962C8B-B14F-4D97-AF65-F5344CB8AC3E}">
        <p14:creationId xmlns:p14="http://schemas.microsoft.com/office/powerpoint/2010/main" val="381659708"/>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itle 5">
            <a:extLst>
              <a:ext uri="{FF2B5EF4-FFF2-40B4-BE49-F238E27FC236}">
                <a16:creationId xmlns:a16="http://schemas.microsoft.com/office/drawing/2014/main" id="{EB7673F4-3790-AEDF-5E73-788A420999D5}"/>
              </a:ext>
            </a:extLst>
          </p:cNvPr>
          <p:cNvSpPr>
            <a:spLocks noGrp="1"/>
          </p:cNvSpPr>
          <p:nvPr>
            <p:ph type="title"/>
          </p:nvPr>
        </p:nvSpPr>
        <p:spPr/>
        <p:txBody>
          <a:bodyPr/>
          <a:lstStyle/>
          <a:p>
            <a:r>
              <a:rPr lang="en-US" b="1" i="1" u="sng" dirty="0"/>
              <a:t>CONTENT OF DATA ANALYSIS </a:t>
            </a:r>
          </a:p>
        </p:txBody>
      </p:sp>
      <p:sp>
        <p:nvSpPr>
          <p:cNvPr id="9" name="Content Placeholder 8">
            <a:extLst>
              <a:ext uri="{FF2B5EF4-FFF2-40B4-BE49-F238E27FC236}">
                <a16:creationId xmlns:a16="http://schemas.microsoft.com/office/drawing/2014/main" id="{73DBC066-B2B5-1477-1466-49A02F844E55}"/>
              </a:ext>
            </a:extLst>
          </p:cNvPr>
          <p:cNvSpPr>
            <a:spLocks noGrp="1"/>
          </p:cNvSpPr>
          <p:nvPr>
            <p:ph idx="1"/>
          </p:nvPr>
        </p:nvSpPr>
        <p:spPr/>
        <p:txBody>
          <a:bodyPr/>
          <a:lstStyle/>
          <a:p>
            <a:r>
              <a:rPr lang="en-US" b="1" dirty="0"/>
              <a:t>In the context of data analysis, </a:t>
            </a:r>
          </a:p>
          <a:p>
            <a:r>
              <a:rPr lang="en-US" b="1" dirty="0"/>
              <a:t>visualization </a:t>
            </a:r>
            <a:r>
              <a:rPr lang="en-US" b="1" dirty="0" err="1"/>
              <a:t>helps:</a:t>
            </a:r>
            <a:r>
              <a:rPr lang="en-US" dirty="0" err="1"/>
              <a:t>Identify</a:t>
            </a:r>
            <a:r>
              <a:rPr lang="en-US" dirty="0"/>
              <a:t> Trends: Spotting upward or downward trends over time</a:t>
            </a:r>
          </a:p>
          <a:p>
            <a:r>
              <a:rPr lang="en-US" b="1" dirty="0"/>
              <a:t>Compare Data: </a:t>
            </a:r>
            <a:r>
              <a:rPr lang="en-US" dirty="0"/>
              <a:t>Easily comparing different data sets or categories.</a:t>
            </a:r>
          </a:p>
          <a:p>
            <a:r>
              <a:rPr lang="en-US" b="1" dirty="0"/>
              <a:t>Highlight Patterns: </a:t>
            </a:r>
            <a:r>
              <a:rPr lang="en-US" dirty="0"/>
              <a:t>Recognizing patterns or anomalies in the data.</a:t>
            </a:r>
          </a:p>
          <a:p>
            <a:r>
              <a:rPr lang="en-US" b="1" dirty="0"/>
              <a:t>Make Decisions: </a:t>
            </a:r>
            <a:r>
              <a:rPr lang="en-US" dirty="0"/>
              <a:t>Aiding in decision-making by presenting data in an actionable format.</a:t>
            </a:r>
          </a:p>
        </p:txBody>
      </p:sp>
    </p:spTree>
    <p:extLst>
      <p:ext uri="{BB962C8B-B14F-4D97-AF65-F5344CB8AC3E}">
        <p14:creationId xmlns:p14="http://schemas.microsoft.com/office/powerpoint/2010/main" val="88263048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130" y="3120991"/>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9" name="Title 8">
            <a:extLst>
              <a:ext uri="{FF2B5EF4-FFF2-40B4-BE49-F238E27FC236}">
                <a16:creationId xmlns:a16="http://schemas.microsoft.com/office/drawing/2014/main" id="{BFB1B598-D5CE-456D-130D-1BF0701BCBC7}"/>
              </a:ext>
            </a:extLst>
          </p:cNvPr>
          <p:cNvSpPr>
            <a:spLocks noGrp="1"/>
          </p:cNvSpPr>
          <p:nvPr>
            <p:ph type="title"/>
          </p:nvPr>
        </p:nvSpPr>
        <p:spPr/>
        <p:txBody>
          <a:bodyPr/>
          <a:lstStyle/>
          <a:p>
            <a:r>
              <a:rPr lang="en-US" b="1" i="1" dirty="0">
                <a:solidFill>
                  <a:schemeClr val="accent1"/>
                </a:solidFill>
              </a:rPr>
              <a:t>OBJECTIVE AND SCOPES </a:t>
            </a:r>
          </a:p>
        </p:txBody>
      </p:sp>
      <p:sp>
        <p:nvSpPr>
          <p:cNvPr id="11" name="Content Placeholder 10">
            <a:extLst>
              <a:ext uri="{FF2B5EF4-FFF2-40B4-BE49-F238E27FC236}">
                <a16:creationId xmlns:a16="http://schemas.microsoft.com/office/drawing/2014/main" id="{07502538-99EA-ED3E-A39A-4E7A791E74A0}"/>
              </a:ext>
            </a:extLst>
          </p:cNvPr>
          <p:cNvSpPr>
            <a:spLocks noGrp="1"/>
          </p:cNvSpPr>
          <p:nvPr>
            <p:ph idx="1"/>
          </p:nvPr>
        </p:nvSpPr>
        <p:spPr>
          <a:xfrm>
            <a:off x="1673236" y="1690688"/>
            <a:ext cx="9936390" cy="4673758"/>
          </a:xfrm>
        </p:spPr>
        <p:txBody>
          <a:bodyPr>
            <a:normAutofit fontScale="77500" lnSpcReduction="20000"/>
          </a:bodyPr>
          <a:lstStyle/>
          <a:p>
            <a:pPr marL="0" indent="0">
              <a:buNone/>
            </a:pPr>
            <a:r>
              <a:rPr lang="en-US" b="1" i="1" u="sng" dirty="0"/>
              <a:t>    Objectives</a:t>
            </a:r>
            <a:r>
              <a:rPr lang="en-US" dirty="0"/>
              <a:t>:</a:t>
            </a:r>
          </a:p>
          <a:p>
            <a:r>
              <a:rPr lang="en-US" dirty="0"/>
              <a:t>To create clear, insightful visualizations of employee attendance </a:t>
            </a:r>
            <a:r>
              <a:rPr lang="en-US" dirty="0" err="1"/>
              <a:t>data.To</a:t>
            </a:r>
            <a:r>
              <a:rPr lang="en-US" dirty="0"/>
              <a:t> identify trends, such as frequent absences, seasonal patterns, or high attendance rates.</a:t>
            </a:r>
          </a:p>
          <a:p>
            <a:r>
              <a:rPr lang="en-US" dirty="0"/>
              <a:t>To support decision-making for management in areas like scheduling, resource allocation, and employee support.</a:t>
            </a:r>
          </a:p>
          <a:p>
            <a:r>
              <a:rPr lang="en-US" dirty="0"/>
              <a:t>To enhance understanding of attendance issues and help devise strategies to improve overall attendance.</a:t>
            </a:r>
          </a:p>
          <a:p>
            <a:r>
              <a:rPr lang="en-US" dirty="0"/>
              <a:t> </a:t>
            </a:r>
            <a:r>
              <a:rPr lang="en-US" b="1" i="1" u="sng" dirty="0"/>
              <a:t>Scope</a:t>
            </a:r>
            <a:r>
              <a:rPr lang="en-US" dirty="0"/>
              <a:t>:</a:t>
            </a:r>
          </a:p>
          <a:p>
            <a:r>
              <a:rPr lang="en-US" b="1" dirty="0"/>
              <a:t>Data Collection: </a:t>
            </a:r>
            <a:r>
              <a:rPr lang="en-US" dirty="0"/>
              <a:t>Gather attendance data, including dates, employee IDs, attendance status (present, absent, leave), and hours worked if applicable.</a:t>
            </a:r>
          </a:p>
          <a:p>
            <a:r>
              <a:rPr lang="en-US" b="1" dirty="0"/>
              <a:t>Data Analysis</a:t>
            </a:r>
            <a:r>
              <a:rPr lang="en-US" dirty="0"/>
              <a:t>: Clean and process the data to ensure accuracy for visualization.</a:t>
            </a:r>
          </a:p>
          <a:p>
            <a:r>
              <a:rPr lang="en-US" b="1" dirty="0"/>
              <a:t>Visualization Creation: </a:t>
            </a:r>
            <a:r>
              <a:rPr lang="en-US" dirty="0"/>
              <a:t>Use Excel or other tools (e.g., Power BI, Tableau) to create various charts such as line charts, bar charts, heat maps, and pie charts.</a:t>
            </a:r>
          </a:p>
          <a:p>
            <a:r>
              <a:rPr lang="en-US" dirty="0"/>
              <a:t>Dashboard Development: Compile visualizations into a dashboard for an interactive and comprehensive view of attendance trends.</a:t>
            </a:r>
          </a:p>
        </p:txBody>
      </p:sp>
    </p:spTree>
    <p:extLst>
      <p:ext uri="{BB962C8B-B14F-4D97-AF65-F5344CB8AC3E}">
        <p14:creationId xmlns:p14="http://schemas.microsoft.com/office/powerpoint/2010/main" val="3970725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52511" y="281833"/>
            <a:ext cx="10118709" cy="1469965"/>
          </a:xfrm>
        </p:spPr>
        <p:txBody>
          <a:bodyPr anchor="ctr">
            <a:normAutofit/>
          </a:bodyPr>
          <a:lstStyle/>
          <a:p>
            <a:r>
              <a:rPr lang="en-US" b="1" dirty="0">
                <a:effectLst>
                  <a:outerShdw blurRad="38100" dist="38100" dir="2700000" algn="tl">
                    <a:srgbClr val="000000">
                      <a:alpha val="43137"/>
                    </a:srgbClr>
                  </a:outerShdw>
                </a:effectLst>
                <a:latin typeface="Copperplate Gothic Bold" panose="020E0705020206020404" pitchFamily="34" charset="0"/>
                <a:cs typeface="Segoe UI" panose="020B0502040204020203" pitchFamily="34" charset="0"/>
              </a:rPr>
              <a:t>DATASET DESCRIPTION</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duotone>
              <a:prstClr val="black"/>
              <a:schemeClr val="accent4">
                <a:tint val="45000"/>
                <a:satMod val="400000"/>
              </a:schemeClr>
            </a:duotone>
            <a:extLst>
              <a:ext uri="{BEBA8EAE-BF5A-486C-A8C5-ECC9F3942E4B}">
                <a14:imgProps xmlns:a14="http://schemas.microsoft.com/office/drawing/2010/main">
                  <a14:imgLayer r:embed="rId6">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641431" y="816337"/>
            <a:ext cx="5225327" cy="5225327"/>
          </a:xfrm>
          <a:prstGeom prst="rect">
            <a:avLst/>
          </a:prstGeom>
        </p:spPr>
      </p:pic>
      <p:sp>
        <p:nvSpPr>
          <p:cNvPr id="5" name="Content Placeholder 4">
            <a:extLst>
              <a:ext uri="{FF2B5EF4-FFF2-40B4-BE49-F238E27FC236}">
                <a16:creationId xmlns:a16="http://schemas.microsoft.com/office/drawing/2014/main" id="{D152C15C-4C03-5471-D644-BFE2FFF680BC}"/>
              </a:ext>
            </a:extLst>
          </p:cNvPr>
          <p:cNvSpPr>
            <a:spLocks noGrp="1"/>
          </p:cNvSpPr>
          <p:nvPr>
            <p:ph idx="1"/>
          </p:nvPr>
        </p:nvSpPr>
        <p:spPr>
          <a:xfrm>
            <a:off x="1935480" y="1721062"/>
            <a:ext cx="10004009" cy="4351338"/>
          </a:xfrm>
        </p:spPr>
        <p:txBody>
          <a:bodyPr>
            <a:normAutofit/>
          </a:bodyPr>
          <a:lstStyle/>
          <a:p>
            <a:r>
              <a:rPr lang="en-US" b="1" dirty="0"/>
              <a:t>Employee ID:</a:t>
            </a:r>
            <a:r>
              <a:rPr lang="en-US" dirty="0"/>
              <a:t> Unique identifier for each employee</a:t>
            </a:r>
            <a:r>
              <a:rPr lang="en-US" b="1" dirty="0"/>
              <a:t>.</a:t>
            </a:r>
          </a:p>
          <a:p>
            <a:r>
              <a:rPr lang="en-US" b="1" dirty="0"/>
              <a:t>Employee Name: </a:t>
            </a:r>
            <a:r>
              <a:rPr lang="en-US" dirty="0"/>
              <a:t>Name of the </a:t>
            </a:r>
            <a:r>
              <a:rPr lang="en-US" dirty="0" err="1"/>
              <a:t>employee.Date</a:t>
            </a:r>
            <a:r>
              <a:rPr lang="en-US" dirty="0"/>
              <a:t>: Date of the attendance record.</a:t>
            </a:r>
            <a:endParaRPr lang="en-IN" dirty="0"/>
          </a:p>
          <a:p>
            <a:r>
              <a:rPr lang="en-IN" b="1" dirty="0"/>
              <a:t>Sales unit ;</a:t>
            </a:r>
            <a:r>
              <a:rPr lang="en-IN" dirty="0"/>
              <a:t> all salesmen‘s sales unit per month.</a:t>
            </a:r>
            <a:endParaRPr lang="en-US" dirty="0"/>
          </a:p>
          <a:p>
            <a:r>
              <a:rPr lang="en-US" b="1" dirty="0"/>
              <a:t> Work shift </a:t>
            </a:r>
            <a:r>
              <a:rPr lang="en-US" dirty="0"/>
              <a:t>(e.g., Day, Night) if applicable.</a:t>
            </a:r>
          </a:p>
        </p:txBody>
      </p:sp>
    </p:spTree>
    <p:extLst>
      <p:ext uri="{BB962C8B-B14F-4D97-AF65-F5344CB8AC3E}">
        <p14:creationId xmlns:p14="http://schemas.microsoft.com/office/powerpoint/2010/main" val="35148928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809548"/>
            <a:ext cx="5803231" cy="5803231"/>
          </a:xfrm>
          <a:prstGeom prst="rect">
            <a:avLst/>
          </a:prstGeom>
        </p:spPr>
      </p:pic>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522305" y="765256"/>
            <a:ext cx="5406902" cy="1044292"/>
          </a:xfrm>
        </p:spPr>
        <p:txBody>
          <a:bodyPr anchor="ctr">
            <a:normAutofit/>
          </a:bodyPr>
          <a:lstStyle/>
          <a:p>
            <a:r>
              <a:rPr lang="en-US" dirty="0">
                <a:latin typeface="Franklin Gothic Book" panose="020B0503020102020204" pitchFamily="34" charset="0"/>
                <a:cs typeface="Segoe UI" panose="020B0502040204020203" pitchFamily="34" charset="0"/>
              </a:rPr>
              <a:t>MODELLING</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87656" y="1809548"/>
            <a:ext cx="11579102" cy="4812632"/>
          </a:xfrm>
        </p:spPr>
        <p:txBody>
          <a:bodyPr vert="horz" lIns="91440" tIns="45720" rIns="91440" bIns="45720" rtlCol="0" anchor="t">
            <a:normAutofit fontScale="92500" lnSpcReduction="10000"/>
          </a:bodyPr>
          <a:lstStyle/>
          <a:p>
            <a:pPr marL="0" indent="0">
              <a:buNone/>
            </a:pPr>
            <a:r>
              <a:rPr lang="en-US" sz="2000" i="1" dirty="0">
                <a:latin typeface="Franklin Gothic Book" panose="020B0503020102020204" pitchFamily="34" charset="0"/>
              </a:rPr>
              <a:t>IN THE “EMPLOYEE PERFORMANE ANALYSIS USING EXCEL” PROJECT, TH MODELING PHASE INVOLVES SETTING UP THE EXCEL WORKBOOD WITH VARIOUS TOOLS AND TECHNIQUES TO ANALYZE AND VISUALIZE THE DATA EFFECTIVELY.</a:t>
            </a:r>
          </a:p>
          <a:p>
            <a:pPr marL="0" indent="0">
              <a:buNone/>
            </a:pPr>
            <a:r>
              <a:rPr lang="en-US" sz="2400" b="1" i="1" dirty="0">
                <a:latin typeface="Franklin Gothic Book" panose="020B0503020102020204" pitchFamily="34" charset="0"/>
              </a:rPr>
              <a:t>1.DATA FILTERING</a:t>
            </a:r>
          </a:p>
          <a:p>
            <a:r>
              <a:rPr lang="en-US" sz="2200" b="1" i="1" dirty="0">
                <a:latin typeface="Franklin Gothic Book" panose="020B0503020102020204" pitchFamily="34" charset="0"/>
              </a:rPr>
              <a:t>PURPOSE:</a:t>
            </a:r>
            <a:r>
              <a:rPr lang="en-US" sz="2200" i="1" dirty="0">
                <a:latin typeface="Franklin Gothic Book" panose="020B0503020102020204" pitchFamily="34" charset="0"/>
              </a:rPr>
              <a:t> To sort ad refine the data to focus on </a:t>
            </a:r>
            <a:r>
              <a:rPr lang="en-US" sz="2200" i="1" dirty="0" err="1">
                <a:latin typeface="Franklin Gothic Book" panose="020B0503020102020204" pitchFamily="34" charset="0"/>
              </a:rPr>
              <a:t>speific</a:t>
            </a:r>
            <a:r>
              <a:rPr lang="en-US" sz="2200" i="1" dirty="0">
                <a:latin typeface="Franklin Gothic Book" panose="020B0503020102020204" pitchFamily="34" charset="0"/>
              </a:rPr>
              <a:t> </a:t>
            </a:r>
            <a:r>
              <a:rPr lang="en-US" sz="2200" i="1" dirty="0" err="1">
                <a:latin typeface="Franklin Gothic Book" panose="020B0503020102020204" pitchFamily="34" charset="0"/>
              </a:rPr>
              <a:t>criteria,such</a:t>
            </a:r>
            <a:r>
              <a:rPr lang="en-US" sz="2200" i="1" dirty="0">
                <a:latin typeface="Franklin Gothic Book" panose="020B0503020102020204" pitchFamily="34" charset="0"/>
              </a:rPr>
              <a:t> as department, data range, or individual employee  performance.</a:t>
            </a:r>
          </a:p>
          <a:p>
            <a:r>
              <a:rPr lang="en-US" sz="2600" b="1" i="1" dirty="0">
                <a:latin typeface="Franklin Gothic Book" panose="020B0503020102020204" pitchFamily="34" charset="0"/>
              </a:rPr>
              <a:t>I</a:t>
            </a:r>
            <a:r>
              <a:rPr lang="en-US" sz="2000" b="1" i="1" dirty="0">
                <a:latin typeface="Franklin Gothic Book" panose="020B0503020102020204" pitchFamily="34" charset="0"/>
              </a:rPr>
              <a:t>MPLEMENTATION</a:t>
            </a:r>
            <a:r>
              <a:rPr lang="en-US" sz="2000" i="1" dirty="0">
                <a:latin typeface="Franklin Gothic Book" panose="020B0503020102020204" pitchFamily="34" charset="0"/>
              </a:rPr>
              <a:t>: Excel’s filtering feature will be applied to datasets, allowing users to easily narrow down the data to view only the relevant information.</a:t>
            </a:r>
          </a:p>
          <a:p>
            <a:pPr marL="0" indent="0">
              <a:buNone/>
            </a:pPr>
            <a:r>
              <a:rPr lang="en-US" sz="2200" b="1" i="1" dirty="0">
                <a:latin typeface="Franklin Gothic Book" panose="020B0503020102020204" pitchFamily="34" charset="0"/>
              </a:rPr>
              <a:t>2.PIVOT TABLES</a:t>
            </a:r>
          </a:p>
          <a:p>
            <a:r>
              <a:rPr lang="en-US" sz="2000" b="1" i="1" dirty="0">
                <a:latin typeface="Franklin Gothic Book" panose="020B0503020102020204" pitchFamily="34" charset="0"/>
              </a:rPr>
              <a:t>PURPOSE:</a:t>
            </a:r>
            <a:r>
              <a:rPr lang="en-US" sz="2000" i="1" dirty="0">
                <a:latin typeface="Franklin Gothic Book" panose="020B0503020102020204" pitchFamily="34" charset="0"/>
              </a:rPr>
              <a:t> To summarize and analysis large datasets by grouping and aggregating data based on different performance metrics.</a:t>
            </a:r>
          </a:p>
          <a:p>
            <a:r>
              <a:rPr lang="en-US" sz="2000" b="1" i="1" dirty="0">
                <a:latin typeface="Franklin Gothic Book" panose="020B0503020102020204" pitchFamily="34" charset="0"/>
              </a:rPr>
              <a:t>IMPLEMENTATION:</a:t>
            </a:r>
            <a:r>
              <a:rPr lang="en-US" sz="2000" i="1" dirty="0">
                <a:latin typeface="Franklin Gothic Book" panose="020B0503020102020204" pitchFamily="34" charset="0"/>
              </a:rPr>
              <a:t> PIVOT TABLES WILL BE USED TOO DYNAMICALLYL CALCULATE AND DISPLAY KEY PERFORMANE INDIATORS (</a:t>
            </a:r>
            <a:r>
              <a:rPr lang="en-US" sz="2000" i="1" dirty="0" err="1">
                <a:latin typeface="Franklin Gothic Book" panose="020B0503020102020204" pitchFamily="34" charset="0"/>
              </a:rPr>
              <a:t>kpi’s</a:t>
            </a:r>
            <a:r>
              <a:rPr lang="en-US" sz="2000" i="1" dirty="0">
                <a:latin typeface="Franklin Gothic Book" panose="020B0503020102020204" pitchFamily="34" charset="0"/>
              </a:rPr>
              <a:t>) SUH AS AVERAGE TASK COMPLETION TIME, TOTAL HURS WORKED, OR PERCENTAGE OF TARGETS MET.  This will be allowed users to view performance </a:t>
            </a:r>
            <a:r>
              <a:rPr lang="en-US" sz="2000" i="1" dirty="0" err="1">
                <a:latin typeface="Franklin Gothic Book" panose="020B0503020102020204" pitchFamily="34" charset="0"/>
              </a:rPr>
              <a:t>metris</a:t>
            </a:r>
            <a:r>
              <a:rPr lang="en-US" sz="2000" i="1" dirty="0">
                <a:latin typeface="Franklin Gothic Book" panose="020B0503020102020204" pitchFamily="34" charset="0"/>
              </a:rPr>
              <a:t> by different categories, like  employee, team, or month.</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852" y="1849645"/>
            <a:ext cx="4046621" cy="4046621"/>
          </a:xfrm>
          <a:prstGeom prst="rect">
            <a:avLst/>
          </a:prstGeom>
        </p:spPr>
      </p:pic>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320130" y="379680"/>
            <a:ext cx="5406902" cy="1469965"/>
          </a:xfrm>
        </p:spPr>
        <p:txBody>
          <a:bodyPr anchor="ctr">
            <a:normAutofit/>
          </a:bodyPr>
          <a:lstStyle/>
          <a:p>
            <a:r>
              <a:rPr lang="en-US" b="1" dirty="0">
                <a:latin typeface="Franklin Gothic Book" panose="020B0503020102020204" pitchFamily="34" charset="0"/>
                <a:cs typeface="Segoe UI" panose="020B0502040204020203" pitchFamily="34" charset="0"/>
              </a:rPr>
              <a:t>MODELLING</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320130" y="1636295"/>
            <a:ext cx="11253146" cy="4405369"/>
          </a:xfrm>
        </p:spPr>
        <p:txBody>
          <a:bodyPr vert="horz" lIns="91440" tIns="45720" rIns="91440" bIns="45720" rtlCol="0" anchor="t">
            <a:normAutofit/>
          </a:bodyPr>
          <a:lstStyle/>
          <a:p>
            <a:pPr marL="0" indent="0">
              <a:buNone/>
            </a:pPr>
            <a:r>
              <a:rPr lang="en-US" sz="3000" b="1" i="1" dirty="0">
                <a:effectLst>
                  <a:outerShdw blurRad="38100" dist="38100" dir="2700000" algn="tl">
                    <a:srgbClr val="000000">
                      <a:alpha val="43137"/>
                    </a:srgbClr>
                  </a:outerShdw>
                </a:effectLst>
                <a:latin typeface="Franklin Gothic Book" panose="020B0503020102020204" pitchFamily="34" charset="0"/>
              </a:rPr>
              <a:t>3.CHARTS</a:t>
            </a:r>
          </a:p>
          <a:p>
            <a:pPr>
              <a:tabLst>
                <a:tab pos="1431925" algn="l"/>
              </a:tabLst>
            </a:pPr>
            <a:r>
              <a:rPr lang="en-US" sz="2000" b="1" i="1" dirty="0">
                <a:effectLst>
                  <a:outerShdw blurRad="38100" dist="38100" dir="2700000" algn="tl">
                    <a:srgbClr val="000000">
                      <a:alpha val="43137"/>
                    </a:srgbClr>
                  </a:outerShdw>
                </a:effectLst>
                <a:latin typeface="Franklin Gothic Book" panose="020B0503020102020204" pitchFamily="34" charset="0"/>
              </a:rPr>
              <a:t>PURPOSE: </a:t>
            </a:r>
            <a:r>
              <a:rPr lang="en-US" sz="2000" b="1" dirty="0">
                <a:effectLst>
                  <a:outerShdw blurRad="38100" dist="38100" dir="2700000" algn="tl">
                    <a:srgbClr val="000000">
                      <a:alpha val="43137"/>
                    </a:srgbClr>
                  </a:outerShdw>
                </a:effectLst>
                <a:latin typeface="Franklin Gothic Book" panose="020B0503020102020204" pitchFamily="34" charset="0"/>
              </a:rPr>
              <a:t>T</a:t>
            </a:r>
            <a:r>
              <a:rPr lang="en-US" sz="2000" b="1" i="1" dirty="0">
                <a:effectLst>
                  <a:outerShdw blurRad="38100" dist="38100" dir="2700000" algn="tl">
                    <a:srgbClr val="000000">
                      <a:alpha val="43137"/>
                    </a:srgbClr>
                  </a:outerShdw>
                </a:effectLst>
                <a:latin typeface="Franklin Gothic Book" panose="020B0503020102020204" pitchFamily="34" charset="0"/>
              </a:rPr>
              <a:t>O visualize the data in an easily interpretable format, making trends and patterns are apparent.</a:t>
            </a:r>
          </a:p>
          <a:p>
            <a:pPr>
              <a:tabLst>
                <a:tab pos="1431925" algn="l"/>
              </a:tabLst>
            </a:pPr>
            <a:r>
              <a:rPr lang="en-US" sz="2000" b="1" i="1" dirty="0">
                <a:effectLst>
                  <a:outerShdw blurRad="38100" dist="38100" dir="2700000" algn="tl">
                    <a:srgbClr val="000000">
                      <a:alpha val="43137"/>
                    </a:srgbClr>
                  </a:outerShdw>
                </a:effectLst>
                <a:latin typeface="Franklin Gothic Book" panose="020B0503020102020204" pitchFamily="34" charset="0"/>
              </a:rPr>
              <a:t>IMPLEMENTATION:</a:t>
            </a:r>
            <a:r>
              <a:rPr lang="en-US" sz="2000" b="1" dirty="0">
                <a:effectLst>
                  <a:outerShdw blurRad="38100" dist="38100" dir="2700000" algn="tl">
                    <a:srgbClr val="000000">
                      <a:alpha val="43137"/>
                    </a:srgbClr>
                  </a:outerShdw>
                </a:effectLst>
                <a:latin typeface="Franklin Gothic Book" panose="020B0503020102020204" pitchFamily="34" charset="0"/>
              </a:rPr>
              <a:t> </a:t>
            </a:r>
            <a:r>
              <a:rPr lang="en-US" sz="2000" b="1" i="1" dirty="0" err="1">
                <a:effectLst>
                  <a:outerShdw blurRad="38100" dist="38100" dir="2700000" algn="tl">
                    <a:srgbClr val="000000">
                      <a:alpha val="43137"/>
                    </a:srgbClr>
                  </a:outerShdw>
                </a:effectLst>
                <a:latin typeface="Franklin Gothic Book" panose="020B0503020102020204" pitchFamily="34" charset="0"/>
              </a:rPr>
              <a:t>Barios</a:t>
            </a:r>
            <a:r>
              <a:rPr lang="en-US" sz="2000" b="1" i="1" dirty="0">
                <a:effectLst>
                  <a:outerShdw blurRad="38100" dist="38100" dir="2700000" algn="tl">
                    <a:srgbClr val="000000">
                      <a:alpha val="43137"/>
                    </a:srgbClr>
                  </a:outerShdw>
                </a:effectLst>
                <a:latin typeface="Franklin Gothic Book" panose="020B0503020102020204" pitchFamily="34" charset="0"/>
              </a:rPr>
              <a:t> types of chars will be created based on the pivot table outputs. For instance.  A line hart could show the trend of an employee’s productivity over time, while a bar chart could Compare performance across different department.</a:t>
            </a:r>
          </a:p>
          <a:p>
            <a:pPr marL="0" indent="0">
              <a:buNone/>
              <a:tabLst>
                <a:tab pos="1431925" algn="l"/>
              </a:tabLst>
            </a:pPr>
            <a:r>
              <a:rPr lang="en-US" b="1" i="1" dirty="0">
                <a:effectLst>
                  <a:outerShdw blurRad="38100" dist="38100" dir="2700000" algn="tl">
                    <a:srgbClr val="000000">
                      <a:alpha val="43137"/>
                    </a:srgbClr>
                  </a:outerShdw>
                </a:effectLst>
                <a:latin typeface="Franklin Gothic Book" panose="020B0503020102020204" pitchFamily="34" charset="0"/>
              </a:rPr>
              <a:t>4.CONDITIONAL FORMATING</a:t>
            </a:r>
          </a:p>
          <a:p>
            <a:pPr>
              <a:tabLst>
                <a:tab pos="1431925" algn="l"/>
              </a:tabLst>
            </a:pPr>
            <a:r>
              <a:rPr lang="en-US" sz="2000" b="1" i="1" dirty="0">
                <a:effectLst>
                  <a:outerShdw blurRad="38100" dist="38100" dir="2700000" algn="tl">
                    <a:srgbClr val="000000">
                      <a:alpha val="43137"/>
                    </a:srgbClr>
                  </a:outerShdw>
                </a:effectLst>
                <a:latin typeface="Franklin Gothic Book" panose="020B0503020102020204" pitchFamily="34" charset="0"/>
              </a:rPr>
              <a:t>PURPOSE:</a:t>
            </a:r>
            <a:r>
              <a:rPr lang="en-US" sz="2000" b="1" dirty="0">
                <a:effectLst>
                  <a:outerShdw blurRad="38100" dist="38100" dir="2700000" algn="tl">
                    <a:srgbClr val="000000">
                      <a:alpha val="43137"/>
                    </a:srgbClr>
                  </a:outerShdw>
                </a:effectLst>
                <a:latin typeface="Franklin Gothic Book" panose="020B0503020102020204" pitchFamily="34" charset="0"/>
              </a:rPr>
              <a:t> </a:t>
            </a:r>
            <a:r>
              <a:rPr lang="en-US" sz="2000" b="1" i="1" dirty="0">
                <a:effectLst>
                  <a:outerShdw blurRad="38100" dist="38100" dir="2700000" algn="tl">
                    <a:srgbClr val="000000">
                      <a:alpha val="43137"/>
                    </a:srgbClr>
                  </a:outerShdw>
                </a:effectLst>
                <a:latin typeface="Franklin Gothic Book" panose="020B0503020102020204" pitchFamily="34" charset="0"/>
              </a:rPr>
              <a:t>To highlight specific data points that meet certain conditions, making it easier to spot trends, outliners, or areas of concern</a:t>
            </a:r>
            <a:r>
              <a:rPr lang="en-US" sz="2000" b="1" dirty="0">
                <a:effectLst>
                  <a:outerShdw blurRad="38100" dist="38100" dir="2700000" algn="tl">
                    <a:srgbClr val="000000">
                      <a:alpha val="43137"/>
                    </a:srgbClr>
                  </a:outerShdw>
                </a:effectLst>
                <a:latin typeface="Franklin Gothic Book" panose="020B0503020102020204" pitchFamily="34" charset="0"/>
              </a:rPr>
              <a:t>.</a:t>
            </a:r>
          </a:p>
          <a:p>
            <a:pPr>
              <a:tabLst>
                <a:tab pos="1431925" algn="l"/>
              </a:tabLst>
            </a:pPr>
            <a:r>
              <a:rPr lang="en-US" sz="2000" b="1" i="1" dirty="0">
                <a:effectLst>
                  <a:outerShdw blurRad="38100" dist="38100" dir="2700000" algn="tl">
                    <a:srgbClr val="000000">
                      <a:alpha val="43137"/>
                    </a:srgbClr>
                  </a:outerShdw>
                </a:effectLst>
                <a:latin typeface="Franklin Gothic Book" panose="020B0503020102020204" pitchFamily="34" charset="0"/>
              </a:rPr>
              <a:t>IMPLEMENTATION: Conditional </a:t>
            </a:r>
            <a:r>
              <a:rPr lang="en-US" sz="2000" b="1" i="1" dirty="0" err="1">
                <a:effectLst>
                  <a:outerShdw blurRad="38100" dist="38100" dir="2700000" algn="tl">
                    <a:srgbClr val="000000">
                      <a:alpha val="43137"/>
                    </a:srgbClr>
                  </a:outerShdw>
                </a:effectLst>
                <a:latin typeface="Franklin Gothic Book" panose="020B0503020102020204" pitchFamily="34" charset="0"/>
              </a:rPr>
              <a:t>formating</a:t>
            </a:r>
            <a:r>
              <a:rPr lang="en-US" sz="2000" b="1" i="1" dirty="0">
                <a:effectLst>
                  <a:outerShdw blurRad="38100" dist="38100" dir="2700000" algn="tl">
                    <a:srgbClr val="000000">
                      <a:alpha val="43137"/>
                    </a:srgbClr>
                  </a:outerShdw>
                </a:effectLst>
                <a:latin typeface="Franklin Gothic Book" panose="020B0503020102020204" pitchFamily="34" charset="0"/>
              </a:rPr>
              <a:t> will be applied to cells based on rules, such as </a:t>
            </a:r>
            <a:r>
              <a:rPr lang="en-US" sz="2000" b="1" i="1" dirty="0" err="1">
                <a:effectLst>
                  <a:outerShdw blurRad="38100" dist="38100" dir="2700000" algn="tl">
                    <a:srgbClr val="000000">
                      <a:alpha val="43137"/>
                    </a:srgbClr>
                  </a:outerShdw>
                </a:effectLst>
                <a:latin typeface="Franklin Gothic Book" panose="020B0503020102020204" pitchFamily="34" charset="0"/>
              </a:rPr>
              <a:t>hightlilghts</a:t>
            </a:r>
            <a:r>
              <a:rPr lang="en-US" sz="2000" b="1" i="1" dirty="0">
                <a:effectLst>
                  <a:outerShdw blurRad="38100" dist="38100" dir="2700000" algn="tl">
                    <a:srgbClr val="000000">
                      <a:alpha val="43137"/>
                    </a:srgbClr>
                  </a:outerShdw>
                </a:effectLst>
                <a:latin typeface="Franklin Gothic Book" panose="020B0503020102020204" pitchFamily="34" charset="0"/>
              </a:rPr>
              <a:t> cells is red if an employees </a:t>
            </a:r>
            <a:r>
              <a:rPr lang="en-US" sz="2000" b="1" i="1" dirty="0" err="1">
                <a:effectLst>
                  <a:outerShdw blurRad="38100" dist="38100" dir="2700000" algn="tl">
                    <a:srgbClr val="000000">
                      <a:alpha val="43137"/>
                    </a:srgbClr>
                  </a:outerShdw>
                </a:effectLst>
                <a:latin typeface="Franklin Gothic Book" panose="020B0503020102020204" pitchFamily="34" charset="0"/>
              </a:rPr>
              <a:t>peformance</a:t>
            </a:r>
            <a:r>
              <a:rPr lang="en-US" sz="2000" b="1" i="1" dirty="0">
                <a:effectLst>
                  <a:outerShdw blurRad="38100" dist="38100" dir="2700000" algn="tl">
                    <a:srgbClr val="000000">
                      <a:alpha val="43137"/>
                    </a:srgbClr>
                  </a:outerShdw>
                </a:effectLst>
                <a:latin typeface="Franklin Gothic Book" panose="020B0503020102020204" pitchFamily="34" charset="0"/>
              </a:rPr>
              <a:t> falls below  a certain thresholds, or in green if targets are </a:t>
            </a:r>
            <a:r>
              <a:rPr lang="en-US" sz="2000" b="1" i="1" dirty="0" err="1">
                <a:effectLst>
                  <a:outerShdw blurRad="38100" dist="38100" dir="2700000" algn="tl">
                    <a:srgbClr val="000000">
                      <a:alpha val="43137"/>
                    </a:srgbClr>
                  </a:outerShdw>
                </a:effectLst>
                <a:latin typeface="Franklin Gothic Book" panose="020B0503020102020204" pitchFamily="34" charset="0"/>
              </a:rPr>
              <a:t>exeeded</a:t>
            </a:r>
            <a:r>
              <a:rPr lang="en-US" sz="2000" b="1" i="1" dirty="0">
                <a:effectLst>
                  <a:outerShdw blurRad="38100" dist="38100" dir="2700000" algn="tl">
                    <a:srgbClr val="000000">
                      <a:alpha val="43137"/>
                    </a:srgbClr>
                  </a:outerShdw>
                </a:effectLst>
                <a:latin typeface="Franklin Gothic Book" panose="020B0503020102020204" pitchFamily="34" charset="0"/>
              </a:rPr>
              <a:t>.  This immediate visual clue helps us in quickly </a:t>
            </a:r>
            <a:r>
              <a:rPr lang="en-US" sz="2000" b="1" i="1" dirty="0" err="1">
                <a:effectLst>
                  <a:outerShdw blurRad="38100" dist="38100" dir="2700000" algn="tl">
                    <a:srgbClr val="000000">
                      <a:alpha val="43137"/>
                    </a:srgbClr>
                  </a:outerShdw>
                </a:effectLst>
                <a:latin typeface="Franklin Gothic Book" panose="020B0503020102020204" pitchFamily="34" charset="0"/>
              </a:rPr>
              <a:t>identifing</a:t>
            </a:r>
            <a:r>
              <a:rPr lang="en-US" sz="2000" b="1" i="1" dirty="0">
                <a:effectLst>
                  <a:outerShdw blurRad="38100" dist="38100" dir="2700000" algn="tl">
                    <a:srgbClr val="000000">
                      <a:alpha val="43137"/>
                    </a:srgbClr>
                  </a:outerShdw>
                </a:effectLst>
                <a:latin typeface="Franklin Gothic Book" panose="020B0503020102020204" pitchFamily="34" charset="0"/>
              </a:rPr>
              <a:t> critical areas needing attention</a:t>
            </a:r>
            <a:r>
              <a:rPr lang="en-US" sz="2000" dirty="0">
                <a:latin typeface="Franklin Gothic Book" panose="020B0503020102020204" pitchFamily="34" charset="0"/>
              </a:rPr>
              <a:t>.</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036893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2956</Words>
  <Application>Microsoft Office PowerPoint</Application>
  <PresentationFormat>Widescreen</PresentationFormat>
  <Paragraphs>165</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NAME: B.SHALINI REGISTER NO: 312211755 DEPARTMENT: B.COM(general) COLLEGE:THIRUTHANGAL NADAR COLLEGE</vt:lpstr>
      <vt:lpstr>PROJECT TITLE</vt:lpstr>
      <vt:lpstr>AGENDA</vt:lpstr>
      <vt:lpstr>VISUALIZATION </vt:lpstr>
      <vt:lpstr>CONTENT OF DATA ANALYSIS </vt:lpstr>
      <vt:lpstr>OBJECTIVE AND SCOPES </vt:lpstr>
      <vt:lpstr>DATASET DESCRIPTION</vt:lpstr>
      <vt:lpstr>MODELLING</vt:lpstr>
      <vt:lpstr>MODELLING</vt:lpstr>
      <vt:lpstr>WHO ARE THE END USERS?</vt:lpstr>
      <vt:lpstr>PowerPoint Presentation</vt:lpstr>
      <vt:lpstr>Result in pie chart</vt:lpstr>
      <vt:lpstr>Result in column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REGISTER NO:  DEPARTMNT: COLLEGE:</dc:title>
  <dc:creator/>
  <cp:lastModifiedBy>b.shalini1226@gmail.com</cp:lastModifiedBy>
  <cp:revision>9</cp:revision>
  <dcterms:created xsi:type="dcterms:W3CDTF">2024-08-29T17:12:51Z</dcterms:created>
  <dcterms:modified xsi:type="dcterms:W3CDTF">2024-09-05T05:45:22Z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