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arsh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arsh\Downloads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arsh\Downloa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arsh\Downloads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992327-BF8F-4A3C-A75D-89979FB2DAB7}" type="VALUE">
                      <a:rPr lang="en-US" sz="1600" b="1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027264180507678E-2"/>
                      <c:h val="9.525525774787202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277-46B5-B26D-DA1064162970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Sheet5!$C$3</c:f>
              <c:strCache>
                <c:ptCount val="1"/>
                <c:pt idx="0">
                  <c:v>COUNT </c:v>
                </c:pt>
              </c:strCache>
            </c:strRef>
          </c:cat>
          <c:val>
            <c:numRef>
              <c:f>Sheet5!$C$4</c:f>
              <c:numCache>
                <c:formatCode>General</c:formatCode>
                <c:ptCount val="1"/>
                <c:pt idx="0">
                  <c:v>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55-478E-AADB-5EDCC823296D}"/>
            </c:ext>
          </c:extLst>
        </c:ser>
        <c:ser>
          <c:idx val="1"/>
          <c:order val="1"/>
          <c:tx>
            <c:strRef>
              <c:f>Sheet5!$A$5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33C175-33CA-43BA-8C04-C334F69CE7EE}" type="VALUE">
                      <a:rPr lang="en-US" sz="16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308994045753668E-2"/>
                      <c:h val="8.13848293919109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277-46B5-B26D-DA1064162970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Sheet5!$C$3</c:f>
              <c:strCache>
                <c:ptCount val="1"/>
                <c:pt idx="0">
                  <c:v>COUNT 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2563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55-478E-AADB-5EDCC8232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706102704"/>
        <c:axId val="544401840"/>
      </c:barChart>
      <c:valAx>
        <c:axId val="5444018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102704"/>
        <c:crosses val="autoZero"/>
        <c:crossBetween val="between"/>
      </c:valAx>
      <c:catAx>
        <c:axId val="1706102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4401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5125940507436559"/>
          <c:y val="0.34780037911927675"/>
          <c:w val="0.13207392825896766"/>
          <c:h val="0.2558466039839801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[Statistics.xlsx]Sheet11!PivotTable3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Salary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Sheet11!$A$4:$A$18</c:f>
              <c:strCache>
                <c:ptCount val="14"/>
                <c:pt idx="0">
                  <c:v>(blank)</c:v>
                </c:pt>
                <c:pt idx="1">
                  <c:v>100-10099</c:v>
                </c:pt>
                <c:pt idx="2">
                  <c:v>10100-20099</c:v>
                </c:pt>
                <c:pt idx="3">
                  <c:v>20100-30099</c:v>
                </c:pt>
                <c:pt idx="4">
                  <c:v>30100-40099</c:v>
                </c:pt>
                <c:pt idx="5">
                  <c:v>40100-50099</c:v>
                </c:pt>
                <c:pt idx="6">
                  <c:v>50100-60099</c:v>
                </c:pt>
                <c:pt idx="7">
                  <c:v>60100-70099</c:v>
                </c:pt>
                <c:pt idx="8">
                  <c:v>70100-80099</c:v>
                </c:pt>
                <c:pt idx="9">
                  <c:v>80100-90099</c:v>
                </c:pt>
                <c:pt idx="10">
                  <c:v>90100-100099</c:v>
                </c:pt>
                <c:pt idx="11">
                  <c:v>190100-200099</c:v>
                </c:pt>
                <c:pt idx="12">
                  <c:v>290100-300099</c:v>
                </c:pt>
                <c:pt idx="13">
                  <c:v>390100-400099</c:v>
                </c:pt>
              </c:strCache>
            </c:strRef>
          </c:cat>
          <c:val>
            <c:numRef>
              <c:f>Sheet11!$B$4:$B$18</c:f>
              <c:numCache>
                <c:formatCode>General</c:formatCode>
                <c:ptCount val="14"/>
                <c:pt idx="0">
                  <c:v>1</c:v>
                </c:pt>
                <c:pt idx="1">
                  <c:v>686</c:v>
                </c:pt>
                <c:pt idx="2">
                  <c:v>728</c:v>
                </c:pt>
                <c:pt idx="3">
                  <c:v>711</c:v>
                </c:pt>
                <c:pt idx="4">
                  <c:v>713</c:v>
                </c:pt>
                <c:pt idx="5">
                  <c:v>776</c:v>
                </c:pt>
                <c:pt idx="6">
                  <c:v>754</c:v>
                </c:pt>
                <c:pt idx="7">
                  <c:v>698</c:v>
                </c:pt>
                <c:pt idx="8">
                  <c:v>733</c:v>
                </c:pt>
                <c:pt idx="9">
                  <c:v>716</c:v>
                </c:pt>
                <c:pt idx="10">
                  <c:v>649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1-432A-95C3-0BBA290301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513663"/>
        <c:axId val="984971039"/>
      </c:barChart>
      <c:catAx>
        <c:axId val="20651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Salary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971039"/>
        <c:crosses val="autoZero"/>
        <c:auto val="1"/>
        <c:lblAlgn val="ctr"/>
        <c:lblOffset val="100"/>
        <c:noMultiLvlLbl val="0"/>
      </c:catAx>
      <c:valAx>
        <c:axId val="9849710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Number</a:t>
                </a:r>
                <a:r>
                  <a:rPr lang="en-US" sz="1600" baseline="0" dirty="0"/>
                  <a:t> of Employees</a:t>
                </a:r>
                <a:endParaRPr lang="en-I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651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[Statistics.xlsx]Sheet4!PivotTable2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8139380068840874"/>
          <c:y val="0.18273616764088063"/>
          <c:w val="0.3823889963581541"/>
          <c:h val="0.71182235070857669"/>
        </c:manualLayout>
      </c:layout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60-4F51-8208-9209286B23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F60-4F51-8208-9209286B23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F60-4F51-8208-9209286B23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F60-4F51-8208-9209286B23B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F60-4F51-8208-9209286B23B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F60-4F51-8208-9209286B23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F60-4F51-8208-9209286B23B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F60-4F51-8208-9209286B23B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F60-4F51-8208-9209286B23BB}"/>
              </c:ext>
            </c:extLst>
          </c:dPt>
          <c:dLbls>
            <c:dLbl>
              <c:idx val="0"/>
              <c:layout>
                <c:manualLayout>
                  <c:x val="-0.11188009154565021"/>
                  <c:y val="-7.300053676865271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01412236965186"/>
                      <c:h val="8.08966995067645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F60-4F51-8208-9209286B23BB}"/>
                </c:ext>
              </c:extLst>
            </c:dLbl>
            <c:dLbl>
              <c:idx val="1"/>
              <c:layout>
                <c:manualLayout>
                  <c:x val="2.3644752018454354E-2"/>
                  <c:y val="-3.1132497326723067E-2"/>
                </c:manualLayout>
              </c:layout>
              <c:tx>
                <c:rich>
                  <a:bodyPr/>
                  <a:lstStyle/>
                  <a:p>
                    <a:fld id="{537F991F-9EB7-41E7-B788-FC57DDD0E8E0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3%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02814483829659"/>
                      <c:h val="8.935143976568146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60-4F51-8208-9209286B23BB}"/>
                </c:ext>
              </c:extLst>
            </c:dLbl>
            <c:dLbl>
              <c:idx val="2"/>
              <c:layout>
                <c:manualLayout>
                  <c:x val="0.11995386389850057"/>
                  <c:y val="5.6897561717828712E-2"/>
                </c:manualLayout>
              </c:layout>
              <c:tx>
                <c:rich>
                  <a:bodyPr/>
                  <a:lstStyle/>
                  <a:p>
                    <a:fld id="{A665133B-F73F-490F-B765-F9CDD579ECBD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2%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131596872190284"/>
                      <c:h val="8.935143976568146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60-4F51-8208-9209286B23BB}"/>
                </c:ext>
              </c:extLst>
            </c:dLbl>
            <c:dLbl>
              <c:idx val="3"/>
              <c:layout>
                <c:manualLayout>
                  <c:x val="0.10207612456747406"/>
                  <c:y val="0.19538387411718458"/>
                </c:manualLayout>
              </c:layout>
              <c:tx>
                <c:rich>
                  <a:bodyPr/>
                  <a:lstStyle/>
                  <a:p>
                    <a:fld id="{65BA743C-5091-4921-8148-81C0FB8949B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4%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04117737877922"/>
                      <c:h val="9.14985143765241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60-4F51-8208-9209286B23BB}"/>
                </c:ext>
              </c:extLst>
            </c:dLbl>
            <c:dLbl>
              <c:idx val="4"/>
              <c:layout>
                <c:manualLayout>
                  <c:x val="2.4722375076556599E-2"/>
                  <c:y val="-2.002572272930423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90778629086454"/>
                      <c:h val="0.100114153770317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7F60-4F51-8208-9209286B23BB}"/>
                </c:ext>
              </c:extLst>
            </c:dLbl>
            <c:dLbl>
              <c:idx val="5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70978757413105"/>
                      <c:h val="9.1498514376524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7F60-4F51-8208-9209286B23BB}"/>
                </c:ext>
              </c:extLst>
            </c:dLbl>
            <c:dLbl>
              <c:idx val="6"/>
              <c:layout>
                <c:manualLayout>
                  <c:x val="-9.6885813148788927E-2"/>
                  <c:y val="-6.0117920042603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69599215322997"/>
                      <c:h val="0.100086812819895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7F60-4F51-8208-9209286B23BB}"/>
                </c:ext>
              </c:extLst>
            </c:dLbl>
            <c:dLbl>
              <c:idx val="7"/>
              <c:layout>
                <c:manualLayout>
                  <c:x val="-5.5940023068050751E-2"/>
                  <c:y val="-0.1137949543746645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61365555949105"/>
                      <c:h val="9.57926635982096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7F60-4F51-8208-9209286B23B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5498403-40FA-4F10-8461-197A445D7C4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28%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39673414525606"/>
                      <c:h val="9.14985143765241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7F60-4F51-8208-9209286B23BB}"/>
                </c:ext>
              </c:extLst>
            </c:dLbl>
            <c:spPr>
              <a:solidFill>
                <a:srgbClr val="AC3EC1">
                  <a:lumMod val="7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Sheet4!$A$4:$A$13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Sheet4!$B$4:$B$13</c:f>
              <c:numCache>
                <c:formatCode>General</c:formatCode>
                <c:ptCount val="9"/>
                <c:pt idx="0">
                  <c:v>288</c:v>
                </c:pt>
                <c:pt idx="1">
                  <c:v>172</c:v>
                </c:pt>
                <c:pt idx="2">
                  <c:v>97</c:v>
                </c:pt>
                <c:pt idx="3">
                  <c:v>325</c:v>
                </c:pt>
                <c:pt idx="4">
                  <c:v>2771</c:v>
                </c:pt>
                <c:pt idx="5">
                  <c:v>380</c:v>
                </c:pt>
                <c:pt idx="6">
                  <c:v>333</c:v>
                </c:pt>
                <c:pt idx="7">
                  <c:v>747</c:v>
                </c:pt>
                <c:pt idx="8">
                  <c:v>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F60-4F51-8208-9209286B23B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23888147199594"/>
          <c:y val="0.1179536857409732"/>
          <c:w val="0.20984070330309057"/>
          <c:h val="0.7855632055654878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[Statistics.xlsx]Sheet7!PivotTable3</c:name>
    <c:fmtId val="11"/>
  </c:pivotSource>
  <c:chart>
    <c:autoTitleDeleted val="1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Sheet7!$A$4:$A$17</c:f>
              <c:strCache>
                <c:ptCount val="13"/>
                <c:pt idx="0">
                  <c:v>-</c:v>
                </c:pt>
                <c:pt idx="1">
                  <c:v>b9</c:v>
                </c:pt>
                <c:pt idx="2">
                  <c:v>c-10</c:v>
                </c:pt>
                <c:pt idx="3">
                  <c:v>c5</c:v>
                </c:pt>
                <c:pt idx="4">
                  <c:v>c8</c:v>
                </c:pt>
                <c:pt idx="5">
                  <c:v>c9</c:v>
                </c:pt>
                <c:pt idx="6">
                  <c:v>i1</c:v>
                </c:pt>
                <c:pt idx="7">
                  <c:v>i4</c:v>
                </c:pt>
                <c:pt idx="8">
                  <c:v>i5</c:v>
                </c:pt>
                <c:pt idx="9">
                  <c:v>i6</c:v>
                </c:pt>
                <c:pt idx="10">
                  <c:v>i7</c:v>
                </c:pt>
                <c:pt idx="11">
                  <c:v>m6</c:v>
                </c:pt>
                <c:pt idx="12">
                  <c:v>n6</c:v>
                </c:pt>
              </c:strCache>
            </c:strRef>
          </c:cat>
          <c:val>
            <c:numRef>
              <c:f>Sheet7!$B$4:$B$17</c:f>
              <c:numCache>
                <c:formatCode>General</c:formatCode>
                <c:ptCount val="13"/>
                <c:pt idx="0">
                  <c:v>1</c:v>
                </c:pt>
                <c:pt idx="1">
                  <c:v>308</c:v>
                </c:pt>
                <c:pt idx="2">
                  <c:v>105</c:v>
                </c:pt>
                <c:pt idx="3">
                  <c:v>1182</c:v>
                </c:pt>
                <c:pt idx="4">
                  <c:v>193</c:v>
                </c:pt>
                <c:pt idx="5">
                  <c:v>1239</c:v>
                </c:pt>
                <c:pt idx="6">
                  <c:v>151</c:v>
                </c:pt>
                <c:pt idx="7">
                  <c:v>32</c:v>
                </c:pt>
                <c:pt idx="8">
                  <c:v>511</c:v>
                </c:pt>
                <c:pt idx="9">
                  <c:v>337</c:v>
                </c:pt>
                <c:pt idx="10">
                  <c:v>635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F-4722-A05C-AAA922EA43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65380704"/>
        <c:axId val="1736244976"/>
      </c:barChart>
      <c:catAx>
        <c:axId val="166538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Post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244976"/>
        <c:crosses val="autoZero"/>
        <c:auto val="1"/>
        <c:lblAlgn val="ctr"/>
        <c:lblOffset val="100"/>
        <c:noMultiLvlLbl val="0"/>
      </c:catAx>
      <c:valAx>
        <c:axId val="17362449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/>
                  <a:t>Count of employees</a:t>
                </a:r>
              </a:p>
            </c:rich>
          </c:tx>
          <c:layout>
            <c:manualLayout>
              <c:xMode val="edge"/>
              <c:yMode val="edge"/>
              <c:x val="1.2591575091575092E-2"/>
              <c:y val="0.28389882568558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6538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2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3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1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3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8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4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5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5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8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7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8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439A-E158-4C00-86A3-911E7FE5732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ED204D-E60E-4743-8B3C-CD39A3000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06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31A1-5A28-5398-CCB4-97C5BFB3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896535"/>
            <a:ext cx="10424159" cy="1246291"/>
          </a:xfrm>
        </p:spPr>
        <p:txBody>
          <a:bodyPr/>
          <a:lstStyle/>
          <a:p>
            <a:r>
              <a:rPr lang="en-US" b="1" u="sng" dirty="0">
                <a:latin typeface="Bookman Old Style" panose="02050604050505020204" pitchFamily="18" charset="0"/>
              </a:rPr>
              <a:t>Hiring Process Analytics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E6F86-7ED4-98AD-1345-FAB667866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7197726" cy="140546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PROJECT 4</a:t>
            </a:r>
            <a:endParaRPr lang="en-IN" sz="3200" b="1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76E2E-BC72-F07C-7247-184DFF43F27D}"/>
              </a:ext>
            </a:extLst>
          </p:cNvPr>
          <p:cNvSpPr txBox="1"/>
          <p:nvPr/>
        </p:nvSpPr>
        <p:spPr>
          <a:xfrm>
            <a:off x="6553200" y="5735637"/>
            <a:ext cx="580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NAME – Shalini Pathak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TRAINITY – Data Analytics Course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65-6E9E-7A7A-4FCF-EF78EDB5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45" y="-118365"/>
            <a:ext cx="10131425" cy="145626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 E)</a:t>
            </a:r>
            <a:r>
              <a:rPr lang="en-IN" b="1" i="0" dirty="0">
                <a:solidFill>
                  <a:srgbClr val="8492A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IN" i="0" u="sng" dirty="0">
                <a:effectLst/>
                <a:latin typeface="Bookman Old Style" panose="02050604050505020204" pitchFamily="18" charset="0"/>
              </a:rPr>
              <a:t>Position Tier Analysis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D263EE-2721-F172-28F4-8976E6164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10203"/>
              </p:ext>
            </p:extLst>
          </p:nvPr>
        </p:nvGraphicFramePr>
        <p:xfrm>
          <a:off x="790575" y="2066155"/>
          <a:ext cx="3099237" cy="4494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435">
                  <a:extLst>
                    <a:ext uri="{9D8B030D-6E8A-4147-A177-3AD203B41FA5}">
                      <a16:colId xmlns:a16="http://schemas.microsoft.com/office/drawing/2014/main" val="2603914997"/>
                    </a:ext>
                  </a:extLst>
                </a:gridCol>
                <a:gridCol w="1645802">
                  <a:extLst>
                    <a:ext uri="{9D8B030D-6E8A-4147-A177-3AD203B41FA5}">
                      <a16:colId xmlns:a16="http://schemas.microsoft.com/office/drawing/2014/main" val="3987810894"/>
                    </a:ext>
                  </a:extLst>
                </a:gridCol>
              </a:tblGrid>
              <a:tr h="51611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N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</a:t>
                      </a: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-names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of Post Tiers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51648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100894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b9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5137473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c-10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5911199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1182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232141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193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522783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1239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0554293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i1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1859104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i4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6042808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i5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1207591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i6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337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3074015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i7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635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0197428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7430433"/>
                  </a:ext>
                </a:extLst>
              </a:tr>
              <a:tr h="2685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n6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296088"/>
                  </a:ext>
                </a:extLst>
              </a:tr>
              <a:tr h="290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4697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55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9705C9-E1D8-B7FB-F583-89B81EAC1267}"/>
              </a:ext>
            </a:extLst>
          </p:cNvPr>
          <p:cNvSpPr txBox="1"/>
          <p:nvPr/>
        </p:nvSpPr>
        <p:spPr>
          <a:xfrm>
            <a:off x="4362450" y="2328037"/>
            <a:ext cx="7324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We need to know the different positions in the company and the number of employees working in each posts.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Select a column of post names and status from the given dataset.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Insert a pivot table and drag post names to rows and status to values.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we want employees working so we will filter the status and select all hired employees.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We will get the required posts and count of employees working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1BF24-CEF0-5E66-95EF-825EB7E6DF83}"/>
              </a:ext>
            </a:extLst>
          </p:cNvPr>
          <p:cNvSpPr txBox="1"/>
          <p:nvPr/>
        </p:nvSpPr>
        <p:spPr>
          <a:xfrm>
            <a:off x="685800" y="1162050"/>
            <a:ext cx="1029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Bookman Old Style" panose="02050604050505020204" pitchFamily="18" charset="0"/>
              </a:rPr>
              <a:t>Use a chart or graph to represent the different position tiers within the company. This will help you understand the distribution of positions across different tiers.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9888AD-6058-DB04-9374-F4CC1098B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948153"/>
              </p:ext>
            </p:extLst>
          </p:nvPr>
        </p:nvGraphicFramePr>
        <p:xfrm>
          <a:off x="518160" y="457200"/>
          <a:ext cx="11094720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79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E004-B6AA-F036-A833-A6FE75D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04775"/>
            <a:ext cx="10131425" cy="1456267"/>
          </a:xfrm>
        </p:spPr>
        <p:txBody>
          <a:bodyPr>
            <a:normAutofit/>
          </a:bodyPr>
          <a:lstStyle/>
          <a:p>
            <a:r>
              <a:rPr lang="en-US" u="sng" dirty="0">
                <a:latin typeface="Bookman Old Style" panose="02050604050505020204" pitchFamily="18" charset="0"/>
              </a:rPr>
              <a:t>About PROJECT 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B6F98-9060-1202-8AB7-42670381DB14}"/>
              </a:ext>
            </a:extLst>
          </p:cNvPr>
          <p:cNvSpPr txBox="1"/>
          <p:nvPr/>
        </p:nvSpPr>
        <p:spPr>
          <a:xfrm>
            <a:off x="638175" y="1665817"/>
            <a:ext cx="10915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In </a:t>
            </a:r>
            <a:r>
              <a:rPr lang="en-US" sz="2000" dirty="0" err="1">
                <a:latin typeface="Bookman Old Style" panose="02050604050505020204" pitchFamily="18" charset="0"/>
              </a:rPr>
              <a:t>hirring</a:t>
            </a:r>
            <a:r>
              <a:rPr lang="en-US" sz="2000" dirty="0">
                <a:latin typeface="Bookman Old Style" panose="02050604050505020204" pitchFamily="18" charset="0"/>
              </a:rPr>
              <a:t> process of a company we need to gather several information like name of applicant, phone number, application id, status (hired or rejected), salary offered by company, name of different posts etc.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In this project we are going to use the dataset of a company with different columns.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Dataset includes </a:t>
            </a:r>
            <a:r>
              <a:rPr lang="en-US" sz="2000" b="1" i="0" u="none" strike="noStrike" dirty="0" err="1">
                <a:effectLst/>
                <a:latin typeface="Bookman Old Style" panose="02050604050505020204" pitchFamily="18" charset="0"/>
              </a:rPr>
              <a:t>application_id</a:t>
            </a:r>
            <a:r>
              <a:rPr lang="en-US" sz="2000" dirty="0">
                <a:latin typeface="Bookman Old Style" panose="02050604050505020204" pitchFamily="18" charset="0"/>
              </a:rPr>
              <a:t> , </a:t>
            </a:r>
            <a:r>
              <a:rPr lang="en-US" sz="2000" b="1" i="0" u="none" strike="noStrike" dirty="0">
                <a:effectLst/>
                <a:latin typeface="Bookman Old Style" panose="02050604050505020204" pitchFamily="18" charset="0"/>
              </a:rPr>
              <a:t>Interview Taken on,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b="1" i="0" u="none" strike="noStrike" dirty="0">
                <a:effectLst/>
                <a:latin typeface="Bookman Old Style" panose="02050604050505020204" pitchFamily="18" charset="0"/>
              </a:rPr>
              <a:t>Status, </a:t>
            </a:r>
            <a:r>
              <a:rPr lang="en-US" sz="2000" b="1" i="0" u="none" strike="noStrike" dirty="0" err="1">
                <a:effectLst/>
                <a:latin typeface="Bookman Old Style" panose="02050604050505020204" pitchFamily="18" charset="0"/>
              </a:rPr>
              <a:t>event_name</a:t>
            </a:r>
            <a:r>
              <a:rPr lang="en-US" sz="2000" b="1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b="1" i="0" u="none" strike="noStrike" dirty="0">
                <a:effectLst/>
                <a:latin typeface="Bookman Old Style" panose="02050604050505020204" pitchFamily="18" charset="0"/>
              </a:rPr>
              <a:t>Department,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b="1" i="0" u="none" strike="noStrike" dirty="0">
                <a:effectLst/>
                <a:latin typeface="Bookman Old Style" panose="02050604050505020204" pitchFamily="18" charset="0"/>
              </a:rPr>
              <a:t>Post Name,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b="1" i="0" u="none" strike="noStrike" dirty="0">
                <a:effectLst/>
                <a:latin typeface="Bookman Old Style" panose="02050604050505020204" pitchFamily="18" charset="0"/>
              </a:rPr>
              <a:t>Offered Salary</a:t>
            </a:r>
            <a:r>
              <a:rPr lang="en-US" sz="2000" b="1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Several queries are asked in this project we need to provide accurate results and insights using different charts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We will use Pivot table, Excel formulas and insert different charts for accurate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65-6E9E-7A7A-4FCF-EF78EDB5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7" y="609599"/>
            <a:ext cx="10131425" cy="7905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A) </a:t>
            </a:r>
            <a:r>
              <a:rPr lang="en-US" sz="4000" u="sng" dirty="0">
                <a:latin typeface="Bookman Old Style" panose="02050604050505020204" pitchFamily="18" charset="0"/>
              </a:rPr>
              <a:t>Hiring Analysis</a:t>
            </a:r>
            <a:br>
              <a:rPr lang="en-US" dirty="0"/>
            </a:b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AFEF5-9D04-4C5A-805D-B0DEE6052A0F}"/>
              </a:ext>
            </a:extLst>
          </p:cNvPr>
          <p:cNvSpPr txBox="1"/>
          <p:nvPr/>
        </p:nvSpPr>
        <p:spPr>
          <a:xfrm>
            <a:off x="433387" y="1529089"/>
            <a:ext cx="113252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Manrope"/>
              </a:rPr>
              <a:t> </a:t>
            </a:r>
            <a:r>
              <a:rPr lang="en-US" sz="2400" b="0" i="0" dirty="0">
                <a:effectLst/>
                <a:latin typeface="Manrope"/>
              </a:rPr>
              <a:t>Determine the gender distribution of hires. How many males and females have been hired by the  company?</a:t>
            </a:r>
          </a:p>
          <a:p>
            <a:endParaRPr lang="en-US" sz="2000" dirty="0">
              <a:latin typeface="Manrop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To know the number of males and females hired by the company we will use the </a:t>
            </a:r>
            <a:r>
              <a:rPr lang="en-US" sz="2000" dirty="0" err="1">
                <a:latin typeface="Bookman Old Style" panose="02050604050505020204" pitchFamily="18" charset="0"/>
              </a:rPr>
              <a:t>sumproduct</a:t>
            </a:r>
            <a:r>
              <a:rPr lang="en-US" sz="2000" dirty="0">
                <a:latin typeface="Bookman Old Style" panose="02050604050505020204" pitchFamily="18" charset="0"/>
              </a:rPr>
              <a:t> formula to combine two different columns.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formula used is : </a:t>
            </a:r>
            <a:r>
              <a:rPr lang="en-US" sz="2000" b="1" dirty="0">
                <a:latin typeface="Bookman Old Style" panose="02050604050505020204" pitchFamily="18" charset="0"/>
              </a:rPr>
              <a:t>- </a:t>
            </a:r>
            <a:r>
              <a:rPr lang="en-US" sz="2000" dirty="0">
                <a:highlight>
                  <a:srgbClr val="800080"/>
                </a:highlight>
                <a:latin typeface="Bookman Old Style" panose="02050604050505020204" pitchFamily="18" charset="0"/>
              </a:rPr>
              <a:t>(=SUMPRODUCT((D2:D7169="Male")*(C2:C7169="Hired"))) </a:t>
            </a:r>
            <a:r>
              <a:rPr lang="en-US" sz="2000" dirty="0">
                <a:latin typeface="Bookman Old Style" panose="02050604050505020204" pitchFamily="18" charset="0"/>
              </a:rPr>
              <a:t>to find the male count and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    </a:t>
            </a:r>
            <a:r>
              <a:rPr lang="en-US" sz="2000" dirty="0">
                <a:highlight>
                  <a:srgbClr val="800080"/>
                </a:highlight>
                <a:latin typeface="Bookman Old Style" panose="02050604050505020204" pitchFamily="18" charset="0"/>
              </a:rPr>
              <a:t>(=SUMPRODUCT((D2:D7169=“Female")*(C2:C7169="Hired"))) </a:t>
            </a:r>
            <a:r>
              <a:rPr lang="en-US" sz="2000" dirty="0">
                <a:latin typeface="Bookman Old Style" panose="02050604050505020204" pitchFamily="18" charset="0"/>
              </a:rPr>
              <a:t>to find female count.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I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E247A4-6120-B7E1-606A-585A13C44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32782"/>
              </p:ext>
            </p:extLst>
          </p:nvPr>
        </p:nvGraphicFramePr>
        <p:xfrm>
          <a:off x="1957705" y="4986337"/>
          <a:ext cx="7839075" cy="136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18536364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903810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8882250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6658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649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5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4EEB6D-725F-C066-8F21-67DA9F614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232218"/>
              </p:ext>
            </p:extLst>
          </p:nvPr>
        </p:nvGraphicFramePr>
        <p:xfrm>
          <a:off x="629920" y="548640"/>
          <a:ext cx="10881360" cy="578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971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65-6E9E-7A7A-4FCF-EF78EDB5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1" y="233680"/>
            <a:ext cx="10131425" cy="1456267"/>
          </a:xfrm>
        </p:spPr>
        <p:txBody>
          <a:bodyPr>
            <a:normAutofit/>
          </a:bodyPr>
          <a:lstStyle/>
          <a:p>
            <a:r>
              <a:rPr lang="en-US" u="sng" dirty="0">
                <a:latin typeface="Bookman Old Style" panose="02050604050505020204" pitchFamily="18" charset="0"/>
              </a:rPr>
              <a:t>B) Salary Analysis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7F7D2-2FA7-2F1E-8D7F-7B6E8843094D}"/>
              </a:ext>
            </a:extLst>
          </p:cNvPr>
          <p:cNvSpPr txBox="1"/>
          <p:nvPr/>
        </p:nvSpPr>
        <p:spPr>
          <a:xfrm>
            <a:off x="403860" y="1913467"/>
            <a:ext cx="11384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What is the average salary offered by this company? Use Excel functions to calculate this.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okman Old Style" panose="02050604050505020204" pitchFamily="18" charset="0"/>
              </a:rPr>
              <a:t>Inorder</a:t>
            </a:r>
            <a:r>
              <a:rPr lang="en-US" sz="2000" dirty="0">
                <a:latin typeface="Bookman Old Style" panose="02050604050505020204" pitchFamily="18" charset="0"/>
              </a:rPr>
              <a:t> to know the average salary offered by the company we will use average formula.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Formula used :-  </a:t>
            </a:r>
            <a:r>
              <a:rPr lang="en-US" sz="2000" dirty="0">
                <a:highlight>
                  <a:srgbClr val="800080"/>
                </a:highlight>
                <a:latin typeface="Bookman Old Style" panose="02050604050505020204" pitchFamily="18" charset="0"/>
              </a:rPr>
              <a:t>=AVERAGE(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In a cell use formula =average( )  inside the bracket select the entire column of salary offered and then press enter you will get the result For Example .</a:t>
            </a:r>
            <a:r>
              <a:rPr lang="en-IN" dirty="0">
                <a:highlight>
                  <a:srgbClr val="800080"/>
                </a:highlight>
                <a:latin typeface="Bookman Old Style" panose="02050604050505020204" pitchFamily="18" charset="0"/>
              </a:rPr>
              <a:t>=Average(G:G)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ighlight>
                <a:srgbClr val="800080"/>
              </a:highlight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latin typeface="Bookman Old Style" panose="02050604050505020204" pitchFamily="18" charset="0"/>
              </a:rPr>
              <a:t>OUTPUT</a:t>
            </a:r>
            <a:r>
              <a:rPr lang="en-IN" dirty="0">
                <a:latin typeface="Bookman Old Style" panose="02050604050505020204" pitchFamily="18" charset="0"/>
              </a:rPr>
              <a:t> :- </a:t>
            </a:r>
            <a:r>
              <a:rPr lang="en-IN" b="1" dirty="0">
                <a:latin typeface="Bookman Old Style" panose="02050604050505020204" pitchFamily="18" charset="0"/>
              </a:rPr>
              <a:t> </a:t>
            </a:r>
            <a:r>
              <a:rPr lang="en-IN" sz="2400" b="1" i="0" u="none" strike="noStrike" dirty="0">
                <a:effectLst/>
                <a:latin typeface="Calibri" panose="020F0502020204030204" pitchFamily="34" charset="0"/>
              </a:rPr>
              <a:t>49983.03</a:t>
            </a:r>
            <a:r>
              <a:rPr lang="en-IN" sz="2400" b="1" dirty="0"/>
              <a:t> </a:t>
            </a:r>
            <a:endParaRPr lang="en-IN" b="1" dirty="0">
              <a:highlight>
                <a:srgbClr val="800080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65-6E9E-7A7A-4FCF-EF78EDB5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23825"/>
            <a:ext cx="10131425" cy="103441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Bookman Old Style" panose="02050604050505020204" pitchFamily="18" charset="0"/>
              </a:rPr>
              <a:t>C) Salary Distribution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A48E41-1ACA-3519-4FBF-5DC461686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15613"/>
              </p:ext>
            </p:extLst>
          </p:nvPr>
        </p:nvGraphicFramePr>
        <p:xfrm>
          <a:off x="781685" y="2109877"/>
          <a:ext cx="3790315" cy="4465697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692255">
                  <a:extLst>
                    <a:ext uri="{9D8B030D-6E8A-4147-A177-3AD203B41FA5}">
                      <a16:colId xmlns:a16="http://schemas.microsoft.com/office/drawing/2014/main" val="2469901812"/>
                    </a:ext>
                  </a:extLst>
                </a:gridCol>
                <a:gridCol w="2098060">
                  <a:extLst>
                    <a:ext uri="{9D8B030D-6E8A-4147-A177-3AD203B41FA5}">
                      <a16:colId xmlns:a16="http://schemas.microsoft.com/office/drawing/2014/main" val="2478143910"/>
                    </a:ext>
                  </a:extLst>
                </a:gridCol>
              </a:tblGrid>
              <a:tr h="465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alary Range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umber of Employees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14804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4330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100-10099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0122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10100-20099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41252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20100-30099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94439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30100-40099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54086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40100-50099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38492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50100-60099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85274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60100-70099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67485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70100-80099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309686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80100-90099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12231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90100-100099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338781"/>
                  </a:ext>
                </a:extLst>
              </a:tr>
              <a:tr h="277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190100-200099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102117"/>
                  </a:ext>
                </a:extLst>
              </a:tr>
              <a:tr h="2390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290100-300099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29654"/>
                  </a:ext>
                </a:extLst>
              </a:tr>
              <a:tr h="4195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390100-400099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856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440396-2B5B-7F32-40D3-4B5D42BF4D11}"/>
              </a:ext>
            </a:extLst>
          </p:cNvPr>
          <p:cNvSpPr txBox="1"/>
          <p:nvPr/>
        </p:nvSpPr>
        <p:spPr>
          <a:xfrm>
            <a:off x="619760" y="1158240"/>
            <a:ext cx="1074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Bookman Old Style" panose="02050604050505020204" pitchFamily="18" charset="0"/>
              </a:rPr>
              <a:t>Create class intervals for the salaries in the company. This will help you understand the salary distribution</a:t>
            </a:r>
            <a:r>
              <a:rPr lang="en-US" b="0" i="0" dirty="0">
                <a:solidFill>
                  <a:srgbClr val="8492A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80059-EEFE-0169-0F72-3B6FFA4045B3}"/>
              </a:ext>
            </a:extLst>
          </p:cNvPr>
          <p:cNvSpPr txBox="1"/>
          <p:nvPr/>
        </p:nvSpPr>
        <p:spPr>
          <a:xfrm>
            <a:off x="4897120" y="2221885"/>
            <a:ext cx="7172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To know the salary distribution in a company we will use class interval and pivot table.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Select a data of salary offered and number of posts from the given dataset and then insert a pivot table.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Inside pivot table select one cell and right click you will get an option of “Grouping” after clicking you will get a table to put values of minimum and maximum range you want and number of intervals you want.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Insert the values as per your wish and click “ok”.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Now you will get class intervals with number of employees in the company.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65-6E9E-7A7A-4FCF-EF78EDB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1F58022-C8D0-3FCC-01E9-7BCBD9B8D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56109"/>
              </p:ext>
            </p:extLst>
          </p:nvPr>
        </p:nvGraphicFramePr>
        <p:xfrm>
          <a:off x="600075" y="342900"/>
          <a:ext cx="11058525" cy="616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564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65-6E9E-7A7A-4FCF-EF78EDB5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-36731"/>
            <a:ext cx="10131425" cy="1456267"/>
          </a:xfrm>
        </p:spPr>
        <p:txBody>
          <a:bodyPr>
            <a:normAutofit/>
          </a:bodyPr>
          <a:lstStyle/>
          <a:p>
            <a:r>
              <a:rPr lang="en-US" u="sng">
                <a:latin typeface="Bookman Old Style" panose="02050604050505020204" pitchFamily="18" charset="0"/>
              </a:rPr>
              <a:t>D) Departmental Analysis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976E1-15EB-544B-B54E-220CEF4E5359}"/>
              </a:ext>
            </a:extLst>
          </p:cNvPr>
          <p:cNvSpPr txBox="1"/>
          <p:nvPr/>
        </p:nvSpPr>
        <p:spPr>
          <a:xfrm>
            <a:off x="457201" y="1419536"/>
            <a:ext cx="1098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effectLst/>
                <a:latin typeface="Bookman Old Style" panose="02050604050505020204" pitchFamily="18" charset="0"/>
              </a:rPr>
              <a:t>Use a pie chart, bar graph, or any other suitable visualization to show the proportion of people working in different departments.</a:t>
            </a:r>
            <a:endParaRPr lang="en-US" sz="2000" b="0" i="0" dirty="0">
              <a:effectLst/>
              <a:latin typeface="Bookman Old Style" panose="0205060405050502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4F1355-704A-C287-AA44-2FB4526D4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93053"/>
              </p:ext>
            </p:extLst>
          </p:nvPr>
        </p:nvGraphicFramePr>
        <p:xfrm>
          <a:off x="555625" y="2575943"/>
          <a:ext cx="4292600" cy="3960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9295">
                  <a:extLst>
                    <a:ext uri="{9D8B030D-6E8A-4147-A177-3AD203B41FA5}">
                      <a16:colId xmlns:a16="http://schemas.microsoft.com/office/drawing/2014/main" val="4290097664"/>
                    </a:ext>
                  </a:extLst>
                </a:gridCol>
                <a:gridCol w="1613305">
                  <a:extLst>
                    <a:ext uri="{9D8B030D-6E8A-4147-A177-3AD203B41FA5}">
                      <a16:colId xmlns:a16="http://schemas.microsoft.com/office/drawing/2014/main" val="423271466"/>
                    </a:ext>
                  </a:extLst>
                </a:gridCol>
              </a:tblGrid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N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epartment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99897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Finance Department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9687663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General Management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424012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Human Resource Department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8795270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Marketing Department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142827"/>
                  </a:ext>
                </a:extLst>
              </a:tr>
              <a:tr h="329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Operations Department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118168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Production Department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9806225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Purchase Department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4871263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Sales Department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8179324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Service Department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5604228"/>
                  </a:ext>
                </a:extLst>
              </a:tr>
              <a:tr h="3485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4697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258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3E86DD-AF17-8AB6-1E55-BE13D5762499}"/>
              </a:ext>
            </a:extLst>
          </p:cNvPr>
          <p:cNvSpPr txBox="1"/>
          <p:nvPr/>
        </p:nvSpPr>
        <p:spPr>
          <a:xfrm>
            <a:off x="5695950" y="2657475"/>
            <a:ext cx="5940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There are total 9 departments in the company now we need to know the count of employees working in each department.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Select a column of department and post names and insert a pivot table.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In pivot table drag post names towards values and department towards rows and we will get the required table.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1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65-6E9E-7A7A-4FCF-EF78EDB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6210A2-83B7-C183-3155-0ACD65CFC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934754"/>
              </p:ext>
            </p:extLst>
          </p:nvPr>
        </p:nvGraphicFramePr>
        <p:xfrm>
          <a:off x="436880" y="355600"/>
          <a:ext cx="11308080" cy="616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216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281</TotalTime>
  <Words>799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Manrope</vt:lpstr>
      <vt:lpstr>Celestial</vt:lpstr>
      <vt:lpstr>Hiring Process Analytics</vt:lpstr>
      <vt:lpstr>About PROJECT </vt:lpstr>
      <vt:lpstr>A) Hiring Analysis  </vt:lpstr>
      <vt:lpstr>PowerPoint Presentation</vt:lpstr>
      <vt:lpstr>B) Salary Analysis</vt:lpstr>
      <vt:lpstr>C) Salary Distribution</vt:lpstr>
      <vt:lpstr>PowerPoint Presentation</vt:lpstr>
      <vt:lpstr>D) Departmental Analysis</vt:lpstr>
      <vt:lpstr>PowerPoint Presentation</vt:lpstr>
      <vt:lpstr> E) Position Tier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FNU LNU</dc:creator>
  <cp:lastModifiedBy>FNU LNU</cp:lastModifiedBy>
  <cp:revision>8</cp:revision>
  <dcterms:created xsi:type="dcterms:W3CDTF">2023-08-28T10:08:18Z</dcterms:created>
  <dcterms:modified xsi:type="dcterms:W3CDTF">2023-08-30T08:11:48Z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2023-08-28T10:53:16Z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005e5b47-31c3-4d19-bf9b-82a3c6ee47fb</vt:lpwstr>
  </property>
  <property fmtid="{D5CDD505-2E9C-101B-9397-08002B2CF9AE}" pid="7" name="MSIP_Label_defa4170-0d19-0005-0004-bc88714345d2_ActionId">
    <vt:lpwstr>2cbc925f-ce9e-41b3-a480-e4f201145752</vt:lpwstr>
  </property>
  <property fmtid="{D5CDD505-2E9C-101B-9397-08002B2CF9AE}" pid="8" name="MSIP_Label_defa4170-0d19-0005-0004-bc88714345d2_ContentBits">
    <vt:lpwstr>0</vt:lpwstr>
  </property>
</Properties>
</file>