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anrope"/>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WmgoQ+yZPcK8djKprg0n8rgfx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anrope-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Manrop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81d2ca0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881d2ca0b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04b6bdaa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804b6bdaa6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04b6bda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804b6bdaa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762000" y="1523999"/>
            <a:ext cx="10668000" cy="19859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762000" y="3809999"/>
            <a:ext cx="10667998" cy="19859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6"/>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762000" y="1524000"/>
            <a:ext cx="9144000" cy="15239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4572000" y="-762000"/>
            <a:ext cx="3048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5"/>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791450" y="2457450"/>
            <a:ext cx="4572001" cy="27051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2286000" y="0"/>
            <a:ext cx="4572000" cy="762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6"/>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762000" y="1524000"/>
            <a:ext cx="9144000" cy="126364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762000" y="3047999"/>
            <a:ext cx="10668000" cy="30480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17"/>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762000" y="1530351"/>
            <a:ext cx="10668000" cy="22796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762000" y="4589464"/>
            <a:ext cx="10668000" cy="11831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18"/>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762000" y="1524000"/>
            <a:ext cx="9144000" cy="126364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762000" y="3048000"/>
            <a:ext cx="4572000"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19"/>
          <p:cNvSpPr txBox="1"/>
          <p:nvPr>
            <p:ph idx="2" type="body"/>
          </p:nvPr>
        </p:nvSpPr>
        <p:spPr>
          <a:xfrm>
            <a:off x="6858000" y="3048000"/>
            <a:ext cx="4572000" cy="30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9"/>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762000" y="1527048"/>
            <a:ext cx="10668000" cy="7589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762000" y="2285999"/>
            <a:ext cx="4572001" cy="7619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20"/>
          <p:cNvSpPr txBox="1"/>
          <p:nvPr>
            <p:ph idx="2" type="body"/>
          </p:nvPr>
        </p:nvSpPr>
        <p:spPr>
          <a:xfrm>
            <a:off x="762001" y="3059113"/>
            <a:ext cx="4572000" cy="30368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20"/>
          <p:cNvSpPr txBox="1"/>
          <p:nvPr>
            <p:ph idx="3" type="body"/>
          </p:nvPr>
        </p:nvSpPr>
        <p:spPr>
          <a:xfrm>
            <a:off x="6857998" y="2286000"/>
            <a:ext cx="4572001" cy="7619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20"/>
          <p:cNvSpPr txBox="1"/>
          <p:nvPr>
            <p:ph idx="4" type="body"/>
          </p:nvPr>
        </p:nvSpPr>
        <p:spPr>
          <a:xfrm>
            <a:off x="6858000" y="3059113"/>
            <a:ext cx="4571998" cy="30368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0"/>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762000" y="1524000"/>
            <a:ext cx="9144000" cy="3810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762000" y="1524000"/>
            <a:ext cx="3821113" cy="1524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334000" y="1524000"/>
            <a:ext cx="6096000" cy="38100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23"/>
          <p:cNvSpPr txBox="1"/>
          <p:nvPr>
            <p:ph idx="2" type="body"/>
          </p:nvPr>
        </p:nvSpPr>
        <p:spPr>
          <a:xfrm>
            <a:off x="762000" y="3048000"/>
            <a:ext cx="3821113" cy="3048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23"/>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762001" y="1524000"/>
            <a:ext cx="3810000" cy="1524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333999" y="1524000"/>
            <a:ext cx="6095999" cy="3810000"/>
          </a:xfrm>
          <a:prstGeom prst="rect">
            <a:avLst/>
          </a:prstGeom>
          <a:noFill/>
          <a:ln>
            <a:noFill/>
          </a:ln>
        </p:spPr>
      </p:sp>
      <p:sp>
        <p:nvSpPr>
          <p:cNvPr id="64" name="Google Shape;64;p24"/>
          <p:cNvSpPr txBox="1"/>
          <p:nvPr>
            <p:ph idx="1" type="body"/>
          </p:nvPr>
        </p:nvSpPr>
        <p:spPr>
          <a:xfrm>
            <a:off x="762001" y="3048000"/>
            <a:ext cx="3810000" cy="3048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24"/>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62000" y="1524000"/>
            <a:ext cx="9144000" cy="126364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762000" y="3047999"/>
            <a:ext cx="10668000" cy="3048001"/>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5"/>
          <p:cNvSpPr txBox="1"/>
          <p:nvPr>
            <p:ph idx="10" type="dt"/>
          </p:nvPr>
        </p:nvSpPr>
        <p:spPr>
          <a:xfrm>
            <a:off x="762000" y="401594"/>
            <a:ext cx="3048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5"/>
          <p:cNvSpPr txBox="1"/>
          <p:nvPr>
            <p:ph idx="11" type="ftr"/>
          </p:nvPr>
        </p:nvSpPr>
        <p:spPr>
          <a:xfrm>
            <a:off x="6858000" y="6096000"/>
            <a:ext cx="45720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5"/>
          <p:cNvSpPr txBox="1"/>
          <p:nvPr>
            <p:ph idx="12" type="sldNum"/>
          </p:nvPr>
        </p:nvSpPr>
        <p:spPr>
          <a:xfrm>
            <a:off x="9144000" y="401594"/>
            <a:ext cx="2286000" cy="7620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3600" u="none" cap="none" strike="noStrike">
                <a:solidFill>
                  <a:schemeClr val="lt1"/>
                </a:solidFill>
                <a:latin typeface="Arial"/>
                <a:ea typeface="Arial"/>
                <a:cs typeface="Arial"/>
                <a:sym typeface="Arial"/>
              </a:defRPr>
            </a:lvl1pPr>
            <a:lvl2pPr indent="0" lvl="1" marL="0" marR="0" rtl="0" algn="r">
              <a:spcBef>
                <a:spcPts val="0"/>
              </a:spcBef>
              <a:buNone/>
              <a:defRPr b="0" i="0" sz="3600" u="none" cap="none" strike="noStrike">
                <a:solidFill>
                  <a:schemeClr val="lt1"/>
                </a:solidFill>
                <a:latin typeface="Arial"/>
                <a:ea typeface="Arial"/>
                <a:cs typeface="Arial"/>
                <a:sym typeface="Arial"/>
              </a:defRPr>
            </a:lvl2pPr>
            <a:lvl3pPr indent="0" lvl="2" marL="0" marR="0" rtl="0" algn="r">
              <a:spcBef>
                <a:spcPts val="0"/>
              </a:spcBef>
              <a:buNone/>
              <a:defRPr b="0" i="0" sz="3600" u="none" cap="none" strike="noStrike">
                <a:solidFill>
                  <a:schemeClr val="lt1"/>
                </a:solidFill>
                <a:latin typeface="Arial"/>
                <a:ea typeface="Arial"/>
                <a:cs typeface="Arial"/>
                <a:sym typeface="Arial"/>
              </a:defRPr>
            </a:lvl3pPr>
            <a:lvl4pPr indent="0" lvl="3" marL="0" marR="0" rtl="0" algn="r">
              <a:spcBef>
                <a:spcPts val="0"/>
              </a:spcBef>
              <a:buNone/>
              <a:defRPr b="0" i="0" sz="3600" u="none" cap="none" strike="noStrike">
                <a:solidFill>
                  <a:schemeClr val="lt1"/>
                </a:solidFill>
                <a:latin typeface="Arial"/>
                <a:ea typeface="Arial"/>
                <a:cs typeface="Arial"/>
                <a:sym typeface="Arial"/>
              </a:defRPr>
            </a:lvl4pPr>
            <a:lvl5pPr indent="0" lvl="4" marL="0" marR="0" rtl="0" algn="r">
              <a:spcBef>
                <a:spcPts val="0"/>
              </a:spcBef>
              <a:buNone/>
              <a:defRPr b="0" i="0" sz="3600" u="none" cap="none" strike="noStrike">
                <a:solidFill>
                  <a:schemeClr val="lt1"/>
                </a:solidFill>
                <a:latin typeface="Arial"/>
                <a:ea typeface="Arial"/>
                <a:cs typeface="Arial"/>
                <a:sym typeface="Arial"/>
              </a:defRPr>
            </a:lvl5pPr>
            <a:lvl6pPr indent="0" lvl="5" marL="0" marR="0" rtl="0" algn="r">
              <a:spcBef>
                <a:spcPts val="0"/>
              </a:spcBef>
              <a:buNone/>
              <a:defRPr b="0" i="0" sz="3600" u="none" cap="none" strike="noStrike">
                <a:solidFill>
                  <a:schemeClr val="lt1"/>
                </a:solidFill>
                <a:latin typeface="Arial"/>
                <a:ea typeface="Arial"/>
                <a:cs typeface="Arial"/>
                <a:sym typeface="Arial"/>
              </a:defRPr>
            </a:lvl6pPr>
            <a:lvl7pPr indent="0" lvl="6" marL="0" marR="0" rtl="0" algn="r">
              <a:spcBef>
                <a:spcPts val="0"/>
              </a:spcBef>
              <a:buNone/>
              <a:defRPr b="0" i="0" sz="3600" u="none" cap="none" strike="noStrike">
                <a:solidFill>
                  <a:schemeClr val="lt1"/>
                </a:solidFill>
                <a:latin typeface="Arial"/>
                <a:ea typeface="Arial"/>
                <a:cs typeface="Arial"/>
                <a:sym typeface="Arial"/>
              </a:defRPr>
            </a:lvl7pPr>
            <a:lvl8pPr indent="0" lvl="7" marL="0" marR="0" rtl="0" algn="r">
              <a:spcBef>
                <a:spcPts val="0"/>
              </a:spcBef>
              <a:buNone/>
              <a:defRPr b="0" i="0" sz="3600" u="none" cap="none" strike="noStrike">
                <a:solidFill>
                  <a:schemeClr val="lt1"/>
                </a:solidFill>
                <a:latin typeface="Arial"/>
                <a:ea typeface="Arial"/>
                <a:cs typeface="Arial"/>
                <a:sym typeface="Arial"/>
              </a:defRPr>
            </a:lvl8pPr>
            <a:lvl9pPr indent="0" lvl="8" marL="0" marR="0" rtl="0" algn="r">
              <a:spcBef>
                <a:spcPts val="0"/>
              </a:spcBef>
              <a:buNone/>
              <a:defRPr b="0" i="0" sz="3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docs.google.com/spreadsheets/d/1g1XsIes0QIKhEFK0zy9t-HFHoTza1Nnx/edit?usp=sharing&amp;ouid=116064238907054497678&amp;rtpof=true&amp;sd=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docs.google.com/spreadsheets/d/10GZeuOuonrLEeS7vcTkLdaeUnvTLRCYv/edit?usp=sharing&amp;ouid=116064238907054497678&amp;rtpof=true&amp;sd=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docs.google.com/spreadsheets/d/1gcZtXUt4UlBkExBJQlH0SqS7FqIcC3VU/edit?usp=sharing&amp;ouid=116064238907054497678&amp;rtpof=true&amp;sd=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google.com/spreadsheets/d/1mHXd78BAc9rba2FZlvc986VoE5c4Ha9m/edit?usp=sharing&amp;ouid=116064238907054497678&amp;rtpof=true&amp;sd=true"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docs.google.com/spreadsheets/d/1sYEWdb0Hike2OCVHlm4OoeDrSe-f1_kP/edit?usp=sharing&amp;ouid=116064238907054497678&amp;rtpof=true&amp;sd=tru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
          <p:cNvSpPr/>
          <p:nvPr/>
        </p:nvSpPr>
        <p:spPr>
          <a:xfrm>
            <a:off x="6969761" y="5557520"/>
            <a:ext cx="5069840" cy="1188720"/>
          </a:xfrm>
          <a:prstGeom prst="rect">
            <a:avLst/>
          </a:prstGeom>
          <a:solidFill>
            <a:schemeClr val="dk1">
              <a:alpha val="61960"/>
            </a:schemeClr>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838201" y="2438399"/>
            <a:ext cx="10784204" cy="1981202"/>
          </a:xfrm>
          <a:prstGeom prst="round2DiagRect">
            <a:avLst>
              <a:gd fmla="val 16667" name="adj1"/>
              <a:gd fmla="val 0" name="adj2"/>
            </a:avLst>
          </a:prstGeom>
          <a:solidFill>
            <a:schemeClr val="dk1">
              <a:alpha val="92941"/>
            </a:schemeClr>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1"/>
          <p:cNvSpPr/>
          <p:nvPr/>
        </p:nvSpPr>
        <p:spPr>
          <a:xfrm>
            <a:off x="933450" y="2438400"/>
            <a:ext cx="10553700" cy="2066925"/>
          </a:xfrm>
          <a:prstGeom prst="round2DiagRect">
            <a:avLst>
              <a:gd fmla="val 16667" name="adj1"/>
              <a:gd fmla="val 0" name="adj2"/>
            </a:avLst>
          </a:prstGeom>
          <a:solidFill>
            <a:schemeClr val="dk1">
              <a:alpha val="3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Jigsaw puzzles in plastic figures" id="88" name="Google Shape;88;p1"/>
          <p:cNvPicPr preferRelativeResize="0"/>
          <p:nvPr/>
        </p:nvPicPr>
        <p:blipFill rotWithShape="1">
          <a:blip r:embed="rId3">
            <a:alphaModFix/>
          </a:blip>
          <a:srcRect b="9386" l="0" r="1" t="9384"/>
          <a:stretch/>
        </p:blipFill>
        <p:spPr>
          <a:xfrm>
            <a:off x="565" y="11"/>
            <a:ext cx="12191435" cy="6857989"/>
          </a:xfrm>
          <a:prstGeom prst="rect">
            <a:avLst/>
          </a:prstGeom>
          <a:noFill/>
          <a:ln>
            <a:noFill/>
          </a:ln>
        </p:spPr>
      </p:pic>
      <p:sp>
        <p:nvSpPr>
          <p:cNvPr id="89" name="Google Shape;89;p1"/>
          <p:cNvSpPr/>
          <p:nvPr/>
        </p:nvSpPr>
        <p:spPr>
          <a:xfrm rot="-5400000">
            <a:off x="923925" y="-923925"/>
            <a:ext cx="6858000" cy="8705850"/>
          </a:xfrm>
          <a:prstGeom prst="rect">
            <a:avLst/>
          </a:prstGeom>
          <a:gradFill>
            <a:gsLst>
              <a:gs pos="0">
                <a:schemeClr val="dk1"/>
              </a:gs>
              <a:gs pos="31000">
                <a:srgbClr val="000000">
                  <a:alpha val="69803"/>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txBox="1"/>
          <p:nvPr>
            <p:ph type="ctrTitle"/>
          </p:nvPr>
        </p:nvSpPr>
        <p:spPr>
          <a:xfrm>
            <a:off x="1002983" y="1453543"/>
            <a:ext cx="10687050" cy="35350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7200"/>
              <a:buFont typeface="Bookman Old Style"/>
              <a:buNone/>
            </a:pPr>
            <a:r>
              <a:rPr b="1" lang="en-US" sz="7200">
                <a:solidFill>
                  <a:srgbClr val="FFFFFF"/>
                </a:solidFill>
                <a:highlight>
                  <a:srgbClr val="268A79"/>
                </a:highlight>
                <a:latin typeface="Bookman Old Style"/>
                <a:ea typeface="Bookman Old Style"/>
                <a:cs typeface="Bookman Old Style"/>
                <a:sym typeface="Bookman Old Style"/>
              </a:rPr>
              <a:t>IMDB Movie Analysis</a:t>
            </a:r>
            <a:endParaRPr b="1" sz="7200">
              <a:solidFill>
                <a:srgbClr val="FFFFFF"/>
              </a:solidFill>
              <a:highlight>
                <a:srgbClr val="268A79"/>
              </a:highlight>
              <a:latin typeface="Bookman Old Style"/>
              <a:ea typeface="Bookman Old Style"/>
              <a:cs typeface="Bookman Old Style"/>
              <a:sym typeface="Bookman Old Style"/>
            </a:endParaRPr>
          </a:p>
        </p:txBody>
      </p:sp>
      <p:sp>
        <p:nvSpPr>
          <p:cNvPr id="91" name="Google Shape;91;p1"/>
          <p:cNvSpPr txBox="1"/>
          <p:nvPr>
            <p:ph idx="1" type="subTitle"/>
          </p:nvPr>
        </p:nvSpPr>
        <p:spPr>
          <a:xfrm>
            <a:off x="6455480" y="5736590"/>
            <a:ext cx="5735955" cy="85661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FFFF"/>
              </a:buClr>
              <a:buSzPct val="100000"/>
              <a:buNone/>
            </a:pPr>
            <a:r>
              <a:rPr lang="en-US" sz="2800">
                <a:solidFill>
                  <a:srgbClr val="FFFFFF"/>
                </a:solidFill>
                <a:highlight>
                  <a:srgbClr val="000000"/>
                </a:highlight>
                <a:latin typeface="Bookman Old Style"/>
                <a:ea typeface="Bookman Old Style"/>
                <a:cs typeface="Bookman Old Style"/>
                <a:sym typeface="Bookman Old Style"/>
              </a:rPr>
              <a:t>NAME :- Shalini Pathak</a:t>
            </a:r>
            <a:endParaRPr/>
          </a:p>
          <a:p>
            <a:pPr indent="0" lvl="0" marL="0" rtl="0" algn="l">
              <a:lnSpc>
                <a:spcPct val="90000"/>
              </a:lnSpc>
              <a:spcBef>
                <a:spcPts val="1000"/>
              </a:spcBef>
              <a:spcAft>
                <a:spcPts val="0"/>
              </a:spcAft>
              <a:buClr>
                <a:srgbClr val="FFFFFF"/>
              </a:buClr>
              <a:buSzPct val="100000"/>
              <a:buNone/>
            </a:pPr>
            <a:r>
              <a:rPr lang="en-US" sz="2800">
                <a:solidFill>
                  <a:srgbClr val="FFFFFF"/>
                </a:solidFill>
                <a:highlight>
                  <a:srgbClr val="000000"/>
                </a:highlight>
                <a:latin typeface="Bookman Old Style"/>
                <a:ea typeface="Bookman Old Style"/>
                <a:cs typeface="Bookman Old Style"/>
                <a:sym typeface="Bookman Old Style"/>
              </a:rPr>
              <a:t>TRAINITY – Data Analytics Course</a:t>
            </a:r>
            <a:endParaRPr sz="2800">
              <a:solidFill>
                <a:srgbClr val="FFFFFF"/>
              </a:solidFill>
              <a:highlight>
                <a:srgbClr val="000000"/>
              </a:highlight>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g2881d2ca0b9_1_0"/>
          <p:cNvCxnSpPr/>
          <p:nvPr/>
        </p:nvCxnSpPr>
        <p:spPr>
          <a:xfrm>
            <a:off x="11805920" y="1036320"/>
            <a:ext cx="0" cy="5821800"/>
          </a:xfrm>
          <a:prstGeom prst="straightConnector1">
            <a:avLst/>
          </a:prstGeom>
          <a:noFill/>
          <a:ln cap="flat" cmpd="sng" w="63500">
            <a:solidFill>
              <a:srgbClr val="30E1F4"/>
            </a:solidFill>
            <a:prstDash val="solid"/>
            <a:miter lim="800000"/>
            <a:headEnd len="sm" w="sm" type="none"/>
            <a:tailEnd len="sm" w="sm" type="none"/>
          </a:ln>
        </p:spPr>
      </p:cxnSp>
      <p:cxnSp>
        <p:nvCxnSpPr>
          <p:cNvPr id="186" name="Google Shape;186;g2881d2ca0b9_1_0"/>
          <p:cNvCxnSpPr/>
          <p:nvPr/>
        </p:nvCxnSpPr>
        <p:spPr>
          <a:xfrm>
            <a:off x="0" y="265006"/>
            <a:ext cx="1120650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187" name="Google Shape;187;g2881d2ca0b9_1_0"/>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88" name="Google Shape;188;g2881d2ca0b9_1_0"/>
          <p:cNvSpPr/>
          <p:nvPr/>
        </p:nvSpPr>
        <p:spPr>
          <a:xfrm>
            <a:off x="0" y="6327987"/>
            <a:ext cx="12192000" cy="530100"/>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9" name="Google Shape;189;g2881d2ca0b9_1_0"/>
          <p:cNvPicPr preferRelativeResize="0"/>
          <p:nvPr/>
        </p:nvPicPr>
        <p:blipFill>
          <a:blip r:embed="rId4">
            <a:alphaModFix/>
          </a:blip>
          <a:stretch>
            <a:fillRect/>
          </a:stretch>
        </p:blipFill>
        <p:spPr>
          <a:xfrm>
            <a:off x="312050" y="397575"/>
            <a:ext cx="11046850" cy="582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cxnSp>
        <p:nvCxnSpPr>
          <p:cNvPr id="194" name="Google Shape;194;p9"/>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195" name="Google Shape;195;p9"/>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196" name="Google Shape;196;p9"/>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97" name="Google Shape;197;p9"/>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9"/>
          <p:cNvSpPr txBox="1"/>
          <p:nvPr/>
        </p:nvSpPr>
        <p:spPr>
          <a:xfrm>
            <a:off x="584758" y="4356824"/>
            <a:ext cx="1063640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F0"/>
                </a:solidFill>
                <a:latin typeface="Arial"/>
                <a:ea typeface="Arial"/>
                <a:cs typeface="Arial"/>
                <a:sym typeface="Arial"/>
              </a:rPr>
              <a:t>OUTPUT :-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u="sng">
                <a:solidFill>
                  <a:schemeClr val="lt1"/>
                </a:solidFill>
                <a:latin typeface="Arial"/>
                <a:ea typeface="Arial"/>
                <a:cs typeface="Arial"/>
                <a:sym typeface="Arial"/>
                <a:hlinkClick r:id="rId4">
                  <a:extLst>
                    <a:ext uri="{A12FA001-AC4F-418D-AE19-62706E023703}">
                      <ahyp:hlinkClr val="tx"/>
                    </a:ext>
                  </a:extLst>
                </a:hlinkClick>
              </a:rPr>
              <a:t>https://docs.google.com/spreadsheets/d/1g1XsIes0QIKhEFK0zy9t-HFHoTza1Nnx/edit?usp=sharing&amp;ouid=116064238907054497678&amp;rtpof=true&amp;sd=true</a:t>
            </a:r>
            <a:endParaRPr sz="1800">
              <a:solidFill>
                <a:schemeClr val="lt1"/>
              </a:solidFill>
              <a:latin typeface="Arial"/>
              <a:ea typeface="Arial"/>
              <a:cs typeface="Arial"/>
              <a:sym typeface="Arial"/>
            </a:endParaRPr>
          </a:p>
        </p:txBody>
      </p:sp>
      <p:sp>
        <p:nvSpPr>
          <p:cNvPr id="199" name="Google Shape;199;p9"/>
          <p:cNvSpPr txBox="1"/>
          <p:nvPr/>
        </p:nvSpPr>
        <p:spPr>
          <a:xfrm>
            <a:off x="584758" y="676275"/>
            <a:ext cx="10483282"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Use ( =Averageifs(O2:O4922,F2:F4922,G2) ) to know the average imdb score of each language where O is imdb score column, F is language column and G2 is specific language from unique language column.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we need to calculate median but median cannot contain two range together so we will use if condition, use formula (=Median(IF(F2:F4922=G2,O2:O4922)) where O is imdb score column, F is language column and G2 is specific language from unique language column.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Similarly for standard deviation use ( =STDEV.S(IF(F2:F4922=G2,O2:O4922)) where O is imdb score column, F is language column and G2 is specific language from unique language column.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And now we have all the new columns of Unique language, average , median and standard deviation of imdb score.</a:t>
            </a:r>
            <a:br>
              <a:rPr lang="en-US" sz="1800">
                <a:solidFill>
                  <a:schemeClr val="lt1"/>
                </a:solidFill>
                <a:latin typeface="Bookman Old Style"/>
                <a:ea typeface="Bookman Old Style"/>
                <a:cs typeface="Bookman Old Style"/>
                <a:sym typeface="Bookman Old Style"/>
              </a:rPr>
            </a:b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386079" y="518161"/>
            <a:ext cx="9144000" cy="6908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ookman Old Style"/>
              <a:buNone/>
            </a:pPr>
            <a:r>
              <a:rPr b="1" lang="en-US" sz="3200">
                <a:latin typeface="Bookman Old Style"/>
                <a:ea typeface="Bookman Old Style"/>
                <a:cs typeface="Bookman Old Style"/>
                <a:sym typeface="Bookman Old Style"/>
              </a:rPr>
              <a:t>D) </a:t>
            </a:r>
            <a:r>
              <a:rPr b="1" lang="en-US" sz="3200" u="sng">
                <a:latin typeface="Bookman Old Style"/>
                <a:ea typeface="Bookman Old Style"/>
                <a:cs typeface="Bookman Old Style"/>
                <a:sym typeface="Bookman Old Style"/>
              </a:rPr>
              <a:t>Director Analysis</a:t>
            </a:r>
            <a:endParaRPr b="1" sz="3200" u="sng">
              <a:latin typeface="Bookman Old Style"/>
              <a:ea typeface="Bookman Old Style"/>
              <a:cs typeface="Bookman Old Style"/>
              <a:sym typeface="Bookman Old Style"/>
            </a:endParaRPr>
          </a:p>
        </p:txBody>
      </p:sp>
      <p:sp>
        <p:nvSpPr>
          <p:cNvPr id="205" name="Google Shape;205;p10"/>
          <p:cNvSpPr txBox="1"/>
          <p:nvPr>
            <p:ph idx="1" type="body"/>
          </p:nvPr>
        </p:nvSpPr>
        <p:spPr>
          <a:xfrm>
            <a:off x="488954" y="1301326"/>
            <a:ext cx="10668000" cy="3464555"/>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chemeClr val="lt1"/>
              </a:buClr>
              <a:buSzPct val="100000"/>
              <a:buChar char="•"/>
            </a:pPr>
            <a:r>
              <a:rPr lang="en-US" sz="3800">
                <a:latin typeface="Bookman Old Style"/>
                <a:ea typeface="Bookman Old Style"/>
                <a:cs typeface="Bookman Old Style"/>
                <a:sym typeface="Bookman Old Style"/>
              </a:rPr>
              <a:t>We need to identify top directors based on their average Imdb score and also analyze directors contribution to the success of movies using percentile calculations.</a:t>
            </a:r>
            <a:endParaRPr/>
          </a:p>
          <a:p>
            <a:pPr indent="-228600" lvl="0" marL="228600" rtl="0" algn="l">
              <a:lnSpc>
                <a:spcPct val="90000"/>
              </a:lnSpc>
              <a:spcBef>
                <a:spcPts val="1000"/>
              </a:spcBef>
              <a:spcAft>
                <a:spcPts val="0"/>
              </a:spcAft>
              <a:buClr>
                <a:schemeClr val="lt1"/>
              </a:buClr>
              <a:buSzPct val="100000"/>
              <a:buChar char="•"/>
            </a:pPr>
            <a:r>
              <a:rPr lang="en-US" sz="3800">
                <a:latin typeface="Bookman Old Style"/>
                <a:ea typeface="Bookman Old Style"/>
                <a:cs typeface="Bookman Old Style"/>
                <a:sym typeface="Bookman Old Style"/>
              </a:rPr>
              <a:t>First calculate average Imdb score for each director.</a:t>
            </a:r>
            <a:endParaRPr/>
          </a:p>
          <a:p>
            <a:pPr indent="-228600" lvl="0" marL="228600" rtl="0" algn="l">
              <a:lnSpc>
                <a:spcPct val="90000"/>
              </a:lnSpc>
              <a:spcBef>
                <a:spcPts val="1000"/>
              </a:spcBef>
              <a:spcAft>
                <a:spcPts val="0"/>
              </a:spcAft>
              <a:buClr>
                <a:schemeClr val="lt1"/>
              </a:buClr>
              <a:buSzPct val="100000"/>
              <a:buChar char="•"/>
            </a:pPr>
            <a:r>
              <a:rPr lang="en-US" sz="3800">
                <a:latin typeface="Bookman Old Style"/>
                <a:ea typeface="Bookman Old Style"/>
                <a:cs typeface="Bookman Old Style"/>
                <a:sym typeface="Bookman Old Style"/>
              </a:rPr>
              <a:t>Now use excel percentile function to identify directors with highest score.</a:t>
            </a:r>
            <a:endParaRPr/>
          </a:p>
          <a:p>
            <a:pPr indent="0" lvl="0" marL="0" rtl="0" algn="l">
              <a:lnSpc>
                <a:spcPct val="90000"/>
              </a:lnSpc>
              <a:spcBef>
                <a:spcPts val="1000"/>
              </a:spcBef>
              <a:spcAft>
                <a:spcPts val="0"/>
              </a:spcAft>
              <a:buClr>
                <a:schemeClr val="lt1"/>
              </a:buClr>
              <a:buSzPct val="100000"/>
              <a:buNone/>
            </a:pPr>
            <a:r>
              <a:t/>
            </a:r>
            <a:endParaRPr sz="3800">
              <a:latin typeface="Bookman Old Style"/>
              <a:ea typeface="Bookman Old Style"/>
              <a:cs typeface="Bookman Old Style"/>
              <a:sym typeface="Bookman Old Style"/>
            </a:endParaRPr>
          </a:p>
          <a:p>
            <a:pPr indent="-228600" lvl="0" marL="228600" rtl="0" algn="l">
              <a:lnSpc>
                <a:spcPct val="90000"/>
              </a:lnSpc>
              <a:spcBef>
                <a:spcPts val="1000"/>
              </a:spcBef>
              <a:spcAft>
                <a:spcPts val="0"/>
              </a:spcAft>
              <a:buClr>
                <a:schemeClr val="lt1"/>
              </a:buClr>
              <a:buSzPct val="100000"/>
              <a:buChar char="•"/>
            </a:pPr>
            <a:r>
              <a:rPr b="1" lang="en-US" sz="3800" u="sng">
                <a:latin typeface="Bookman Old Style"/>
                <a:ea typeface="Bookman Old Style"/>
                <a:cs typeface="Bookman Old Style"/>
                <a:sym typeface="Bookman Old Style"/>
              </a:rPr>
              <a:t>Formula Used </a:t>
            </a:r>
            <a:r>
              <a:rPr b="1" lang="en-US" sz="3800">
                <a:highlight>
                  <a:srgbClr val="000000"/>
                </a:highlight>
                <a:latin typeface="Bookman Old Style"/>
                <a:ea typeface="Bookman Old Style"/>
                <a:cs typeface="Bookman Old Style"/>
                <a:sym typeface="Bookman Old Style"/>
              </a:rPr>
              <a:t>: - </a:t>
            </a:r>
            <a:r>
              <a:rPr b="1" lang="en-US" sz="3800">
                <a:highlight>
                  <a:srgbClr val="268A79"/>
                </a:highlight>
                <a:latin typeface="Bookman Old Style"/>
                <a:ea typeface="Bookman Old Style"/>
                <a:cs typeface="Bookman Old Style"/>
                <a:sym typeface="Bookman Old Style"/>
              </a:rPr>
              <a:t>= Average( ) , =Percentile( (range of Imdb score), 0.9 (suppose we      </a:t>
            </a:r>
            <a:endParaRPr/>
          </a:p>
          <a:p>
            <a:pPr indent="0" lvl="0" marL="0" rtl="0" algn="l">
              <a:lnSpc>
                <a:spcPct val="90000"/>
              </a:lnSpc>
              <a:spcBef>
                <a:spcPts val="1000"/>
              </a:spcBef>
              <a:spcAft>
                <a:spcPts val="0"/>
              </a:spcAft>
              <a:buClr>
                <a:schemeClr val="lt1"/>
              </a:buClr>
              <a:buSzPct val="100000"/>
              <a:buNone/>
            </a:pPr>
            <a:r>
              <a:rPr b="1" lang="en-US" sz="3800">
                <a:highlight>
                  <a:srgbClr val="268A79"/>
                </a:highlight>
                <a:latin typeface="Bookman Old Style"/>
                <a:ea typeface="Bookman Old Style"/>
                <a:cs typeface="Bookman Old Style"/>
                <a:sym typeface="Bookman Old Style"/>
              </a:rPr>
              <a:t>   want 90</a:t>
            </a:r>
            <a:r>
              <a:rPr b="1" baseline="30000" lang="en-US" sz="3800">
                <a:highlight>
                  <a:srgbClr val="268A79"/>
                </a:highlight>
                <a:latin typeface="Bookman Old Style"/>
                <a:ea typeface="Bookman Old Style"/>
                <a:cs typeface="Bookman Old Style"/>
                <a:sym typeface="Bookman Old Style"/>
              </a:rPr>
              <a:t>th</a:t>
            </a:r>
            <a:r>
              <a:rPr b="1" lang="en-US" sz="3800">
                <a:highlight>
                  <a:srgbClr val="268A79"/>
                </a:highlight>
                <a:latin typeface="Bookman Old Style"/>
                <a:ea typeface="Bookman Old Style"/>
                <a:cs typeface="Bookman Old Style"/>
                <a:sym typeface="Bookman Old Style"/>
              </a:rPr>
              <a:t> percentile) )</a:t>
            </a:r>
            <a:endParaRPr/>
          </a:p>
          <a:p>
            <a:pPr indent="0" lvl="0" marL="0" rtl="0" algn="l">
              <a:lnSpc>
                <a:spcPct val="90000"/>
              </a:lnSpc>
              <a:spcBef>
                <a:spcPts val="1000"/>
              </a:spcBef>
              <a:spcAft>
                <a:spcPts val="0"/>
              </a:spcAft>
              <a:buClr>
                <a:schemeClr val="lt1"/>
              </a:buClr>
              <a:buSzPct val="100000"/>
              <a:buNone/>
            </a:pPr>
            <a:r>
              <a:t/>
            </a:r>
            <a:endParaRPr sz="3800">
              <a:highlight>
                <a:srgbClr val="268A79"/>
              </a:highlight>
              <a:latin typeface="Bookman Old Style"/>
              <a:ea typeface="Bookman Old Style"/>
              <a:cs typeface="Bookman Old Style"/>
              <a:sym typeface="Bookman Old Style"/>
            </a:endParaRPr>
          </a:p>
          <a:p>
            <a:pPr indent="-228600" lvl="0" marL="228600" rtl="0" algn="l">
              <a:lnSpc>
                <a:spcPct val="90000"/>
              </a:lnSpc>
              <a:spcBef>
                <a:spcPts val="1000"/>
              </a:spcBef>
              <a:spcAft>
                <a:spcPts val="0"/>
              </a:spcAft>
              <a:buClr>
                <a:schemeClr val="lt1"/>
              </a:buClr>
              <a:buSzPct val="100000"/>
              <a:buChar char="•"/>
            </a:pPr>
            <a:r>
              <a:rPr lang="en-US" sz="3800">
                <a:latin typeface="Bookman Old Style"/>
                <a:ea typeface="Bookman Old Style"/>
                <a:cs typeface="Bookman Old Style"/>
                <a:sym typeface="Bookman Old Style"/>
              </a:rPr>
              <a:t>Compare the top directors score with overall score to know the better success score of movie.</a:t>
            </a:r>
            <a:endParaRPr/>
          </a:p>
          <a:p>
            <a:pPr indent="-144145" lvl="0" marL="228600" rtl="0" algn="l">
              <a:lnSpc>
                <a:spcPct val="90000"/>
              </a:lnSpc>
              <a:spcBef>
                <a:spcPts val="1000"/>
              </a:spcBef>
              <a:spcAft>
                <a:spcPts val="0"/>
              </a:spcAft>
              <a:buClr>
                <a:schemeClr val="lt1"/>
              </a:buClr>
              <a:buSzPct val="100000"/>
              <a:buNone/>
            </a:pPr>
            <a:r>
              <a:t/>
            </a:r>
            <a:endParaRPr/>
          </a:p>
        </p:txBody>
      </p:sp>
      <p:cxnSp>
        <p:nvCxnSpPr>
          <p:cNvPr id="206" name="Google Shape;206;p10"/>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207" name="Google Shape;207;p10"/>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208" name="Google Shape;208;p10"/>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209" name="Google Shape;209;p10"/>
          <p:cNvSpPr/>
          <p:nvPr/>
        </p:nvSpPr>
        <p:spPr>
          <a:xfrm>
            <a:off x="0" y="6339839"/>
            <a:ext cx="12192000" cy="518161"/>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10"/>
          <p:cNvSpPr txBox="1"/>
          <p:nvPr/>
        </p:nvSpPr>
        <p:spPr>
          <a:xfrm>
            <a:off x="488954" y="4241342"/>
            <a:ext cx="1099184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lt1"/>
                </a:solidFill>
                <a:latin typeface="Bookman Old Style"/>
                <a:ea typeface="Bookman Old Style"/>
                <a:cs typeface="Bookman Old Style"/>
                <a:sym typeface="Bookman Old Style"/>
              </a:rPr>
              <a:t>STEP</a:t>
            </a:r>
            <a:r>
              <a:rPr lang="en-US" sz="1800">
                <a:solidFill>
                  <a:schemeClr val="lt1"/>
                </a:solidFill>
                <a:latin typeface="Bookman Old Style"/>
                <a:ea typeface="Bookman Old Style"/>
                <a:cs typeface="Bookman Old Style"/>
                <a:sym typeface="Bookman Old Style"/>
              </a:rPr>
              <a:t> :- </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In this we need to first add a column of unique directors so, select a cell and insert formula ( =Unique(range of director column) ).</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we need the average imdb score of each director so create a column of average imdb score and insert a formula ( =Average(range of imdb score, director name)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cxnSp>
        <p:nvCxnSpPr>
          <p:cNvPr id="215" name="Google Shape;215;p14"/>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216" name="Google Shape;216;p14"/>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217" name="Google Shape;217;p14"/>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218" name="Google Shape;218;p14"/>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9" name="Google Shape;219;p14"/>
          <p:cNvPicPr preferRelativeResize="0"/>
          <p:nvPr/>
        </p:nvPicPr>
        <p:blipFill>
          <a:blip r:embed="rId4">
            <a:alphaModFix/>
          </a:blip>
          <a:stretch>
            <a:fillRect/>
          </a:stretch>
        </p:blipFill>
        <p:spPr>
          <a:xfrm>
            <a:off x="304800" y="413650"/>
            <a:ext cx="10901674" cy="582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cxnSp>
        <p:nvCxnSpPr>
          <p:cNvPr id="224" name="Google Shape;224;p11"/>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225" name="Google Shape;225;p11"/>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226" name="Google Shape;226;p11"/>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227" name="Google Shape;227;p11"/>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1"/>
          <p:cNvSpPr txBox="1"/>
          <p:nvPr/>
        </p:nvSpPr>
        <p:spPr>
          <a:xfrm>
            <a:off x="493477" y="3965733"/>
            <a:ext cx="1081896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F0"/>
                </a:solidFill>
                <a:latin typeface="Bookman Old Style"/>
                <a:ea typeface="Bookman Old Style"/>
                <a:cs typeface="Bookman Old Style"/>
                <a:sym typeface="Bookman Old Style"/>
              </a:rPr>
              <a:t>OUTPUT :- </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u="sng">
                <a:solidFill>
                  <a:schemeClr val="lt1"/>
                </a:solidFill>
                <a:latin typeface="Arial"/>
                <a:ea typeface="Arial"/>
                <a:cs typeface="Arial"/>
                <a:sym typeface="Arial"/>
                <a:hlinkClick r:id="rId4">
                  <a:extLst>
                    <a:ext uri="{A12FA001-AC4F-418D-AE19-62706E023703}">
                      <ahyp:hlinkClr val="tx"/>
                    </a:ext>
                  </a:extLst>
                </a:hlinkClick>
              </a:rPr>
              <a:t>https://docs.google.com/spreadsheets/d/10GZeuOuonrLEeS7vcTkLdaeUnvTLRCYv/edit?usp=sharing&amp;ouid=116064238907054497678&amp;rtpof=true&amp;sd=true</a:t>
            </a:r>
            <a:endParaRPr sz="2000">
              <a:solidFill>
                <a:schemeClr val="lt1"/>
              </a:solidFill>
              <a:latin typeface="Arial"/>
              <a:ea typeface="Arial"/>
              <a:cs typeface="Arial"/>
              <a:sym typeface="Arial"/>
            </a:endParaRPr>
          </a:p>
        </p:txBody>
      </p:sp>
      <p:sp>
        <p:nvSpPr>
          <p:cNvPr id="229" name="Google Shape;229;p11"/>
          <p:cNvSpPr txBox="1"/>
          <p:nvPr/>
        </p:nvSpPr>
        <p:spPr>
          <a:xfrm>
            <a:off x="386077" y="708986"/>
            <a:ext cx="10818963"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To knoe the percentile score of top directors use formula ( =PERCENTILE(D2:D4922,0.9) ) where D is average imdb score column and I have use 0.9 to know the 90</a:t>
            </a:r>
            <a:r>
              <a:rPr baseline="30000" lang="en-US" sz="1800">
                <a:solidFill>
                  <a:schemeClr val="lt1"/>
                </a:solidFill>
                <a:latin typeface="Bookman Old Style"/>
                <a:ea typeface="Bookman Old Style"/>
                <a:cs typeface="Bookman Old Style"/>
                <a:sym typeface="Bookman Old Style"/>
              </a:rPr>
              <a:t>th</a:t>
            </a:r>
            <a:r>
              <a:rPr lang="en-US" sz="1800">
                <a:solidFill>
                  <a:schemeClr val="lt1"/>
                </a:solidFill>
                <a:latin typeface="Bookman Old Style"/>
                <a:ea typeface="Bookman Old Style"/>
                <a:cs typeface="Bookman Old Style"/>
                <a:sym typeface="Bookman Old Style"/>
              </a:rPr>
              <a:t> percentile score if you want to know the 50</a:t>
            </a:r>
            <a:r>
              <a:rPr baseline="30000" lang="en-US" sz="1800">
                <a:solidFill>
                  <a:schemeClr val="lt1"/>
                </a:solidFill>
                <a:latin typeface="Bookman Old Style"/>
                <a:ea typeface="Bookman Old Style"/>
                <a:cs typeface="Bookman Old Style"/>
                <a:sym typeface="Bookman Old Style"/>
              </a:rPr>
              <a:t>th</a:t>
            </a:r>
            <a:r>
              <a:rPr lang="en-US" sz="1800">
                <a:solidFill>
                  <a:schemeClr val="lt1"/>
                </a:solidFill>
                <a:latin typeface="Bookman Old Style"/>
                <a:ea typeface="Bookman Old Style"/>
                <a:cs typeface="Bookman Old Style"/>
                <a:sym typeface="Bookman Old Style"/>
              </a:rPr>
              <a:t> percentile score than use 0.5.</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Similarly, to know the percentile score of all the movies imdb score  use formula </a:t>
            </a:r>
            <a:endParaRPr/>
          </a:p>
          <a:p>
            <a:pPr indent="0" lvl="0" marL="0" marR="0" rtl="0" algn="l">
              <a:spcBef>
                <a:spcPts val="0"/>
              </a:spcBef>
              <a:spcAft>
                <a:spcPts val="0"/>
              </a:spcAft>
              <a:buNone/>
            </a:pPr>
            <a:r>
              <a:rPr lang="en-US" sz="1800">
                <a:solidFill>
                  <a:schemeClr val="lt1"/>
                </a:solidFill>
                <a:latin typeface="Bookman Old Style"/>
                <a:ea typeface="Bookman Old Style"/>
                <a:cs typeface="Bookman Old Style"/>
                <a:sym typeface="Bookman Old Style"/>
              </a:rPr>
              <a:t>    ( =PERCENTILE(B:B, 0.9) where B is Imdb score column range.</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compare both the percentile values, we can see there is not much difference.</a:t>
            </a:r>
            <a:endParaRPr sz="18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386079" y="496994"/>
            <a:ext cx="9144000" cy="86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ookman Old Style"/>
              <a:buNone/>
            </a:pPr>
            <a:r>
              <a:rPr b="1" lang="en-US" sz="3200">
                <a:latin typeface="Bookman Old Style"/>
                <a:ea typeface="Bookman Old Style"/>
                <a:cs typeface="Bookman Old Style"/>
                <a:sym typeface="Bookman Old Style"/>
              </a:rPr>
              <a:t>E) </a:t>
            </a:r>
            <a:r>
              <a:rPr b="1" lang="en-US" sz="3200" u="sng">
                <a:latin typeface="Bookman Old Style"/>
                <a:ea typeface="Bookman Old Style"/>
                <a:cs typeface="Bookman Old Style"/>
                <a:sym typeface="Bookman Old Style"/>
              </a:rPr>
              <a:t>Budget Analysis</a:t>
            </a:r>
            <a:endParaRPr b="1" sz="3200" u="sng">
              <a:latin typeface="Bookman Old Style"/>
              <a:ea typeface="Bookman Old Style"/>
              <a:cs typeface="Bookman Old Style"/>
              <a:sym typeface="Bookman Old Style"/>
            </a:endParaRPr>
          </a:p>
        </p:txBody>
      </p:sp>
      <p:sp>
        <p:nvSpPr>
          <p:cNvPr id="235" name="Google Shape;235;p12"/>
          <p:cNvSpPr txBox="1"/>
          <p:nvPr>
            <p:ph idx="1" type="body"/>
          </p:nvPr>
        </p:nvSpPr>
        <p:spPr>
          <a:xfrm>
            <a:off x="447042" y="1268307"/>
            <a:ext cx="10972799" cy="36110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lang="en-US" sz="1800">
                <a:latin typeface="Bookman Old Style"/>
                <a:ea typeface="Bookman Old Style"/>
                <a:cs typeface="Bookman Old Style"/>
                <a:sym typeface="Bookman Old Style"/>
              </a:rPr>
              <a:t>We need to explore the relationship between movie budgets and their financial success.</a:t>
            </a:r>
            <a:endParaRPr/>
          </a:p>
          <a:p>
            <a:pPr indent="-228600" lvl="0" marL="228600" rtl="0" algn="l">
              <a:lnSpc>
                <a:spcPct val="90000"/>
              </a:lnSpc>
              <a:spcBef>
                <a:spcPts val="1000"/>
              </a:spcBef>
              <a:spcAft>
                <a:spcPts val="0"/>
              </a:spcAft>
              <a:buClr>
                <a:schemeClr val="lt1"/>
              </a:buClr>
              <a:buSzPts val="1800"/>
              <a:buChar char="•"/>
            </a:pPr>
            <a:r>
              <a:rPr lang="en-US" sz="1800">
                <a:latin typeface="Bookman Old Style"/>
                <a:ea typeface="Bookman Old Style"/>
                <a:cs typeface="Bookman Old Style"/>
                <a:sym typeface="Bookman Old Style"/>
              </a:rPr>
              <a:t>Here we need to find the success of movie compare to budget means does movie budget is more than the success rate ? Is movie worth a budget. We need to find answers for such questions.</a:t>
            </a:r>
            <a:endParaRPr/>
          </a:p>
          <a:p>
            <a:pPr indent="-228600" lvl="0" marL="228600" rtl="0" algn="l">
              <a:lnSpc>
                <a:spcPct val="90000"/>
              </a:lnSpc>
              <a:spcBef>
                <a:spcPts val="1000"/>
              </a:spcBef>
              <a:spcAft>
                <a:spcPts val="0"/>
              </a:spcAft>
              <a:buClr>
                <a:schemeClr val="lt1"/>
              </a:buClr>
              <a:buSzPts val="1800"/>
              <a:buChar char="•"/>
            </a:pPr>
            <a:r>
              <a:rPr lang="en-US" sz="1800">
                <a:latin typeface="Bookman Old Style"/>
                <a:ea typeface="Bookman Old Style"/>
                <a:cs typeface="Bookman Old Style"/>
                <a:sym typeface="Bookman Old Style"/>
              </a:rPr>
              <a:t>Also find correlation between movie budgets and gross earnings.</a:t>
            </a:r>
            <a:endParaRPr/>
          </a:p>
          <a:p>
            <a:pPr indent="-228600" lvl="0" marL="228600" rtl="0" algn="l">
              <a:lnSpc>
                <a:spcPct val="90000"/>
              </a:lnSpc>
              <a:spcBef>
                <a:spcPts val="1000"/>
              </a:spcBef>
              <a:spcAft>
                <a:spcPts val="0"/>
              </a:spcAft>
              <a:buClr>
                <a:schemeClr val="lt1"/>
              </a:buClr>
              <a:buSzPts val="2000"/>
              <a:buChar char="•"/>
            </a:pPr>
            <a:r>
              <a:rPr b="1" lang="en-US" sz="2000" u="sng">
                <a:latin typeface="Bookman Old Style"/>
                <a:ea typeface="Bookman Old Style"/>
                <a:cs typeface="Bookman Old Style"/>
                <a:sym typeface="Bookman Old Style"/>
              </a:rPr>
              <a:t>Formula used :- </a:t>
            </a:r>
            <a:endParaRPr/>
          </a:p>
          <a:p>
            <a:pPr indent="0" lvl="0" marL="0" rtl="0" algn="l">
              <a:lnSpc>
                <a:spcPct val="90000"/>
              </a:lnSpc>
              <a:spcBef>
                <a:spcPts val="1000"/>
              </a:spcBef>
              <a:spcAft>
                <a:spcPts val="0"/>
              </a:spcAft>
              <a:buClr>
                <a:schemeClr val="lt1"/>
              </a:buClr>
              <a:buSzPts val="2000"/>
              <a:buNone/>
            </a:pPr>
            <a:r>
              <a:rPr lang="en-US" sz="2000">
                <a:highlight>
                  <a:srgbClr val="800080"/>
                </a:highlight>
                <a:latin typeface="Bookman Old Style"/>
                <a:ea typeface="Bookman Old Style"/>
                <a:cs typeface="Bookman Old Style"/>
                <a:sym typeface="Bookman Old Style"/>
              </a:rPr>
              <a:t>To calculate Profit Margin = Gross earnings – Budget.</a:t>
            </a:r>
            <a:endParaRPr/>
          </a:p>
          <a:p>
            <a:pPr indent="0" lvl="0" marL="0" rtl="0" algn="l">
              <a:lnSpc>
                <a:spcPct val="90000"/>
              </a:lnSpc>
              <a:spcBef>
                <a:spcPts val="1000"/>
              </a:spcBef>
              <a:spcAft>
                <a:spcPts val="0"/>
              </a:spcAft>
              <a:buClr>
                <a:schemeClr val="lt1"/>
              </a:buClr>
              <a:buSzPts val="2000"/>
              <a:buNone/>
            </a:pPr>
            <a:r>
              <a:rPr lang="en-US" sz="2000">
                <a:highlight>
                  <a:srgbClr val="800080"/>
                </a:highlight>
                <a:latin typeface="Bookman Old Style"/>
                <a:ea typeface="Bookman Old Style"/>
                <a:cs typeface="Bookman Old Style"/>
                <a:sym typeface="Bookman Old Style"/>
              </a:rPr>
              <a:t>  To find Correlation use =Correl( (budget) , (Gross) ).</a:t>
            </a:r>
            <a:endParaRPr/>
          </a:p>
          <a:p>
            <a:pPr indent="0" lvl="0" marL="0" rtl="0" algn="l">
              <a:lnSpc>
                <a:spcPct val="90000"/>
              </a:lnSpc>
              <a:spcBef>
                <a:spcPts val="1000"/>
              </a:spcBef>
              <a:spcAft>
                <a:spcPts val="0"/>
              </a:spcAft>
              <a:buClr>
                <a:schemeClr val="lt1"/>
              </a:buClr>
              <a:buSzPts val="2000"/>
              <a:buNone/>
            </a:pPr>
            <a:r>
              <a:rPr lang="en-US" sz="2000">
                <a:highlight>
                  <a:srgbClr val="800080"/>
                </a:highlight>
                <a:latin typeface="Bookman Old Style"/>
                <a:ea typeface="Bookman Old Style"/>
                <a:cs typeface="Bookman Old Style"/>
                <a:sym typeface="Bookman Old Style"/>
              </a:rPr>
              <a:t>  Find the Highest profit margin using =Max( ).</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p:txBody>
      </p:sp>
      <p:cxnSp>
        <p:nvCxnSpPr>
          <p:cNvPr id="236" name="Google Shape;236;p12"/>
          <p:cNvCxnSpPr/>
          <p:nvPr/>
        </p:nvCxnSpPr>
        <p:spPr>
          <a:xfrm>
            <a:off x="11805920" y="1036320"/>
            <a:ext cx="0" cy="5821680"/>
          </a:xfrm>
          <a:prstGeom prst="straightConnector1">
            <a:avLst/>
          </a:prstGeom>
          <a:noFill/>
          <a:ln cap="flat" cmpd="sng" w="63500">
            <a:solidFill>
              <a:srgbClr val="D331AA"/>
            </a:solidFill>
            <a:prstDash val="solid"/>
            <a:miter lim="800000"/>
            <a:headEnd len="sm" w="sm" type="none"/>
            <a:tailEnd len="sm" w="sm" type="none"/>
          </a:ln>
        </p:spPr>
      </p:cxnSp>
      <p:cxnSp>
        <p:nvCxnSpPr>
          <p:cNvPr id="237" name="Google Shape;237;p12"/>
          <p:cNvCxnSpPr/>
          <p:nvPr/>
        </p:nvCxnSpPr>
        <p:spPr>
          <a:xfrm>
            <a:off x="0" y="265006"/>
            <a:ext cx="11206480" cy="0"/>
          </a:xfrm>
          <a:prstGeom prst="straightConnector1">
            <a:avLst/>
          </a:prstGeom>
          <a:noFill/>
          <a:ln cap="flat" cmpd="sng" w="63500">
            <a:solidFill>
              <a:srgbClr val="D331AA"/>
            </a:solidFill>
            <a:prstDash val="solid"/>
            <a:miter lim="800000"/>
            <a:headEnd len="sm" w="sm" type="none"/>
            <a:tailEnd len="sm" w="sm" type="none"/>
          </a:ln>
        </p:spPr>
      </p:cxnSp>
      <p:pic>
        <p:nvPicPr>
          <p:cNvPr descr="Video camera outline" id="238" name="Google Shape;238;p12"/>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239" name="Google Shape;239;p12"/>
          <p:cNvSpPr/>
          <p:nvPr/>
        </p:nvSpPr>
        <p:spPr>
          <a:xfrm>
            <a:off x="0" y="6327987"/>
            <a:ext cx="12192000" cy="530013"/>
          </a:xfrm>
          <a:prstGeom prst="rect">
            <a:avLst/>
          </a:prstGeom>
          <a:solidFill>
            <a:srgbClr val="30E1F4"/>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12"/>
          <p:cNvSpPr txBox="1"/>
          <p:nvPr/>
        </p:nvSpPr>
        <p:spPr>
          <a:xfrm>
            <a:off x="554355" y="4606680"/>
            <a:ext cx="1105852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lt1"/>
                </a:solidFill>
                <a:latin typeface="Arial"/>
                <a:ea typeface="Arial"/>
                <a:cs typeface="Arial"/>
                <a:sym typeface="Arial"/>
              </a:rPr>
              <a:t>STEP</a:t>
            </a:r>
            <a:r>
              <a:rPr b="1" lang="en-US" sz="1800">
                <a:solidFill>
                  <a:schemeClr val="lt1"/>
                </a:solidFill>
                <a:latin typeface="Arial"/>
                <a:ea typeface="Arial"/>
                <a:cs typeface="Arial"/>
                <a:sym typeface="Arial"/>
              </a:rPr>
              <a:t> :- </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Here we are going to use two columns of gross and budget and we will add new column of Profit Margin, now select a cell and insert a formula ( =Gross – Budget ) this will give as profit margin.</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cxnSp>
        <p:nvCxnSpPr>
          <p:cNvPr id="245" name="Google Shape;245;p13"/>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246" name="Google Shape;246;p13"/>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247" name="Google Shape;247;p13"/>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248" name="Google Shape;248;p13"/>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3"/>
          <p:cNvSpPr txBox="1"/>
          <p:nvPr/>
        </p:nvSpPr>
        <p:spPr>
          <a:xfrm>
            <a:off x="526256" y="4580150"/>
            <a:ext cx="1111329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F0"/>
                </a:solidFill>
                <a:latin typeface="Arial"/>
                <a:ea typeface="Arial"/>
                <a:cs typeface="Arial"/>
                <a:sym typeface="Arial"/>
              </a:rPr>
              <a:t>OUTPUT :-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u="sng">
                <a:solidFill>
                  <a:schemeClr val="lt1"/>
                </a:solidFill>
                <a:latin typeface="Arial"/>
                <a:ea typeface="Arial"/>
                <a:cs typeface="Arial"/>
                <a:sym typeface="Arial"/>
                <a:hlinkClick r:id="rId4">
                  <a:extLst>
                    <a:ext uri="{A12FA001-AC4F-418D-AE19-62706E023703}">
                      <ahyp:hlinkClr val="tx"/>
                    </a:ext>
                  </a:extLst>
                </a:hlinkClick>
              </a:rPr>
              <a:t>https://docs.google.com/spreadsheets/d/1gcZtXUt4UlBkExBJQlH0SqS7FqIcC3VU/edit?usp=sharing&amp;ouid=116064238907054497678&amp;rtpof=true&amp;sd=true</a:t>
            </a:r>
            <a:endParaRPr sz="1800">
              <a:solidFill>
                <a:schemeClr val="lt1"/>
              </a:solidFill>
              <a:latin typeface="Arial"/>
              <a:ea typeface="Arial"/>
              <a:cs typeface="Arial"/>
              <a:sym typeface="Arial"/>
            </a:endParaRPr>
          </a:p>
        </p:txBody>
      </p:sp>
      <p:sp>
        <p:nvSpPr>
          <p:cNvPr id="250" name="Google Shape;250;p13"/>
          <p:cNvSpPr txBox="1"/>
          <p:nvPr/>
        </p:nvSpPr>
        <p:spPr>
          <a:xfrm>
            <a:off x="318140" y="633305"/>
            <a:ext cx="10888339"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To maximum number of profit margin use formula ( =max( select profit margin column)).</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find the correlation between budget and gross add a column and select a cell and insert a formula ( =Correl(budget, gross) ).</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If we want to find the name of movie with maximum number of profit margin we can use index formula , insert index function where first select whole range of movie titles than using a match function select maximum profit margin than select whole range of profit margin and at last put 0 to know the true value.</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if the movie title matches the max profit margin from the whole profit margin then it will provide as the name of movie as True value formula ( =Index( range of movie title, Match(max(profit margin),profit margin, 0)) </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804b6bdaa6_1_9"/>
          <p:cNvSpPr txBox="1"/>
          <p:nvPr>
            <p:ph type="title"/>
          </p:nvPr>
        </p:nvSpPr>
        <p:spPr>
          <a:xfrm>
            <a:off x="4013200" y="3039852"/>
            <a:ext cx="9631800" cy="154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Bookman Old Style"/>
              <a:buNone/>
            </a:pPr>
            <a:r>
              <a:rPr lang="en-US">
                <a:highlight>
                  <a:srgbClr val="268A79"/>
                </a:highlight>
                <a:latin typeface="Bookman Old Style"/>
                <a:ea typeface="Bookman Old Style"/>
                <a:cs typeface="Bookman Old Style"/>
                <a:sym typeface="Bookman Old Style"/>
              </a:rPr>
              <a:t>Thank you!</a:t>
            </a:r>
            <a:endParaRPr>
              <a:highlight>
                <a:srgbClr val="268A79"/>
              </a:highlight>
              <a:latin typeface="Bookman Old Style"/>
              <a:ea typeface="Bookman Old Style"/>
              <a:cs typeface="Bookman Old Style"/>
              <a:sym typeface="Bookman Old Style"/>
            </a:endParaRPr>
          </a:p>
        </p:txBody>
      </p:sp>
      <p:cxnSp>
        <p:nvCxnSpPr>
          <p:cNvPr id="256" name="Google Shape;256;g2804b6bdaa6_1_9"/>
          <p:cNvCxnSpPr/>
          <p:nvPr/>
        </p:nvCxnSpPr>
        <p:spPr>
          <a:xfrm>
            <a:off x="11805920" y="1036320"/>
            <a:ext cx="0" cy="5821800"/>
          </a:xfrm>
          <a:prstGeom prst="straightConnector1">
            <a:avLst/>
          </a:prstGeom>
          <a:noFill/>
          <a:ln cap="flat" cmpd="sng" w="63500">
            <a:solidFill>
              <a:srgbClr val="30E1F4"/>
            </a:solidFill>
            <a:prstDash val="solid"/>
            <a:miter lim="800000"/>
            <a:headEnd len="sm" w="sm" type="none"/>
            <a:tailEnd len="sm" w="sm" type="none"/>
          </a:ln>
        </p:spPr>
      </p:cxnSp>
      <p:cxnSp>
        <p:nvCxnSpPr>
          <p:cNvPr id="257" name="Google Shape;257;g2804b6bdaa6_1_9"/>
          <p:cNvCxnSpPr/>
          <p:nvPr/>
        </p:nvCxnSpPr>
        <p:spPr>
          <a:xfrm>
            <a:off x="0" y="265006"/>
            <a:ext cx="1120650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258" name="Google Shape;258;g2804b6bdaa6_1_9"/>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259" name="Google Shape;259;g2804b6bdaa6_1_9"/>
          <p:cNvSpPr/>
          <p:nvPr/>
        </p:nvSpPr>
        <p:spPr>
          <a:xfrm>
            <a:off x="0" y="6327987"/>
            <a:ext cx="12192000" cy="530100"/>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subTitle"/>
          </p:nvPr>
        </p:nvSpPr>
        <p:spPr>
          <a:xfrm>
            <a:off x="172720" y="1498875"/>
            <a:ext cx="7741920" cy="546607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lt1"/>
              </a:buClr>
              <a:buSzPts val="2000"/>
              <a:buFont typeface="Arial"/>
              <a:buChar char="•"/>
            </a:pPr>
            <a:r>
              <a:rPr lang="en-US" sz="2000">
                <a:latin typeface="Bookman Old Style"/>
                <a:ea typeface="Bookman Old Style"/>
                <a:cs typeface="Bookman Old Style"/>
                <a:sym typeface="Bookman Old Style"/>
              </a:rPr>
              <a:t>In this project we are provided with a dataset of imdb_movies which includes several columns like </a:t>
            </a:r>
            <a:r>
              <a:rPr b="1" i="0" lang="en-US" sz="2000" u="none" strike="noStrike">
                <a:solidFill>
                  <a:srgbClr val="FFFFFF"/>
                </a:solidFill>
                <a:latin typeface="Bookman Old Style"/>
                <a:ea typeface="Bookman Old Style"/>
                <a:cs typeface="Bookman Old Style"/>
                <a:sym typeface="Bookman Old Style"/>
              </a:rPr>
              <a:t>director_name</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duration</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gross</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genres ,</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movie_title</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language</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 country</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budget</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title_year</a:t>
            </a:r>
            <a:r>
              <a:rPr lang="en-US" sz="2000">
                <a:latin typeface="Bookman Old Style"/>
                <a:ea typeface="Bookman Old Style"/>
                <a:cs typeface="Bookman Old Style"/>
                <a:sym typeface="Bookman Old Style"/>
              </a:rPr>
              <a:t> ,</a:t>
            </a:r>
            <a:r>
              <a:rPr b="1" i="0" lang="en-US" sz="2000" u="none" strike="noStrike">
                <a:solidFill>
                  <a:srgbClr val="FFFFFF"/>
                </a:solidFill>
                <a:latin typeface="Bookman Old Style"/>
                <a:ea typeface="Bookman Old Style"/>
                <a:cs typeface="Bookman Old Style"/>
                <a:sym typeface="Bookman Old Style"/>
              </a:rPr>
              <a:t>imdb_score</a:t>
            </a:r>
            <a:r>
              <a:rPr lang="en-US" sz="2000">
                <a:latin typeface="Bookman Old Style"/>
                <a:ea typeface="Bookman Old Style"/>
                <a:cs typeface="Bookman Old Style"/>
                <a:sym typeface="Bookman Old Style"/>
              </a:rPr>
              <a:t> etc.</a:t>
            </a:r>
            <a:endParaRPr/>
          </a:p>
          <a:p>
            <a:pPr indent="-342900" lvl="0" marL="342900" rtl="0" algn="l">
              <a:lnSpc>
                <a:spcPct val="90000"/>
              </a:lnSpc>
              <a:spcBef>
                <a:spcPts val="1000"/>
              </a:spcBef>
              <a:spcAft>
                <a:spcPts val="0"/>
              </a:spcAft>
              <a:buClr>
                <a:schemeClr val="lt1"/>
              </a:buClr>
              <a:buSzPts val="2000"/>
              <a:buFont typeface="Arial"/>
              <a:buChar char="•"/>
            </a:pPr>
            <a:r>
              <a:rPr b="0" i="0" lang="en-US" sz="2000">
                <a:latin typeface="Bookman Old Style"/>
                <a:ea typeface="Bookman Old Style"/>
                <a:cs typeface="Bookman Old Style"/>
                <a:sym typeface="Bookman Old Style"/>
              </a:rPr>
              <a:t>Here, success can be defined by high IMDB ratings. The impact of this problem is significant for movie producers, directors, and investors who want to understand what makes a movie successful to make informed decisions in their future projects.</a:t>
            </a:r>
            <a:endParaRPr/>
          </a:p>
          <a:p>
            <a:pPr indent="-342900" lvl="0" marL="342900" rtl="0" algn="l">
              <a:lnSpc>
                <a:spcPct val="90000"/>
              </a:lnSpc>
              <a:spcBef>
                <a:spcPts val="1000"/>
              </a:spcBef>
              <a:spcAft>
                <a:spcPts val="0"/>
              </a:spcAft>
              <a:buClr>
                <a:schemeClr val="lt1"/>
              </a:buClr>
              <a:buSzPts val="2000"/>
              <a:buFont typeface="Arial"/>
              <a:buChar char="•"/>
            </a:pPr>
            <a:r>
              <a:rPr lang="en-US" sz="2000">
                <a:latin typeface="Bookman Old Style"/>
                <a:ea typeface="Bookman Old Style"/>
                <a:cs typeface="Bookman Old Style"/>
                <a:sym typeface="Bookman Old Style"/>
              </a:rPr>
              <a:t>First we need to clean the data then do several analysis on the dataset inorder to know the duration of movie, different genre of movies, budget used for movie making, different languages of movies etc.</a:t>
            </a:r>
            <a:endParaRPr/>
          </a:p>
          <a:p>
            <a:pPr indent="-342900" lvl="0" marL="342900" rtl="0" algn="l">
              <a:lnSpc>
                <a:spcPct val="90000"/>
              </a:lnSpc>
              <a:spcBef>
                <a:spcPts val="1000"/>
              </a:spcBef>
              <a:spcAft>
                <a:spcPts val="0"/>
              </a:spcAft>
              <a:buClr>
                <a:schemeClr val="lt1"/>
              </a:buClr>
              <a:buSzPts val="2000"/>
              <a:buFont typeface="Arial"/>
              <a:buChar char="•"/>
            </a:pPr>
            <a:r>
              <a:rPr lang="en-US" sz="2000">
                <a:latin typeface="Bookman Old Style"/>
                <a:ea typeface="Bookman Old Style"/>
                <a:cs typeface="Bookman Old Style"/>
                <a:sym typeface="Bookman Old Style"/>
              </a:rPr>
              <a:t>There are several questions asked in this project in order to answer them we need to use excel and statistics functions and formulas.</a:t>
            </a:r>
            <a:endParaRPr sz="2800">
              <a:latin typeface="Bookman Old Style"/>
              <a:ea typeface="Bookman Old Style"/>
              <a:cs typeface="Bookman Old Style"/>
              <a:sym typeface="Bookman Old Style"/>
            </a:endParaRPr>
          </a:p>
        </p:txBody>
      </p:sp>
      <p:pic>
        <p:nvPicPr>
          <p:cNvPr descr="Jigsaw puzzles in plastic figures" id="97" name="Google Shape;97;p2"/>
          <p:cNvPicPr preferRelativeResize="0"/>
          <p:nvPr/>
        </p:nvPicPr>
        <p:blipFill rotWithShape="1">
          <a:blip r:embed="rId3">
            <a:alphaModFix/>
          </a:blip>
          <a:srcRect b="-1" l="29142" r="24973" t="0"/>
          <a:stretch/>
        </p:blipFill>
        <p:spPr>
          <a:xfrm>
            <a:off x="8209280" y="-1"/>
            <a:ext cx="3982721" cy="6858002"/>
          </a:xfrm>
          <a:custGeom>
            <a:rect b="b" l="l" r="r" t="t"/>
            <a:pathLst>
              <a:path extrusionOk="0" h="6858002" w="4543953">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noFill/>
          <a:ln>
            <a:noFill/>
          </a:ln>
          <a:effectLst>
            <a:outerShdw blurRad="381000" rotWithShape="0" algn="r" dir="10800000" dist="152400">
              <a:srgbClr val="000000">
                <a:alpha val="9803"/>
              </a:srgbClr>
            </a:outerShdw>
          </a:effectLst>
        </p:spPr>
      </p:pic>
      <p:sp>
        <p:nvSpPr>
          <p:cNvPr id="98" name="Google Shape;98;p2"/>
          <p:cNvSpPr/>
          <p:nvPr/>
        </p:nvSpPr>
        <p:spPr>
          <a:xfrm>
            <a:off x="0" y="0"/>
            <a:ext cx="8554720" cy="914400"/>
          </a:xfrm>
          <a:prstGeom prst="rect">
            <a:avLst/>
          </a:prstGeom>
          <a:solidFill>
            <a:srgbClr val="268A79"/>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nvSpPr>
        <p:spPr>
          <a:xfrm>
            <a:off x="411480" y="164812"/>
            <a:ext cx="73863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sng" cap="none" strike="noStrike">
                <a:solidFill>
                  <a:schemeClr val="lt1"/>
                </a:solidFill>
                <a:latin typeface="Bookman Old Style"/>
                <a:ea typeface="Bookman Old Style"/>
                <a:cs typeface="Bookman Old Style"/>
                <a:sym typeface="Bookman Old Style"/>
              </a:rPr>
              <a:t>ABOUT PROJECT</a:t>
            </a:r>
            <a:endParaRPr b="1" sz="3200" u="sng">
              <a:solidFill>
                <a:schemeClr val="lt1"/>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3"/>
          <p:cNvGrpSpPr/>
          <p:nvPr/>
        </p:nvGrpSpPr>
        <p:grpSpPr>
          <a:xfrm>
            <a:off x="3238209" y="1217593"/>
            <a:ext cx="5492061" cy="5230534"/>
            <a:chOff x="1257009" y="1779"/>
            <a:chExt cx="5492061" cy="5230534"/>
          </a:xfrm>
        </p:grpSpPr>
        <p:sp>
          <p:nvSpPr>
            <p:cNvPr id="105" name="Google Shape;105;p3"/>
            <p:cNvSpPr/>
            <p:nvPr/>
          </p:nvSpPr>
          <p:spPr>
            <a:xfrm>
              <a:off x="1257009" y="1779"/>
              <a:ext cx="2615267" cy="1569160"/>
            </a:xfrm>
            <a:prstGeom prst="rect">
              <a:avLst/>
            </a:prstGeom>
            <a:solidFill>
              <a:srgbClr val="00B0F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1257009" y="1779"/>
              <a:ext cx="2615267" cy="156916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rial"/>
                <a:buNone/>
              </a:pPr>
              <a:r>
                <a:rPr b="1" i="0" lang="en-US" sz="2800">
                  <a:solidFill>
                    <a:schemeClr val="lt1"/>
                  </a:solidFill>
                  <a:latin typeface="Arial"/>
                  <a:ea typeface="Arial"/>
                  <a:cs typeface="Arial"/>
                  <a:sym typeface="Arial"/>
                </a:rPr>
                <a:t>Language Analysis</a:t>
              </a:r>
              <a:endParaRPr sz="2800">
                <a:solidFill>
                  <a:schemeClr val="lt1"/>
                </a:solidFill>
                <a:latin typeface="Arial"/>
                <a:ea typeface="Arial"/>
                <a:cs typeface="Arial"/>
                <a:sym typeface="Arial"/>
              </a:endParaRPr>
            </a:p>
          </p:txBody>
        </p:sp>
        <p:sp>
          <p:nvSpPr>
            <p:cNvPr id="107" name="Google Shape;107;p3"/>
            <p:cNvSpPr/>
            <p:nvPr/>
          </p:nvSpPr>
          <p:spPr>
            <a:xfrm>
              <a:off x="4133803" y="1779"/>
              <a:ext cx="2615267" cy="1569160"/>
            </a:xfrm>
            <a:prstGeom prst="rect">
              <a:avLst/>
            </a:prstGeom>
            <a:solidFill>
              <a:srgbClr val="C2285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4133803" y="1779"/>
              <a:ext cx="2615267" cy="156916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rial"/>
                <a:buNone/>
              </a:pPr>
              <a:r>
                <a:rPr b="1" i="0" lang="en-US" sz="2800">
                  <a:solidFill>
                    <a:schemeClr val="lt1"/>
                  </a:solidFill>
                  <a:latin typeface="Arial"/>
                  <a:ea typeface="Arial"/>
                  <a:cs typeface="Arial"/>
                  <a:sym typeface="Arial"/>
                </a:rPr>
                <a:t>Movie Duration Analysis</a:t>
              </a:r>
              <a:endParaRPr sz="2800">
                <a:solidFill>
                  <a:schemeClr val="lt1"/>
                </a:solidFill>
                <a:latin typeface="Arial"/>
                <a:ea typeface="Arial"/>
                <a:cs typeface="Arial"/>
                <a:sym typeface="Arial"/>
              </a:endParaRPr>
            </a:p>
          </p:txBody>
        </p:sp>
        <p:sp>
          <p:nvSpPr>
            <p:cNvPr id="109" name="Google Shape;109;p3"/>
            <p:cNvSpPr/>
            <p:nvPr/>
          </p:nvSpPr>
          <p:spPr>
            <a:xfrm>
              <a:off x="1257009" y="1832466"/>
              <a:ext cx="2615267" cy="1569160"/>
            </a:xfrm>
            <a:prstGeom prst="rect">
              <a:avLst/>
            </a:prstGeom>
            <a:solidFill>
              <a:srgbClr val="00B0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1257009" y="1832466"/>
              <a:ext cx="2615267" cy="156916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rial"/>
                <a:buNone/>
              </a:pPr>
              <a:r>
                <a:rPr b="1" i="0" lang="en-US" sz="2800">
                  <a:solidFill>
                    <a:schemeClr val="lt1"/>
                  </a:solidFill>
                  <a:latin typeface="Arial"/>
                  <a:ea typeface="Arial"/>
                  <a:cs typeface="Arial"/>
                  <a:sym typeface="Arial"/>
                </a:rPr>
                <a:t>Movie Genre Analysis</a:t>
              </a:r>
              <a:endParaRPr sz="2800">
                <a:solidFill>
                  <a:schemeClr val="lt1"/>
                </a:solidFill>
                <a:latin typeface="Arial"/>
                <a:ea typeface="Arial"/>
                <a:cs typeface="Arial"/>
                <a:sym typeface="Arial"/>
              </a:endParaRPr>
            </a:p>
          </p:txBody>
        </p:sp>
        <p:sp>
          <p:nvSpPr>
            <p:cNvPr id="111" name="Google Shape;111;p3"/>
            <p:cNvSpPr/>
            <p:nvPr/>
          </p:nvSpPr>
          <p:spPr>
            <a:xfrm>
              <a:off x="4133803" y="1832466"/>
              <a:ext cx="2615267" cy="1569160"/>
            </a:xfrm>
            <a:prstGeom prst="rect">
              <a:avLst/>
            </a:prstGeom>
            <a:solidFill>
              <a:srgbClr val="FFC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4133803" y="1832466"/>
              <a:ext cx="2615267" cy="156916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rial"/>
                <a:buNone/>
              </a:pPr>
              <a:r>
                <a:rPr b="1" i="0" lang="en-US" sz="2800">
                  <a:solidFill>
                    <a:schemeClr val="lt1"/>
                  </a:solidFill>
                  <a:latin typeface="Arial"/>
                  <a:ea typeface="Arial"/>
                  <a:cs typeface="Arial"/>
                  <a:sym typeface="Arial"/>
                </a:rPr>
                <a:t>Director Analysis</a:t>
              </a:r>
              <a:endParaRPr sz="2800">
                <a:solidFill>
                  <a:schemeClr val="lt1"/>
                </a:solidFill>
                <a:latin typeface="Arial"/>
                <a:ea typeface="Arial"/>
                <a:cs typeface="Arial"/>
                <a:sym typeface="Arial"/>
              </a:endParaRPr>
            </a:p>
          </p:txBody>
        </p:sp>
        <p:sp>
          <p:nvSpPr>
            <p:cNvPr id="113" name="Google Shape;113;p3"/>
            <p:cNvSpPr/>
            <p:nvPr/>
          </p:nvSpPr>
          <p:spPr>
            <a:xfrm>
              <a:off x="2695406" y="3663153"/>
              <a:ext cx="2615267" cy="1569160"/>
            </a:xfrm>
            <a:prstGeom prst="rect">
              <a:avLst/>
            </a:prstGeom>
            <a:solidFill>
              <a:srgbClr val="AA28C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2695406" y="3663153"/>
              <a:ext cx="2615267" cy="156916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Arial"/>
                <a:buNone/>
              </a:pPr>
              <a:r>
                <a:rPr b="1" i="0" lang="en-US" sz="2800">
                  <a:solidFill>
                    <a:schemeClr val="lt1"/>
                  </a:solidFill>
                  <a:latin typeface="Arial"/>
                  <a:ea typeface="Arial"/>
                  <a:cs typeface="Arial"/>
                  <a:sym typeface="Arial"/>
                </a:rPr>
                <a:t>Budget Analysis</a:t>
              </a:r>
              <a:endParaRPr sz="2800">
                <a:solidFill>
                  <a:schemeClr val="lt1"/>
                </a:solidFill>
                <a:latin typeface="Arial"/>
                <a:ea typeface="Arial"/>
                <a:cs typeface="Arial"/>
                <a:sym typeface="Arial"/>
              </a:endParaRPr>
            </a:p>
          </p:txBody>
        </p:sp>
      </p:grpSp>
      <p:sp>
        <p:nvSpPr>
          <p:cNvPr id="115" name="Google Shape;115;p3"/>
          <p:cNvSpPr txBox="1"/>
          <p:nvPr/>
        </p:nvSpPr>
        <p:spPr>
          <a:xfrm>
            <a:off x="386079" y="424170"/>
            <a:ext cx="66446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lt1"/>
                </a:solidFill>
                <a:latin typeface="Bookman Old Style"/>
                <a:ea typeface="Bookman Old Style"/>
                <a:cs typeface="Bookman Old Style"/>
                <a:sym typeface="Bookman Old Style"/>
              </a:rPr>
              <a:t>TASK GIVEN :-</a:t>
            </a:r>
            <a:endParaRPr b="1" sz="2800" u="sng">
              <a:solidFill>
                <a:schemeClr val="lt1"/>
              </a:solidFill>
              <a:latin typeface="Bookman Old Style"/>
              <a:ea typeface="Bookman Old Style"/>
              <a:cs typeface="Bookman Old Style"/>
              <a:sym typeface="Bookman Old Style"/>
            </a:endParaRPr>
          </a:p>
        </p:txBody>
      </p:sp>
      <p:cxnSp>
        <p:nvCxnSpPr>
          <p:cNvPr id="116" name="Google Shape;116;p3"/>
          <p:cNvCxnSpPr/>
          <p:nvPr/>
        </p:nvCxnSpPr>
        <p:spPr>
          <a:xfrm>
            <a:off x="11805920" y="1036320"/>
            <a:ext cx="0" cy="5821680"/>
          </a:xfrm>
          <a:prstGeom prst="straightConnector1">
            <a:avLst/>
          </a:prstGeom>
          <a:noFill/>
          <a:ln cap="flat" cmpd="sng" w="63500">
            <a:solidFill>
              <a:srgbClr val="73AFA3"/>
            </a:solidFill>
            <a:prstDash val="solid"/>
            <a:miter lim="800000"/>
            <a:headEnd len="sm" w="sm" type="none"/>
            <a:tailEnd len="sm" w="sm" type="none"/>
          </a:ln>
        </p:spPr>
      </p:cxnSp>
      <p:cxnSp>
        <p:nvCxnSpPr>
          <p:cNvPr id="117" name="Google Shape;117;p3"/>
          <p:cNvCxnSpPr/>
          <p:nvPr/>
        </p:nvCxnSpPr>
        <p:spPr>
          <a:xfrm>
            <a:off x="0" y="265006"/>
            <a:ext cx="11206480" cy="0"/>
          </a:xfrm>
          <a:prstGeom prst="straightConnector1">
            <a:avLst/>
          </a:prstGeom>
          <a:noFill/>
          <a:ln cap="flat" cmpd="sng" w="63500">
            <a:solidFill>
              <a:srgbClr val="73AFA3"/>
            </a:solidFill>
            <a:prstDash val="solid"/>
            <a:miter lim="800000"/>
            <a:headEnd len="sm" w="sm" type="none"/>
            <a:tailEnd len="sm" w="sm" type="none"/>
          </a:ln>
        </p:spPr>
      </p:cxnSp>
      <p:pic>
        <p:nvPicPr>
          <p:cNvPr descr="Video camera outline" id="118" name="Google Shape;118;p3"/>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213360" y="530013"/>
            <a:ext cx="9144000" cy="1263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Bookman Old Style"/>
              <a:buNone/>
            </a:pPr>
            <a:r>
              <a:rPr b="1" lang="en-US" sz="3600">
                <a:latin typeface="Bookman Old Style"/>
                <a:ea typeface="Bookman Old Style"/>
                <a:cs typeface="Bookman Old Style"/>
                <a:sym typeface="Bookman Old Style"/>
              </a:rPr>
              <a:t>A) </a:t>
            </a:r>
            <a:r>
              <a:rPr b="1" i="0" lang="en-US" sz="3200" u="sng">
                <a:latin typeface="Bookman Old Style"/>
                <a:ea typeface="Bookman Old Style"/>
                <a:cs typeface="Bookman Old Style"/>
                <a:sym typeface="Bookman Old Style"/>
              </a:rPr>
              <a:t>Movie Genre Analysis</a:t>
            </a:r>
            <a:endParaRPr b="1" sz="3600" u="sng">
              <a:latin typeface="Bookman Old Style"/>
              <a:ea typeface="Bookman Old Style"/>
              <a:cs typeface="Bookman Old Style"/>
              <a:sym typeface="Bookman Old Style"/>
            </a:endParaRPr>
          </a:p>
        </p:txBody>
      </p:sp>
      <p:cxnSp>
        <p:nvCxnSpPr>
          <p:cNvPr id="124" name="Google Shape;124;p4"/>
          <p:cNvCxnSpPr/>
          <p:nvPr/>
        </p:nvCxnSpPr>
        <p:spPr>
          <a:xfrm>
            <a:off x="11805920" y="1036320"/>
            <a:ext cx="0" cy="5821680"/>
          </a:xfrm>
          <a:prstGeom prst="straightConnector1">
            <a:avLst/>
          </a:prstGeom>
          <a:noFill/>
          <a:ln cap="flat" cmpd="sng" w="63500">
            <a:solidFill>
              <a:srgbClr val="D331AA"/>
            </a:solidFill>
            <a:prstDash val="solid"/>
            <a:miter lim="800000"/>
            <a:headEnd len="sm" w="sm" type="none"/>
            <a:tailEnd len="sm" w="sm" type="none"/>
          </a:ln>
        </p:spPr>
      </p:cxnSp>
      <p:cxnSp>
        <p:nvCxnSpPr>
          <p:cNvPr id="125" name="Google Shape;125;p4"/>
          <p:cNvCxnSpPr/>
          <p:nvPr/>
        </p:nvCxnSpPr>
        <p:spPr>
          <a:xfrm>
            <a:off x="0" y="265006"/>
            <a:ext cx="11206480" cy="0"/>
          </a:xfrm>
          <a:prstGeom prst="straightConnector1">
            <a:avLst/>
          </a:prstGeom>
          <a:noFill/>
          <a:ln cap="flat" cmpd="sng" w="63500">
            <a:solidFill>
              <a:srgbClr val="D331AA"/>
            </a:solidFill>
            <a:prstDash val="solid"/>
            <a:miter lim="800000"/>
            <a:headEnd len="sm" w="sm" type="none"/>
            <a:tailEnd len="sm" w="sm" type="none"/>
          </a:ln>
        </p:spPr>
      </p:cxnSp>
      <p:pic>
        <p:nvPicPr>
          <p:cNvPr descr="Video camera outline" id="126" name="Google Shape;126;p4"/>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27" name="Google Shape;127;p4"/>
          <p:cNvSpPr/>
          <p:nvPr/>
        </p:nvSpPr>
        <p:spPr>
          <a:xfrm>
            <a:off x="0" y="6467485"/>
            <a:ext cx="12192000" cy="390516"/>
          </a:xfrm>
          <a:prstGeom prst="rect">
            <a:avLst/>
          </a:prstGeom>
          <a:solidFill>
            <a:srgbClr val="30E1F4"/>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4"/>
          <p:cNvSpPr txBox="1"/>
          <p:nvPr/>
        </p:nvSpPr>
        <p:spPr>
          <a:xfrm>
            <a:off x="581025" y="1301326"/>
            <a:ext cx="10838811"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In this we need to determine the most common genre of movie and calculate their descriptive statistics of Imdb score.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We will use excel worksheet and statistics formula.</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1" lang="en-US" sz="1800" u="sng">
                <a:solidFill>
                  <a:schemeClr val="lt1"/>
                </a:solidFill>
                <a:latin typeface="Arial"/>
                <a:ea typeface="Arial"/>
                <a:cs typeface="Arial"/>
                <a:sym typeface="Arial"/>
              </a:rPr>
              <a:t>Formula used are </a:t>
            </a:r>
            <a:r>
              <a:rPr lang="en-US" sz="1800">
                <a:solidFill>
                  <a:schemeClr val="lt1"/>
                </a:solidFill>
                <a:latin typeface="Arial"/>
                <a:ea typeface="Arial"/>
                <a:cs typeface="Arial"/>
                <a:sym typeface="Arial"/>
              </a:rPr>
              <a:t>:- </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b="1" lang="en-US" sz="1800">
                <a:solidFill>
                  <a:schemeClr val="lt1"/>
                </a:solidFill>
                <a:highlight>
                  <a:srgbClr val="800080"/>
                </a:highlight>
                <a:latin typeface="Arial"/>
                <a:ea typeface="Arial"/>
                <a:cs typeface="Arial"/>
                <a:sym typeface="Arial"/>
              </a:rPr>
              <a:t>    Countif function to count the number of movies for each genre.</a:t>
            </a:r>
            <a:endParaRPr/>
          </a:p>
          <a:p>
            <a:pPr indent="0" lvl="0" marL="0" marR="0" rtl="0" algn="l">
              <a:spcBef>
                <a:spcPts val="0"/>
              </a:spcBef>
              <a:spcAft>
                <a:spcPts val="0"/>
              </a:spcAft>
              <a:buNone/>
            </a:pPr>
            <a:r>
              <a:t/>
            </a:r>
            <a:endParaRPr b="1" sz="1800">
              <a:solidFill>
                <a:schemeClr val="lt1"/>
              </a:solidFill>
              <a:highlight>
                <a:srgbClr val="800080"/>
              </a:highlight>
              <a:latin typeface="Arial"/>
              <a:ea typeface="Arial"/>
              <a:cs typeface="Arial"/>
              <a:sym typeface="Arial"/>
            </a:endParaRPr>
          </a:p>
          <a:p>
            <a:pPr indent="0" lvl="0" marL="0" marR="0" rtl="0" algn="l">
              <a:spcBef>
                <a:spcPts val="0"/>
              </a:spcBef>
              <a:spcAft>
                <a:spcPts val="0"/>
              </a:spcAft>
              <a:buNone/>
            </a:pPr>
            <a:r>
              <a:rPr b="1" lang="en-US" sz="1800">
                <a:solidFill>
                  <a:schemeClr val="lt1"/>
                </a:solidFill>
                <a:highlight>
                  <a:srgbClr val="800080"/>
                </a:highlight>
                <a:latin typeface="Arial"/>
                <a:ea typeface="Arial"/>
                <a:cs typeface="Arial"/>
                <a:sym typeface="Arial"/>
              </a:rPr>
              <a:t>    Excel functions like ( =Average() , =Median() , =Mode() , =Max() , =Min() ,      </a:t>
            </a:r>
            <a:endParaRPr/>
          </a:p>
          <a:p>
            <a:pPr indent="0" lvl="0" marL="0" marR="0" rtl="0" algn="l">
              <a:spcBef>
                <a:spcPts val="0"/>
              </a:spcBef>
              <a:spcAft>
                <a:spcPts val="0"/>
              </a:spcAft>
              <a:buNone/>
            </a:pPr>
            <a:r>
              <a:rPr b="1" lang="en-US" sz="1800">
                <a:solidFill>
                  <a:schemeClr val="lt1"/>
                </a:solidFill>
                <a:highlight>
                  <a:srgbClr val="800080"/>
                </a:highlight>
                <a:latin typeface="Arial"/>
                <a:ea typeface="Arial"/>
                <a:cs typeface="Arial"/>
                <a:sym typeface="Arial"/>
              </a:rPr>
              <a:t>                                =Var() , =Stdev() )</a:t>
            </a:r>
            <a:endParaRPr/>
          </a:p>
        </p:txBody>
      </p:sp>
      <p:sp>
        <p:nvSpPr>
          <p:cNvPr id="129" name="Google Shape;129;p4"/>
          <p:cNvSpPr txBox="1"/>
          <p:nvPr/>
        </p:nvSpPr>
        <p:spPr>
          <a:xfrm>
            <a:off x="581025" y="4098196"/>
            <a:ext cx="11135360"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Bookman Old Style"/>
                <a:ea typeface="Bookman Old Style"/>
                <a:cs typeface="Bookman Old Style"/>
                <a:sym typeface="Bookman Old Style"/>
              </a:rPr>
              <a:t>STEP :-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First we need to create a separate column of all the unique values of genre, here we will select one cell and insert a formula ( =Unique(Inside this bracket we need to put the whole range of Genre column) this will give us all unique genres together name this column as “Unique Genre”.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we need to know the number of movies for each genre So, use formula </a:t>
            </a:r>
            <a:r>
              <a:rPr b="1" lang="en-US" sz="2000">
                <a:solidFill>
                  <a:schemeClr val="lt1"/>
                </a:solidFill>
                <a:latin typeface="Bookman Old Style"/>
                <a:ea typeface="Bookman Old Style"/>
                <a:cs typeface="Bookman Old Style"/>
                <a:sym typeface="Bookman Old Style"/>
              </a:rPr>
              <a:t>(</a:t>
            </a:r>
            <a:r>
              <a:rPr lang="en-US" sz="1800">
                <a:solidFill>
                  <a:schemeClr val="lt1"/>
                </a:solidFill>
                <a:latin typeface="Bookman Old Style"/>
                <a:ea typeface="Bookman Old Style"/>
                <a:cs typeface="Bookman Old Style"/>
                <a:sym typeface="Bookman Old Style"/>
              </a:rPr>
              <a:t> =Countif((select whole range of genre),(select genre of which you want count of movies from unique genre column) </a:t>
            </a:r>
            <a:r>
              <a:rPr b="1" lang="en-US" sz="2000">
                <a:solidFill>
                  <a:schemeClr val="lt1"/>
                </a:solidFill>
                <a:latin typeface="Bookman Old Style"/>
                <a:ea typeface="Bookman Old Style"/>
                <a:cs typeface="Bookman Old Style"/>
                <a:sym typeface="Bookman Old Style"/>
              </a:rPr>
              <a:t>) </a:t>
            </a:r>
            <a:r>
              <a:rPr lang="en-US" sz="1800">
                <a:solidFill>
                  <a:schemeClr val="lt1"/>
                </a:solidFill>
                <a:latin typeface="Bookman Old Style"/>
                <a:ea typeface="Bookman Old Style"/>
                <a:cs typeface="Bookman Old Style"/>
                <a:sym typeface="Bookman Old Style"/>
              </a:rPr>
              <a:t>this will give as count.</a:t>
            </a:r>
            <a:endParaRPr b="1" sz="2000">
              <a:solidFill>
                <a:schemeClr val="lt1"/>
              </a:solidFill>
              <a:latin typeface="Bookman Old Style"/>
              <a:ea typeface="Bookman Old Style"/>
              <a:cs typeface="Bookman Old Style"/>
              <a:sym typeface="Bookman Old Style"/>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533400" y="4108344"/>
            <a:ext cx="9631680" cy="15402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B0F0"/>
              </a:buClr>
              <a:buSzPts val="2400"/>
              <a:buFont typeface="Bookman Old Style"/>
              <a:buNone/>
            </a:pPr>
            <a:r>
              <a:rPr b="1" lang="en-US" sz="2400" u="sng">
                <a:solidFill>
                  <a:srgbClr val="00B0F0"/>
                </a:solidFill>
                <a:latin typeface="Bookman Old Style"/>
                <a:ea typeface="Bookman Old Style"/>
                <a:cs typeface="Bookman Old Style"/>
                <a:sym typeface="Bookman Old Style"/>
              </a:rPr>
              <a:t>OUTPUT :- </a:t>
            </a:r>
            <a:br>
              <a:rPr b="1" lang="en-US" sz="2400" u="sng">
                <a:solidFill>
                  <a:srgbClr val="00B0F0"/>
                </a:solidFill>
                <a:latin typeface="Bookman Old Style"/>
                <a:ea typeface="Bookman Old Style"/>
                <a:cs typeface="Bookman Old Style"/>
                <a:sym typeface="Bookman Old Style"/>
              </a:rPr>
            </a:br>
            <a:br>
              <a:rPr lang="en-US" sz="2400"/>
            </a:br>
            <a:r>
              <a:rPr lang="en-US" sz="2400" u="sng">
                <a:solidFill>
                  <a:schemeClr val="hlink"/>
                </a:solidFill>
                <a:hlinkClick r:id="rId3"/>
              </a:rPr>
              <a:t>https://docs.google.com/spreadsheets/d/1mHXd78BAc9rba2FZlvc986VoE5c4Ha9m/edit?usp=sharing&amp;ouid=116064238907054497678&amp;rtpof=true&amp;sd=true</a:t>
            </a:r>
            <a:br>
              <a:rPr lang="en-US" sz="2400"/>
            </a:br>
            <a:endParaRPr sz="2400">
              <a:highlight>
                <a:srgbClr val="268A79"/>
              </a:highlight>
              <a:latin typeface="Bookman Old Style"/>
              <a:ea typeface="Bookman Old Style"/>
              <a:cs typeface="Bookman Old Style"/>
              <a:sym typeface="Bookman Old Style"/>
            </a:endParaRPr>
          </a:p>
        </p:txBody>
      </p:sp>
      <p:cxnSp>
        <p:nvCxnSpPr>
          <p:cNvPr id="135" name="Google Shape;135;p5"/>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136" name="Google Shape;136;p5"/>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137" name="Google Shape;137;p5"/>
          <p:cNvPicPr preferRelativeResize="0"/>
          <p:nvPr/>
        </p:nvPicPr>
        <p:blipFill rotWithShape="1">
          <a:blip r:embed="rId4">
            <a:alphaModFix/>
          </a:blip>
          <a:srcRect b="0" l="0" r="0" t="0"/>
          <a:stretch/>
        </p:blipFill>
        <p:spPr>
          <a:xfrm>
            <a:off x="11155680" y="0"/>
            <a:ext cx="1036320" cy="1036320"/>
          </a:xfrm>
          <a:prstGeom prst="rect">
            <a:avLst/>
          </a:prstGeom>
          <a:noFill/>
          <a:ln>
            <a:noFill/>
          </a:ln>
        </p:spPr>
      </p:pic>
      <p:sp>
        <p:nvSpPr>
          <p:cNvPr id="138" name="Google Shape;138;p5"/>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5"/>
          <p:cNvSpPr txBox="1"/>
          <p:nvPr/>
        </p:nvSpPr>
        <p:spPr>
          <a:xfrm>
            <a:off x="533400" y="843677"/>
            <a:ext cx="10915648"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using statistics we need to calculate Imdb score on each genre using formulas of average, median, mode, max, min, variance, standard deviation.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Create a different columns select a cell insert formulas (=Average(whole range of imdb score) ) , in another cell insert (=median(range of imdb score)) , in another cell insert(=mode(range of imdb score)) , in another cell insert(=max(imdb score)) , in another cell insert (=min(imdb score)) , in another cell insert(=var(range of imdb score)) , in another cell insert(=stdev(range of imdb score)).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Hence, now we have the required columns asked use conditional formatting to highlight these columns.</a:t>
            </a:r>
            <a:endParaRPr sz="1800">
              <a:solidFill>
                <a:schemeClr val="lt1"/>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title"/>
          </p:nvPr>
        </p:nvSpPr>
        <p:spPr>
          <a:xfrm>
            <a:off x="264160" y="530013"/>
            <a:ext cx="9144000" cy="12636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t>B)</a:t>
            </a:r>
            <a:r>
              <a:rPr b="1" i="0" lang="en-US" sz="3200">
                <a:solidFill>
                  <a:srgbClr val="8492A6"/>
                </a:solidFill>
                <a:latin typeface="Manrope"/>
                <a:ea typeface="Manrope"/>
                <a:cs typeface="Manrope"/>
                <a:sym typeface="Manrope"/>
              </a:rPr>
              <a:t>  </a:t>
            </a:r>
            <a:r>
              <a:rPr b="1" i="0" lang="en-US" sz="3200" u="sng">
                <a:latin typeface="Bookman Old Style"/>
                <a:ea typeface="Bookman Old Style"/>
                <a:cs typeface="Bookman Old Style"/>
                <a:sym typeface="Bookman Old Style"/>
              </a:rPr>
              <a:t>Movie Duration Analysis</a:t>
            </a:r>
            <a:endParaRPr sz="4000" u="sng">
              <a:latin typeface="Bookman Old Style"/>
              <a:ea typeface="Bookman Old Style"/>
              <a:cs typeface="Bookman Old Style"/>
              <a:sym typeface="Bookman Old Style"/>
            </a:endParaRPr>
          </a:p>
        </p:txBody>
      </p:sp>
      <p:sp>
        <p:nvSpPr>
          <p:cNvPr id="145" name="Google Shape;145;p6"/>
          <p:cNvSpPr txBox="1"/>
          <p:nvPr>
            <p:ph idx="1" type="body"/>
          </p:nvPr>
        </p:nvSpPr>
        <p:spPr>
          <a:xfrm>
            <a:off x="487680" y="1301326"/>
            <a:ext cx="10668000" cy="30480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lang="en-US" sz="1800">
                <a:latin typeface="Bookman Old Style"/>
                <a:ea typeface="Bookman Old Style"/>
                <a:cs typeface="Bookman Old Style"/>
                <a:sym typeface="Bookman Old Style"/>
              </a:rPr>
              <a:t>In this we need to analyze the distribution of movie durations and identify the relation between movie duration and IMDB score. </a:t>
            </a:r>
            <a:endParaRPr/>
          </a:p>
          <a:p>
            <a:pPr indent="-228600" lvl="0" marL="228600" rtl="0" algn="l">
              <a:lnSpc>
                <a:spcPct val="90000"/>
              </a:lnSpc>
              <a:spcBef>
                <a:spcPts val="1000"/>
              </a:spcBef>
              <a:spcAft>
                <a:spcPts val="0"/>
              </a:spcAft>
              <a:buClr>
                <a:schemeClr val="lt1"/>
              </a:buClr>
              <a:buSzPts val="1800"/>
              <a:buChar char="•"/>
            </a:pPr>
            <a:r>
              <a:rPr lang="en-US" sz="1800">
                <a:latin typeface="Bookman Old Style"/>
                <a:ea typeface="Bookman Old Style"/>
                <a:cs typeface="Bookman Old Style"/>
                <a:sym typeface="Bookman Old Style"/>
              </a:rPr>
              <a:t>We need to find the descriptive statistics such as mean , median, and standard deviation</a:t>
            </a:r>
            <a:endParaRPr/>
          </a:p>
          <a:p>
            <a:pPr indent="0" lvl="0" marL="0" rtl="0" algn="l">
              <a:lnSpc>
                <a:spcPct val="90000"/>
              </a:lnSpc>
              <a:spcBef>
                <a:spcPts val="1000"/>
              </a:spcBef>
              <a:spcAft>
                <a:spcPts val="0"/>
              </a:spcAft>
              <a:buClr>
                <a:schemeClr val="lt1"/>
              </a:buClr>
              <a:buSzPts val="1800"/>
              <a:buNone/>
            </a:pPr>
            <a:r>
              <a:rPr lang="en-US" sz="1800">
                <a:latin typeface="Bookman Old Style"/>
                <a:ea typeface="Bookman Old Style"/>
                <a:cs typeface="Bookman Old Style"/>
                <a:sym typeface="Bookman Old Style"/>
              </a:rPr>
              <a:t> </a:t>
            </a:r>
            <a:endParaRPr/>
          </a:p>
          <a:p>
            <a:pPr indent="-228600" lvl="0" marL="228600" rtl="0" algn="l">
              <a:lnSpc>
                <a:spcPct val="90000"/>
              </a:lnSpc>
              <a:spcBef>
                <a:spcPts val="1000"/>
              </a:spcBef>
              <a:spcAft>
                <a:spcPts val="0"/>
              </a:spcAft>
              <a:buClr>
                <a:schemeClr val="lt1"/>
              </a:buClr>
              <a:buSzPts val="2000"/>
              <a:buChar char="•"/>
            </a:pPr>
            <a:r>
              <a:rPr b="1" lang="en-US" sz="2000" u="sng">
                <a:latin typeface="Bookman Old Style"/>
                <a:ea typeface="Bookman Old Style"/>
                <a:cs typeface="Bookman Old Style"/>
                <a:sym typeface="Bookman Old Style"/>
              </a:rPr>
              <a:t>Formula used </a:t>
            </a:r>
            <a:r>
              <a:rPr lang="en-US" sz="2000">
                <a:latin typeface="Bookman Old Style"/>
                <a:ea typeface="Bookman Old Style"/>
                <a:cs typeface="Bookman Old Style"/>
                <a:sym typeface="Bookman Old Style"/>
              </a:rPr>
              <a:t>:- </a:t>
            </a:r>
            <a:r>
              <a:rPr b="1" lang="en-US" sz="2600">
                <a:highlight>
                  <a:srgbClr val="268A79"/>
                </a:highlight>
                <a:latin typeface="Bookman Old Style"/>
                <a:ea typeface="Bookman Old Style"/>
                <a:cs typeface="Bookman Old Style"/>
                <a:sym typeface="Bookman Old Style"/>
              </a:rPr>
              <a:t>=Average( ) , =Median( ) , =Stdev( )   </a:t>
            </a:r>
            <a:endParaRPr b="1" sz="2200">
              <a:highlight>
                <a:srgbClr val="268A79"/>
              </a:highlight>
              <a:latin typeface="Bookman Old Style"/>
              <a:ea typeface="Bookman Old Style"/>
              <a:cs typeface="Bookman Old Style"/>
              <a:sym typeface="Bookman Old Style"/>
            </a:endParaRPr>
          </a:p>
          <a:p>
            <a:pPr indent="-228600" lvl="0" marL="228600" rtl="0" algn="l">
              <a:lnSpc>
                <a:spcPct val="90000"/>
              </a:lnSpc>
              <a:spcBef>
                <a:spcPts val="1000"/>
              </a:spcBef>
              <a:spcAft>
                <a:spcPts val="0"/>
              </a:spcAft>
              <a:buClr>
                <a:schemeClr val="lt1"/>
              </a:buClr>
              <a:buSzPts val="1800"/>
              <a:buChar char="•"/>
            </a:pPr>
            <a:r>
              <a:rPr lang="en-US" sz="1800">
                <a:latin typeface="Bookman Old Style"/>
                <a:ea typeface="Bookman Old Style"/>
                <a:cs typeface="Bookman Old Style"/>
                <a:sym typeface="Bookman Old Style"/>
              </a:rPr>
              <a:t>Now we have to create a scatter plot to visualize the relationship between Imdb score and movie duration and also add the trendline to know the strength of relationship</a:t>
            </a:r>
            <a:r>
              <a:rPr lang="en-US" sz="2000">
                <a:latin typeface="Bookman Old Style"/>
                <a:ea typeface="Bookman Old Style"/>
                <a:cs typeface="Bookman Old Style"/>
                <a:sym typeface="Bookman Old Style"/>
              </a:rPr>
              <a:t>. </a:t>
            </a:r>
            <a:endParaRPr/>
          </a:p>
          <a:p>
            <a:pPr indent="-101600" lvl="0" marL="228600" rtl="0" algn="l">
              <a:lnSpc>
                <a:spcPct val="90000"/>
              </a:lnSpc>
              <a:spcBef>
                <a:spcPts val="1000"/>
              </a:spcBef>
              <a:spcAft>
                <a:spcPts val="0"/>
              </a:spcAft>
              <a:buClr>
                <a:schemeClr val="lt1"/>
              </a:buClr>
              <a:buSzPts val="2000"/>
              <a:buNone/>
            </a:pPr>
            <a:r>
              <a:t/>
            </a:r>
            <a:endParaRPr sz="2000">
              <a:highlight>
                <a:srgbClr val="268A79"/>
              </a:highlight>
              <a:latin typeface="Bookman Old Style"/>
              <a:ea typeface="Bookman Old Style"/>
              <a:cs typeface="Bookman Old Style"/>
              <a:sym typeface="Bookman Old Style"/>
            </a:endParaRPr>
          </a:p>
          <a:p>
            <a:pPr indent="-50800" lvl="0" marL="228600" rtl="0" algn="l">
              <a:lnSpc>
                <a:spcPct val="90000"/>
              </a:lnSpc>
              <a:spcBef>
                <a:spcPts val="1000"/>
              </a:spcBef>
              <a:spcAft>
                <a:spcPts val="0"/>
              </a:spcAft>
              <a:buClr>
                <a:schemeClr val="lt1"/>
              </a:buClr>
              <a:buSzPts val="2800"/>
              <a:buNone/>
            </a:pPr>
            <a:r>
              <a:t/>
            </a:r>
            <a:endParaRPr>
              <a:highlight>
                <a:srgbClr val="268A79"/>
              </a:highlight>
            </a:endParaRPr>
          </a:p>
          <a:p>
            <a:pPr indent="-50800" lvl="0" marL="228600" rtl="0" algn="l">
              <a:lnSpc>
                <a:spcPct val="90000"/>
              </a:lnSpc>
              <a:spcBef>
                <a:spcPts val="1000"/>
              </a:spcBef>
              <a:spcAft>
                <a:spcPts val="0"/>
              </a:spcAft>
              <a:buClr>
                <a:schemeClr val="lt1"/>
              </a:buClr>
              <a:buSzPts val="2800"/>
              <a:buNone/>
            </a:pPr>
            <a:r>
              <a:t/>
            </a:r>
            <a:endParaRPr/>
          </a:p>
        </p:txBody>
      </p:sp>
      <p:cxnSp>
        <p:nvCxnSpPr>
          <p:cNvPr id="146" name="Google Shape;146;p6"/>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147" name="Google Shape;147;p6"/>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148" name="Google Shape;148;p6"/>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49" name="Google Shape;149;p6"/>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6"/>
          <p:cNvSpPr txBox="1"/>
          <p:nvPr/>
        </p:nvSpPr>
        <p:spPr>
          <a:xfrm>
            <a:off x="609608" y="3987013"/>
            <a:ext cx="10810233"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lt1"/>
                </a:solidFill>
                <a:latin typeface="Bookman Old Style"/>
                <a:ea typeface="Bookman Old Style"/>
                <a:cs typeface="Bookman Old Style"/>
                <a:sym typeface="Bookman Old Style"/>
              </a:rPr>
              <a:t>STEP</a:t>
            </a:r>
            <a:r>
              <a:rPr b="1" lang="en-US" sz="1800">
                <a:solidFill>
                  <a:schemeClr val="lt1"/>
                </a:solidFill>
                <a:latin typeface="Bookman Old Style"/>
                <a:ea typeface="Bookman Old Style"/>
                <a:cs typeface="Bookman Old Style"/>
                <a:sym typeface="Bookman Old Style"/>
              </a:rPr>
              <a:t> :-</a:t>
            </a:r>
            <a:endParaRPr/>
          </a:p>
          <a:p>
            <a:pPr indent="0" lvl="0" marL="0" marR="0" rtl="0" algn="l">
              <a:spcBef>
                <a:spcPts val="0"/>
              </a:spcBef>
              <a:spcAft>
                <a:spcPts val="0"/>
              </a:spcAft>
              <a:buNone/>
            </a:pPr>
            <a:r>
              <a:t/>
            </a:r>
            <a:endParaRPr b="1"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We need to use several statistics on movie duration column to find average of duration, median and standard deviation of duration.</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In different cells insert formula for Average ( =Average(select whole range of duration column) ) , for Median ( =Median(select whole range of duration column) ) , for Standard Deviation ( =Stdev(select whole range of duration column) ).</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Bookman Old Style"/>
              <a:ea typeface="Bookman Old Style"/>
              <a:cs typeface="Bookman Old Style"/>
              <a:sym typeface="Bookman Old Style"/>
            </a:endParaRPr>
          </a:p>
          <a:p>
            <a:pPr indent="-171450" lvl="0" marL="285750" marR="0" rtl="0" algn="l">
              <a:spcBef>
                <a:spcPts val="0"/>
              </a:spcBef>
              <a:spcAft>
                <a:spcPts val="0"/>
              </a:spcAft>
              <a:buClr>
                <a:schemeClr val="lt1"/>
              </a:buClr>
              <a:buSzPts val="1800"/>
              <a:buFont typeface="Noto Sans Symbols"/>
              <a:buNone/>
            </a:pPr>
            <a:r>
              <a:t/>
            </a:r>
            <a:endParaRPr b="1" sz="1800">
              <a:solidFill>
                <a:schemeClr val="lt1"/>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g2804b6bdaa6_1_0"/>
          <p:cNvCxnSpPr/>
          <p:nvPr/>
        </p:nvCxnSpPr>
        <p:spPr>
          <a:xfrm>
            <a:off x="11805920" y="1036320"/>
            <a:ext cx="0" cy="5821800"/>
          </a:xfrm>
          <a:prstGeom prst="straightConnector1">
            <a:avLst/>
          </a:prstGeom>
          <a:noFill/>
          <a:ln cap="flat" cmpd="sng" w="63500">
            <a:solidFill>
              <a:srgbClr val="30E1F4"/>
            </a:solidFill>
            <a:prstDash val="solid"/>
            <a:miter lim="800000"/>
            <a:headEnd len="sm" w="sm" type="none"/>
            <a:tailEnd len="sm" w="sm" type="none"/>
          </a:ln>
        </p:spPr>
      </p:cxnSp>
      <p:cxnSp>
        <p:nvCxnSpPr>
          <p:cNvPr id="156" name="Google Shape;156;g2804b6bdaa6_1_0"/>
          <p:cNvCxnSpPr/>
          <p:nvPr/>
        </p:nvCxnSpPr>
        <p:spPr>
          <a:xfrm>
            <a:off x="0" y="265006"/>
            <a:ext cx="1120650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157" name="Google Shape;157;g2804b6bdaa6_1_0"/>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58" name="Google Shape;158;g2804b6bdaa6_1_0"/>
          <p:cNvSpPr/>
          <p:nvPr/>
        </p:nvSpPr>
        <p:spPr>
          <a:xfrm>
            <a:off x="0" y="6327987"/>
            <a:ext cx="12192000" cy="530100"/>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9" name="Google Shape;159;g2804b6bdaa6_1_0"/>
          <p:cNvPicPr preferRelativeResize="0"/>
          <p:nvPr/>
        </p:nvPicPr>
        <p:blipFill>
          <a:blip r:embed="rId4">
            <a:alphaModFix/>
          </a:blip>
          <a:stretch>
            <a:fillRect/>
          </a:stretch>
        </p:blipFill>
        <p:spPr>
          <a:xfrm>
            <a:off x="725781" y="464825"/>
            <a:ext cx="10480718" cy="571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386079" y="762415"/>
            <a:ext cx="10820353" cy="3645339"/>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lt1"/>
              </a:buClr>
              <a:buSzPts val="1800"/>
              <a:buFont typeface="Noto Sans Symbols"/>
              <a:buChar char="❑"/>
            </a:pPr>
            <a:r>
              <a:rPr lang="en-US" sz="1800">
                <a:latin typeface="Bookman Old Style"/>
                <a:ea typeface="Bookman Old Style"/>
                <a:cs typeface="Bookman Old Style"/>
                <a:sym typeface="Bookman Old Style"/>
              </a:rPr>
              <a:t>Now we need to identify the relation between movie duration and Imdb score for this we need to insert a scatter plot which will show us all the scattered value of rating Vs duration.</a:t>
            </a:r>
            <a:br>
              <a:rPr lang="en-US" sz="1800">
                <a:latin typeface="Bookman Old Style"/>
                <a:ea typeface="Bookman Old Style"/>
                <a:cs typeface="Bookman Old Style"/>
                <a:sym typeface="Bookman Old Style"/>
              </a:rPr>
            </a:br>
            <a:br>
              <a:rPr lang="en-US" sz="1800">
                <a:latin typeface="Bookman Old Style"/>
                <a:ea typeface="Bookman Old Style"/>
                <a:cs typeface="Bookman Old Style"/>
                <a:sym typeface="Bookman Old Style"/>
              </a:rPr>
            </a:br>
            <a:r>
              <a:rPr lang="en-US" sz="1800">
                <a:latin typeface="Bookman Old Style"/>
                <a:ea typeface="Bookman Old Style"/>
                <a:cs typeface="Bookman Old Style"/>
                <a:sym typeface="Bookman Old Style"/>
              </a:rPr>
              <a:t>Select both the columns of duration and Imdb score and now from insert tab insert a scatter plot graph, this will give us a graph chart of duration Vs Imdb score.</a:t>
            </a:r>
            <a:br>
              <a:rPr lang="en-US" sz="1800">
                <a:latin typeface="Bookman Old Style"/>
                <a:ea typeface="Bookman Old Style"/>
                <a:cs typeface="Bookman Old Style"/>
                <a:sym typeface="Bookman Old Style"/>
              </a:rPr>
            </a:br>
            <a:br>
              <a:rPr lang="en-US" sz="1800">
                <a:latin typeface="Bookman Old Style"/>
                <a:ea typeface="Bookman Old Style"/>
                <a:cs typeface="Bookman Old Style"/>
                <a:sym typeface="Bookman Old Style"/>
              </a:rPr>
            </a:br>
            <a:r>
              <a:rPr lang="en-US" sz="1800">
                <a:latin typeface="Bookman Old Style"/>
                <a:ea typeface="Bookman Old Style"/>
                <a:cs typeface="Bookman Old Style"/>
                <a:sym typeface="Bookman Old Style"/>
              </a:rPr>
              <a:t>And as a result we can see that between time duration 60 – 200 there is maximum number of Imdb score. </a:t>
            </a:r>
            <a:br>
              <a:rPr lang="en-US" sz="1800">
                <a:latin typeface="Bookman Old Style"/>
                <a:ea typeface="Bookman Old Style"/>
                <a:cs typeface="Bookman Old Style"/>
                <a:sym typeface="Bookman Old Style"/>
              </a:rPr>
            </a:br>
            <a:endParaRPr sz="1800">
              <a:highlight>
                <a:srgbClr val="268A79"/>
              </a:highlight>
              <a:latin typeface="Bookman Old Style"/>
              <a:ea typeface="Bookman Old Style"/>
              <a:cs typeface="Bookman Old Style"/>
              <a:sym typeface="Bookman Old Style"/>
            </a:endParaRPr>
          </a:p>
        </p:txBody>
      </p:sp>
      <p:cxnSp>
        <p:nvCxnSpPr>
          <p:cNvPr id="165" name="Google Shape;165;p7"/>
          <p:cNvCxnSpPr/>
          <p:nvPr/>
        </p:nvCxnSpPr>
        <p:spPr>
          <a:xfrm>
            <a:off x="11805920" y="1036320"/>
            <a:ext cx="0" cy="5821680"/>
          </a:xfrm>
          <a:prstGeom prst="straightConnector1">
            <a:avLst/>
          </a:prstGeom>
          <a:noFill/>
          <a:ln cap="flat" cmpd="sng" w="63500">
            <a:solidFill>
              <a:srgbClr val="30E1F4"/>
            </a:solidFill>
            <a:prstDash val="solid"/>
            <a:miter lim="800000"/>
            <a:headEnd len="sm" w="sm" type="none"/>
            <a:tailEnd len="sm" w="sm" type="none"/>
          </a:ln>
        </p:spPr>
      </p:cxnSp>
      <p:cxnSp>
        <p:nvCxnSpPr>
          <p:cNvPr id="166" name="Google Shape;166;p7"/>
          <p:cNvCxnSpPr/>
          <p:nvPr/>
        </p:nvCxnSpPr>
        <p:spPr>
          <a:xfrm>
            <a:off x="0" y="265006"/>
            <a:ext cx="11206480" cy="0"/>
          </a:xfrm>
          <a:prstGeom prst="straightConnector1">
            <a:avLst/>
          </a:prstGeom>
          <a:noFill/>
          <a:ln cap="flat" cmpd="sng" w="63500">
            <a:solidFill>
              <a:srgbClr val="30E1F4"/>
            </a:solidFill>
            <a:prstDash val="solid"/>
            <a:miter lim="800000"/>
            <a:headEnd len="sm" w="sm" type="none"/>
            <a:tailEnd len="sm" w="sm" type="none"/>
          </a:ln>
        </p:spPr>
      </p:cxnSp>
      <p:pic>
        <p:nvPicPr>
          <p:cNvPr descr="Video camera outline" id="167" name="Google Shape;167;p7"/>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68" name="Google Shape;168;p7"/>
          <p:cNvSpPr/>
          <p:nvPr/>
        </p:nvSpPr>
        <p:spPr>
          <a:xfrm>
            <a:off x="0" y="6327987"/>
            <a:ext cx="12192000" cy="530013"/>
          </a:xfrm>
          <a:prstGeom prst="rect">
            <a:avLst/>
          </a:prstGeom>
          <a:solidFill>
            <a:srgbClr val="D331AA"/>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7"/>
          <p:cNvSpPr txBox="1"/>
          <p:nvPr/>
        </p:nvSpPr>
        <p:spPr>
          <a:xfrm>
            <a:off x="553325" y="4133848"/>
            <a:ext cx="1069927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00B0F0"/>
                </a:solidFill>
                <a:latin typeface="Bookman Old Style"/>
                <a:ea typeface="Bookman Old Style"/>
                <a:cs typeface="Bookman Old Style"/>
                <a:sym typeface="Bookman Old Style"/>
              </a:rPr>
              <a:t>OUTPUT :- </a:t>
            </a:r>
            <a:endParaRPr/>
          </a:p>
          <a:p>
            <a:pPr indent="0" lvl="0" marL="0" marR="0" rtl="0" algn="l">
              <a:spcBef>
                <a:spcPts val="0"/>
              </a:spcBef>
              <a:spcAft>
                <a:spcPts val="0"/>
              </a:spcAft>
              <a:buNone/>
            </a:pPr>
            <a:r>
              <a:t/>
            </a:r>
            <a:endParaRPr b="1" sz="2000" u="sng">
              <a:solidFill>
                <a:schemeClr val="lt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2000" u="sng">
                <a:solidFill>
                  <a:schemeClr val="lt1"/>
                </a:solidFill>
                <a:latin typeface="Bookman Old Style"/>
                <a:ea typeface="Bookman Old Style"/>
                <a:cs typeface="Bookman Old Style"/>
                <a:sym typeface="Bookman Old Style"/>
                <a:hlinkClick r:id="rId4">
                  <a:extLst>
                    <a:ext uri="{A12FA001-AC4F-418D-AE19-62706E023703}">
                      <ahyp:hlinkClr val="tx"/>
                    </a:ext>
                  </a:extLst>
                </a:hlinkClick>
              </a:rPr>
              <a:t>https://docs.google.com/spreadsheets/d/1sYEWdb0Hike2OCVHlm4OoeDrSe-f1_kP/edit?usp=sharing&amp;ouid=116064238907054497678&amp;rtpof=true&amp;sd=true</a:t>
            </a:r>
            <a:endParaRPr sz="2000" u="sng">
              <a:solidFill>
                <a:schemeClr val="lt1"/>
              </a:solidFill>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386079" y="496995"/>
            <a:ext cx="9144000" cy="8644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Bookman Old Style"/>
              <a:buNone/>
            </a:pPr>
            <a:r>
              <a:rPr b="1" lang="en-US" sz="3200">
                <a:latin typeface="Bookman Old Style"/>
                <a:ea typeface="Bookman Old Style"/>
                <a:cs typeface="Bookman Old Style"/>
                <a:sym typeface="Bookman Old Style"/>
              </a:rPr>
              <a:t>C)</a:t>
            </a:r>
            <a:r>
              <a:rPr b="1" i="0" lang="en-US" sz="3200">
                <a:latin typeface="Bookman Old Style"/>
                <a:ea typeface="Bookman Old Style"/>
                <a:cs typeface="Bookman Old Style"/>
                <a:sym typeface="Bookman Old Style"/>
              </a:rPr>
              <a:t>  </a:t>
            </a:r>
            <a:r>
              <a:rPr b="1" i="0" lang="en-US" sz="3200" u="sng">
                <a:latin typeface="Bookman Old Style"/>
                <a:ea typeface="Bookman Old Style"/>
                <a:cs typeface="Bookman Old Style"/>
                <a:sym typeface="Bookman Old Style"/>
              </a:rPr>
              <a:t>Language Analysis</a:t>
            </a:r>
            <a:endParaRPr b="1" sz="3200" u="sng">
              <a:latin typeface="Bookman Old Style"/>
              <a:ea typeface="Bookman Old Style"/>
              <a:cs typeface="Bookman Old Style"/>
              <a:sym typeface="Bookman Old Style"/>
            </a:endParaRPr>
          </a:p>
        </p:txBody>
      </p:sp>
      <p:sp>
        <p:nvSpPr>
          <p:cNvPr id="175" name="Google Shape;175;p8"/>
          <p:cNvSpPr txBox="1"/>
          <p:nvPr>
            <p:ph idx="1" type="body"/>
          </p:nvPr>
        </p:nvSpPr>
        <p:spPr>
          <a:xfrm>
            <a:off x="375920" y="1301326"/>
            <a:ext cx="11043921" cy="313859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1800"/>
              <a:buChar char="•"/>
            </a:pPr>
            <a:r>
              <a:rPr lang="en-US" sz="1800">
                <a:latin typeface="Bookman Old Style"/>
                <a:ea typeface="Bookman Old Style"/>
                <a:cs typeface="Bookman Old Style"/>
                <a:sym typeface="Bookman Old Style"/>
              </a:rPr>
              <a:t>We need to determine the most common languages used in movies and analyze their impact on the IMDB score using statistics.</a:t>
            </a:r>
            <a:endParaRPr/>
          </a:p>
          <a:p>
            <a:pPr indent="-228600" lvl="0" marL="228600" rtl="0" algn="l">
              <a:lnSpc>
                <a:spcPct val="90000"/>
              </a:lnSpc>
              <a:spcBef>
                <a:spcPts val="1000"/>
              </a:spcBef>
              <a:spcAft>
                <a:spcPts val="0"/>
              </a:spcAft>
              <a:buClr>
                <a:schemeClr val="lt1"/>
              </a:buClr>
              <a:buSzPts val="1800"/>
              <a:buChar char="•"/>
            </a:pPr>
            <a:r>
              <a:rPr lang="en-US" sz="1800">
                <a:latin typeface="Bookman Old Style"/>
                <a:ea typeface="Bookman Old Style"/>
                <a:cs typeface="Bookman Old Style"/>
                <a:sym typeface="Bookman Old Style"/>
              </a:rPr>
              <a:t>First we will use the countif function to know the count of languages and then we will use statistics formulas to know the average, median and standard deviation of Imdb score for each language.</a:t>
            </a:r>
            <a:endParaRPr/>
          </a:p>
          <a:p>
            <a:pPr indent="-101600" lvl="0" marL="228600" rtl="0" algn="l">
              <a:lnSpc>
                <a:spcPct val="90000"/>
              </a:lnSpc>
              <a:spcBef>
                <a:spcPts val="1000"/>
              </a:spcBef>
              <a:spcAft>
                <a:spcPts val="0"/>
              </a:spcAft>
              <a:buClr>
                <a:schemeClr val="lt1"/>
              </a:buClr>
              <a:buSzPts val="2000"/>
              <a:buNone/>
            </a:pPr>
            <a:r>
              <a:t/>
            </a:r>
            <a:endParaRPr sz="2000">
              <a:latin typeface="Bookman Old Style"/>
              <a:ea typeface="Bookman Old Style"/>
              <a:cs typeface="Bookman Old Style"/>
              <a:sym typeface="Bookman Old Style"/>
            </a:endParaRPr>
          </a:p>
          <a:p>
            <a:pPr indent="-228600" lvl="0" marL="228600" rtl="0" algn="l">
              <a:lnSpc>
                <a:spcPct val="90000"/>
              </a:lnSpc>
              <a:spcBef>
                <a:spcPts val="1000"/>
              </a:spcBef>
              <a:spcAft>
                <a:spcPts val="0"/>
              </a:spcAft>
              <a:buClr>
                <a:schemeClr val="lt1"/>
              </a:buClr>
              <a:buSzPts val="2000"/>
              <a:buChar char="•"/>
            </a:pPr>
            <a:r>
              <a:rPr b="1" lang="en-US" sz="2000" u="sng">
                <a:latin typeface="Bookman Old Style"/>
                <a:ea typeface="Bookman Old Style"/>
                <a:cs typeface="Bookman Old Style"/>
                <a:sym typeface="Bookman Old Style"/>
              </a:rPr>
              <a:t>Formula used </a:t>
            </a:r>
            <a:r>
              <a:rPr lang="en-US" sz="2000">
                <a:latin typeface="Bookman Old Style"/>
                <a:ea typeface="Bookman Old Style"/>
                <a:cs typeface="Bookman Old Style"/>
                <a:sym typeface="Bookman Old Style"/>
              </a:rPr>
              <a:t>:- </a:t>
            </a:r>
            <a:r>
              <a:rPr b="1" lang="en-US" sz="2400">
                <a:highlight>
                  <a:srgbClr val="800080"/>
                </a:highlight>
                <a:latin typeface="Bookman Old Style"/>
                <a:ea typeface="Bookman Old Style"/>
                <a:cs typeface="Bookman Old Style"/>
                <a:sym typeface="Bookman Old Style"/>
              </a:rPr>
              <a:t>=countif( ) , =Mean( ) ,=Median( ) , =Stdev( )  </a:t>
            </a:r>
            <a:endParaRPr/>
          </a:p>
          <a:p>
            <a:pPr indent="-76200" lvl="0" marL="228600" rtl="0" algn="l">
              <a:lnSpc>
                <a:spcPct val="90000"/>
              </a:lnSpc>
              <a:spcBef>
                <a:spcPts val="1000"/>
              </a:spcBef>
              <a:spcAft>
                <a:spcPts val="0"/>
              </a:spcAft>
              <a:buClr>
                <a:schemeClr val="lt1"/>
              </a:buClr>
              <a:buSzPts val="2400"/>
              <a:buNone/>
            </a:pPr>
            <a:r>
              <a:t/>
            </a:r>
            <a:endParaRPr b="1" sz="2400">
              <a:latin typeface="Bookman Old Style"/>
              <a:ea typeface="Bookman Old Style"/>
              <a:cs typeface="Bookman Old Style"/>
              <a:sym typeface="Bookman Old Style"/>
            </a:endParaRPr>
          </a:p>
          <a:p>
            <a:pPr indent="-228600" lvl="0" marL="228600" rtl="0" algn="l">
              <a:lnSpc>
                <a:spcPct val="90000"/>
              </a:lnSpc>
              <a:spcBef>
                <a:spcPts val="1000"/>
              </a:spcBef>
              <a:spcAft>
                <a:spcPts val="0"/>
              </a:spcAft>
              <a:buClr>
                <a:schemeClr val="lt1"/>
              </a:buClr>
              <a:buSzPts val="1800"/>
              <a:buChar char="•"/>
            </a:pPr>
            <a:r>
              <a:rPr lang="en-US" sz="1800">
                <a:latin typeface="Bookman Old Style"/>
                <a:ea typeface="Bookman Old Style"/>
                <a:cs typeface="Bookman Old Style"/>
                <a:sym typeface="Bookman Old Style"/>
              </a:rPr>
              <a:t>Now compare the statistics to understand the impact of languages on movies ratings.</a:t>
            </a:r>
            <a:endParaRPr/>
          </a:p>
          <a:p>
            <a:pPr indent="0" lvl="0" marL="0" rtl="0" algn="l">
              <a:lnSpc>
                <a:spcPct val="90000"/>
              </a:lnSpc>
              <a:spcBef>
                <a:spcPts val="1000"/>
              </a:spcBef>
              <a:spcAft>
                <a:spcPts val="0"/>
              </a:spcAft>
              <a:buClr>
                <a:schemeClr val="lt1"/>
              </a:buClr>
              <a:buSzPts val="2000"/>
              <a:buNone/>
            </a:pPr>
            <a:r>
              <a:t/>
            </a:r>
            <a:endParaRPr sz="2000"/>
          </a:p>
        </p:txBody>
      </p:sp>
      <p:cxnSp>
        <p:nvCxnSpPr>
          <p:cNvPr id="176" name="Google Shape;176;p8"/>
          <p:cNvCxnSpPr/>
          <p:nvPr/>
        </p:nvCxnSpPr>
        <p:spPr>
          <a:xfrm>
            <a:off x="11805920" y="1036320"/>
            <a:ext cx="0" cy="5821680"/>
          </a:xfrm>
          <a:prstGeom prst="straightConnector1">
            <a:avLst/>
          </a:prstGeom>
          <a:noFill/>
          <a:ln cap="flat" cmpd="sng" w="63500">
            <a:solidFill>
              <a:srgbClr val="D331AA"/>
            </a:solidFill>
            <a:prstDash val="solid"/>
            <a:miter lim="800000"/>
            <a:headEnd len="sm" w="sm" type="none"/>
            <a:tailEnd len="sm" w="sm" type="none"/>
          </a:ln>
        </p:spPr>
      </p:cxnSp>
      <p:cxnSp>
        <p:nvCxnSpPr>
          <p:cNvPr id="177" name="Google Shape;177;p8"/>
          <p:cNvCxnSpPr/>
          <p:nvPr/>
        </p:nvCxnSpPr>
        <p:spPr>
          <a:xfrm>
            <a:off x="0" y="265006"/>
            <a:ext cx="11206480" cy="0"/>
          </a:xfrm>
          <a:prstGeom prst="straightConnector1">
            <a:avLst/>
          </a:prstGeom>
          <a:noFill/>
          <a:ln cap="flat" cmpd="sng" w="63500">
            <a:solidFill>
              <a:srgbClr val="D331AA"/>
            </a:solidFill>
            <a:prstDash val="solid"/>
            <a:miter lim="800000"/>
            <a:headEnd len="sm" w="sm" type="none"/>
            <a:tailEnd len="sm" w="sm" type="none"/>
          </a:ln>
        </p:spPr>
      </p:cxnSp>
      <p:pic>
        <p:nvPicPr>
          <p:cNvPr descr="Video camera outline" id="178" name="Google Shape;178;p8"/>
          <p:cNvPicPr preferRelativeResize="0"/>
          <p:nvPr/>
        </p:nvPicPr>
        <p:blipFill rotWithShape="1">
          <a:blip r:embed="rId3">
            <a:alphaModFix/>
          </a:blip>
          <a:srcRect b="0" l="0" r="0" t="0"/>
          <a:stretch/>
        </p:blipFill>
        <p:spPr>
          <a:xfrm>
            <a:off x="11155680" y="0"/>
            <a:ext cx="1036320" cy="1036320"/>
          </a:xfrm>
          <a:prstGeom prst="rect">
            <a:avLst/>
          </a:prstGeom>
          <a:noFill/>
          <a:ln>
            <a:noFill/>
          </a:ln>
        </p:spPr>
      </p:pic>
      <p:sp>
        <p:nvSpPr>
          <p:cNvPr id="179" name="Google Shape;179;p8"/>
          <p:cNvSpPr/>
          <p:nvPr/>
        </p:nvSpPr>
        <p:spPr>
          <a:xfrm>
            <a:off x="0" y="6327987"/>
            <a:ext cx="12192000" cy="530013"/>
          </a:xfrm>
          <a:prstGeom prst="rect">
            <a:avLst/>
          </a:prstGeom>
          <a:solidFill>
            <a:srgbClr val="30E1F4"/>
          </a:solidFill>
          <a:ln cap="flat" cmpd="sng" w="12700">
            <a:solidFill>
              <a:srgbClr val="46442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8"/>
          <p:cNvSpPr txBox="1"/>
          <p:nvPr/>
        </p:nvSpPr>
        <p:spPr>
          <a:xfrm>
            <a:off x="476264" y="4228588"/>
            <a:ext cx="1109152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lt1"/>
                </a:solidFill>
                <a:latin typeface="Bookman Old Style"/>
                <a:ea typeface="Bookman Old Style"/>
                <a:cs typeface="Bookman Old Style"/>
                <a:sym typeface="Bookman Old Style"/>
              </a:rPr>
              <a:t>STEPS</a:t>
            </a:r>
            <a:r>
              <a:rPr lang="en-US" sz="1800">
                <a:solidFill>
                  <a:schemeClr val="lt1"/>
                </a:solidFill>
                <a:latin typeface="Bookman Old Style"/>
                <a:ea typeface="Bookman Old Style"/>
                <a:cs typeface="Bookman Old Style"/>
                <a:sym typeface="Bookman Old Style"/>
              </a:rPr>
              <a:t> :- </a:t>
            </a:r>
            <a:endParaRPr/>
          </a:p>
          <a:p>
            <a:pPr indent="0" lvl="0" marL="0" marR="0" rtl="0" algn="l">
              <a:spcBef>
                <a:spcPts val="0"/>
              </a:spcBef>
              <a:spcAft>
                <a:spcPts val="0"/>
              </a:spcAft>
              <a:buNone/>
            </a:pPr>
            <a:r>
              <a:t/>
            </a:r>
            <a:endParaRPr sz="1800">
              <a:solidFill>
                <a:schemeClr val="lt1"/>
              </a:solidFill>
              <a:latin typeface="Bookman Old Style"/>
              <a:ea typeface="Bookman Old Style"/>
              <a:cs typeface="Bookman Old Style"/>
              <a:sym typeface="Bookman Old Style"/>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First create a new column of “Unique Languages” in cell insert formula ( =Unique( select whole range of language) ) this will give us new unique values of languages.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use ( =countif(range of language , specific language) ) function to know the count of movies of each language.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Now we need to use statistical formulas to know imdb score for each language.</a:t>
            </a:r>
            <a:endParaRPr sz="1800">
              <a:solidFill>
                <a:schemeClr val="lt1"/>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orn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2023-09-08T16:46:27Z</dcterms:created>
  <dc:creator>FNU LNU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2023-09-08T18:27:37Z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005e5b47-31c3-4d19-bf9b-82a3c6ee47fb</vt:lpwstr>
  </property>
  <property fmtid="{D5CDD505-2E9C-101B-9397-08002B2CF9AE}" pid="7" name="MSIP_Label_defa4170-0d19-0005-0004-bc88714345d2_ActionId">
    <vt:lpwstr>501a54fe-0aa5-4810-9abb-0df8de0b320d</vt:lpwstr>
  </property>
  <property fmtid="{D5CDD505-2E9C-101B-9397-08002B2CF9AE}" pid="8" name="MSIP_Label_defa4170-0d19-0005-0004-bc88714345d2_ContentBits">
    <vt:lpwstr>0</vt:lpwstr>
  </property>
</Properties>
</file>