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9" r:id="rId1"/>
  </p:sldMasterIdLst>
  <p:notesMasterIdLst>
    <p:notesMasterId r:id="rId23"/>
  </p:notesMasterIdLst>
  <p:handoutMasterIdLst>
    <p:handoutMasterId r:id="rId24"/>
  </p:handoutMasterIdLst>
  <p:sldIdLst>
    <p:sldId id="256" r:id="rId2"/>
    <p:sldId id="297" r:id="rId3"/>
    <p:sldId id="257" r:id="rId4"/>
    <p:sldId id="283" r:id="rId5"/>
    <p:sldId id="258" r:id="rId6"/>
    <p:sldId id="295" r:id="rId7"/>
    <p:sldId id="296" r:id="rId8"/>
    <p:sldId id="287" r:id="rId9"/>
    <p:sldId id="261" r:id="rId10"/>
    <p:sldId id="262" r:id="rId11"/>
    <p:sldId id="292" r:id="rId12"/>
    <p:sldId id="293" r:id="rId13"/>
    <p:sldId id="263" r:id="rId14"/>
    <p:sldId id="264" r:id="rId15"/>
    <p:sldId id="265" r:id="rId16"/>
    <p:sldId id="266" r:id="rId17"/>
    <p:sldId id="267" r:id="rId18"/>
    <p:sldId id="268" r:id="rId19"/>
    <p:sldId id="270"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959" autoAdjust="0"/>
    <p:restoredTop sz="94660"/>
  </p:normalViewPr>
  <p:slideViewPr>
    <p:cSldViewPr snapToGrid="0">
      <p:cViewPr varScale="1">
        <p:scale>
          <a:sx n="67" d="100"/>
          <a:sy n="67" d="100"/>
        </p:scale>
        <p:origin x="1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6C425E-D053-4D19-89BF-3A7D31BD20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10B9345-4FEB-4A90-B8C0-9E94A60EC6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A8D1A0-8F50-4CC6-B4B8-B8D8E15B36FC}" type="datetimeFigureOut">
              <a:rPr lang="en-IN" smtClean="0"/>
              <a:t>06-04-2022</a:t>
            </a:fld>
            <a:endParaRPr lang="en-IN"/>
          </a:p>
        </p:txBody>
      </p:sp>
      <p:sp>
        <p:nvSpPr>
          <p:cNvPr id="4" name="Footer Placeholder 3">
            <a:extLst>
              <a:ext uri="{FF2B5EF4-FFF2-40B4-BE49-F238E27FC236}">
                <a16:creationId xmlns:a16="http://schemas.microsoft.com/office/drawing/2014/main" id="{F21A7D36-E1DE-4B33-B67B-69C2C562D9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0FE17BB-56F4-4186-8A66-1B30D01641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B92463-74F3-429D-84A2-9C408516E6FA}" type="slidenum">
              <a:rPr lang="en-IN" smtClean="0"/>
              <a:t>‹#›</a:t>
            </a:fld>
            <a:endParaRPr lang="en-IN"/>
          </a:p>
        </p:txBody>
      </p:sp>
    </p:spTree>
    <p:extLst>
      <p:ext uri="{BB962C8B-B14F-4D97-AF65-F5344CB8AC3E}">
        <p14:creationId xmlns:p14="http://schemas.microsoft.com/office/powerpoint/2010/main" val="2549018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33BF3-5C8D-4BB8-9FD9-49A313435AA1}" type="datetimeFigureOut">
              <a:rPr lang="en-IN" smtClean="0"/>
              <a:t>06-04-2022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40FE9-1BCD-4919-999C-564A64F44B39}" type="slidenum">
              <a:rPr lang="en-IN" smtClean="0"/>
              <a:t>‹#›</a:t>
            </a:fld>
            <a:endParaRPr lang="en-IN"/>
          </a:p>
        </p:txBody>
      </p:sp>
    </p:spTree>
    <p:extLst>
      <p:ext uri="{BB962C8B-B14F-4D97-AF65-F5344CB8AC3E}">
        <p14:creationId xmlns:p14="http://schemas.microsoft.com/office/powerpoint/2010/main" val="30305892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2683DF-DE47-4080-AFDB-E9D498E61117}" type="datetime1">
              <a:rPr lang="en-IN" smtClean="0"/>
              <a:t>06-04-2022</a:t>
            </a:fld>
            <a:endParaRPr lang="en-IN"/>
          </a:p>
        </p:txBody>
      </p:sp>
      <p:sp>
        <p:nvSpPr>
          <p:cNvPr id="5" name="Footer Placeholder 4"/>
          <p:cNvSpPr>
            <a:spLocks noGrp="1"/>
          </p:cNvSpPr>
          <p:nvPr>
            <p:ph type="ftr" sz="quarter" idx="11"/>
          </p:nvPr>
        </p:nvSpPr>
        <p:spPr/>
        <p:txBody>
          <a:bodyPr/>
          <a:lstStyle/>
          <a:p>
            <a:r>
              <a:rPr lang="en-IN"/>
              <a:t>1</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8A343C-B95A-46E0-9ACC-0C389288B252}" type="slidenum">
              <a:rPr lang="en-IN" smtClean="0"/>
              <a:t>‹#›</a:t>
            </a:fld>
            <a:endParaRPr lang="en-IN"/>
          </a:p>
        </p:txBody>
      </p:sp>
    </p:spTree>
    <p:extLst>
      <p:ext uri="{BB962C8B-B14F-4D97-AF65-F5344CB8AC3E}">
        <p14:creationId xmlns:p14="http://schemas.microsoft.com/office/powerpoint/2010/main" val="338480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CCD1F-9D41-4FBE-BAAA-598E6590E62A}" type="datetime1">
              <a:rPr lang="en-IN" smtClean="0"/>
              <a:t>06-04-2022</a:t>
            </a:fld>
            <a:endParaRPr lang="en-IN"/>
          </a:p>
        </p:txBody>
      </p:sp>
      <p:sp>
        <p:nvSpPr>
          <p:cNvPr id="5" name="Footer Placeholder 4"/>
          <p:cNvSpPr>
            <a:spLocks noGrp="1"/>
          </p:cNvSpPr>
          <p:nvPr>
            <p:ph type="ftr" sz="quarter" idx="11"/>
          </p:nvPr>
        </p:nvSpPr>
        <p:spPr/>
        <p:txBody>
          <a:bodyPr/>
          <a:lstStyle/>
          <a:p>
            <a:r>
              <a:rPr lang="en-IN"/>
              <a:t>1</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8A343C-B95A-46E0-9ACC-0C389288B252}" type="slidenum">
              <a:rPr lang="en-IN" smtClean="0"/>
              <a:t>‹#›</a:t>
            </a:fld>
            <a:endParaRPr lang="en-IN"/>
          </a:p>
        </p:txBody>
      </p:sp>
    </p:spTree>
    <p:extLst>
      <p:ext uri="{BB962C8B-B14F-4D97-AF65-F5344CB8AC3E}">
        <p14:creationId xmlns:p14="http://schemas.microsoft.com/office/powerpoint/2010/main" val="18874747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CCD1F-9D41-4FBE-BAAA-598E6590E62A}" type="datetime1">
              <a:rPr lang="en-IN" smtClean="0"/>
              <a:t>06-04-2022</a:t>
            </a:fld>
            <a:endParaRPr lang="en-IN"/>
          </a:p>
        </p:txBody>
      </p:sp>
      <p:sp>
        <p:nvSpPr>
          <p:cNvPr id="5" name="Footer Placeholder 4"/>
          <p:cNvSpPr>
            <a:spLocks noGrp="1"/>
          </p:cNvSpPr>
          <p:nvPr>
            <p:ph type="ftr" sz="quarter" idx="11"/>
          </p:nvPr>
        </p:nvSpPr>
        <p:spPr/>
        <p:txBody>
          <a:bodyPr/>
          <a:lstStyle/>
          <a:p>
            <a:r>
              <a:rPr lang="en-IN"/>
              <a:t>1</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8A343C-B95A-46E0-9ACC-0C389288B25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72994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ACCD1F-9D41-4FBE-BAAA-598E6590E62A}" type="datetime1">
              <a:rPr lang="en-IN" smtClean="0"/>
              <a:t>06-04-2022</a:t>
            </a:fld>
            <a:endParaRPr lang="en-IN"/>
          </a:p>
        </p:txBody>
      </p:sp>
      <p:sp>
        <p:nvSpPr>
          <p:cNvPr id="6" name="Footer Placeholder 5"/>
          <p:cNvSpPr>
            <a:spLocks noGrp="1"/>
          </p:cNvSpPr>
          <p:nvPr>
            <p:ph type="ftr" sz="quarter" idx="11"/>
          </p:nvPr>
        </p:nvSpPr>
        <p:spPr/>
        <p:txBody>
          <a:bodyPr/>
          <a:lstStyle/>
          <a:p>
            <a:r>
              <a:rPr lang="en-IN"/>
              <a:t>1</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8A343C-B95A-46E0-9ACC-0C389288B252}" type="slidenum">
              <a:rPr lang="en-IN" smtClean="0"/>
              <a:t>‹#›</a:t>
            </a:fld>
            <a:endParaRPr lang="en-IN"/>
          </a:p>
        </p:txBody>
      </p:sp>
    </p:spTree>
    <p:extLst>
      <p:ext uri="{BB962C8B-B14F-4D97-AF65-F5344CB8AC3E}">
        <p14:creationId xmlns:p14="http://schemas.microsoft.com/office/powerpoint/2010/main" val="367434022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ACCD1F-9D41-4FBE-BAAA-598E6590E62A}" type="datetime1">
              <a:rPr lang="en-IN" smtClean="0"/>
              <a:t>06-04-2022</a:t>
            </a:fld>
            <a:endParaRPr lang="en-IN"/>
          </a:p>
        </p:txBody>
      </p:sp>
      <p:sp>
        <p:nvSpPr>
          <p:cNvPr id="6" name="Footer Placeholder 5"/>
          <p:cNvSpPr>
            <a:spLocks noGrp="1"/>
          </p:cNvSpPr>
          <p:nvPr>
            <p:ph type="ftr" sz="quarter" idx="11"/>
          </p:nvPr>
        </p:nvSpPr>
        <p:spPr/>
        <p:txBody>
          <a:bodyPr/>
          <a:lstStyle/>
          <a:p>
            <a:r>
              <a:rPr lang="en-IN"/>
              <a:t>1</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8A343C-B95A-46E0-9ACC-0C389288B25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74302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ACCD1F-9D41-4FBE-BAAA-598E6590E62A}" type="datetime1">
              <a:rPr lang="en-IN" smtClean="0"/>
              <a:t>06-04-2022</a:t>
            </a:fld>
            <a:endParaRPr lang="en-IN"/>
          </a:p>
        </p:txBody>
      </p:sp>
      <p:sp>
        <p:nvSpPr>
          <p:cNvPr id="6" name="Footer Placeholder 5"/>
          <p:cNvSpPr>
            <a:spLocks noGrp="1"/>
          </p:cNvSpPr>
          <p:nvPr>
            <p:ph type="ftr" sz="quarter" idx="11"/>
          </p:nvPr>
        </p:nvSpPr>
        <p:spPr/>
        <p:txBody>
          <a:bodyPr/>
          <a:lstStyle/>
          <a:p>
            <a:r>
              <a:rPr lang="en-IN"/>
              <a:t>1</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8A343C-B95A-46E0-9ACC-0C389288B252}" type="slidenum">
              <a:rPr lang="en-IN" smtClean="0"/>
              <a:t>‹#›</a:t>
            </a:fld>
            <a:endParaRPr lang="en-IN"/>
          </a:p>
        </p:txBody>
      </p:sp>
    </p:spTree>
    <p:extLst>
      <p:ext uri="{BB962C8B-B14F-4D97-AF65-F5344CB8AC3E}">
        <p14:creationId xmlns:p14="http://schemas.microsoft.com/office/powerpoint/2010/main" val="12821907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C557C4-45DF-4F01-BFE2-42470B37AB4C}" type="datetime1">
              <a:rPr lang="en-IN" smtClean="0"/>
              <a:t>06-04-2022</a:t>
            </a:fld>
            <a:endParaRPr lang="en-IN"/>
          </a:p>
        </p:txBody>
      </p:sp>
      <p:sp>
        <p:nvSpPr>
          <p:cNvPr id="5" name="Footer Placeholder 4"/>
          <p:cNvSpPr>
            <a:spLocks noGrp="1"/>
          </p:cNvSpPr>
          <p:nvPr>
            <p:ph type="ftr" sz="quarter" idx="11"/>
          </p:nvPr>
        </p:nvSpPr>
        <p:spPr/>
        <p:txBody>
          <a:bodyPr/>
          <a:lstStyle/>
          <a:p>
            <a:r>
              <a:rPr lang="en-IN"/>
              <a:t>1</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8A343C-B95A-46E0-9ACC-0C389288B252}" type="slidenum">
              <a:rPr lang="en-IN" smtClean="0"/>
              <a:t>‹#›</a:t>
            </a:fld>
            <a:endParaRPr lang="en-IN"/>
          </a:p>
        </p:txBody>
      </p:sp>
    </p:spTree>
    <p:extLst>
      <p:ext uri="{BB962C8B-B14F-4D97-AF65-F5344CB8AC3E}">
        <p14:creationId xmlns:p14="http://schemas.microsoft.com/office/powerpoint/2010/main" val="3005641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9AA364-F273-4F12-ADC6-D986067325A0}" type="datetime1">
              <a:rPr lang="en-IN" smtClean="0"/>
              <a:t>06-04-2022</a:t>
            </a:fld>
            <a:endParaRPr lang="en-IN"/>
          </a:p>
        </p:txBody>
      </p:sp>
      <p:sp>
        <p:nvSpPr>
          <p:cNvPr id="5" name="Footer Placeholder 4"/>
          <p:cNvSpPr>
            <a:spLocks noGrp="1"/>
          </p:cNvSpPr>
          <p:nvPr>
            <p:ph type="ftr" sz="quarter" idx="11"/>
          </p:nvPr>
        </p:nvSpPr>
        <p:spPr/>
        <p:txBody>
          <a:bodyPr/>
          <a:lstStyle/>
          <a:p>
            <a:r>
              <a:rPr lang="en-IN"/>
              <a:t>1</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8A343C-B95A-46E0-9ACC-0C389288B252}" type="slidenum">
              <a:rPr lang="en-IN" smtClean="0"/>
              <a:t>‹#›</a:t>
            </a:fld>
            <a:endParaRPr lang="en-IN"/>
          </a:p>
        </p:txBody>
      </p:sp>
    </p:spTree>
    <p:extLst>
      <p:ext uri="{BB962C8B-B14F-4D97-AF65-F5344CB8AC3E}">
        <p14:creationId xmlns:p14="http://schemas.microsoft.com/office/powerpoint/2010/main" val="678540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AA383-26C4-4F0C-A516-4582095B0E85}" type="datetime1">
              <a:rPr lang="en-IN" smtClean="0"/>
              <a:t>06-04-2022</a:t>
            </a:fld>
            <a:endParaRPr lang="en-IN"/>
          </a:p>
        </p:txBody>
      </p:sp>
      <p:sp>
        <p:nvSpPr>
          <p:cNvPr id="5" name="Footer Placeholder 4"/>
          <p:cNvSpPr>
            <a:spLocks noGrp="1"/>
          </p:cNvSpPr>
          <p:nvPr>
            <p:ph type="ftr" sz="quarter" idx="11"/>
          </p:nvPr>
        </p:nvSpPr>
        <p:spPr/>
        <p:txBody>
          <a:bodyPr/>
          <a:lstStyle/>
          <a:p>
            <a:r>
              <a:rPr lang="en-IN"/>
              <a:t>1</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8A343C-B95A-46E0-9ACC-0C389288B252}" type="slidenum">
              <a:rPr lang="en-IN" smtClean="0"/>
              <a:t>‹#›</a:t>
            </a:fld>
            <a:endParaRPr lang="en-IN"/>
          </a:p>
        </p:txBody>
      </p:sp>
    </p:spTree>
    <p:extLst>
      <p:ext uri="{BB962C8B-B14F-4D97-AF65-F5344CB8AC3E}">
        <p14:creationId xmlns:p14="http://schemas.microsoft.com/office/powerpoint/2010/main" val="217478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E4F883-5BDD-4290-8A6E-A9B14221FFAD}" type="datetime1">
              <a:rPr lang="en-IN" smtClean="0"/>
              <a:t>06-04-2022</a:t>
            </a:fld>
            <a:endParaRPr lang="en-IN"/>
          </a:p>
        </p:txBody>
      </p:sp>
      <p:sp>
        <p:nvSpPr>
          <p:cNvPr id="5" name="Footer Placeholder 4"/>
          <p:cNvSpPr>
            <a:spLocks noGrp="1"/>
          </p:cNvSpPr>
          <p:nvPr>
            <p:ph type="ftr" sz="quarter" idx="11"/>
          </p:nvPr>
        </p:nvSpPr>
        <p:spPr/>
        <p:txBody>
          <a:bodyPr/>
          <a:lstStyle/>
          <a:p>
            <a:r>
              <a:rPr lang="en-IN"/>
              <a:t>1</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8A343C-B95A-46E0-9ACC-0C389288B252}" type="slidenum">
              <a:rPr lang="en-IN" smtClean="0"/>
              <a:t>‹#›</a:t>
            </a:fld>
            <a:endParaRPr lang="en-IN"/>
          </a:p>
        </p:txBody>
      </p:sp>
    </p:spTree>
    <p:extLst>
      <p:ext uri="{BB962C8B-B14F-4D97-AF65-F5344CB8AC3E}">
        <p14:creationId xmlns:p14="http://schemas.microsoft.com/office/powerpoint/2010/main" val="926404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59FFCD-320E-4B40-8AE6-94FE4F00BCD6}" type="datetime1">
              <a:rPr lang="en-IN" smtClean="0"/>
              <a:t>06-04-2022</a:t>
            </a:fld>
            <a:endParaRPr lang="en-IN"/>
          </a:p>
        </p:txBody>
      </p:sp>
      <p:sp>
        <p:nvSpPr>
          <p:cNvPr id="6" name="Footer Placeholder 5"/>
          <p:cNvSpPr>
            <a:spLocks noGrp="1"/>
          </p:cNvSpPr>
          <p:nvPr>
            <p:ph type="ftr" sz="quarter" idx="11"/>
          </p:nvPr>
        </p:nvSpPr>
        <p:spPr/>
        <p:txBody>
          <a:bodyPr/>
          <a:lstStyle/>
          <a:p>
            <a:r>
              <a:rPr lang="en-IN"/>
              <a:t>1</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8A343C-B95A-46E0-9ACC-0C389288B252}" type="slidenum">
              <a:rPr lang="en-IN" smtClean="0"/>
              <a:t>‹#›</a:t>
            </a:fld>
            <a:endParaRPr lang="en-IN"/>
          </a:p>
        </p:txBody>
      </p:sp>
    </p:spTree>
    <p:extLst>
      <p:ext uri="{BB962C8B-B14F-4D97-AF65-F5344CB8AC3E}">
        <p14:creationId xmlns:p14="http://schemas.microsoft.com/office/powerpoint/2010/main" val="350794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E59014-48A0-45E6-B10D-66F2A59822C0}" type="datetime1">
              <a:rPr lang="en-IN" smtClean="0"/>
              <a:t>06-04-2022</a:t>
            </a:fld>
            <a:endParaRPr lang="en-IN"/>
          </a:p>
        </p:txBody>
      </p:sp>
      <p:sp>
        <p:nvSpPr>
          <p:cNvPr id="8" name="Footer Placeholder 7"/>
          <p:cNvSpPr>
            <a:spLocks noGrp="1"/>
          </p:cNvSpPr>
          <p:nvPr>
            <p:ph type="ftr" sz="quarter" idx="11"/>
          </p:nvPr>
        </p:nvSpPr>
        <p:spPr/>
        <p:txBody>
          <a:bodyPr/>
          <a:lstStyle/>
          <a:p>
            <a:r>
              <a:rPr lang="en-IN"/>
              <a:t>1</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8A343C-B95A-46E0-9ACC-0C389288B252}" type="slidenum">
              <a:rPr lang="en-IN" smtClean="0"/>
              <a:t>‹#›</a:t>
            </a:fld>
            <a:endParaRPr lang="en-IN"/>
          </a:p>
        </p:txBody>
      </p:sp>
    </p:spTree>
    <p:extLst>
      <p:ext uri="{BB962C8B-B14F-4D97-AF65-F5344CB8AC3E}">
        <p14:creationId xmlns:p14="http://schemas.microsoft.com/office/powerpoint/2010/main" val="1108913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03E6B8-26E6-4AAC-959D-BE1C34C34E7B}" type="datetime1">
              <a:rPr lang="en-IN" smtClean="0"/>
              <a:t>06-04-2022</a:t>
            </a:fld>
            <a:endParaRPr lang="en-IN"/>
          </a:p>
        </p:txBody>
      </p:sp>
      <p:sp>
        <p:nvSpPr>
          <p:cNvPr id="4" name="Footer Placeholder 3"/>
          <p:cNvSpPr>
            <a:spLocks noGrp="1"/>
          </p:cNvSpPr>
          <p:nvPr>
            <p:ph type="ftr" sz="quarter" idx="11"/>
          </p:nvPr>
        </p:nvSpPr>
        <p:spPr/>
        <p:txBody>
          <a:bodyPr/>
          <a:lstStyle/>
          <a:p>
            <a:r>
              <a:rPr lang="en-IN"/>
              <a:t>1</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8A343C-B95A-46E0-9ACC-0C389288B252}" type="slidenum">
              <a:rPr lang="en-IN" smtClean="0"/>
              <a:t>‹#›</a:t>
            </a:fld>
            <a:endParaRPr lang="en-IN"/>
          </a:p>
        </p:txBody>
      </p:sp>
    </p:spTree>
    <p:extLst>
      <p:ext uri="{BB962C8B-B14F-4D97-AF65-F5344CB8AC3E}">
        <p14:creationId xmlns:p14="http://schemas.microsoft.com/office/powerpoint/2010/main" val="652286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D9FE3-3384-480F-AB23-270EF998C406}" type="datetime1">
              <a:rPr lang="en-IN" smtClean="0"/>
              <a:t>06-04-2022</a:t>
            </a:fld>
            <a:endParaRPr lang="en-IN"/>
          </a:p>
        </p:txBody>
      </p:sp>
      <p:sp>
        <p:nvSpPr>
          <p:cNvPr id="3" name="Footer Placeholder 2"/>
          <p:cNvSpPr>
            <a:spLocks noGrp="1"/>
          </p:cNvSpPr>
          <p:nvPr>
            <p:ph type="ftr" sz="quarter" idx="11"/>
          </p:nvPr>
        </p:nvSpPr>
        <p:spPr/>
        <p:txBody>
          <a:bodyPr/>
          <a:lstStyle/>
          <a:p>
            <a:r>
              <a:rPr lang="en-IN"/>
              <a:t>1</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8A343C-B95A-46E0-9ACC-0C389288B252}" type="slidenum">
              <a:rPr lang="en-IN" smtClean="0"/>
              <a:t>‹#›</a:t>
            </a:fld>
            <a:endParaRPr lang="en-IN"/>
          </a:p>
        </p:txBody>
      </p:sp>
    </p:spTree>
    <p:extLst>
      <p:ext uri="{BB962C8B-B14F-4D97-AF65-F5344CB8AC3E}">
        <p14:creationId xmlns:p14="http://schemas.microsoft.com/office/powerpoint/2010/main" val="2673933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29BB9-71DA-416B-95EC-03DE7D2083BA}" type="datetime1">
              <a:rPr lang="en-IN" smtClean="0"/>
              <a:t>06-04-2022</a:t>
            </a:fld>
            <a:endParaRPr lang="en-IN"/>
          </a:p>
        </p:txBody>
      </p:sp>
      <p:sp>
        <p:nvSpPr>
          <p:cNvPr id="6" name="Footer Placeholder 5"/>
          <p:cNvSpPr>
            <a:spLocks noGrp="1"/>
          </p:cNvSpPr>
          <p:nvPr>
            <p:ph type="ftr" sz="quarter" idx="11"/>
          </p:nvPr>
        </p:nvSpPr>
        <p:spPr/>
        <p:txBody>
          <a:bodyPr/>
          <a:lstStyle/>
          <a:p>
            <a:r>
              <a:rPr lang="en-IN"/>
              <a:t>1</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8A343C-B95A-46E0-9ACC-0C389288B252}" type="slidenum">
              <a:rPr lang="en-IN" smtClean="0"/>
              <a:t>‹#›</a:t>
            </a:fld>
            <a:endParaRPr lang="en-IN"/>
          </a:p>
        </p:txBody>
      </p:sp>
    </p:spTree>
    <p:extLst>
      <p:ext uri="{BB962C8B-B14F-4D97-AF65-F5344CB8AC3E}">
        <p14:creationId xmlns:p14="http://schemas.microsoft.com/office/powerpoint/2010/main" val="3061232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BECEB-680F-4DDB-9926-D9D47C5A6024}" type="datetime1">
              <a:rPr lang="en-IN" smtClean="0"/>
              <a:t>06-04-2022</a:t>
            </a:fld>
            <a:endParaRPr lang="en-IN"/>
          </a:p>
        </p:txBody>
      </p:sp>
      <p:sp>
        <p:nvSpPr>
          <p:cNvPr id="6" name="Footer Placeholder 5"/>
          <p:cNvSpPr>
            <a:spLocks noGrp="1"/>
          </p:cNvSpPr>
          <p:nvPr>
            <p:ph type="ftr" sz="quarter" idx="11"/>
          </p:nvPr>
        </p:nvSpPr>
        <p:spPr/>
        <p:txBody>
          <a:bodyPr/>
          <a:lstStyle/>
          <a:p>
            <a:r>
              <a:rPr lang="en-IN"/>
              <a:t>1</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8A343C-B95A-46E0-9ACC-0C389288B252}" type="slidenum">
              <a:rPr lang="en-IN" smtClean="0"/>
              <a:t>‹#›</a:t>
            </a:fld>
            <a:endParaRPr lang="en-IN"/>
          </a:p>
        </p:txBody>
      </p:sp>
    </p:spTree>
    <p:extLst>
      <p:ext uri="{BB962C8B-B14F-4D97-AF65-F5344CB8AC3E}">
        <p14:creationId xmlns:p14="http://schemas.microsoft.com/office/powerpoint/2010/main" val="1099069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2ACCD1F-9D41-4FBE-BAAA-598E6590E62A}" type="datetime1">
              <a:rPr lang="en-IN" smtClean="0"/>
              <a:t>06-04-2022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1</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8A343C-B95A-46E0-9ACC-0C389288B252}" type="slidenum">
              <a:rPr lang="en-IN" smtClean="0"/>
              <a:t>‹#›</a:t>
            </a:fld>
            <a:endParaRPr lang="en-IN"/>
          </a:p>
        </p:txBody>
      </p:sp>
    </p:spTree>
    <p:extLst>
      <p:ext uri="{BB962C8B-B14F-4D97-AF65-F5344CB8AC3E}">
        <p14:creationId xmlns:p14="http://schemas.microsoft.com/office/powerpoint/2010/main" val="1160467505"/>
      </p:ext>
    </p:extLst>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 id="2147484181" r:id="rId12"/>
    <p:sldLayoutId id="2147484182" r:id="rId13"/>
    <p:sldLayoutId id="2147484183" r:id="rId14"/>
    <p:sldLayoutId id="2147484184" r:id="rId15"/>
    <p:sldLayoutId id="2147484185"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534D-6575-4925-BA81-29388962592F}"/>
              </a:ext>
            </a:extLst>
          </p:cNvPr>
          <p:cNvSpPr>
            <a:spLocks noGrp="1"/>
          </p:cNvSpPr>
          <p:nvPr>
            <p:ph type="ctrTitle"/>
          </p:nvPr>
        </p:nvSpPr>
        <p:spPr>
          <a:xfrm>
            <a:off x="1119188" y="420290"/>
            <a:ext cx="10677524" cy="3208735"/>
          </a:xfrm>
        </p:spPr>
        <p:txBody>
          <a:bodyPr>
            <a:normAutofit fontScale="90000"/>
          </a:bodyPr>
          <a:lstStyle/>
          <a:p>
            <a:r>
              <a:rPr lang="en-IN" sz="4800" b="1" dirty="0">
                <a:solidFill>
                  <a:schemeClr val="tx2"/>
                </a:solidFill>
                <a:latin typeface="Book Antiqua" panose="02040602050305030304" pitchFamily="18" charset="0"/>
              </a:rPr>
              <a:t>Edge2Guard</a:t>
            </a:r>
            <a:r>
              <a:rPr lang="en-IN" sz="4800" b="1" dirty="0">
                <a:solidFill>
                  <a:schemeClr val="accent1">
                    <a:lumMod val="60000"/>
                    <a:lumOff val="40000"/>
                  </a:schemeClr>
                </a:solidFill>
                <a:latin typeface="Book Antiqua" panose="02040602050305030304" pitchFamily="18" charset="0"/>
              </a:rPr>
              <a:t> </a:t>
            </a:r>
            <a:r>
              <a:rPr lang="en-IN" sz="4800" b="1" dirty="0">
                <a:latin typeface="Book Antiqua" panose="02040602050305030304" pitchFamily="18" charset="0"/>
              </a:rPr>
              <a:t>: </a:t>
            </a:r>
            <a:r>
              <a:rPr lang="en-IN" sz="4800" b="1" dirty="0">
                <a:solidFill>
                  <a:schemeClr val="tx1"/>
                </a:solidFill>
                <a:latin typeface="Book Antiqua" panose="02040602050305030304" pitchFamily="18" charset="0"/>
              </a:rPr>
              <a:t>Botnet Attacks Detecting Offline Models for Resources-Constrained IoT Devices</a:t>
            </a:r>
            <a:br>
              <a:rPr lang="en-IN" sz="4800" b="1" dirty="0">
                <a:latin typeface="Book Antiqua" panose="02040602050305030304" pitchFamily="18" charset="0"/>
              </a:rPr>
            </a:br>
            <a:br>
              <a:rPr lang="en-IN" sz="2000" b="1" dirty="0">
                <a:latin typeface="Book Antiqua" panose="02040602050305030304" pitchFamily="18" charset="0"/>
              </a:rPr>
            </a:br>
            <a:r>
              <a:rPr lang="en-IN" sz="1800" b="1" dirty="0">
                <a:solidFill>
                  <a:schemeClr val="tx1"/>
                </a:solidFill>
                <a:latin typeface="Book Antiqua" panose="02040602050305030304" pitchFamily="18" charset="0"/>
              </a:rPr>
              <a:t>Author: </a:t>
            </a:r>
            <a:r>
              <a:rPr lang="en-IN" sz="1800" b="1" dirty="0" err="1">
                <a:solidFill>
                  <a:schemeClr val="tx1"/>
                </a:solidFill>
                <a:latin typeface="Book Antiqua" panose="02040602050305030304" pitchFamily="18" charset="0"/>
              </a:rPr>
              <a:t>B.Sudarshan</a:t>
            </a:r>
            <a:r>
              <a:rPr lang="en-IN" sz="1800" b="1" dirty="0">
                <a:solidFill>
                  <a:schemeClr val="tx1"/>
                </a:solidFill>
                <a:latin typeface="Book Antiqua" panose="02040602050305030304" pitchFamily="18" charset="0"/>
              </a:rPr>
              <a:t> et.al</a:t>
            </a:r>
            <a:br>
              <a:rPr lang="en-IN" sz="1800" b="1" dirty="0">
                <a:solidFill>
                  <a:schemeClr val="tx1"/>
                </a:solidFill>
                <a:latin typeface="Book Antiqua" panose="02040602050305030304" pitchFamily="18" charset="0"/>
              </a:rPr>
            </a:br>
            <a:r>
              <a:rPr lang="en-IN" sz="1800" b="1" dirty="0">
                <a:solidFill>
                  <a:schemeClr val="tx1"/>
                </a:solidFill>
                <a:latin typeface="Book Antiqua" panose="02040602050305030304" pitchFamily="18" charset="0"/>
              </a:rPr>
              <a:t>Year 2021 ,</a:t>
            </a:r>
            <a:br>
              <a:rPr lang="en-IN" sz="1800" b="1" dirty="0">
                <a:solidFill>
                  <a:schemeClr val="tx1"/>
                </a:solidFill>
                <a:latin typeface="Book Antiqua" panose="02040602050305030304" pitchFamily="18" charset="0"/>
              </a:rPr>
            </a:br>
            <a:r>
              <a:rPr lang="en-IN" sz="1800" b="1" dirty="0">
                <a:solidFill>
                  <a:schemeClr val="tx1"/>
                </a:solidFill>
                <a:latin typeface="Book Antiqua" panose="02040602050305030304" pitchFamily="18" charset="0"/>
              </a:rPr>
              <a:t>Published on – </a:t>
            </a:r>
            <a:r>
              <a:rPr lang="en-US" sz="1800" b="1" dirty="0">
                <a:solidFill>
                  <a:schemeClr val="tx1"/>
                </a:solidFill>
              </a:rPr>
              <a:t>IEEE </a:t>
            </a:r>
            <a:endParaRPr lang="en-IN" sz="1800" b="1" dirty="0">
              <a:solidFill>
                <a:schemeClr val="tx1"/>
              </a:solidFill>
              <a:latin typeface="Book Antiqua" panose="02040602050305030304" pitchFamily="18" charset="0"/>
            </a:endParaRPr>
          </a:p>
        </p:txBody>
      </p:sp>
      <p:sp>
        <p:nvSpPr>
          <p:cNvPr id="3" name="Subtitle 2">
            <a:extLst>
              <a:ext uri="{FF2B5EF4-FFF2-40B4-BE49-F238E27FC236}">
                <a16:creationId xmlns:a16="http://schemas.microsoft.com/office/drawing/2014/main" id="{AFACC498-FA45-47B6-9C7E-12BDCFC6244C}"/>
              </a:ext>
            </a:extLst>
          </p:cNvPr>
          <p:cNvSpPr>
            <a:spLocks noGrp="1"/>
          </p:cNvSpPr>
          <p:nvPr>
            <p:ph type="subTitle" idx="1"/>
          </p:nvPr>
        </p:nvSpPr>
        <p:spPr>
          <a:xfrm>
            <a:off x="8820151" y="4942285"/>
            <a:ext cx="2886074" cy="1495425"/>
          </a:xfrm>
        </p:spPr>
        <p:txBody>
          <a:bodyPr>
            <a:normAutofit/>
          </a:bodyPr>
          <a:lstStyle/>
          <a:p>
            <a:pPr algn="l"/>
            <a:r>
              <a:rPr lang="en-IN" sz="2000" b="1" dirty="0"/>
              <a:t>Presented by-</a:t>
            </a:r>
          </a:p>
          <a:p>
            <a:pPr algn="l"/>
            <a:r>
              <a:rPr lang="en-IN" sz="2000" b="1" dirty="0"/>
              <a:t>Shalini</a:t>
            </a:r>
          </a:p>
          <a:p>
            <a:pPr algn="l"/>
            <a:r>
              <a:rPr lang="en-IN" sz="2000" b="1" dirty="0"/>
              <a:t>MTIS2021-12</a:t>
            </a:r>
          </a:p>
        </p:txBody>
      </p:sp>
    </p:spTree>
    <p:extLst>
      <p:ext uri="{BB962C8B-B14F-4D97-AF65-F5344CB8AC3E}">
        <p14:creationId xmlns:p14="http://schemas.microsoft.com/office/powerpoint/2010/main" val="1500448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E3FC-0786-4A75-811E-23044FCDD76B}"/>
              </a:ext>
            </a:extLst>
          </p:cNvPr>
          <p:cNvSpPr>
            <a:spLocks noGrp="1"/>
          </p:cNvSpPr>
          <p:nvPr>
            <p:ph type="title"/>
          </p:nvPr>
        </p:nvSpPr>
        <p:spPr>
          <a:xfrm>
            <a:off x="1562101" y="632453"/>
            <a:ext cx="9828212" cy="1371600"/>
          </a:xfrm>
        </p:spPr>
        <p:txBody>
          <a:bodyPr>
            <a:normAutofit/>
          </a:bodyPr>
          <a:lstStyle/>
          <a:p>
            <a:r>
              <a:rPr lang="en-IN" sz="2800" i="1" dirty="0">
                <a:solidFill>
                  <a:schemeClr val="accent1"/>
                </a:solidFill>
              </a:rPr>
              <a:t>B</a:t>
            </a:r>
            <a:r>
              <a:rPr lang="en-IN" sz="2800" i="1" dirty="0">
                <a:solidFill>
                  <a:schemeClr val="accent1">
                    <a:lumMod val="75000"/>
                  </a:schemeClr>
                </a:solidFill>
              </a:rPr>
              <a:t>. </a:t>
            </a:r>
            <a:r>
              <a:rPr lang="en-IN" sz="2800" b="1" i="1" dirty="0">
                <a:solidFill>
                  <a:schemeClr val="accent1">
                    <a:lumMod val="75000"/>
                  </a:schemeClr>
                </a:solidFill>
              </a:rPr>
              <a:t>Exploratory Data Analysis</a:t>
            </a:r>
          </a:p>
        </p:txBody>
      </p:sp>
      <p:sp>
        <p:nvSpPr>
          <p:cNvPr id="3" name="Content Placeholder 2">
            <a:extLst>
              <a:ext uri="{FF2B5EF4-FFF2-40B4-BE49-F238E27FC236}">
                <a16:creationId xmlns:a16="http://schemas.microsoft.com/office/drawing/2014/main" id="{544CEA55-B9D1-4659-AA1B-3A5EFAD4AE85}"/>
              </a:ext>
            </a:extLst>
          </p:cNvPr>
          <p:cNvSpPr>
            <a:spLocks noGrp="1"/>
          </p:cNvSpPr>
          <p:nvPr>
            <p:ph idx="1"/>
          </p:nvPr>
        </p:nvSpPr>
        <p:spPr>
          <a:xfrm>
            <a:off x="952500" y="1409700"/>
            <a:ext cx="4743449" cy="4434847"/>
          </a:xfrm>
        </p:spPr>
        <p:txBody>
          <a:bodyPr>
            <a:normAutofit/>
          </a:bodyPr>
          <a:lstStyle/>
          <a:p>
            <a:pPr algn="l"/>
            <a:r>
              <a:rPr lang="en-US" sz="2400" b="1" dirty="0">
                <a:latin typeface="NimbusRomNo9L-Regu"/>
              </a:rPr>
              <a:t>U</a:t>
            </a:r>
            <a:r>
              <a:rPr lang="en-US" sz="2400" b="1" i="0" u="none" strike="noStrike" baseline="0" dirty="0">
                <a:latin typeface="NimbusRomNo9L-Regu"/>
              </a:rPr>
              <a:t>sed a PCA dimensionality reduction method to mathematically reduce the 115 features into two features.</a:t>
            </a:r>
          </a:p>
          <a:p>
            <a:pPr algn="l"/>
            <a:endParaRPr lang="en-US" sz="2400" b="1" i="0" u="none" strike="noStrike" baseline="0" dirty="0">
              <a:latin typeface="NimbusRomNo9L-Regu"/>
            </a:endParaRPr>
          </a:p>
          <a:p>
            <a:pPr algn="l"/>
            <a:r>
              <a:rPr lang="en-IN" sz="2400" b="1" dirty="0">
                <a:latin typeface="NimbusRomNo9L-Regu"/>
              </a:rPr>
              <a:t>W</a:t>
            </a:r>
            <a:r>
              <a:rPr lang="en-IN" sz="2400" b="1" i="0" u="none" strike="noStrike" baseline="0" dirty="0">
                <a:latin typeface="NimbusRomNo9L-Regu"/>
              </a:rPr>
              <a:t>hich </a:t>
            </a:r>
            <a:r>
              <a:rPr lang="en-IN" sz="2400" b="1" dirty="0">
                <a:latin typeface="NimbusRomNo9L-Regu"/>
              </a:rPr>
              <a:t>they</a:t>
            </a:r>
            <a:r>
              <a:rPr lang="en-IN" sz="2400" b="1" i="0" u="none" strike="noStrike" baseline="0" dirty="0">
                <a:latin typeface="NimbusRomNo9L-Regu"/>
              </a:rPr>
              <a:t> </a:t>
            </a:r>
            <a:r>
              <a:rPr lang="en-US" sz="2400" b="1" i="0" u="none" strike="noStrike" baseline="0" dirty="0">
                <a:latin typeface="NimbusRomNo9L-Regu"/>
              </a:rPr>
              <a:t>plotted and visualized in Fig</a:t>
            </a:r>
            <a:r>
              <a:rPr lang="en-US" sz="2400" b="1" dirty="0">
                <a:latin typeface="NimbusRomNo9L-Regu"/>
              </a:rPr>
              <a:t>-3</a:t>
            </a:r>
            <a:r>
              <a:rPr lang="en-US" sz="2400" b="1" i="0" u="none" strike="noStrike" baseline="0" dirty="0">
                <a:latin typeface="NimbusRomNo9L-Regu"/>
              </a:rPr>
              <a:t> in order to explore the patterns and find out trends between the malicious and benign traffic data</a:t>
            </a:r>
            <a:r>
              <a:rPr lang="en-US" sz="2400" b="0" i="0" u="none" strike="noStrike" baseline="0" dirty="0">
                <a:latin typeface="NimbusRomNo9L-Regu"/>
              </a:rPr>
              <a:t>.</a:t>
            </a:r>
            <a:endParaRPr lang="en-IN" sz="2400" dirty="0"/>
          </a:p>
        </p:txBody>
      </p:sp>
      <p:pic>
        <p:nvPicPr>
          <p:cNvPr id="4" name="Content Placeholder 4">
            <a:extLst>
              <a:ext uri="{FF2B5EF4-FFF2-40B4-BE49-F238E27FC236}">
                <a16:creationId xmlns:a16="http://schemas.microsoft.com/office/drawing/2014/main" id="{BBF6420D-3089-4168-8E06-240D84B58A62}"/>
              </a:ext>
            </a:extLst>
          </p:cNvPr>
          <p:cNvPicPr>
            <a:picLocks noChangeAspect="1"/>
          </p:cNvPicPr>
          <p:nvPr/>
        </p:nvPicPr>
        <p:blipFill>
          <a:blip r:embed="rId2"/>
          <a:stretch>
            <a:fillRect/>
          </a:stretch>
        </p:blipFill>
        <p:spPr>
          <a:xfrm>
            <a:off x="6496053" y="746146"/>
            <a:ext cx="5410197" cy="5763516"/>
          </a:xfrm>
          <a:prstGeom prst="rect">
            <a:avLst/>
          </a:prstGeom>
        </p:spPr>
      </p:pic>
    </p:spTree>
    <p:extLst>
      <p:ext uri="{BB962C8B-B14F-4D97-AF65-F5344CB8AC3E}">
        <p14:creationId xmlns:p14="http://schemas.microsoft.com/office/powerpoint/2010/main" val="890655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24AE049-E11E-49C2-B611-AB3F9DC85D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2176" y="1296988"/>
            <a:ext cx="4802566" cy="3875087"/>
          </a:xfrm>
        </p:spPr>
      </p:pic>
      <p:pic>
        <p:nvPicPr>
          <p:cNvPr id="9" name="Picture 8">
            <a:extLst>
              <a:ext uri="{FF2B5EF4-FFF2-40B4-BE49-F238E27FC236}">
                <a16:creationId xmlns:a16="http://schemas.microsoft.com/office/drawing/2014/main" id="{4798C17D-D35C-4530-B363-F1351F28D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575" y="1271821"/>
            <a:ext cx="4732061" cy="3900254"/>
          </a:xfrm>
          <a:prstGeom prst="rect">
            <a:avLst/>
          </a:prstGeom>
        </p:spPr>
      </p:pic>
    </p:spTree>
    <p:extLst>
      <p:ext uri="{BB962C8B-B14F-4D97-AF65-F5344CB8AC3E}">
        <p14:creationId xmlns:p14="http://schemas.microsoft.com/office/powerpoint/2010/main" val="4275686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D612-2317-4662-AC3D-6416C38E9296}"/>
              </a:ext>
            </a:extLst>
          </p:cNvPr>
          <p:cNvSpPr>
            <a:spLocks noGrp="1"/>
          </p:cNvSpPr>
          <p:nvPr>
            <p:ph type="title"/>
          </p:nvPr>
        </p:nvSpPr>
        <p:spPr>
          <a:xfrm>
            <a:off x="1760922" y="5762624"/>
            <a:ext cx="8911687" cy="761095"/>
          </a:xfrm>
        </p:spPr>
        <p:txBody>
          <a:bodyPr>
            <a:normAutofit/>
          </a:bodyPr>
          <a:lstStyle/>
          <a:p>
            <a:r>
              <a:rPr lang="en-IN" sz="1600" b="1" dirty="0" err="1"/>
              <a:t>Mirai</a:t>
            </a:r>
            <a:r>
              <a:rPr lang="en-IN" sz="1600" b="1" dirty="0"/>
              <a:t> and </a:t>
            </a:r>
            <a:r>
              <a:rPr lang="en-IN" sz="1600" b="1" dirty="0" err="1"/>
              <a:t>Bashlite</a:t>
            </a:r>
            <a:r>
              <a:rPr lang="en-IN" sz="1600" b="1" dirty="0"/>
              <a:t> malware behave same away for devices from the same brand.</a:t>
            </a:r>
          </a:p>
        </p:txBody>
      </p:sp>
      <p:pic>
        <p:nvPicPr>
          <p:cNvPr id="7" name="Content Placeholder 6">
            <a:extLst>
              <a:ext uri="{FF2B5EF4-FFF2-40B4-BE49-F238E27FC236}">
                <a16:creationId xmlns:a16="http://schemas.microsoft.com/office/drawing/2014/main" id="{82CDA0A2-CB2F-43E0-ABC9-F720071F87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9875" y="667869"/>
            <a:ext cx="4533899" cy="4484819"/>
          </a:xfrm>
        </p:spPr>
      </p:pic>
      <p:pic>
        <p:nvPicPr>
          <p:cNvPr id="9" name="Picture 8">
            <a:extLst>
              <a:ext uri="{FF2B5EF4-FFF2-40B4-BE49-F238E27FC236}">
                <a16:creationId xmlns:a16="http://schemas.microsoft.com/office/drawing/2014/main" id="{A3D7BA4A-CED5-4453-89B3-53EB660BF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921" y="649379"/>
            <a:ext cx="4455843" cy="4503309"/>
          </a:xfrm>
          <a:prstGeom prst="rect">
            <a:avLst/>
          </a:prstGeom>
        </p:spPr>
      </p:pic>
    </p:spTree>
    <p:extLst>
      <p:ext uri="{BB962C8B-B14F-4D97-AF65-F5344CB8AC3E}">
        <p14:creationId xmlns:p14="http://schemas.microsoft.com/office/powerpoint/2010/main" val="167861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F741-CC0B-49D4-88B7-2167C9395A49}"/>
              </a:ext>
            </a:extLst>
          </p:cNvPr>
          <p:cNvSpPr>
            <a:spLocks noGrp="1"/>
          </p:cNvSpPr>
          <p:nvPr>
            <p:ph type="title"/>
          </p:nvPr>
        </p:nvSpPr>
        <p:spPr>
          <a:xfrm>
            <a:off x="1695451" y="514350"/>
            <a:ext cx="9809162" cy="600075"/>
          </a:xfrm>
        </p:spPr>
        <p:txBody>
          <a:bodyPr>
            <a:normAutofit/>
          </a:bodyPr>
          <a:lstStyle/>
          <a:p>
            <a:r>
              <a:rPr lang="en-IN" sz="2800" i="1" dirty="0">
                <a:solidFill>
                  <a:schemeClr val="accent6"/>
                </a:solidFill>
              </a:rPr>
              <a:t>C</a:t>
            </a:r>
            <a:r>
              <a:rPr lang="en-IN" sz="2800" i="1" dirty="0"/>
              <a:t>. </a:t>
            </a:r>
            <a:r>
              <a:rPr lang="en-IN" sz="2800" b="1" i="1" dirty="0">
                <a:solidFill>
                  <a:schemeClr val="accent1">
                    <a:lumMod val="75000"/>
                  </a:schemeClr>
                </a:solidFill>
              </a:rPr>
              <a:t>Data Pre-processing</a:t>
            </a:r>
          </a:p>
        </p:txBody>
      </p:sp>
      <p:sp>
        <p:nvSpPr>
          <p:cNvPr id="3" name="Content Placeholder 2">
            <a:extLst>
              <a:ext uri="{FF2B5EF4-FFF2-40B4-BE49-F238E27FC236}">
                <a16:creationId xmlns:a16="http://schemas.microsoft.com/office/drawing/2014/main" id="{BC47416F-71FD-4EC3-A877-5D324AC16F77}"/>
              </a:ext>
            </a:extLst>
          </p:cNvPr>
          <p:cNvSpPr>
            <a:spLocks noGrp="1"/>
          </p:cNvSpPr>
          <p:nvPr>
            <p:ph idx="1"/>
          </p:nvPr>
        </p:nvSpPr>
        <p:spPr>
          <a:xfrm>
            <a:off x="1695450" y="1114425"/>
            <a:ext cx="9809162" cy="4796797"/>
          </a:xfrm>
        </p:spPr>
        <p:txBody>
          <a:bodyPr>
            <a:normAutofit lnSpcReduction="10000"/>
          </a:bodyPr>
          <a:lstStyle/>
          <a:p>
            <a:pPr marL="0" indent="0">
              <a:buNone/>
            </a:pPr>
            <a:endParaRPr lang="en-IN" dirty="0"/>
          </a:p>
          <a:p>
            <a:pPr algn="just"/>
            <a:r>
              <a:rPr lang="en-IN" sz="2000" b="1" dirty="0">
                <a:latin typeface="NimbusRomNo9L-Medi"/>
              </a:rPr>
              <a:t>Data is highly imbalanced (unequal distribution of classes).Hence we need to pre-process the dataset before training in order to obtain unbiased E2G model</a:t>
            </a:r>
          </a:p>
          <a:p>
            <a:pPr algn="just"/>
            <a:r>
              <a:rPr lang="en-IN" sz="2000" b="1" dirty="0">
                <a:latin typeface="NimbusRomNo9L-Medi"/>
              </a:rPr>
              <a:t>Data is pre-processed into four categories :</a:t>
            </a:r>
          </a:p>
          <a:p>
            <a:pPr lvl="1" algn="just"/>
            <a:r>
              <a:rPr lang="en-IN" sz="2000" b="1" dirty="0">
                <a:latin typeface="NimbusRomNo9L-Medi"/>
              </a:rPr>
              <a:t>All Data with 3 Classes: Classify the main class names i.e., </a:t>
            </a:r>
            <a:r>
              <a:rPr lang="en-IN" sz="2000" b="1" dirty="0" err="1">
                <a:latin typeface="NimbusRomNo9L-Medi"/>
              </a:rPr>
              <a:t>wether</a:t>
            </a:r>
            <a:r>
              <a:rPr lang="en-IN" sz="2000" b="1" dirty="0">
                <a:latin typeface="NimbusRomNo9L-Medi"/>
              </a:rPr>
              <a:t> the input data in </a:t>
            </a:r>
            <a:r>
              <a:rPr lang="en-IN" sz="2000" b="1" dirty="0" err="1">
                <a:latin typeface="NimbusRomNo9L-Medi"/>
              </a:rPr>
              <a:t>Mirai</a:t>
            </a:r>
            <a:r>
              <a:rPr lang="en-IN" sz="2000" b="1" dirty="0">
                <a:latin typeface="NimbusRomNo9L-Medi"/>
              </a:rPr>
              <a:t> or </a:t>
            </a:r>
            <a:r>
              <a:rPr lang="en-IN" sz="2000" b="1" dirty="0" err="1">
                <a:latin typeface="NimbusRomNo9L-Medi"/>
              </a:rPr>
              <a:t>Bashlite</a:t>
            </a:r>
            <a:r>
              <a:rPr lang="en-IN" sz="2000" b="1" dirty="0">
                <a:latin typeface="NimbusRomNo9L-Medi"/>
              </a:rPr>
              <a:t> or benign</a:t>
            </a:r>
          </a:p>
          <a:p>
            <a:pPr lvl="1" algn="just"/>
            <a:r>
              <a:rPr lang="en-IN" sz="2000" b="1" dirty="0">
                <a:latin typeface="NimbusRomNo9L-Medi"/>
              </a:rPr>
              <a:t>All Data with 11 classes :Classify exactly which subclass the input data belongs to in </a:t>
            </a:r>
            <a:r>
              <a:rPr lang="en-IN" sz="2000" b="1" dirty="0" err="1">
                <a:latin typeface="NimbusRomNo9L-Medi"/>
              </a:rPr>
              <a:t>Mirai</a:t>
            </a:r>
            <a:r>
              <a:rPr lang="en-IN" sz="2000" b="1" dirty="0">
                <a:latin typeface="NimbusRomNo9L-Medi"/>
              </a:rPr>
              <a:t>, </a:t>
            </a:r>
            <a:r>
              <a:rPr lang="en-IN" sz="2000" b="1" dirty="0" err="1">
                <a:latin typeface="NimbusRomNo9L-Medi"/>
              </a:rPr>
              <a:t>bashlite</a:t>
            </a:r>
            <a:r>
              <a:rPr lang="en-IN" sz="2000" b="1" dirty="0">
                <a:latin typeface="NimbusRomNo9L-Medi"/>
              </a:rPr>
              <a:t> and benign </a:t>
            </a:r>
            <a:r>
              <a:rPr lang="en-IN" sz="2000" b="1" dirty="0" err="1">
                <a:latin typeface="NimbusRomNo9L-Medi"/>
              </a:rPr>
              <a:t>ie</a:t>
            </a:r>
            <a:r>
              <a:rPr lang="en-IN" sz="2000" b="1" dirty="0">
                <a:latin typeface="NimbusRomNo9L-Medi"/>
              </a:rPr>
              <a:t>., :</a:t>
            </a:r>
            <a:r>
              <a:rPr kumimoji="0" lang="en-US" altLang="en-US" sz="2000" b="1" i="0" u="none" strike="noStrike" cap="none" normalizeH="0" baseline="0" dirty="0">
                <a:ln>
                  <a:noFill/>
                </a:ln>
                <a:solidFill>
                  <a:schemeClr val="tx1"/>
                </a:solidFill>
                <a:effectLst/>
                <a:latin typeface="NimbusRomNo9L-Medi"/>
              </a:rPr>
              <a:t>benign ,</a:t>
            </a:r>
            <a:r>
              <a:rPr kumimoji="0" lang="en-US" altLang="en-US" sz="2000" b="1" i="0" u="none" strike="noStrike" cap="none" normalizeH="0" baseline="0" dirty="0" err="1">
                <a:ln>
                  <a:noFill/>
                </a:ln>
                <a:solidFill>
                  <a:schemeClr val="tx1"/>
                </a:solidFill>
                <a:effectLst/>
                <a:latin typeface="NimbusRomNo9L-Medi"/>
              </a:rPr>
              <a:t>gafgyt_combo</a:t>
            </a:r>
            <a:r>
              <a:rPr kumimoji="0" lang="en-US" altLang="en-US" sz="2000" b="1" i="0" u="none" strike="noStrike" cap="none" normalizeH="0" baseline="0" dirty="0">
                <a:ln>
                  <a:noFill/>
                </a:ln>
                <a:solidFill>
                  <a:schemeClr val="tx1"/>
                </a:solidFill>
                <a:effectLst/>
                <a:latin typeface="NimbusRomNo9L-Medi"/>
              </a:rPr>
              <a:t> ,</a:t>
            </a:r>
            <a:r>
              <a:rPr kumimoji="0" lang="en-US" altLang="en-US" sz="2000" b="1" i="0" u="none" strike="noStrike" cap="none" normalizeH="0" baseline="0" dirty="0" err="1">
                <a:ln>
                  <a:noFill/>
                </a:ln>
                <a:solidFill>
                  <a:schemeClr val="tx1"/>
                </a:solidFill>
                <a:effectLst/>
                <a:latin typeface="NimbusRomNo9L-Medi"/>
              </a:rPr>
              <a:t>gafgyt_junk</a:t>
            </a:r>
            <a:r>
              <a:rPr kumimoji="0" lang="en-US" altLang="en-US" sz="2000" b="1" i="0" u="none" strike="noStrike" cap="none" normalizeH="0" baseline="0" dirty="0">
                <a:ln>
                  <a:noFill/>
                </a:ln>
                <a:solidFill>
                  <a:schemeClr val="tx1"/>
                </a:solidFill>
                <a:effectLst/>
                <a:latin typeface="NimbusRomNo9L-Medi"/>
              </a:rPr>
              <a:t> ,</a:t>
            </a:r>
            <a:r>
              <a:rPr kumimoji="0" lang="en-US" altLang="en-US" sz="2000" b="1" i="0" u="none" strike="noStrike" cap="none" normalizeH="0" baseline="0" dirty="0" err="1">
                <a:ln>
                  <a:noFill/>
                </a:ln>
                <a:solidFill>
                  <a:schemeClr val="tx1"/>
                </a:solidFill>
                <a:effectLst/>
                <a:latin typeface="NimbusRomNo9L-Medi"/>
              </a:rPr>
              <a:t>gafgyt_scan,gafgyt_syn,gafgyt_udp</a:t>
            </a:r>
            <a:r>
              <a:rPr kumimoji="0" lang="en-US" altLang="en-US" sz="2000" b="1" i="0" u="none" strike="noStrike" cap="none" normalizeH="0" baseline="0" dirty="0">
                <a:ln>
                  <a:noFill/>
                </a:ln>
                <a:solidFill>
                  <a:schemeClr val="tx1"/>
                </a:solidFill>
                <a:effectLst/>
                <a:latin typeface="NimbusRomNo9L-Medi"/>
              </a:rPr>
              <a:t> ,mirai_ack ,</a:t>
            </a:r>
            <a:r>
              <a:rPr kumimoji="0" lang="en-US" altLang="en-US" sz="2000" b="1" i="0" u="none" strike="noStrike" cap="none" normalizeH="0" baseline="0" dirty="0" err="1">
                <a:ln>
                  <a:noFill/>
                </a:ln>
                <a:solidFill>
                  <a:schemeClr val="tx1"/>
                </a:solidFill>
                <a:effectLst/>
                <a:latin typeface="NimbusRomNo9L-Medi"/>
              </a:rPr>
              <a:t>mirai_scan</a:t>
            </a:r>
            <a:r>
              <a:rPr kumimoji="0" lang="en-US" altLang="en-US" sz="2000" b="1" i="0" u="none" strike="noStrike" cap="none" normalizeH="0" baseline="0" dirty="0">
                <a:ln>
                  <a:noFill/>
                </a:ln>
                <a:solidFill>
                  <a:schemeClr val="tx1"/>
                </a:solidFill>
                <a:effectLst/>
                <a:latin typeface="NimbusRomNo9L-Medi"/>
              </a:rPr>
              <a:t> ,</a:t>
            </a:r>
            <a:r>
              <a:rPr kumimoji="0" lang="en-US" altLang="en-US" sz="2000" b="1" i="0" u="none" strike="noStrike" cap="none" normalizeH="0" baseline="0" dirty="0" err="1">
                <a:ln>
                  <a:noFill/>
                </a:ln>
                <a:solidFill>
                  <a:schemeClr val="tx1"/>
                </a:solidFill>
                <a:effectLst/>
                <a:latin typeface="NimbusRomNo9L-Medi"/>
              </a:rPr>
              <a:t>mirai_syn</a:t>
            </a:r>
            <a:r>
              <a:rPr kumimoji="0" lang="en-US" altLang="en-US" sz="2000" b="1" i="0" u="none" strike="noStrike" cap="none" normalizeH="0" baseline="0" dirty="0">
                <a:ln>
                  <a:noFill/>
                </a:ln>
                <a:solidFill>
                  <a:schemeClr val="tx1"/>
                </a:solidFill>
                <a:effectLst/>
                <a:latin typeface="NimbusRomNo9L-Medi"/>
              </a:rPr>
              <a:t> ,</a:t>
            </a:r>
            <a:r>
              <a:rPr kumimoji="0" lang="en-US" altLang="en-US" sz="2000" b="1" i="0" u="none" strike="noStrike" cap="none" normalizeH="0" baseline="0" dirty="0" err="1">
                <a:ln>
                  <a:noFill/>
                </a:ln>
                <a:solidFill>
                  <a:schemeClr val="tx1"/>
                </a:solidFill>
                <a:effectLst/>
                <a:latin typeface="NimbusRomNo9L-Medi"/>
              </a:rPr>
              <a:t>mirai_udp</a:t>
            </a:r>
            <a:r>
              <a:rPr kumimoji="0" lang="en-US" altLang="en-US" sz="2000" b="1" i="0" u="none" strike="noStrike" cap="none" normalizeH="0" baseline="0" dirty="0">
                <a:ln>
                  <a:noFill/>
                </a:ln>
                <a:solidFill>
                  <a:schemeClr val="tx1"/>
                </a:solidFill>
                <a:effectLst/>
                <a:latin typeface="NimbusRomNo9L-Medi"/>
              </a:rPr>
              <a:t> ,</a:t>
            </a:r>
            <a:r>
              <a:rPr kumimoji="0" lang="en-US" altLang="en-US" sz="2000" b="1" i="0" u="none" strike="noStrike" cap="none" normalizeH="0" baseline="0" dirty="0" err="1">
                <a:ln>
                  <a:noFill/>
                </a:ln>
                <a:solidFill>
                  <a:schemeClr val="tx1"/>
                </a:solidFill>
                <a:effectLst/>
                <a:latin typeface="NimbusRomNo9L-Medi"/>
              </a:rPr>
              <a:t>mirai_udpplain</a:t>
            </a:r>
            <a:endParaRPr kumimoji="0" lang="en-US" altLang="en-US" sz="2000" b="1" i="0" u="none" strike="noStrike" cap="none" normalizeH="0" baseline="0" dirty="0">
              <a:ln>
                <a:noFill/>
              </a:ln>
              <a:solidFill>
                <a:schemeClr val="tx1"/>
              </a:solidFill>
              <a:effectLst/>
              <a:latin typeface="NimbusRomNo9L-Medi"/>
            </a:endParaRPr>
          </a:p>
          <a:p>
            <a:pPr lvl="1"/>
            <a:r>
              <a:rPr lang="en-IN" sz="2000" b="1" dirty="0">
                <a:latin typeface="NimbusRomNo9L-Medi"/>
              </a:rPr>
              <a:t>All Data with 3 classes Under Sampled .</a:t>
            </a:r>
          </a:p>
          <a:p>
            <a:pPr lvl="1"/>
            <a:r>
              <a:rPr lang="en-IN" sz="2000" b="1" dirty="0">
                <a:latin typeface="NimbusRomNo9L-Medi"/>
              </a:rPr>
              <a:t>All Data with 11 Classes Under sampled .</a:t>
            </a:r>
          </a:p>
          <a:p>
            <a:pPr algn="just"/>
            <a:r>
              <a:rPr lang="en-IN" sz="2000" b="1" dirty="0">
                <a:latin typeface="NimbusRomNo9L-Medi"/>
              </a:rPr>
              <a:t>Followed 70-30 Training and test split.</a:t>
            </a:r>
          </a:p>
          <a:p>
            <a:pPr lvl="8"/>
            <a:endParaRPr lang="en-IN" sz="1600" dirty="0">
              <a:latin typeface="NimbusRomNo9L-Medi"/>
            </a:endParaRPr>
          </a:p>
          <a:p>
            <a:pPr lvl="1"/>
            <a:endParaRPr lang="en-IN" dirty="0"/>
          </a:p>
        </p:txBody>
      </p:sp>
    </p:spTree>
    <p:extLst>
      <p:ext uri="{BB962C8B-B14F-4D97-AF65-F5344CB8AC3E}">
        <p14:creationId xmlns:p14="http://schemas.microsoft.com/office/powerpoint/2010/main" val="22589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1D55-062B-412D-9606-56F88D136DFB}"/>
              </a:ext>
            </a:extLst>
          </p:cNvPr>
          <p:cNvSpPr>
            <a:spLocks noGrp="1"/>
          </p:cNvSpPr>
          <p:nvPr>
            <p:ph type="title"/>
          </p:nvPr>
        </p:nvSpPr>
        <p:spPr>
          <a:xfrm>
            <a:off x="1752601" y="542925"/>
            <a:ext cx="9752012" cy="1362075"/>
          </a:xfrm>
        </p:spPr>
        <p:txBody>
          <a:bodyPr>
            <a:normAutofit/>
          </a:bodyPr>
          <a:lstStyle/>
          <a:p>
            <a:r>
              <a:rPr lang="en-IN" sz="2800" i="1" dirty="0">
                <a:solidFill>
                  <a:schemeClr val="accent6"/>
                </a:solidFill>
              </a:rPr>
              <a:t>D. </a:t>
            </a:r>
            <a:r>
              <a:rPr lang="en-IN" sz="2800" b="1" i="1" dirty="0">
                <a:solidFill>
                  <a:schemeClr val="accent1">
                    <a:lumMod val="75000"/>
                  </a:schemeClr>
                </a:solidFill>
              </a:rPr>
              <a:t>E2G Model Design and Evaluation</a:t>
            </a:r>
          </a:p>
        </p:txBody>
      </p:sp>
      <p:sp>
        <p:nvSpPr>
          <p:cNvPr id="3" name="Content Placeholder 2">
            <a:extLst>
              <a:ext uri="{FF2B5EF4-FFF2-40B4-BE49-F238E27FC236}">
                <a16:creationId xmlns:a16="http://schemas.microsoft.com/office/drawing/2014/main" id="{FC1874DC-CD21-4EAE-9F61-107CA1F86123}"/>
              </a:ext>
            </a:extLst>
          </p:cNvPr>
          <p:cNvSpPr>
            <a:spLocks noGrp="1"/>
          </p:cNvSpPr>
          <p:nvPr>
            <p:ph idx="1"/>
          </p:nvPr>
        </p:nvSpPr>
        <p:spPr>
          <a:xfrm>
            <a:off x="1752601" y="1266825"/>
            <a:ext cx="9752011" cy="4644397"/>
          </a:xfrm>
        </p:spPr>
        <p:txBody>
          <a:bodyPr>
            <a:normAutofit/>
          </a:bodyPr>
          <a:lstStyle/>
          <a:p>
            <a:pPr algn="l"/>
            <a:r>
              <a:rPr lang="en-US" sz="2400" b="1" i="0" u="none" strike="noStrike" baseline="0" dirty="0">
                <a:latin typeface="NimbusRomNo9L-Regu"/>
              </a:rPr>
              <a:t>The processed data can be used to build E2G models in three </a:t>
            </a:r>
            <a:r>
              <a:rPr lang="en-IN" sz="2400" b="1" i="0" u="none" strike="noStrike" baseline="0" dirty="0">
                <a:latin typeface="NimbusRomNo9L-Regu"/>
              </a:rPr>
              <a:t>different approaches.</a:t>
            </a:r>
          </a:p>
          <a:p>
            <a:pPr lvl="1"/>
            <a:r>
              <a:rPr lang="en-IN" sz="2400" b="1" dirty="0">
                <a:latin typeface="NimbusRomNo9L-Regu"/>
              </a:rPr>
              <a:t> </a:t>
            </a:r>
            <a:r>
              <a:rPr lang="en-US" sz="2400" b="1" i="0" u="none" strike="noStrike" baseline="0" dirty="0">
                <a:latin typeface="NimbusRomNo9L-Regu"/>
              </a:rPr>
              <a:t>In the first approach,  training a generic E2G model using the entire dataset that can detect attacks on any IoT device. </a:t>
            </a:r>
          </a:p>
          <a:p>
            <a:pPr lvl="1"/>
            <a:r>
              <a:rPr lang="en-US" sz="2400" b="1" i="0" u="none" strike="noStrike" baseline="0" dirty="0">
                <a:latin typeface="NimbusRomNo9L-Regu"/>
              </a:rPr>
              <a:t>Second, we can build one model for each category of device, i.e. one E2G model for cameras and another for doorbells. </a:t>
            </a:r>
          </a:p>
          <a:p>
            <a:pPr lvl="1"/>
            <a:r>
              <a:rPr lang="en-US" sz="2400" b="1" i="0" u="none" strike="noStrike" baseline="0" dirty="0">
                <a:solidFill>
                  <a:schemeClr val="accent1"/>
                </a:solidFill>
                <a:latin typeface="NimbusRomNo9L-Regu"/>
              </a:rPr>
              <a:t>Third, we build separate models for each IoT device using the processed benign and attack traffic data of the corresponding devices</a:t>
            </a:r>
            <a:endParaRPr lang="en-IN" sz="2400" b="1" dirty="0">
              <a:solidFill>
                <a:schemeClr val="accent1"/>
              </a:solidFill>
            </a:endParaRPr>
          </a:p>
        </p:txBody>
      </p:sp>
    </p:spTree>
    <p:extLst>
      <p:ext uri="{BB962C8B-B14F-4D97-AF65-F5344CB8AC3E}">
        <p14:creationId xmlns:p14="http://schemas.microsoft.com/office/powerpoint/2010/main" val="41847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EBAF-6898-41EC-9B3F-DA869646FF63}"/>
              </a:ext>
            </a:extLst>
          </p:cNvPr>
          <p:cNvSpPr>
            <a:spLocks noGrp="1"/>
          </p:cNvSpPr>
          <p:nvPr>
            <p:ph type="title"/>
          </p:nvPr>
        </p:nvSpPr>
        <p:spPr>
          <a:xfrm>
            <a:off x="1732501" y="713204"/>
            <a:ext cx="8911687" cy="737965"/>
          </a:xfrm>
        </p:spPr>
        <p:txBody>
          <a:bodyPr>
            <a:normAutofit/>
          </a:bodyPr>
          <a:lstStyle/>
          <a:p>
            <a:r>
              <a:rPr lang="en-IN" sz="2400" b="1" i="1" dirty="0">
                <a:solidFill>
                  <a:schemeClr val="accent1"/>
                </a:solidFill>
              </a:rPr>
              <a:t>E2G Supervised Learning Models :</a:t>
            </a:r>
          </a:p>
        </p:txBody>
      </p:sp>
      <p:sp>
        <p:nvSpPr>
          <p:cNvPr id="12" name="TextBox 11">
            <a:extLst>
              <a:ext uri="{FF2B5EF4-FFF2-40B4-BE49-F238E27FC236}">
                <a16:creationId xmlns:a16="http://schemas.microsoft.com/office/drawing/2014/main" id="{F0F90B1C-EDEF-4ECE-B870-D507751EF138}"/>
              </a:ext>
            </a:extLst>
          </p:cNvPr>
          <p:cNvSpPr txBox="1"/>
          <p:nvPr/>
        </p:nvSpPr>
        <p:spPr>
          <a:xfrm>
            <a:off x="609600" y="5833780"/>
            <a:ext cx="11306175" cy="707886"/>
          </a:xfrm>
          <a:prstGeom prst="rect">
            <a:avLst/>
          </a:prstGeom>
          <a:noFill/>
        </p:spPr>
        <p:txBody>
          <a:bodyPr wrap="square">
            <a:spAutoFit/>
          </a:bodyPr>
          <a:lstStyle/>
          <a:p>
            <a:pPr marL="342900" indent="-342900" algn="l">
              <a:buFont typeface="Wingdings" panose="05000000000000000000" pitchFamily="2" charset="2"/>
              <a:buChar char="Ø"/>
            </a:pPr>
            <a:r>
              <a:rPr lang="en-US" sz="2000" b="1" dirty="0">
                <a:latin typeface="NimbusRomNo9L-Medi"/>
              </a:rPr>
              <a:t>U</a:t>
            </a:r>
            <a:r>
              <a:rPr lang="en-US" sz="2000" b="1" i="0" u="none" strike="noStrike" baseline="0" dirty="0">
                <a:latin typeface="NimbusRomNo9L-Medi"/>
              </a:rPr>
              <a:t>sed </a:t>
            </a:r>
            <a:r>
              <a:rPr lang="en-US" sz="2000" b="1" i="0" u="none" strike="noStrike" baseline="0" dirty="0" err="1">
                <a:latin typeface="NimbusRomNo9L-Medi"/>
              </a:rPr>
              <a:t>danmini</a:t>
            </a:r>
            <a:r>
              <a:rPr lang="en-US" sz="2000" b="1" i="0" u="none" strike="noStrike" baseline="0" dirty="0">
                <a:latin typeface="NimbusRomNo9L-Medi"/>
              </a:rPr>
              <a:t> doorbell data with the </a:t>
            </a:r>
            <a:r>
              <a:rPr lang="en-US" sz="2000" b="1" i="0" u="none" strike="noStrike" baseline="0" dirty="0" err="1">
                <a:latin typeface="NimbusRomNo9L-Medi"/>
              </a:rPr>
              <a:t>Pycaret</a:t>
            </a:r>
            <a:r>
              <a:rPr lang="en-US" sz="2000" b="1" i="0" u="none" strike="noStrike" baseline="0" dirty="0">
                <a:latin typeface="NimbusRomNo9L-Medi"/>
              </a:rPr>
              <a:t> python module to test it’s baseline </a:t>
            </a:r>
            <a:r>
              <a:rPr lang="en-IN" sz="2000" b="1" i="0" u="none" strike="noStrike" baseline="0" dirty="0">
                <a:latin typeface="NimbusRomNo9L-Medi"/>
              </a:rPr>
              <a:t>accuracy and F1 Score</a:t>
            </a:r>
            <a:r>
              <a:rPr lang="en-IN" sz="2000" b="0" i="0" u="none" strike="noStrike" baseline="0" dirty="0">
                <a:latin typeface="NimbusRomNo9L-Medi"/>
              </a:rPr>
              <a:t>.</a:t>
            </a:r>
            <a:endParaRPr lang="en-IN" sz="2000" dirty="0">
              <a:latin typeface="NimbusRomNo9L-Medi"/>
            </a:endParaRPr>
          </a:p>
        </p:txBody>
      </p:sp>
      <p:pic>
        <p:nvPicPr>
          <p:cNvPr id="14" name="Picture 13">
            <a:extLst>
              <a:ext uri="{FF2B5EF4-FFF2-40B4-BE49-F238E27FC236}">
                <a16:creationId xmlns:a16="http://schemas.microsoft.com/office/drawing/2014/main" id="{2A02D48B-F7EC-4196-BA50-84663CF78836}"/>
              </a:ext>
            </a:extLst>
          </p:cNvPr>
          <p:cNvPicPr>
            <a:picLocks noChangeAspect="1"/>
          </p:cNvPicPr>
          <p:nvPr/>
        </p:nvPicPr>
        <p:blipFill>
          <a:blip r:embed="rId2"/>
          <a:stretch>
            <a:fillRect/>
          </a:stretch>
        </p:blipFill>
        <p:spPr>
          <a:xfrm>
            <a:off x="1528762" y="1252315"/>
            <a:ext cx="9517032" cy="4424585"/>
          </a:xfrm>
          <a:prstGeom prst="rect">
            <a:avLst/>
          </a:prstGeom>
        </p:spPr>
      </p:pic>
      <p:sp>
        <p:nvSpPr>
          <p:cNvPr id="17" name="Rectangle 16">
            <a:extLst>
              <a:ext uri="{FF2B5EF4-FFF2-40B4-BE49-F238E27FC236}">
                <a16:creationId xmlns:a16="http://schemas.microsoft.com/office/drawing/2014/main" id="{42B2A5AB-3836-4105-A82D-E6B96A34D3CA}"/>
              </a:ext>
            </a:extLst>
          </p:cNvPr>
          <p:cNvSpPr/>
          <p:nvPr/>
        </p:nvSpPr>
        <p:spPr>
          <a:xfrm>
            <a:off x="1732501" y="1733550"/>
            <a:ext cx="9164099" cy="8763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821792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7F48-0DEF-4E8E-B97E-DFC85F9A6A28}"/>
              </a:ext>
            </a:extLst>
          </p:cNvPr>
          <p:cNvSpPr>
            <a:spLocks noGrp="1"/>
          </p:cNvSpPr>
          <p:nvPr>
            <p:ph type="title"/>
          </p:nvPr>
        </p:nvSpPr>
        <p:spPr>
          <a:xfrm>
            <a:off x="1706829" y="679828"/>
            <a:ext cx="8911687" cy="576040"/>
          </a:xfrm>
        </p:spPr>
        <p:txBody>
          <a:bodyPr>
            <a:normAutofit/>
          </a:bodyPr>
          <a:lstStyle/>
          <a:p>
            <a:r>
              <a:rPr lang="en-IN" sz="2800" b="1" i="1" dirty="0">
                <a:solidFill>
                  <a:schemeClr val="accent1"/>
                </a:solidFill>
              </a:rPr>
              <a:t>E2G One class Classification Models:</a:t>
            </a:r>
          </a:p>
        </p:txBody>
      </p:sp>
      <p:pic>
        <p:nvPicPr>
          <p:cNvPr id="9" name="Content Placeholder 8">
            <a:extLst>
              <a:ext uri="{FF2B5EF4-FFF2-40B4-BE49-F238E27FC236}">
                <a16:creationId xmlns:a16="http://schemas.microsoft.com/office/drawing/2014/main" id="{595BBEA8-A1D5-4794-99BF-A603774AEA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0388" y="1370169"/>
            <a:ext cx="5865273" cy="4117661"/>
          </a:xfrm>
        </p:spPr>
      </p:pic>
      <p:sp>
        <p:nvSpPr>
          <p:cNvPr id="10" name="Content Placeholder 2">
            <a:extLst>
              <a:ext uri="{FF2B5EF4-FFF2-40B4-BE49-F238E27FC236}">
                <a16:creationId xmlns:a16="http://schemas.microsoft.com/office/drawing/2014/main" id="{5C0289A5-8018-4F1B-BE52-09F9EDE17912}"/>
              </a:ext>
            </a:extLst>
          </p:cNvPr>
          <p:cNvSpPr txBox="1">
            <a:spLocks/>
          </p:cNvSpPr>
          <p:nvPr/>
        </p:nvSpPr>
        <p:spPr>
          <a:xfrm>
            <a:off x="827086" y="1397312"/>
            <a:ext cx="4878389" cy="472583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b="1" i="0" u="none" strike="noStrike" baseline="0" dirty="0">
                <a:latin typeface="NimbusRomNo9L-Regu"/>
              </a:rPr>
              <a:t>There is a high chance of updates being released </a:t>
            </a:r>
            <a:r>
              <a:rPr lang="en-US" sz="2000" b="1" i="1" u="none" strike="noStrike" baseline="0" dirty="0">
                <a:latin typeface="NimbusRomNo9L-ReguItal"/>
              </a:rPr>
              <a:t>after </a:t>
            </a:r>
            <a:r>
              <a:rPr lang="en-US" sz="2000" b="1" i="0" u="none" strike="noStrike" baseline="0" dirty="0">
                <a:latin typeface="NimbusRomNo9L-Regu"/>
              </a:rPr>
              <a:t>the device has been compromised. </a:t>
            </a:r>
            <a:endParaRPr lang="en-US" sz="2000" b="1" dirty="0">
              <a:latin typeface="NimbusRomNo9L-Regu"/>
            </a:endParaRPr>
          </a:p>
          <a:p>
            <a:pPr algn="just"/>
            <a:r>
              <a:rPr lang="en-US" sz="2000" b="1" dirty="0">
                <a:latin typeface="NimbusRomNo9L-Regu"/>
              </a:rPr>
              <a:t>I</a:t>
            </a:r>
            <a:r>
              <a:rPr lang="en-US" sz="2000" b="1" i="0" u="none" strike="noStrike" baseline="0" dirty="0">
                <a:latin typeface="NimbusRomNo9L-Regu"/>
              </a:rPr>
              <a:t>n the OCC approach, we train models just using the device-specific benign data and consider other hundreds of types of malware attack data like </a:t>
            </a:r>
            <a:r>
              <a:rPr lang="en-US" sz="2000" b="1" i="0" u="none" strike="noStrike" baseline="0" dirty="0" err="1">
                <a:latin typeface="NimbusRomNo9L-Regu"/>
              </a:rPr>
              <a:t>Mirai</a:t>
            </a:r>
            <a:r>
              <a:rPr lang="en-US" sz="2000" b="1" i="0" u="none" strike="noStrike" baseline="0" dirty="0">
                <a:latin typeface="NimbusRomNo9L-Regu"/>
              </a:rPr>
              <a:t>, </a:t>
            </a:r>
            <a:r>
              <a:rPr lang="en-US" sz="2000" b="1" i="0" u="none" strike="noStrike" baseline="0" dirty="0" err="1">
                <a:latin typeface="NimbusRomNo9L-Regu"/>
              </a:rPr>
              <a:t>Bashlite</a:t>
            </a:r>
            <a:r>
              <a:rPr lang="en-US" sz="2000" b="1" i="0" u="none" strike="noStrike" baseline="0" dirty="0">
                <a:latin typeface="NimbusRomNo9L-Regu"/>
              </a:rPr>
              <a:t>, etc. as outliers. </a:t>
            </a:r>
          </a:p>
          <a:p>
            <a:pPr algn="just"/>
            <a:r>
              <a:rPr lang="en-US" sz="2000" b="1" i="0" u="none" strike="noStrike" baseline="0" dirty="0">
                <a:latin typeface="NimbusRomNo9L-Regu"/>
              </a:rPr>
              <a:t>We apply One-Class Support Vector Machines (OC-SVM), Isolation Forest (</a:t>
            </a:r>
            <a:r>
              <a:rPr lang="en-US" sz="2000" b="1" i="0" u="none" strike="noStrike" baseline="0" dirty="0" err="1">
                <a:latin typeface="NimbusRomNo9L-Regu"/>
              </a:rPr>
              <a:t>iForest</a:t>
            </a:r>
            <a:r>
              <a:rPr lang="en-US" sz="2000" b="1" i="0" u="none" strike="noStrike" baseline="0" dirty="0">
                <a:latin typeface="NimbusRomNo9L-Regu"/>
              </a:rPr>
              <a:t>), and a Local Outlier Factor (LOF) on the 115 features</a:t>
            </a:r>
            <a:endParaRPr lang="en-IN" sz="2000" b="1" dirty="0"/>
          </a:p>
        </p:txBody>
      </p:sp>
      <p:sp>
        <p:nvSpPr>
          <p:cNvPr id="28" name="Rectangle 27">
            <a:extLst>
              <a:ext uri="{FF2B5EF4-FFF2-40B4-BE49-F238E27FC236}">
                <a16:creationId xmlns:a16="http://schemas.microsoft.com/office/drawing/2014/main" id="{BCCC6964-6A16-40CD-B1A4-2C2CE367D56C}"/>
              </a:ext>
            </a:extLst>
          </p:cNvPr>
          <p:cNvSpPr/>
          <p:nvPr/>
        </p:nvSpPr>
        <p:spPr>
          <a:xfrm>
            <a:off x="6162673" y="3428999"/>
            <a:ext cx="5732987" cy="48577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0863A166-0901-49D0-A013-5A403C6F3CF5}"/>
              </a:ext>
            </a:extLst>
          </p:cNvPr>
          <p:cNvSpPr/>
          <p:nvPr/>
        </p:nvSpPr>
        <p:spPr>
          <a:xfrm>
            <a:off x="6162673" y="4781550"/>
            <a:ext cx="5732987" cy="276225"/>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3043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F84C-14F6-4931-B5AA-73691D9DB327}"/>
              </a:ext>
            </a:extLst>
          </p:cNvPr>
          <p:cNvSpPr>
            <a:spLocks noGrp="1"/>
          </p:cNvSpPr>
          <p:nvPr>
            <p:ph type="title"/>
          </p:nvPr>
        </p:nvSpPr>
        <p:spPr>
          <a:xfrm>
            <a:off x="1640156" y="649233"/>
            <a:ext cx="8911687" cy="595090"/>
          </a:xfrm>
        </p:spPr>
        <p:txBody>
          <a:bodyPr>
            <a:normAutofit/>
          </a:bodyPr>
          <a:lstStyle/>
          <a:p>
            <a:r>
              <a:rPr lang="en-US" sz="2800" b="1" i="1" u="none" strike="noStrike" baseline="0" dirty="0">
                <a:solidFill>
                  <a:schemeClr val="accent1"/>
                </a:solidFill>
              </a:rPr>
              <a:t>Top-performing E2G Models for IoT Devices</a:t>
            </a:r>
            <a:endParaRPr lang="en-IN" sz="2800" b="1" i="1" dirty="0">
              <a:solidFill>
                <a:schemeClr val="accent1"/>
              </a:solidFill>
            </a:endParaRPr>
          </a:p>
        </p:txBody>
      </p:sp>
      <p:sp>
        <p:nvSpPr>
          <p:cNvPr id="3" name="Content Placeholder 2">
            <a:extLst>
              <a:ext uri="{FF2B5EF4-FFF2-40B4-BE49-F238E27FC236}">
                <a16:creationId xmlns:a16="http://schemas.microsoft.com/office/drawing/2014/main" id="{478609EB-69FB-462E-8477-C5A6132D00DF}"/>
              </a:ext>
            </a:extLst>
          </p:cNvPr>
          <p:cNvSpPr>
            <a:spLocks noGrp="1"/>
          </p:cNvSpPr>
          <p:nvPr>
            <p:ph idx="1"/>
          </p:nvPr>
        </p:nvSpPr>
        <p:spPr>
          <a:xfrm>
            <a:off x="1571625" y="1419225"/>
            <a:ext cx="9932987" cy="4491997"/>
          </a:xfrm>
        </p:spPr>
        <p:txBody>
          <a:bodyPr>
            <a:normAutofit/>
          </a:bodyPr>
          <a:lstStyle/>
          <a:p>
            <a:pPr algn="just"/>
            <a:r>
              <a:rPr lang="en-IN" sz="2400" b="1" i="0" u="none" strike="noStrike" baseline="0" dirty="0">
                <a:latin typeface="NimbusRomNo9L-Regu"/>
              </a:rPr>
              <a:t>The </a:t>
            </a:r>
            <a:r>
              <a:rPr lang="en-IN" sz="2400" b="1" i="0" u="none" strike="noStrike" baseline="0" dirty="0" err="1">
                <a:latin typeface="NimbusRomNo9L-Regu"/>
              </a:rPr>
              <a:t>iForest</a:t>
            </a:r>
            <a:r>
              <a:rPr lang="en-IN" sz="2400" b="1" i="0" u="none" strike="noStrike" baseline="0" dirty="0">
                <a:latin typeface="NimbusRomNo9L-Regu"/>
              </a:rPr>
              <a:t> </a:t>
            </a:r>
            <a:r>
              <a:rPr lang="en-US" sz="2400" b="1" i="0" u="none" strike="noStrike" baseline="0" dirty="0">
                <a:latin typeface="NimbusRomNo9L-Regu"/>
              </a:rPr>
              <a:t>and OC-SVM OCC models perform reasonably well and also are more feasible to design ,smaller in size, and easy to maintain.</a:t>
            </a:r>
          </a:p>
          <a:p>
            <a:pPr algn="just"/>
            <a:r>
              <a:rPr lang="en-US" sz="2400" b="1" i="0" u="none" strike="noStrike" baseline="0" dirty="0">
                <a:latin typeface="NimbusRomNo9L-Regu"/>
              </a:rPr>
              <a:t>However, we choose RF and DT because, in attack detection use </a:t>
            </a:r>
            <a:r>
              <a:rPr lang="en-US" sz="2400" b="1" i="0" u="none" strike="noStrike" baseline="0" dirty="0" err="1">
                <a:latin typeface="NimbusRomNo9L-Regu"/>
              </a:rPr>
              <a:t>cases,even</a:t>
            </a:r>
            <a:r>
              <a:rPr lang="en-US" sz="2400" b="1" i="0" u="none" strike="noStrike" baseline="0" dirty="0">
                <a:latin typeface="NimbusRomNo9L-Regu"/>
              </a:rPr>
              <a:t> if a single instance of attack traffic is misclassified as benign, the device will get compromised. </a:t>
            </a:r>
          </a:p>
          <a:p>
            <a:pPr algn="just"/>
            <a:r>
              <a:rPr lang="en-US" sz="2400" b="1" i="0" u="none" strike="noStrike" baseline="0" dirty="0">
                <a:latin typeface="NimbusRomNo9L-Regu"/>
              </a:rPr>
              <a:t>Here, as planned, for each IoT device, we train individual RF and DT E2G models for attack detection.</a:t>
            </a:r>
          </a:p>
          <a:p>
            <a:pPr algn="just"/>
            <a:r>
              <a:rPr lang="en-US" sz="2400" b="1" i="0" u="none" strike="noStrike" baseline="0" dirty="0">
                <a:latin typeface="NimbusRomNo9L-ReguItal"/>
              </a:rPr>
              <a:t>All the individual models are evaluated</a:t>
            </a:r>
            <a:r>
              <a:rPr lang="en-US" sz="2400" b="1" dirty="0">
                <a:latin typeface="NimbusRomNo9L-ReguItal"/>
              </a:rPr>
              <a:t> and shown on next slide</a:t>
            </a:r>
            <a:endParaRPr lang="en-IN" sz="2400" b="1" dirty="0">
              <a:latin typeface="NimbusRomNo9L-ReguItal"/>
            </a:endParaRPr>
          </a:p>
        </p:txBody>
      </p:sp>
    </p:spTree>
    <p:extLst>
      <p:ext uri="{BB962C8B-B14F-4D97-AF65-F5344CB8AC3E}">
        <p14:creationId xmlns:p14="http://schemas.microsoft.com/office/powerpoint/2010/main" val="850233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A1EADA7-DD5E-4F0E-A7DF-64F94A404B1B}"/>
              </a:ext>
            </a:extLst>
          </p:cNvPr>
          <p:cNvSpPr>
            <a:spLocks noGrp="1"/>
          </p:cNvSpPr>
          <p:nvPr>
            <p:ph type="title"/>
          </p:nvPr>
        </p:nvSpPr>
        <p:spPr>
          <a:xfrm>
            <a:off x="1640156" y="649233"/>
            <a:ext cx="8911687" cy="595090"/>
          </a:xfrm>
        </p:spPr>
        <p:txBody>
          <a:bodyPr>
            <a:noAutofit/>
          </a:bodyPr>
          <a:lstStyle/>
          <a:p>
            <a:r>
              <a:rPr lang="en-IN" sz="4400" b="1" dirty="0">
                <a:solidFill>
                  <a:schemeClr val="tx2"/>
                </a:solidFill>
              </a:rPr>
              <a:t>Results</a:t>
            </a:r>
          </a:p>
        </p:txBody>
      </p:sp>
      <p:pic>
        <p:nvPicPr>
          <p:cNvPr id="5" name="Content Placeholder 4">
            <a:extLst>
              <a:ext uri="{FF2B5EF4-FFF2-40B4-BE49-F238E27FC236}">
                <a16:creationId xmlns:a16="http://schemas.microsoft.com/office/drawing/2014/main" id="{8481CF27-2C00-4941-BEBA-E739D03E7913}"/>
              </a:ext>
            </a:extLst>
          </p:cNvPr>
          <p:cNvPicPr>
            <a:picLocks noGrp="1" noChangeAspect="1"/>
          </p:cNvPicPr>
          <p:nvPr>
            <p:ph idx="1"/>
          </p:nvPr>
        </p:nvPicPr>
        <p:blipFill>
          <a:blip r:embed="rId2"/>
          <a:stretch>
            <a:fillRect/>
          </a:stretch>
        </p:blipFill>
        <p:spPr>
          <a:xfrm>
            <a:off x="3514725" y="1527769"/>
            <a:ext cx="5762625" cy="5330231"/>
          </a:xfrm>
        </p:spPr>
      </p:pic>
    </p:spTree>
    <p:extLst>
      <p:ext uri="{BB962C8B-B14F-4D97-AF65-F5344CB8AC3E}">
        <p14:creationId xmlns:p14="http://schemas.microsoft.com/office/powerpoint/2010/main" val="1922371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716F-97BB-48FB-BF55-BA614F208337}"/>
              </a:ext>
            </a:extLst>
          </p:cNvPr>
          <p:cNvSpPr>
            <a:spLocks noGrp="1"/>
          </p:cNvSpPr>
          <p:nvPr>
            <p:ph type="title"/>
          </p:nvPr>
        </p:nvSpPr>
        <p:spPr>
          <a:xfrm>
            <a:off x="1764250" y="728885"/>
            <a:ext cx="8911687" cy="728440"/>
          </a:xfrm>
        </p:spPr>
        <p:txBody>
          <a:bodyPr>
            <a:normAutofit fontScale="90000"/>
          </a:bodyPr>
          <a:lstStyle/>
          <a:p>
            <a:r>
              <a:rPr lang="en-US" sz="4000" b="1" u="none" strike="noStrike" baseline="0" dirty="0">
                <a:solidFill>
                  <a:schemeClr val="accent1">
                    <a:lumMod val="75000"/>
                  </a:schemeClr>
                </a:solidFill>
                <a:latin typeface="NimbusRomNo9L-ReguItal"/>
              </a:rPr>
              <a:t>Comparing E2G Results with Other Methods</a:t>
            </a:r>
            <a:br>
              <a:rPr lang="en-US" sz="3600" b="0" i="1" u="none" strike="noStrike" baseline="0" dirty="0">
                <a:latin typeface="NimbusRomNo9L-ReguItal"/>
              </a:rPr>
            </a:br>
            <a:endParaRPr lang="en-IN" dirty="0"/>
          </a:p>
        </p:txBody>
      </p:sp>
      <p:sp>
        <p:nvSpPr>
          <p:cNvPr id="3" name="Content Placeholder 2">
            <a:extLst>
              <a:ext uri="{FF2B5EF4-FFF2-40B4-BE49-F238E27FC236}">
                <a16:creationId xmlns:a16="http://schemas.microsoft.com/office/drawing/2014/main" id="{77E8CF8D-84C8-4AB7-8381-4571A532ECC1}"/>
              </a:ext>
            </a:extLst>
          </p:cNvPr>
          <p:cNvSpPr>
            <a:spLocks noGrp="1"/>
          </p:cNvSpPr>
          <p:nvPr>
            <p:ph idx="1"/>
          </p:nvPr>
        </p:nvSpPr>
        <p:spPr>
          <a:xfrm>
            <a:off x="1764250" y="1981200"/>
            <a:ext cx="9616537" cy="3860486"/>
          </a:xfrm>
        </p:spPr>
        <p:txBody>
          <a:bodyPr>
            <a:noAutofit/>
          </a:bodyPr>
          <a:lstStyle/>
          <a:p>
            <a:pPr algn="just"/>
            <a:r>
              <a:rPr lang="en-US" sz="2100" b="1" i="0" u="none" strike="noStrike" baseline="0" dirty="0">
                <a:latin typeface="NimbusRomNo9L-Regu"/>
              </a:rPr>
              <a:t>When comparing the performance of our E2G with papers that cite and use the N-</a:t>
            </a:r>
            <a:r>
              <a:rPr lang="en-US" sz="2100" b="1" i="0" u="none" strike="noStrike" baseline="0" dirty="0" err="1">
                <a:latin typeface="NimbusRomNo9L-Regu"/>
              </a:rPr>
              <a:t>BaIoT</a:t>
            </a:r>
            <a:r>
              <a:rPr lang="en-US" sz="2100" b="1" i="0" u="none" strike="noStrike" baseline="0" dirty="0">
                <a:latin typeface="NimbusRomNo9L-Regu"/>
              </a:rPr>
              <a:t> dataset, our RF and DT E2G models outperformed the other models by showing close to 100% detection rates.</a:t>
            </a:r>
          </a:p>
          <a:p>
            <a:pPr algn="just"/>
            <a:r>
              <a:rPr lang="en-US" sz="2100" b="1" i="0" u="none" strike="noStrike" baseline="0" dirty="0">
                <a:latin typeface="NimbusRomNo9L-Regu"/>
              </a:rPr>
              <a:t> Next, when compared with the standard host-based and network deployed approaches ,users can benefit more when they use  E2G models because of their standalone, offline attack detection capabilities that protect devices even when connected to </a:t>
            </a:r>
            <a:r>
              <a:rPr lang="en-US" sz="2100" b="1" i="1" u="none" strike="noStrike" baseline="0" dirty="0">
                <a:latin typeface="NimbusRomNo9L-ReguItal"/>
              </a:rPr>
              <a:t>dubious </a:t>
            </a:r>
            <a:r>
              <a:rPr lang="en-US" sz="2100" b="1" i="0" u="none" strike="noStrike" baseline="0" dirty="0">
                <a:latin typeface="NimbusRomNo9L-Regu"/>
              </a:rPr>
              <a:t>networks by mistake. </a:t>
            </a:r>
          </a:p>
        </p:txBody>
      </p:sp>
    </p:spTree>
    <p:extLst>
      <p:ext uri="{BB962C8B-B14F-4D97-AF65-F5344CB8AC3E}">
        <p14:creationId xmlns:p14="http://schemas.microsoft.com/office/powerpoint/2010/main" val="1758947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6AFE-0427-48C8-A390-1A7BEFDCD88A}"/>
              </a:ext>
            </a:extLst>
          </p:cNvPr>
          <p:cNvSpPr>
            <a:spLocks noGrp="1"/>
          </p:cNvSpPr>
          <p:nvPr>
            <p:ph type="title"/>
          </p:nvPr>
        </p:nvSpPr>
        <p:spPr>
          <a:xfrm>
            <a:off x="345024" y="605061"/>
            <a:ext cx="5284250" cy="804640"/>
          </a:xfrm>
        </p:spPr>
        <p:txBody>
          <a:bodyPr>
            <a:noAutofit/>
          </a:bodyPr>
          <a:lstStyle/>
          <a:p>
            <a:pPr algn="ctr"/>
            <a:r>
              <a:rPr lang="en-US" sz="4400" b="1" dirty="0">
                <a:solidFill>
                  <a:schemeClr val="tx1"/>
                </a:solidFill>
              </a:rPr>
              <a:t>Content</a:t>
            </a:r>
            <a:endParaRPr lang="en-IN" sz="4400" b="1" dirty="0">
              <a:solidFill>
                <a:schemeClr val="tx1"/>
              </a:solidFill>
            </a:endParaRPr>
          </a:p>
        </p:txBody>
      </p:sp>
      <p:sp>
        <p:nvSpPr>
          <p:cNvPr id="3" name="Content Placeholder 2">
            <a:extLst>
              <a:ext uri="{FF2B5EF4-FFF2-40B4-BE49-F238E27FC236}">
                <a16:creationId xmlns:a16="http://schemas.microsoft.com/office/drawing/2014/main" id="{2DC1CA03-6F84-4B35-AF48-9D2F774995C3}"/>
              </a:ext>
            </a:extLst>
          </p:cNvPr>
          <p:cNvSpPr>
            <a:spLocks noGrp="1"/>
          </p:cNvSpPr>
          <p:nvPr>
            <p:ph idx="1"/>
          </p:nvPr>
        </p:nvSpPr>
        <p:spPr>
          <a:xfrm>
            <a:off x="1958181" y="1689728"/>
            <a:ext cx="8275637" cy="5168272"/>
          </a:xfrm>
        </p:spPr>
        <p:txBody>
          <a:bodyPr/>
          <a:lstStyle/>
          <a:p>
            <a:r>
              <a:rPr lang="en-US" sz="2000" b="1" dirty="0"/>
              <a:t>Abstract </a:t>
            </a:r>
          </a:p>
          <a:p>
            <a:r>
              <a:rPr lang="en-US" sz="2000" b="1" dirty="0"/>
              <a:t>Introduction</a:t>
            </a:r>
          </a:p>
          <a:p>
            <a:r>
              <a:rPr lang="en-US" sz="2000" b="1" dirty="0"/>
              <a:t>Background</a:t>
            </a:r>
          </a:p>
          <a:p>
            <a:r>
              <a:rPr lang="en-US" sz="2000" b="1" dirty="0"/>
              <a:t>Related Work</a:t>
            </a:r>
          </a:p>
          <a:p>
            <a:r>
              <a:rPr lang="en-US" sz="2000" b="1" dirty="0"/>
              <a:t>Proposed Methodology</a:t>
            </a:r>
          </a:p>
          <a:p>
            <a:r>
              <a:rPr lang="en-US" sz="2000" b="1" dirty="0"/>
              <a:t>Results</a:t>
            </a:r>
          </a:p>
          <a:p>
            <a:r>
              <a:rPr lang="en-US" sz="2000" b="1" dirty="0"/>
              <a:t>Comparing E2G Results with other models</a:t>
            </a:r>
          </a:p>
          <a:p>
            <a:r>
              <a:rPr lang="en-US" sz="2000" b="1" dirty="0"/>
              <a:t>Conclusion and Future work</a:t>
            </a:r>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A0BE7986-788F-4B75-A0BA-75B2D721306B}"/>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343650" y="495300"/>
            <a:ext cx="5648324" cy="3074197"/>
          </a:xfrm>
          <a:prstGeom prst="rect">
            <a:avLst/>
          </a:prstGeom>
        </p:spPr>
      </p:pic>
      <p:pic>
        <p:nvPicPr>
          <p:cNvPr id="6" name="Picture 5">
            <a:extLst>
              <a:ext uri="{FF2B5EF4-FFF2-40B4-BE49-F238E27FC236}">
                <a16:creationId xmlns:a16="http://schemas.microsoft.com/office/drawing/2014/main" id="{ADA8B7A2-A0F4-448B-8685-3C17D6786FB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tretch>
            <a:fillRect/>
          </a:stretch>
        </p:blipFill>
        <p:spPr>
          <a:xfrm>
            <a:off x="9106101" y="1590675"/>
            <a:ext cx="1842093" cy="2185658"/>
          </a:xfrm>
          <a:prstGeom prst="rect">
            <a:avLst/>
          </a:prstGeom>
        </p:spPr>
      </p:pic>
    </p:spTree>
    <p:extLst>
      <p:ext uri="{BB962C8B-B14F-4D97-AF65-F5344CB8AC3E}">
        <p14:creationId xmlns:p14="http://schemas.microsoft.com/office/powerpoint/2010/main" val="2840909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A529-FBFA-4C4F-AD25-F98A25E0CFF4}"/>
              </a:ext>
            </a:extLst>
          </p:cNvPr>
          <p:cNvSpPr>
            <a:spLocks noGrp="1"/>
          </p:cNvSpPr>
          <p:nvPr>
            <p:ph type="title"/>
          </p:nvPr>
        </p:nvSpPr>
        <p:spPr>
          <a:xfrm>
            <a:off x="1916650" y="700310"/>
            <a:ext cx="8911687" cy="1280890"/>
          </a:xfrm>
        </p:spPr>
        <p:txBody>
          <a:bodyPr>
            <a:normAutofit/>
          </a:bodyPr>
          <a:lstStyle/>
          <a:p>
            <a:r>
              <a:rPr lang="en-IN" sz="4000" b="1" i="0" u="none" strike="noStrike" baseline="0" dirty="0">
                <a:solidFill>
                  <a:schemeClr val="accent1">
                    <a:lumMod val="75000"/>
                  </a:schemeClr>
                </a:solidFill>
              </a:rPr>
              <a:t>Conclusion &amp; Future Work</a:t>
            </a:r>
            <a:endParaRPr lang="en-IN" sz="4000" b="1" dirty="0">
              <a:solidFill>
                <a:schemeClr val="accent1">
                  <a:lumMod val="75000"/>
                </a:schemeClr>
              </a:solidFill>
            </a:endParaRPr>
          </a:p>
        </p:txBody>
      </p:sp>
      <p:sp>
        <p:nvSpPr>
          <p:cNvPr id="3" name="Content Placeholder 2">
            <a:extLst>
              <a:ext uri="{FF2B5EF4-FFF2-40B4-BE49-F238E27FC236}">
                <a16:creationId xmlns:a16="http://schemas.microsoft.com/office/drawing/2014/main" id="{FC79E769-4EFC-4723-8443-526F7649B86C}"/>
              </a:ext>
            </a:extLst>
          </p:cNvPr>
          <p:cNvSpPr>
            <a:spLocks noGrp="1"/>
          </p:cNvSpPr>
          <p:nvPr>
            <p:ph idx="1"/>
          </p:nvPr>
        </p:nvSpPr>
        <p:spPr>
          <a:xfrm>
            <a:off x="1916650" y="1714499"/>
            <a:ext cx="8915400" cy="4352925"/>
          </a:xfrm>
        </p:spPr>
        <p:txBody>
          <a:bodyPr>
            <a:normAutofit/>
          </a:bodyPr>
          <a:lstStyle/>
          <a:p>
            <a:pPr algn="just"/>
            <a:r>
              <a:rPr lang="en-US" sz="2400" b="1" dirty="0">
                <a:latin typeface="NimbusRomNo9L-Regu"/>
              </a:rPr>
              <a:t>They have </a:t>
            </a:r>
            <a:r>
              <a:rPr lang="en-US" sz="2400" b="1" i="0" u="none" strike="noStrike" baseline="0" dirty="0">
                <a:latin typeface="NimbusRomNo9L-Regu"/>
              </a:rPr>
              <a:t> presented E2G models that can be comfortably executed within the limited resource of tiny IoT devices and can classify malware attack traffic in real time</a:t>
            </a:r>
            <a:r>
              <a:rPr lang="en-US" sz="2400" b="1" dirty="0">
                <a:latin typeface="NimbusRomNo9L-Regu"/>
              </a:rPr>
              <a:t>.</a:t>
            </a:r>
            <a:endParaRPr lang="en-US" sz="2400" b="1" i="0" u="none" strike="noStrike" baseline="0" dirty="0">
              <a:latin typeface="NimbusRomNo9L-Regu"/>
            </a:endParaRPr>
          </a:p>
          <a:p>
            <a:pPr algn="just"/>
            <a:r>
              <a:rPr lang="en-US" sz="2400" b="1" i="0" u="none" strike="noStrike" baseline="0" dirty="0">
                <a:latin typeface="NimbusRomNo9L-Regu"/>
              </a:rPr>
              <a:t>In future work, we can  aim to deploy </a:t>
            </a:r>
            <a:r>
              <a:rPr lang="en-US" sz="2400" b="1" dirty="0">
                <a:latin typeface="NimbusRomNo9L-Regu"/>
              </a:rPr>
              <a:t>this </a:t>
            </a:r>
            <a:r>
              <a:rPr lang="en-US" sz="2400" b="1" i="0" u="none" strike="noStrike" baseline="0" dirty="0">
                <a:latin typeface="NimbusRomNo9L-Regu"/>
              </a:rPr>
              <a:t>models on devices and test them using real-world data. </a:t>
            </a:r>
          </a:p>
          <a:p>
            <a:pPr algn="just"/>
            <a:r>
              <a:rPr lang="en-US" sz="2400" b="1" i="0" u="none" strike="noStrike" baseline="0" dirty="0">
                <a:latin typeface="NimbusRomNo9L-Regu"/>
              </a:rPr>
              <a:t>We can also  implement and add a resource-friendly authentication , prevention and alert mechanism that enables E2G models to perform post-attack detection actions</a:t>
            </a:r>
            <a:r>
              <a:rPr lang="en-US" sz="2400" b="0" i="0" u="none" strike="noStrike" baseline="0" dirty="0">
                <a:latin typeface="NimbusRomNo9L-Regu"/>
              </a:rPr>
              <a:t>.</a:t>
            </a:r>
            <a:endParaRPr lang="en-IN" sz="2400" dirty="0"/>
          </a:p>
        </p:txBody>
      </p:sp>
    </p:spTree>
    <p:extLst>
      <p:ext uri="{BB962C8B-B14F-4D97-AF65-F5344CB8AC3E}">
        <p14:creationId xmlns:p14="http://schemas.microsoft.com/office/powerpoint/2010/main" val="143226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7299-B4CA-4B3B-9299-B6BAC9646CA5}"/>
              </a:ext>
            </a:extLst>
          </p:cNvPr>
          <p:cNvSpPr>
            <a:spLocks noGrp="1"/>
          </p:cNvSpPr>
          <p:nvPr>
            <p:ph type="title"/>
          </p:nvPr>
        </p:nvSpPr>
        <p:spPr>
          <a:xfrm>
            <a:off x="1640156" y="2788555"/>
            <a:ext cx="8911687" cy="1280890"/>
          </a:xfrm>
        </p:spPr>
        <p:txBody>
          <a:bodyPr>
            <a:normAutofit/>
          </a:bodyPr>
          <a:lstStyle/>
          <a:p>
            <a:pPr algn="ctr"/>
            <a:r>
              <a:rPr lang="en-IN" sz="4400" b="1" dirty="0">
                <a:solidFill>
                  <a:schemeClr val="tx1"/>
                </a:solidFill>
              </a:rPr>
              <a:t>THANK</a:t>
            </a:r>
            <a:r>
              <a:rPr lang="en-IN" sz="4400" b="1" dirty="0"/>
              <a:t> </a:t>
            </a:r>
            <a:r>
              <a:rPr lang="en-IN" sz="4400" b="1" dirty="0">
                <a:solidFill>
                  <a:schemeClr val="accent1"/>
                </a:solidFill>
              </a:rPr>
              <a:t>YOU</a:t>
            </a:r>
          </a:p>
        </p:txBody>
      </p:sp>
    </p:spTree>
    <p:extLst>
      <p:ext uri="{BB962C8B-B14F-4D97-AF65-F5344CB8AC3E}">
        <p14:creationId xmlns:p14="http://schemas.microsoft.com/office/powerpoint/2010/main" val="305127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6531-9D27-4C40-8939-83A691484265}"/>
              </a:ext>
            </a:extLst>
          </p:cNvPr>
          <p:cNvSpPr>
            <a:spLocks noGrp="1"/>
          </p:cNvSpPr>
          <p:nvPr>
            <p:ph type="title"/>
          </p:nvPr>
        </p:nvSpPr>
        <p:spPr>
          <a:xfrm>
            <a:off x="1524001" y="523874"/>
            <a:ext cx="9980612" cy="885825"/>
          </a:xfrm>
        </p:spPr>
        <p:txBody>
          <a:bodyPr>
            <a:normAutofit/>
          </a:bodyPr>
          <a:lstStyle/>
          <a:p>
            <a:r>
              <a:rPr lang="en-IN" sz="4800" b="1" dirty="0">
                <a:solidFill>
                  <a:schemeClr val="tx1"/>
                </a:solidFill>
              </a:rPr>
              <a:t>Abstract</a:t>
            </a:r>
          </a:p>
        </p:txBody>
      </p:sp>
      <p:sp>
        <p:nvSpPr>
          <p:cNvPr id="3" name="Content Placeholder 2">
            <a:extLst>
              <a:ext uri="{FF2B5EF4-FFF2-40B4-BE49-F238E27FC236}">
                <a16:creationId xmlns:a16="http://schemas.microsoft.com/office/drawing/2014/main" id="{FC8124FB-24EA-41C9-B4DF-EB93C2F16E14}"/>
              </a:ext>
            </a:extLst>
          </p:cNvPr>
          <p:cNvSpPr>
            <a:spLocks noGrp="1"/>
          </p:cNvSpPr>
          <p:nvPr>
            <p:ph idx="1"/>
          </p:nvPr>
        </p:nvSpPr>
        <p:spPr>
          <a:xfrm>
            <a:off x="1524001" y="1524000"/>
            <a:ext cx="9980612" cy="4810125"/>
          </a:xfrm>
        </p:spPr>
        <p:txBody>
          <a:bodyPr>
            <a:normAutofit fontScale="92500" lnSpcReduction="10000"/>
          </a:bodyPr>
          <a:lstStyle/>
          <a:p>
            <a:pPr algn="just"/>
            <a:r>
              <a:rPr lang="en-US" sz="2400" b="1" dirty="0">
                <a:latin typeface="NimbusRomNo9L-Medi"/>
              </a:rPr>
              <a:t>D</a:t>
            </a:r>
            <a:r>
              <a:rPr lang="en-US" sz="2400" b="1" i="0" u="none" strike="noStrike" baseline="0" dirty="0">
                <a:latin typeface="NimbusRomNo9L-Medi"/>
              </a:rPr>
              <a:t>ozens of MCU based connected device types exist such as HVAC controllers, smart meters, smoke detectors, etc</a:t>
            </a:r>
            <a:r>
              <a:rPr lang="en-US" sz="2400" b="1" dirty="0">
                <a:latin typeface="NimbusRomNo9L-Medi"/>
              </a:rPr>
              <a:t>. </a:t>
            </a:r>
          </a:p>
          <a:p>
            <a:pPr algn="just"/>
            <a:endParaRPr lang="en-US" sz="2400" b="1" dirty="0">
              <a:latin typeface="NimbusRomNo9L-Medi"/>
            </a:endParaRPr>
          </a:p>
          <a:p>
            <a:pPr algn="just"/>
            <a:r>
              <a:rPr lang="en-US" sz="2400" b="1" i="0" u="none" strike="noStrike" baseline="0" dirty="0">
                <a:latin typeface="NimbusRomNo9L-Medi"/>
              </a:rPr>
              <a:t>When such device issues and vulnerabilities are exploited, they can be converted into bots whereby severe DDoS attacks can be launched by a botmaster. </a:t>
            </a:r>
          </a:p>
          <a:p>
            <a:pPr algn="just"/>
            <a:endParaRPr lang="en-US" sz="2400" b="1" dirty="0">
              <a:latin typeface="NimbusRomNo9L-Medi"/>
            </a:endParaRPr>
          </a:p>
          <a:p>
            <a:pPr algn="just"/>
            <a:r>
              <a:rPr lang="en-US" sz="2400" b="1" i="0" u="none" strike="noStrike" baseline="0" dirty="0">
                <a:latin typeface="NimbusRomNo9L-Medi"/>
              </a:rPr>
              <a:t>Such tiny devices are safe only when connected to networks with defense mechanisms installed in their networking devices like routers and switches, which might not be present everywhere, e.g. on public/free Wi- Fi networks.</a:t>
            </a:r>
          </a:p>
          <a:p>
            <a:pPr algn="just"/>
            <a:endParaRPr lang="en-US" sz="2400" dirty="0">
              <a:latin typeface="NimbusRomNo9L-Medi"/>
            </a:endParaRPr>
          </a:p>
          <a:p>
            <a:pPr algn="just"/>
            <a:endParaRPr lang="en-US" sz="2400" b="0" i="0" u="none" strike="noStrike" baseline="0" dirty="0">
              <a:latin typeface="NimbusRomNo9L-Medi"/>
            </a:endParaRPr>
          </a:p>
          <a:p>
            <a:pPr marL="0" indent="0" algn="just">
              <a:buNone/>
            </a:pPr>
            <a:r>
              <a:rPr lang="en-US" sz="2400" dirty="0">
                <a:latin typeface="NimbusRomNo9L-Medi"/>
              </a:rPr>
              <a:t>                                                                                                                             Contd..</a:t>
            </a:r>
            <a:endParaRPr lang="en-US" sz="2400" b="0" i="0" u="none" strike="noStrike" baseline="0" dirty="0">
              <a:latin typeface="NimbusRomNo9L-Medi"/>
            </a:endParaRPr>
          </a:p>
        </p:txBody>
      </p:sp>
    </p:spTree>
    <p:extLst>
      <p:ext uri="{BB962C8B-B14F-4D97-AF65-F5344CB8AC3E}">
        <p14:creationId xmlns:p14="http://schemas.microsoft.com/office/powerpoint/2010/main" val="147776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DA7A04-58E8-4FCC-9FEE-DE48CF536A30}"/>
              </a:ext>
            </a:extLst>
          </p:cNvPr>
          <p:cNvSpPr>
            <a:spLocks noGrp="1"/>
          </p:cNvSpPr>
          <p:nvPr>
            <p:ph idx="1"/>
          </p:nvPr>
        </p:nvSpPr>
        <p:spPr>
          <a:xfrm>
            <a:off x="1704976" y="809625"/>
            <a:ext cx="9391650" cy="5101596"/>
          </a:xfrm>
        </p:spPr>
        <p:txBody>
          <a:bodyPr/>
          <a:lstStyle/>
          <a:p>
            <a:pPr algn="just"/>
            <a:r>
              <a:rPr lang="en-US" sz="2400" b="0" i="0" u="none" strike="noStrike" baseline="0" dirty="0">
                <a:latin typeface="NimbusRomNo9L-Medi"/>
              </a:rPr>
              <a:t> </a:t>
            </a:r>
            <a:r>
              <a:rPr lang="en-US" sz="2400" b="1" i="0" u="none" strike="noStrike" baseline="0" dirty="0">
                <a:latin typeface="NimbusRomNo9L-Medi"/>
              </a:rPr>
              <a:t>To safeguard tiny IoT devices from cyberattacks, resource-friendly standalone attack detection models termed </a:t>
            </a:r>
            <a:r>
              <a:rPr lang="en-US" sz="2400" b="1" i="1" u="none" strike="noStrike" baseline="0" dirty="0">
                <a:latin typeface="NimbusRomNo9L-MediItal"/>
              </a:rPr>
              <a:t>Edge2Guard </a:t>
            </a:r>
            <a:r>
              <a:rPr lang="en-US" sz="2400" b="1" i="0" u="none" strike="noStrike" baseline="0" dirty="0">
                <a:latin typeface="NimbusRomNo9L-Medi"/>
              </a:rPr>
              <a:t>(E2G)  enable MCU-based IoT devices to instantly detect IoT attacks without depending on networks or any external protection mechanisms. </a:t>
            </a:r>
          </a:p>
          <a:p>
            <a:pPr marL="0" indent="0" algn="just">
              <a:buNone/>
            </a:pPr>
            <a:endParaRPr lang="en-US" sz="2400" b="1" i="0" u="none" strike="noStrike" baseline="0" dirty="0">
              <a:latin typeface="NimbusRomNo9L-Medi"/>
            </a:endParaRPr>
          </a:p>
          <a:p>
            <a:pPr algn="just"/>
            <a:r>
              <a:rPr lang="en-US" sz="2400" b="1" i="0" u="none" strike="noStrike" baseline="0" dirty="0">
                <a:latin typeface="NimbusRomNo9L-Medi"/>
              </a:rPr>
              <a:t>During evaluation,  top-performing E2G models detected and classified ten types of </a:t>
            </a:r>
            <a:r>
              <a:rPr lang="en-US" sz="2400" b="1" i="0" u="none" strike="noStrike" baseline="0" dirty="0" err="1">
                <a:latin typeface="NimbusRomNo9L-Medi"/>
              </a:rPr>
              <a:t>Mirai</a:t>
            </a:r>
            <a:r>
              <a:rPr lang="en-US" sz="2400" b="1" i="0" u="none" strike="noStrike" baseline="0" dirty="0">
                <a:latin typeface="NimbusRomNo9L-Medi"/>
              </a:rPr>
              <a:t> and </a:t>
            </a:r>
            <a:r>
              <a:rPr lang="en-US" sz="2400" b="1" i="0" u="none" strike="noStrike" baseline="0" dirty="0" err="1">
                <a:latin typeface="NimbusRomNo9L-Medi"/>
              </a:rPr>
              <a:t>Bashlite</a:t>
            </a:r>
            <a:r>
              <a:rPr lang="en-US" sz="2400" b="1" i="0" u="none" strike="noStrike" baseline="0" dirty="0">
                <a:latin typeface="NimbusRomNo9L-Medi"/>
              </a:rPr>
              <a:t> malware with close to 100% detection rates.</a:t>
            </a:r>
            <a:endParaRPr lang="en-IN" sz="2400" b="1" dirty="0"/>
          </a:p>
          <a:p>
            <a:endParaRPr lang="en-IN" dirty="0"/>
          </a:p>
        </p:txBody>
      </p:sp>
    </p:spTree>
    <p:extLst>
      <p:ext uri="{BB962C8B-B14F-4D97-AF65-F5344CB8AC3E}">
        <p14:creationId xmlns:p14="http://schemas.microsoft.com/office/powerpoint/2010/main" val="1750036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58CD-8B3C-40EE-952E-7B10F8862967}"/>
              </a:ext>
            </a:extLst>
          </p:cNvPr>
          <p:cNvSpPr>
            <a:spLocks noGrp="1"/>
          </p:cNvSpPr>
          <p:nvPr>
            <p:ph type="title"/>
          </p:nvPr>
        </p:nvSpPr>
        <p:spPr>
          <a:xfrm>
            <a:off x="1752600" y="443135"/>
            <a:ext cx="9752012" cy="1280890"/>
          </a:xfrm>
        </p:spPr>
        <p:txBody>
          <a:bodyPr>
            <a:normAutofit/>
          </a:bodyPr>
          <a:lstStyle/>
          <a:p>
            <a:r>
              <a:rPr lang="en-IN" sz="5400" b="1" dirty="0">
                <a:solidFill>
                  <a:schemeClr val="tx1"/>
                </a:solidFill>
              </a:rPr>
              <a:t>Introduction</a:t>
            </a:r>
          </a:p>
        </p:txBody>
      </p:sp>
      <p:sp>
        <p:nvSpPr>
          <p:cNvPr id="3" name="Content Placeholder 2">
            <a:extLst>
              <a:ext uri="{FF2B5EF4-FFF2-40B4-BE49-F238E27FC236}">
                <a16:creationId xmlns:a16="http://schemas.microsoft.com/office/drawing/2014/main" id="{02006408-F055-4790-96D4-88260BB22686}"/>
              </a:ext>
            </a:extLst>
          </p:cNvPr>
          <p:cNvSpPr>
            <a:spLocks noGrp="1"/>
          </p:cNvSpPr>
          <p:nvPr>
            <p:ph idx="1"/>
          </p:nvPr>
        </p:nvSpPr>
        <p:spPr>
          <a:xfrm>
            <a:off x="1642269" y="1960968"/>
            <a:ext cx="9972675" cy="4272922"/>
          </a:xfrm>
        </p:spPr>
        <p:txBody>
          <a:bodyPr>
            <a:noAutofit/>
          </a:bodyPr>
          <a:lstStyle/>
          <a:p>
            <a:pPr algn="just"/>
            <a:r>
              <a:rPr lang="en-US" sz="2400" b="1" i="0" u="none" strike="noStrike" baseline="0" dirty="0">
                <a:latin typeface="NimbusRomNo9L-Regu"/>
              </a:rPr>
              <a:t>Methods from recent research enable users to fit, deploy and execute advanced ML models on quite basic chipsets that are highly resource-constrained. </a:t>
            </a:r>
          </a:p>
          <a:p>
            <a:pPr algn="just"/>
            <a:r>
              <a:rPr lang="en-US" sz="2400" b="1" i="0" u="none" strike="noStrike" baseline="0" dirty="0">
                <a:latin typeface="NimbusRomNo9L-Regu"/>
              </a:rPr>
              <a:t>On the other hand, algorithms are emerging to enable resource-constrained IoT devices to self-learn from evolving real-world data</a:t>
            </a:r>
          </a:p>
          <a:p>
            <a:pPr algn="just"/>
            <a:r>
              <a:rPr lang="en-US" sz="2400" b="1" i="0" u="none" strike="noStrike" baseline="0" dirty="0">
                <a:latin typeface="NimbusRomNo9L-Regu"/>
              </a:rPr>
              <a:t>Such algorithms are not of much use when an IoT application powered by them gets easily compromised during cyberattacks like DDoS (Distributed Denial of Service) attacks. </a:t>
            </a:r>
          </a:p>
        </p:txBody>
      </p:sp>
    </p:spTree>
    <p:extLst>
      <p:ext uri="{BB962C8B-B14F-4D97-AF65-F5344CB8AC3E}">
        <p14:creationId xmlns:p14="http://schemas.microsoft.com/office/powerpoint/2010/main" val="414563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D0F1E-05A3-436A-9DDF-1C287BB5B61B}"/>
              </a:ext>
            </a:extLst>
          </p:cNvPr>
          <p:cNvSpPr>
            <a:spLocks noGrp="1"/>
          </p:cNvSpPr>
          <p:nvPr>
            <p:ph idx="1"/>
          </p:nvPr>
        </p:nvSpPr>
        <p:spPr>
          <a:xfrm>
            <a:off x="1914525" y="782952"/>
            <a:ext cx="8362950" cy="5636898"/>
          </a:xfrm>
        </p:spPr>
        <p:txBody>
          <a:bodyPr>
            <a:normAutofit/>
          </a:bodyPr>
          <a:lstStyle/>
          <a:p>
            <a:pPr algn="just"/>
            <a:r>
              <a:rPr lang="en-US" sz="2400" b="1" i="0" u="none" strike="noStrike" baseline="0" dirty="0">
                <a:latin typeface="NimbusRomNo9L-Regu"/>
              </a:rPr>
              <a:t>Despite the existence of such high threats, the security conditions of widely deployed essential IoT devices remain </a:t>
            </a:r>
            <a:r>
              <a:rPr lang="en-IN" sz="2400" b="1" i="0" u="none" strike="noStrike" baseline="0" dirty="0">
                <a:latin typeface="NimbusRomNo9L-Regu"/>
              </a:rPr>
              <a:t>unsatisfactory.</a:t>
            </a:r>
          </a:p>
          <a:p>
            <a:pPr marL="0" indent="0" algn="just">
              <a:buNone/>
            </a:pPr>
            <a:endParaRPr lang="en-IN" sz="2400" b="1" i="0" u="none" strike="noStrike" baseline="0" dirty="0">
              <a:latin typeface="NimbusRomNo9L-Regu"/>
            </a:endParaRPr>
          </a:p>
          <a:p>
            <a:pPr algn="just"/>
            <a:r>
              <a:rPr lang="en-IN" sz="2400" b="1" i="0" u="none" strike="noStrike" baseline="0" dirty="0">
                <a:latin typeface="NimbusRomNo9L-Regu"/>
              </a:rPr>
              <a:t>Since such tiny chipset </a:t>
            </a:r>
            <a:r>
              <a:rPr lang="en-US" sz="2400" b="1" i="0" u="none" strike="noStrike" baseline="0" dirty="0">
                <a:latin typeface="NimbusRomNo9L-Regu"/>
              </a:rPr>
              <a:t>devices are highly resource-constrained with only a few MB of memory and have limited computational power, it is highly challenging to implement </a:t>
            </a:r>
            <a:r>
              <a:rPr lang="en-IN" sz="2400" b="1" i="0" u="none" strike="noStrike" baseline="0" dirty="0">
                <a:latin typeface="NimbusRomNo9L-Regu"/>
              </a:rPr>
              <a:t>practical attack protection mechanisms.</a:t>
            </a:r>
          </a:p>
          <a:p>
            <a:pPr algn="just"/>
            <a:endParaRPr lang="en-IN" sz="2400" b="1" i="0" u="none" strike="noStrike" baseline="0" dirty="0">
              <a:latin typeface="NimbusRomNo9L-Regu"/>
            </a:endParaRPr>
          </a:p>
          <a:p>
            <a:pPr algn="just"/>
            <a:r>
              <a:rPr lang="en-IN" sz="2400" b="1" dirty="0">
                <a:latin typeface="NimbusRomNo9L-Regu"/>
              </a:rPr>
              <a:t>To safeguard tiny IOT devices , we cannot expect network based attack detection mechanism on all external networks . </a:t>
            </a:r>
            <a:r>
              <a:rPr lang="en-IN" sz="2400" b="1" i="0" u="none" strike="noStrike" baseline="0" dirty="0">
                <a:latin typeface="NimbusRomNo9L-Regu"/>
              </a:rPr>
              <a:t>For example: Smartwatch connected to dubious network</a:t>
            </a:r>
          </a:p>
          <a:p>
            <a:pPr marL="0" marR="0" lvl="0" indent="0" algn="just" defTabSz="457200" rtl="0" eaLnBrk="1" fontAlgn="auto" latinLnBrk="0" hangingPunct="1">
              <a:lnSpc>
                <a:spcPct val="100000"/>
              </a:lnSpc>
              <a:spcBef>
                <a:spcPts val="1000"/>
              </a:spcBef>
              <a:spcAft>
                <a:spcPts val="0"/>
              </a:spcAft>
              <a:buClr>
                <a:srgbClr val="DE32DE"/>
              </a:buClr>
              <a:buSzTx/>
              <a:buNone/>
              <a:tabLst/>
              <a:defRPr/>
            </a:pPr>
            <a:endParaRPr lang="en-US" sz="2000" dirty="0">
              <a:solidFill>
                <a:prstClr val="white">
                  <a:lumMod val="75000"/>
                  <a:lumOff val="25000"/>
                </a:prstClr>
              </a:solidFill>
              <a:latin typeface="NimbusRomNo9L-Regu"/>
            </a:endParaRPr>
          </a:p>
        </p:txBody>
      </p:sp>
    </p:spTree>
    <p:extLst>
      <p:ext uri="{BB962C8B-B14F-4D97-AF65-F5344CB8AC3E}">
        <p14:creationId xmlns:p14="http://schemas.microsoft.com/office/powerpoint/2010/main" val="125950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7C88-A5EF-4EDE-B47F-90341659AA9D}"/>
              </a:ext>
            </a:extLst>
          </p:cNvPr>
          <p:cNvSpPr>
            <a:spLocks noGrp="1"/>
          </p:cNvSpPr>
          <p:nvPr>
            <p:ph type="title"/>
          </p:nvPr>
        </p:nvSpPr>
        <p:spPr>
          <a:xfrm>
            <a:off x="1743075" y="581025"/>
            <a:ext cx="9761537" cy="790575"/>
          </a:xfrm>
        </p:spPr>
        <p:txBody>
          <a:bodyPr/>
          <a:lstStyle/>
          <a:p>
            <a:r>
              <a:rPr lang="en-IN" b="1" dirty="0">
                <a:solidFill>
                  <a:schemeClr val="tx1"/>
                </a:solidFill>
              </a:rPr>
              <a:t>Background :</a:t>
            </a:r>
          </a:p>
        </p:txBody>
      </p:sp>
      <p:pic>
        <p:nvPicPr>
          <p:cNvPr id="5" name="Content Placeholder 4">
            <a:extLst>
              <a:ext uri="{FF2B5EF4-FFF2-40B4-BE49-F238E27FC236}">
                <a16:creationId xmlns:a16="http://schemas.microsoft.com/office/drawing/2014/main" id="{5B905722-06BC-4622-BB9C-0D5F743FF9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0599" y="1228725"/>
            <a:ext cx="6299201" cy="5359760"/>
          </a:xfrm>
        </p:spPr>
      </p:pic>
    </p:spTree>
    <p:extLst>
      <p:ext uri="{BB962C8B-B14F-4D97-AF65-F5344CB8AC3E}">
        <p14:creationId xmlns:p14="http://schemas.microsoft.com/office/powerpoint/2010/main" val="3351851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8691EF-30E5-407C-A34E-F87FD9B2F459}"/>
              </a:ext>
            </a:extLst>
          </p:cNvPr>
          <p:cNvSpPr>
            <a:spLocks noGrp="1"/>
          </p:cNvSpPr>
          <p:nvPr>
            <p:ph type="title"/>
          </p:nvPr>
        </p:nvSpPr>
        <p:spPr>
          <a:xfrm>
            <a:off x="1948864" y="692819"/>
            <a:ext cx="9483307" cy="850231"/>
          </a:xfrm>
        </p:spPr>
        <p:txBody>
          <a:bodyPr/>
          <a:lstStyle/>
          <a:p>
            <a:r>
              <a:rPr lang="en-IN" b="1" dirty="0">
                <a:solidFill>
                  <a:schemeClr val="tx1"/>
                </a:solidFill>
              </a:rPr>
              <a:t>Related Work</a:t>
            </a:r>
          </a:p>
        </p:txBody>
      </p:sp>
      <p:sp>
        <p:nvSpPr>
          <p:cNvPr id="3" name="Content Placeholder 2">
            <a:extLst>
              <a:ext uri="{FF2B5EF4-FFF2-40B4-BE49-F238E27FC236}">
                <a16:creationId xmlns:a16="http://schemas.microsoft.com/office/drawing/2014/main" id="{3E5EEA6D-DB81-4BE1-A690-E6A67FFEF0F9}"/>
              </a:ext>
            </a:extLst>
          </p:cNvPr>
          <p:cNvSpPr>
            <a:spLocks noGrp="1"/>
          </p:cNvSpPr>
          <p:nvPr>
            <p:ph idx="1"/>
          </p:nvPr>
        </p:nvSpPr>
        <p:spPr>
          <a:xfrm>
            <a:off x="2038350" y="1543050"/>
            <a:ext cx="9304337" cy="5053972"/>
          </a:xfrm>
        </p:spPr>
        <p:txBody>
          <a:bodyPr>
            <a:normAutofit/>
          </a:bodyPr>
          <a:lstStyle/>
          <a:p>
            <a:pPr algn="just"/>
            <a:r>
              <a:rPr lang="en-IN" sz="2000" b="1" i="0" u="none" strike="noStrike" baseline="0" dirty="0">
                <a:latin typeface="NimbusRomNo9L-Regu"/>
              </a:rPr>
              <a:t> OCSVM </a:t>
            </a:r>
            <a:r>
              <a:rPr lang="en-US" sz="2000" b="1" i="0" u="none" strike="noStrike" baseline="0" dirty="0">
                <a:latin typeface="NimbusRomNo9L-Regu"/>
              </a:rPr>
              <a:t>detection mechanism for application-layer DDoS attacks.</a:t>
            </a:r>
          </a:p>
          <a:p>
            <a:pPr algn="just"/>
            <a:r>
              <a:rPr lang="en-US" sz="2000" b="1" i="0" u="none" strike="noStrike" baseline="0" dirty="0">
                <a:latin typeface="NimbusRomNo9L-Regu"/>
              </a:rPr>
              <a:t> Honeypots detect botnet DDoS attacks by capturing device malware installation attempts using unsupervised methods. </a:t>
            </a:r>
          </a:p>
          <a:p>
            <a:pPr algn="just"/>
            <a:r>
              <a:rPr lang="en-US" sz="2000" b="1" i="0" u="none" strike="noStrike" baseline="0" dirty="0">
                <a:latin typeface="NimbusRomNo9L-Regu"/>
              </a:rPr>
              <a:t> ANN-based method  accurately discovered several application-layer DDoS attacks.</a:t>
            </a:r>
          </a:p>
          <a:p>
            <a:pPr algn="just"/>
            <a:r>
              <a:rPr lang="en-US" sz="2000" b="1" i="0" u="none" strike="noStrike" baseline="0" dirty="0">
                <a:latin typeface="NimbusRomNo9L-Regu"/>
              </a:rPr>
              <a:t> N-</a:t>
            </a:r>
            <a:r>
              <a:rPr lang="en-US" sz="2000" b="1" i="0" u="none" strike="noStrike" baseline="0" dirty="0" err="1">
                <a:latin typeface="NimbusRomNo9L-Regu"/>
              </a:rPr>
              <a:t>BaIoT</a:t>
            </a:r>
            <a:r>
              <a:rPr lang="en-US" sz="2000" b="1" i="0" u="none" strike="noStrike" baseline="0" dirty="0">
                <a:latin typeface="NimbusRomNo9L-Regu"/>
              </a:rPr>
              <a:t> , an autoencoder, was proposed to detect anomalous network traffic from compromised IoT devices</a:t>
            </a:r>
            <a:r>
              <a:rPr lang="en-US" sz="2000" b="1" i="1" dirty="0">
                <a:latin typeface="NimbusRomNo9L-ReguItal"/>
              </a:rPr>
              <a:t> </a:t>
            </a:r>
            <a:r>
              <a:rPr lang="en-US" sz="2000" b="1" i="0" u="none" strike="noStrike" baseline="0" dirty="0">
                <a:latin typeface="NimbusRomNo9L-Regu"/>
              </a:rPr>
              <a:t>bots. </a:t>
            </a:r>
          </a:p>
          <a:p>
            <a:pPr algn="just"/>
            <a:r>
              <a:rPr lang="en-US" sz="2000" b="1" i="0" u="none" strike="noStrike" baseline="0" dirty="0">
                <a:latin typeface="NimbusRomNo9L-Regu"/>
              </a:rPr>
              <a:t>CNN-based DDoS attack </a:t>
            </a:r>
            <a:r>
              <a:rPr lang="en-IN" sz="2000" b="1" i="0" u="none" strike="noStrike" baseline="0" dirty="0">
                <a:latin typeface="NimbusRomNo9L-Regu"/>
              </a:rPr>
              <a:t>detection and warning system. </a:t>
            </a:r>
          </a:p>
          <a:p>
            <a:pPr algn="just"/>
            <a:r>
              <a:rPr lang="en-US" sz="2000" b="1" dirty="0">
                <a:latin typeface="NimbusRomNo9L-Regu"/>
              </a:rPr>
              <a:t>M</a:t>
            </a:r>
            <a:r>
              <a:rPr lang="en-US" sz="2000" b="1" i="0" u="none" strike="noStrike" baseline="0" dirty="0">
                <a:latin typeface="NimbusRomNo9L-Regu"/>
              </a:rPr>
              <a:t>any on-device methods were left uncited, and offline (network independent) methods for resource-constrained IoT devices were not mentioned at all</a:t>
            </a:r>
            <a:r>
              <a:rPr lang="en-US" sz="2000" b="0" i="0" u="none" strike="noStrike" baseline="0" dirty="0">
                <a:latin typeface="NimbusRomNo9L-Regu"/>
              </a:rPr>
              <a:t>. </a:t>
            </a:r>
            <a:endParaRPr lang="en-IN" sz="2000" dirty="0"/>
          </a:p>
        </p:txBody>
      </p:sp>
    </p:spTree>
    <p:extLst>
      <p:ext uri="{BB962C8B-B14F-4D97-AF65-F5344CB8AC3E}">
        <p14:creationId xmlns:p14="http://schemas.microsoft.com/office/powerpoint/2010/main" val="375946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8B57C-A780-4D0A-82F4-F1C36A780C64}"/>
              </a:ext>
            </a:extLst>
          </p:cNvPr>
          <p:cNvSpPr>
            <a:spLocks noGrp="1"/>
          </p:cNvSpPr>
          <p:nvPr>
            <p:ph idx="1"/>
          </p:nvPr>
        </p:nvSpPr>
        <p:spPr>
          <a:xfrm>
            <a:off x="1771650" y="1238250"/>
            <a:ext cx="9572625" cy="4672972"/>
          </a:xfrm>
        </p:spPr>
        <p:txBody>
          <a:bodyPr>
            <a:normAutofit/>
          </a:bodyPr>
          <a:lstStyle/>
          <a:p>
            <a:pPr marL="457200" indent="-457200">
              <a:buAutoNum type="alphaUcPeriod"/>
            </a:pPr>
            <a:r>
              <a:rPr lang="en-IN" sz="2400" b="1" i="1" dirty="0">
                <a:solidFill>
                  <a:schemeClr val="accent1">
                    <a:lumMod val="75000"/>
                  </a:schemeClr>
                </a:solidFill>
              </a:rPr>
              <a:t>Dataset and IOT Devices</a:t>
            </a:r>
          </a:p>
          <a:p>
            <a:pPr lvl="1" indent="-342900" algn="just"/>
            <a:r>
              <a:rPr lang="en-IN" sz="2000" b="1" dirty="0"/>
              <a:t> </a:t>
            </a:r>
            <a:r>
              <a:rPr lang="en-US" sz="2000" b="1" i="0" u="none" strike="noStrike" baseline="0" dirty="0">
                <a:latin typeface="Roboto-Regular"/>
              </a:rPr>
              <a:t>2 type of Malware - </a:t>
            </a:r>
            <a:r>
              <a:rPr lang="en-US" sz="2000" b="1" i="0" u="none" strike="noStrike" baseline="0" dirty="0" err="1">
                <a:latin typeface="Roboto-Regular"/>
              </a:rPr>
              <a:t>Mirai</a:t>
            </a:r>
            <a:r>
              <a:rPr lang="en-US" sz="2000" b="1" i="0" u="none" strike="noStrike" baseline="0" dirty="0">
                <a:latin typeface="Roboto-Regular"/>
              </a:rPr>
              <a:t> , </a:t>
            </a:r>
            <a:r>
              <a:rPr lang="en-US" sz="2000" b="1" i="0" u="none" strike="noStrike" baseline="0" dirty="0" err="1">
                <a:latin typeface="Roboto-Regular"/>
              </a:rPr>
              <a:t>Bashlite</a:t>
            </a:r>
            <a:endParaRPr lang="en-US" sz="2000" b="1" i="0" u="none" strike="noStrike" baseline="0" dirty="0">
              <a:latin typeface="Roboto-Regular"/>
            </a:endParaRPr>
          </a:p>
          <a:p>
            <a:pPr lvl="1" algn="just"/>
            <a:r>
              <a:rPr lang="en-US" sz="2000" b="1" i="0" u="none" strike="noStrike" baseline="0" dirty="0">
                <a:latin typeface="ArialMT"/>
              </a:rPr>
              <a:t> </a:t>
            </a:r>
            <a:r>
              <a:rPr lang="en-US" sz="2000" b="1" i="0" u="none" strike="noStrike" baseline="0" dirty="0">
                <a:latin typeface="Roboto-Regular"/>
              </a:rPr>
              <a:t>5 Categories and 9 IoT Devices - Baby monitor, Webcam, Security Camera, Doorbell, </a:t>
            </a:r>
            <a:r>
              <a:rPr lang="en-IN" sz="2000" b="1" i="0" u="none" strike="noStrike" baseline="0" dirty="0">
                <a:latin typeface="Roboto-Regular"/>
              </a:rPr>
              <a:t>Thermostat</a:t>
            </a:r>
          </a:p>
          <a:p>
            <a:pPr lvl="1" algn="just"/>
            <a:r>
              <a:rPr lang="en-US" sz="2000" b="1" i="0" u="none" strike="noStrike" baseline="0" dirty="0">
                <a:latin typeface="NimbusRomNo9L-Regu"/>
              </a:rPr>
              <a:t>For each data packet, the 115 features provided in the dataset that we use for training</a:t>
            </a:r>
            <a:endParaRPr lang="en-IN" sz="2000" b="1" i="0" u="none" strike="noStrike" baseline="0" dirty="0">
              <a:latin typeface="Roboto-Regular"/>
            </a:endParaRPr>
          </a:p>
          <a:p>
            <a:pPr lvl="1" algn="just"/>
            <a:r>
              <a:rPr lang="en-US" sz="2000" b="1" i="0" u="none" strike="noStrike" baseline="0" dirty="0">
                <a:latin typeface="Roboto-Regular"/>
              </a:rPr>
              <a:t>Set of 23 features with 100ms, 500ms, 1.5sec, 10sec, 1 min time interval.</a:t>
            </a:r>
          </a:p>
          <a:p>
            <a:pPr lvl="1" algn="just"/>
            <a:r>
              <a:rPr lang="en-IN" sz="2000" b="1" i="0" u="none" strike="noStrike" baseline="0" dirty="0">
                <a:latin typeface="NimbusRomNo9L-Regu"/>
              </a:rPr>
              <a:t>for each device, under </a:t>
            </a:r>
            <a:r>
              <a:rPr lang="en-US" sz="2000" b="1" i="0" u="none" strike="noStrike" baseline="0" dirty="0">
                <a:latin typeface="NimbusRomNo9L-Regu"/>
              </a:rPr>
              <a:t>each attack class, 5 subclasses represent the type and class of </a:t>
            </a:r>
            <a:r>
              <a:rPr lang="en-IN" sz="2000" b="1" i="0" u="none" strike="noStrike" baseline="0" dirty="0">
                <a:latin typeface="NimbusRomNo9L-Regu"/>
              </a:rPr>
              <a:t>traffic.</a:t>
            </a:r>
            <a:r>
              <a:rPr lang="en-US" sz="2000" b="1" i="0" u="none" strike="noStrike" baseline="0" dirty="0">
                <a:latin typeface="NimbusRomNo9L-Regu"/>
              </a:rPr>
              <a:t> Hence, it contains 80 files with attack traffic data, 9 files (one for each device) with benign (regular) traffic data, and the overall dataset contains around 7 million instances.</a:t>
            </a:r>
            <a:endParaRPr lang="en-US" sz="2000" b="1" i="0" u="none" strike="noStrike" baseline="0" dirty="0">
              <a:latin typeface="Roboto-Regular"/>
            </a:endParaRPr>
          </a:p>
        </p:txBody>
      </p:sp>
      <p:sp>
        <p:nvSpPr>
          <p:cNvPr id="4" name="Title 1">
            <a:extLst>
              <a:ext uri="{FF2B5EF4-FFF2-40B4-BE49-F238E27FC236}">
                <a16:creationId xmlns:a16="http://schemas.microsoft.com/office/drawing/2014/main" id="{D44C7D4B-A60F-4AFE-8A48-37223DCC9E64}"/>
              </a:ext>
            </a:extLst>
          </p:cNvPr>
          <p:cNvSpPr txBox="1">
            <a:spLocks/>
          </p:cNvSpPr>
          <p:nvPr/>
        </p:nvSpPr>
        <p:spPr>
          <a:xfrm>
            <a:off x="1771651" y="419100"/>
            <a:ext cx="9732962" cy="14859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Proposed Methodology</a:t>
            </a:r>
          </a:p>
        </p:txBody>
      </p:sp>
    </p:spTree>
    <p:extLst>
      <p:ext uri="{BB962C8B-B14F-4D97-AF65-F5344CB8AC3E}">
        <p14:creationId xmlns:p14="http://schemas.microsoft.com/office/powerpoint/2010/main" val="2043505700"/>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2434</TotalTime>
  <Words>1250</Words>
  <Application>Microsoft Office PowerPoint</Application>
  <PresentationFormat>Widescreen</PresentationFormat>
  <Paragraphs>90</Paragraphs>
  <Slides>21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Arial</vt:lpstr>
      <vt:lpstr>ArialMT</vt:lpstr>
      <vt:lpstr>Book Antiqua</vt:lpstr>
      <vt:lpstr>Calibri</vt:lpstr>
      <vt:lpstr>Century Gothic</vt:lpstr>
      <vt:lpstr>NimbusRomNo9L-Medi</vt:lpstr>
      <vt:lpstr>NimbusRomNo9L-MediItal</vt:lpstr>
      <vt:lpstr>NimbusRomNo9L-Regu</vt:lpstr>
      <vt:lpstr>NimbusRomNo9L-ReguItal</vt:lpstr>
      <vt:lpstr>Roboto-Regular</vt:lpstr>
      <vt:lpstr>Wingdings</vt:lpstr>
      <vt:lpstr>Wingdings 3</vt:lpstr>
      <vt:lpstr>Wisp</vt:lpstr>
      <vt:lpstr>Edge2Guard : Botnet Attacks Detecting Offline Models for Resources-Constrained IoT Devices  Author: B.Sudarshan et.al Year 2021 , Published on – IEEE </vt:lpstr>
      <vt:lpstr>Content</vt:lpstr>
      <vt:lpstr>Abstract</vt:lpstr>
      <vt:lpstr>PowerPoint Presentation</vt:lpstr>
      <vt:lpstr>Introduction</vt:lpstr>
      <vt:lpstr>PowerPoint Presentation</vt:lpstr>
      <vt:lpstr>Background :</vt:lpstr>
      <vt:lpstr>Related Work</vt:lpstr>
      <vt:lpstr>PowerPoint Presentation</vt:lpstr>
      <vt:lpstr>B. Exploratory Data Analysis</vt:lpstr>
      <vt:lpstr>PowerPoint Presentation</vt:lpstr>
      <vt:lpstr>Mirai and Bashlite malware behave same away for devices from the same brand.</vt:lpstr>
      <vt:lpstr>C. Data Pre-processing</vt:lpstr>
      <vt:lpstr>D. E2G Model Design and Evaluation</vt:lpstr>
      <vt:lpstr>E2G Supervised Learning Models :</vt:lpstr>
      <vt:lpstr>E2G One class Classification Models:</vt:lpstr>
      <vt:lpstr>Top-performing E2G Models for IoT Devices</vt:lpstr>
      <vt:lpstr>Results</vt:lpstr>
      <vt:lpstr>Comparing E2G Results with Other Methods </vt:lpstr>
      <vt:lpstr>Conclusion &amp;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Edge2Guard:Botnet Attacks Detecting Offline Models for Resources-Constrained IoT Devices</dc:title>
  <dc:creator>Shalini Singh</dc:creator>
  <cp:lastModifiedBy>Shalini Singh</cp:lastModifiedBy>
  <cp:revision>54</cp:revision>
  <dcterms:created xsi:type="dcterms:W3CDTF">2022-03-11T08:40:49Z</dcterms:created>
  <dcterms:modified xsi:type="dcterms:W3CDTF">2022-04-06T05:08:41Z</dcterms:modified>
</cp:coreProperties>
</file>