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8" r:id="rId2"/>
    <p:sldId id="256"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44F6407-F0D5-4336-86AB-CBB3F803ECC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00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A55DE-7DAD-4D74-AE1E-3570E15A2081}"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F6407-F0D5-4336-86AB-CBB3F803ECC0}" type="slidenum">
              <a:rPr lang="en-IN" smtClean="0"/>
              <a:t>‹#›</a:t>
            </a:fld>
            <a:endParaRPr lang="en-IN"/>
          </a:p>
        </p:txBody>
      </p:sp>
    </p:spTree>
    <p:extLst>
      <p:ext uri="{BB962C8B-B14F-4D97-AF65-F5344CB8AC3E}">
        <p14:creationId xmlns:p14="http://schemas.microsoft.com/office/powerpoint/2010/main" val="192808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F6407-F0D5-4336-86AB-CBB3F803ECC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0926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F6407-F0D5-4336-86AB-CBB3F803ECC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926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F6407-F0D5-4336-86AB-CBB3F803ECC0}" type="slidenum">
              <a:rPr lang="en-IN" smtClean="0"/>
              <a:t>‹#›</a:t>
            </a:fld>
            <a:endParaRPr lang="en-IN"/>
          </a:p>
        </p:txBody>
      </p:sp>
    </p:spTree>
    <p:extLst>
      <p:ext uri="{BB962C8B-B14F-4D97-AF65-F5344CB8AC3E}">
        <p14:creationId xmlns:p14="http://schemas.microsoft.com/office/powerpoint/2010/main" val="76070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F6407-F0D5-4336-86AB-CBB3F803ECC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5796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F6407-F0D5-4336-86AB-CBB3F803ECC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802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F6407-F0D5-4336-86AB-CBB3F803EC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4621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F6407-F0D5-4336-86AB-CBB3F803ECC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121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F6407-F0D5-4336-86AB-CBB3F803ECC0}" type="slidenum">
              <a:rPr lang="en-IN" smtClean="0"/>
              <a:t>‹#›</a:t>
            </a:fld>
            <a:endParaRPr lang="en-IN"/>
          </a:p>
        </p:txBody>
      </p:sp>
    </p:spTree>
    <p:extLst>
      <p:ext uri="{BB962C8B-B14F-4D97-AF65-F5344CB8AC3E}">
        <p14:creationId xmlns:p14="http://schemas.microsoft.com/office/powerpoint/2010/main" val="1057301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2A55DE-7DAD-4D74-AE1E-3570E15A2081}"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F6407-F0D5-4336-86AB-CBB3F803ECC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593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A55DE-7DAD-4D74-AE1E-3570E15A2081}"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F6407-F0D5-4336-86AB-CBB3F803ECC0}" type="slidenum">
              <a:rPr lang="en-IN" smtClean="0"/>
              <a:t>‹#›</a:t>
            </a:fld>
            <a:endParaRPr lang="en-IN"/>
          </a:p>
        </p:txBody>
      </p:sp>
    </p:spTree>
    <p:extLst>
      <p:ext uri="{BB962C8B-B14F-4D97-AF65-F5344CB8AC3E}">
        <p14:creationId xmlns:p14="http://schemas.microsoft.com/office/powerpoint/2010/main" val="202758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2A55DE-7DAD-4D74-AE1E-3570E15A2081}"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4F6407-F0D5-4336-86AB-CBB3F803ECC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180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2A55DE-7DAD-4D74-AE1E-3570E15A2081}"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4F6407-F0D5-4336-86AB-CBB3F803ECC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11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A55DE-7DAD-4D74-AE1E-3570E15A2081}"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4F6407-F0D5-4336-86AB-CBB3F803ECC0}" type="slidenum">
              <a:rPr lang="en-IN" smtClean="0"/>
              <a:t>‹#›</a:t>
            </a:fld>
            <a:endParaRPr lang="en-IN"/>
          </a:p>
        </p:txBody>
      </p:sp>
    </p:spTree>
    <p:extLst>
      <p:ext uri="{BB962C8B-B14F-4D97-AF65-F5344CB8AC3E}">
        <p14:creationId xmlns:p14="http://schemas.microsoft.com/office/powerpoint/2010/main" val="296632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A55DE-7DAD-4D74-AE1E-3570E15A2081}"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F6407-F0D5-4336-86AB-CBB3F803ECC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072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2A55DE-7DAD-4D74-AE1E-3570E15A2081}"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F6407-F0D5-4336-86AB-CBB3F803ECC0}" type="slidenum">
              <a:rPr lang="en-IN" smtClean="0"/>
              <a:t>‹#›</a:t>
            </a:fld>
            <a:endParaRPr lang="en-IN"/>
          </a:p>
        </p:txBody>
      </p:sp>
    </p:spTree>
    <p:extLst>
      <p:ext uri="{BB962C8B-B14F-4D97-AF65-F5344CB8AC3E}">
        <p14:creationId xmlns:p14="http://schemas.microsoft.com/office/powerpoint/2010/main" val="229588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2A55DE-7DAD-4D74-AE1E-3570E15A2081}" type="datetimeFigureOut">
              <a:rPr lang="en-IN" smtClean="0"/>
              <a:t>22-08-2024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4F6407-F0D5-4336-86AB-CBB3F803ECC0}" type="slidenum">
              <a:rPr lang="en-IN" smtClean="0"/>
              <a:t>‹#›</a:t>
            </a:fld>
            <a:endParaRPr lang="en-IN"/>
          </a:p>
        </p:txBody>
      </p:sp>
    </p:spTree>
    <p:extLst>
      <p:ext uri="{BB962C8B-B14F-4D97-AF65-F5344CB8AC3E}">
        <p14:creationId xmlns:p14="http://schemas.microsoft.com/office/powerpoint/2010/main" val="25019980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ED5B-D8D5-442F-E651-908054EDD754}"/>
              </a:ext>
            </a:extLst>
          </p:cNvPr>
          <p:cNvSpPr>
            <a:spLocks noGrp="1"/>
          </p:cNvSpPr>
          <p:nvPr>
            <p:ph type="ctrTitle"/>
          </p:nvPr>
        </p:nvSpPr>
        <p:spPr>
          <a:xfrm>
            <a:off x="2692398" y="1871131"/>
            <a:ext cx="6815669" cy="2671372"/>
          </a:xfrm>
        </p:spPr>
        <p:txBody>
          <a:bodyPr/>
          <a:lstStyle/>
          <a:p>
            <a:r>
              <a:rPr lang="en-US" b="1" dirty="0"/>
              <a:t>Google Play Store Data Project</a:t>
            </a:r>
            <a:endParaRPr lang="en-IN" dirty="0"/>
          </a:p>
        </p:txBody>
      </p:sp>
      <p:sp>
        <p:nvSpPr>
          <p:cNvPr id="3" name="Subtitle 2">
            <a:extLst>
              <a:ext uri="{FF2B5EF4-FFF2-40B4-BE49-F238E27FC236}">
                <a16:creationId xmlns:a16="http://schemas.microsoft.com/office/drawing/2014/main" id="{D9F2C6C8-50E3-860A-A796-B03671BB191A}"/>
              </a:ext>
            </a:extLst>
          </p:cNvPr>
          <p:cNvSpPr>
            <a:spLocks noGrp="1"/>
          </p:cNvSpPr>
          <p:nvPr>
            <p:ph type="subTitle" idx="1"/>
          </p:nvPr>
        </p:nvSpPr>
        <p:spPr>
          <a:xfrm>
            <a:off x="2692398" y="1871131"/>
            <a:ext cx="6815669" cy="3107268"/>
          </a:xfrm>
        </p:spPr>
        <p:txBody>
          <a:bodyPr/>
          <a:lstStyle/>
          <a:p>
            <a:endParaRPr lang="en-IN" dirty="0"/>
          </a:p>
        </p:txBody>
      </p:sp>
    </p:spTree>
    <p:extLst>
      <p:ext uri="{BB962C8B-B14F-4D97-AF65-F5344CB8AC3E}">
        <p14:creationId xmlns:p14="http://schemas.microsoft.com/office/powerpoint/2010/main" val="1479639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F1AB-3368-DC0A-DBCA-3F7EBECBE540}"/>
              </a:ext>
            </a:extLst>
          </p:cNvPr>
          <p:cNvSpPr>
            <a:spLocks noGrp="1"/>
          </p:cNvSpPr>
          <p:nvPr>
            <p:ph type="ctrTitle"/>
          </p:nvPr>
        </p:nvSpPr>
        <p:spPr/>
        <p:txBody>
          <a:bodyPr>
            <a:normAutofit fontScale="90000"/>
          </a:bodyPr>
          <a:lstStyle/>
          <a:p>
            <a:r>
              <a:rPr lang="en-US" b="1" dirty="0"/>
              <a:t> Google Play Store Data Project</a:t>
            </a:r>
            <a:endParaRPr lang="en-IN" dirty="0"/>
          </a:p>
        </p:txBody>
      </p:sp>
      <p:sp>
        <p:nvSpPr>
          <p:cNvPr id="3" name="Subtitle 2">
            <a:extLst>
              <a:ext uri="{FF2B5EF4-FFF2-40B4-BE49-F238E27FC236}">
                <a16:creationId xmlns:a16="http://schemas.microsoft.com/office/drawing/2014/main" id="{1FBB6C73-1E0F-4A70-E279-9B5E532B5F3E}"/>
              </a:ext>
            </a:extLst>
          </p:cNvPr>
          <p:cNvSpPr>
            <a:spLocks noGrp="1"/>
          </p:cNvSpPr>
          <p:nvPr>
            <p:ph type="subTitle" idx="1"/>
          </p:nvPr>
        </p:nvSpPr>
        <p:spPr>
          <a:xfrm>
            <a:off x="2290916" y="3386664"/>
            <a:ext cx="7669161" cy="2011246"/>
          </a:xfrm>
        </p:spPr>
        <p:txBody>
          <a:bodyPr>
            <a:normAutofit fontScale="25000" lnSpcReduction="20000"/>
          </a:bodyPr>
          <a:lstStyle/>
          <a:p>
            <a:endParaRPr lang="en-US" sz="6200" dirty="0"/>
          </a:p>
          <a:p>
            <a:r>
              <a:rPr lang="en-US" sz="6200" b="1" dirty="0"/>
              <a:t>Aim for the Google Play Store Data Project:</a:t>
            </a:r>
          </a:p>
          <a:p>
            <a:pPr algn="l"/>
            <a:r>
              <a:rPr lang="en-US" sz="6200" dirty="0"/>
              <a:t>The aim of this project is to leverage data from the Google Play Store to empower app developers and business stakeholders with deep insights that will drive data-driven decision-making. By collecting, analyzing, and visualizing key performance metrics, user feedback, and market trends, the project seeks to enhance app development, improve user satisfaction, and boost competitive positioning in the Android marketplace. The ultimate goal is to provide a comprehensive and intuitive tool in the form of a dashboard that facilitates ongoing monitoring and optimization of app performance</a:t>
            </a:r>
          </a:p>
          <a:p>
            <a:endParaRPr lang="en-IN" dirty="0"/>
          </a:p>
        </p:txBody>
      </p:sp>
    </p:spTree>
    <p:extLst>
      <p:ext uri="{BB962C8B-B14F-4D97-AF65-F5344CB8AC3E}">
        <p14:creationId xmlns:p14="http://schemas.microsoft.com/office/powerpoint/2010/main" val="4263132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9E64-DDDB-57A5-55D5-42908CF4E6ED}"/>
              </a:ext>
            </a:extLst>
          </p:cNvPr>
          <p:cNvSpPr>
            <a:spLocks noGrp="1"/>
          </p:cNvSpPr>
          <p:nvPr>
            <p:ph type="title"/>
          </p:nvPr>
        </p:nvSpPr>
        <p:spPr/>
        <p:txBody>
          <a:bodyPr/>
          <a:lstStyle/>
          <a:p>
            <a:r>
              <a:rPr lang="en-IN" dirty="0"/>
              <a:t>Project </a:t>
            </a:r>
          </a:p>
        </p:txBody>
      </p:sp>
      <p:sp>
        <p:nvSpPr>
          <p:cNvPr id="3" name="Content Placeholder 2">
            <a:extLst>
              <a:ext uri="{FF2B5EF4-FFF2-40B4-BE49-F238E27FC236}">
                <a16:creationId xmlns:a16="http://schemas.microsoft.com/office/drawing/2014/main" id="{1851A43A-FB60-C545-7354-CF41A985B05E}"/>
              </a:ext>
            </a:extLst>
          </p:cNvPr>
          <p:cNvSpPr>
            <a:spLocks noGrp="1"/>
          </p:cNvSpPr>
          <p:nvPr>
            <p:ph idx="1"/>
          </p:nvPr>
        </p:nvSpPr>
        <p:spPr/>
        <p:txBody>
          <a:bodyPr>
            <a:normAutofit lnSpcReduction="10000"/>
          </a:bodyPr>
          <a:lstStyle/>
          <a:p>
            <a:pPr fontAlgn="base"/>
            <a:r>
              <a:rPr lang="en-US" b="0" i="0" dirty="0">
                <a:solidFill>
                  <a:srgbClr val="3C4043"/>
                </a:solidFill>
                <a:effectLst/>
                <a:latin typeface="Inter"/>
              </a:rPr>
              <a:t>Which category has the highest share of (active) apps in the market?</a:t>
            </a:r>
          </a:p>
          <a:p>
            <a:r>
              <a:rPr lang="en-IN" b="0" i="0" dirty="0">
                <a:solidFill>
                  <a:srgbClr val="202214"/>
                </a:solidFill>
                <a:effectLst/>
                <a:latin typeface="Inter"/>
              </a:rPr>
              <a:t> </a:t>
            </a:r>
            <a:r>
              <a:rPr lang="en-IN" dirty="0">
                <a:solidFill>
                  <a:srgbClr val="202214"/>
                </a:solidFill>
                <a:latin typeface="Inter"/>
              </a:rPr>
              <a:t>Highest </a:t>
            </a:r>
            <a:r>
              <a:rPr lang="en-IN" b="0" i="0" dirty="0">
                <a:solidFill>
                  <a:srgbClr val="202214"/>
                </a:solidFill>
                <a:effectLst/>
                <a:latin typeface="Inter"/>
              </a:rPr>
              <a:t>App ratings across categories ? Best performing categories</a:t>
            </a:r>
          </a:p>
          <a:p>
            <a:r>
              <a:rPr lang="en-IN" b="0" i="0" dirty="0">
                <a:solidFill>
                  <a:srgbClr val="202214"/>
                </a:solidFill>
                <a:effectLst/>
                <a:latin typeface="Inter"/>
              </a:rPr>
              <a:t>Which category has the more no of positive reviews ? Basic sentiment analysis</a:t>
            </a:r>
          </a:p>
          <a:p>
            <a:r>
              <a:rPr lang="en-US" b="0" i="0" dirty="0">
                <a:solidFill>
                  <a:srgbClr val="202214"/>
                </a:solidFill>
                <a:effectLst/>
                <a:latin typeface="Inter"/>
              </a:rPr>
              <a:t>Are paid apps downloaded as much as free apps?</a:t>
            </a:r>
          </a:p>
          <a:p>
            <a:r>
              <a:rPr lang="en-IN" dirty="0">
                <a:solidFill>
                  <a:srgbClr val="202214"/>
                </a:solidFill>
                <a:latin typeface="Inter"/>
              </a:rPr>
              <a:t>Which category has highest no of reviews?</a:t>
            </a:r>
          </a:p>
          <a:p>
            <a:r>
              <a:rPr lang="en-US" b="0" i="0" dirty="0">
                <a:solidFill>
                  <a:srgbClr val="202214"/>
                </a:solidFill>
                <a:effectLst/>
                <a:latin typeface="Inter"/>
              </a:rPr>
              <a:t>How to price your app?</a:t>
            </a:r>
          </a:p>
          <a:p>
            <a:endParaRPr lang="en-IN" dirty="0">
              <a:solidFill>
                <a:srgbClr val="202214"/>
              </a:solidFill>
              <a:latin typeface="Inter"/>
            </a:endParaRPr>
          </a:p>
          <a:p>
            <a:endParaRPr lang="en-IN" dirty="0">
              <a:solidFill>
                <a:srgbClr val="202214"/>
              </a:solidFill>
              <a:latin typeface="Inter"/>
            </a:endParaRPr>
          </a:p>
          <a:p>
            <a:endParaRPr lang="en-IN" b="0" i="0" dirty="0">
              <a:solidFill>
                <a:srgbClr val="202214"/>
              </a:solidFill>
              <a:effectLst/>
              <a:latin typeface="Inter"/>
            </a:endParaRPr>
          </a:p>
          <a:p>
            <a:endParaRPr lang="en-IN" b="0" i="0" dirty="0">
              <a:solidFill>
                <a:srgbClr val="202214"/>
              </a:solidFill>
              <a:effectLst/>
              <a:latin typeface="Inter"/>
            </a:endParaRPr>
          </a:p>
          <a:p>
            <a:endParaRPr lang="en-IN" dirty="0"/>
          </a:p>
        </p:txBody>
      </p:sp>
    </p:spTree>
    <p:extLst>
      <p:ext uri="{BB962C8B-B14F-4D97-AF65-F5344CB8AC3E}">
        <p14:creationId xmlns:p14="http://schemas.microsoft.com/office/powerpoint/2010/main" val="417081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3DC9-4B2A-9C71-A769-DE92445F90BC}"/>
              </a:ext>
            </a:extLst>
          </p:cNvPr>
          <p:cNvSpPr>
            <a:spLocks noGrp="1"/>
          </p:cNvSpPr>
          <p:nvPr>
            <p:ph type="title"/>
          </p:nvPr>
        </p:nvSpPr>
        <p:spPr/>
        <p:txBody>
          <a:bodyPr>
            <a:normAutofit fontScale="90000"/>
          </a:bodyPr>
          <a:lstStyle/>
          <a:p>
            <a:r>
              <a:rPr lang="en-IN" dirty="0"/>
              <a:t>KPI</a:t>
            </a:r>
            <a:br>
              <a:rPr lang="en-IN" dirty="0"/>
            </a:br>
            <a:endParaRPr lang="en-IN" dirty="0"/>
          </a:p>
        </p:txBody>
      </p:sp>
      <p:sp>
        <p:nvSpPr>
          <p:cNvPr id="3" name="Content Placeholder 2">
            <a:extLst>
              <a:ext uri="{FF2B5EF4-FFF2-40B4-BE49-F238E27FC236}">
                <a16:creationId xmlns:a16="http://schemas.microsoft.com/office/drawing/2014/main" id="{57CD243A-2164-2CBD-8B8B-057A733E478C}"/>
              </a:ext>
            </a:extLst>
          </p:cNvPr>
          <p:cNvSpPr>
            <a:spLocks noGrp="1"/>
          </p:cNvSpPr>
          <p:nvPr>
            <p:ph idx="1"/>
          </p:nvPr>
        </p:nvSpPr>
        <p:spPr/>
        <p:txBody>
          <a:bodyPr/>
          <a:lstStyle/>
          <a:p>
            <a:r>
              <a:rPr lang="en-IN" dirty="0"/>
              <a:t>Count of Apps: </a:t>
            </a:r>
            <a:r>
              <a:rPr lang="en-US" dirty="0"/>
              <a:t>The </a:t>
            </a:r>
            <a:r>
              <a:rPr lang="en-US" b="1" dirty="0"/>
              <a:t>Count of Apps</a:t>
            </a:r>
            <a:r>
              <a:rPr lang="en-US" dirty="0"/>
              <a:t> KPI measures the total number of apps available on the Google Play Store as a whole. This metric provides insight into diversity of the app market.</a:t>
            </a:r>
          </a:p>
          <a:p>
            <a:r>
              <a:rPr lang="en-US" dirty="0"/>
              <a:t>Count of Apps by Category: The </a:t>
            </a:r>
            <a:r>
              <a:rPr lang="en-US" b="1" dirty="0"/>
              <a:t>Count of Apps by Category</a:t>
            </a:r>
            <a:r>
              <a:rPr lang="en-US" dirty="0"/>
              <a:t> KPI measures the number of apps available within each specific category on the Google Play Store. This metric provides insight into the distribution of apps across different categories and helps understand the diversity and competition within each category.</a:t>
            </a:r>
          </a:p>
          <a:p>
            <a:endParaRPr lang="en-IN" dirty="0"/>
          </a:p>
        </p:txBody>
      </p:sp>
    </p:spTree>
    <p:extLst>
      <p:ext uri="{BB962C8B-B14F-4D97-AF65-F5344CB8AC3E}">
        <p14:creationId xmlns:p14="http://schemas.microsoft.com/office/powerpoint/2010/main" val="73152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CC3EF-6E99-D492-A1C7-FF2759623CB3}"/>
              </a:ext>
            </a:extLst>
          </p:cNvPr>
          <p:cNvSpPr>
            <a:spLocks noGrp="1"/>
          </p:cNvSpPr>
          <p:nvPr>
            <p:ph type="title"/>
          </p:nvPr>
        </p:nvSpPr>
        <p:spPr/>
        <p:txBody>
          <a:bodyPr>
            <a:normAutofit fontScale="90000"/>
          </a:bodyPr>
          <a:lstStyle/>
          <a:p>
            <a:r>
              <a:rPr lang="en-IN" dirty="0"/>
              <a:t>KPI</a:t>
            </a:r>
            <a:br>
              <a:rPr lang="en-IN" dirty="0"/>
            </a:br>
            <a:endParaRPr lang="en-IN" dirty="0"/>
          </a:p>
        </p:txBody>
      </p:sp>
      <p:sp>
        <p:nvSpPr>
          <p:cNvPr id="3" name="Content Placeholder 2">
            <a:extLst>
              <a:ext uri="{FF2B5EF4-FFF2-40B4-BE49-F238E27FC236}">
                <a16:creationId xmlns:a16="http://schemas.microsoft.com/office/drawing/2014/main" id="{5CEE29D4-9CA9-528A-5936-2B9BB72AF57A}"/>
              </a:ext>
            </a:extLst>
          </p:cNvPr>
          <p:cNvSpPr>
            <a:spLocks noGrp="1"/>
          </p:cNvSpPr>
          <p:nvPr>
            <p:ph idx="1"/>
          </p:nvPr>
        </p:nvSpPr>
        <p:spPr/>
        <p:txBody>
          <a:bodyPr/>
          <a:lstStyle/>
          <a:p>
            <a:r>
              <a:rPr lang="en-IN" b="1" dirty="0"/>
              <a:t>Average Rating:</a:t>
            </a:r>
            <a:r>
              <a:rPr lang="en-US" dirty="0"/>
              <a:t> The </a:t>
            </a:r>
            <a:r>
              <a:rPr lang="en-US" b="1" dirty="0"/>
              <a:t>Average Rating</a:t>
            </a:r>
            <a:r>
              <a:rPr lang="en-US" dirty="0"/>
              <a:t> represents the overall user satisfaction with an app, calculated by averaging the ratings provided by users (on a scale of 1 to 5 stars). It is a direct reflection of how well the app meets user expectations and provides value.</a:t>
            </a:r>
          </a:p>
          <a:p>
            <a:r>
              <a:rPr lang="en-US" dirty="0"/>
              <a:t>: </a:t>
            </a:r>
            <a:r>
              <a:rPr lang="en-US" b="1" dirty="0"/>
              <a:t>Average Price of Paid Apps:</a:t>
            </a:r>
            <a:r>
              <a:rPr lang="en-US" dirty="0"/>
              <a:t> The </a:t>
            </a:r>
            <a:r>
              <a:rPr lang="en-US" b="1" dirty="0"/>
              <a:t>Average Price of Paid Apps</a:t>
            </a:r>
            <a:r>
              <a:rPr lang="en-US" dirty="0"/>
              <a:t> reflects the typical cost that users must pay to download an app in the Google Play Store. It provides insights into pricing strategies and how they compare across different categories or competitors</a:t>
            </a:r>
            <a:r>
              <a:rPr lang="en-US" b="1" dirty="0"/>
              <a:t>.</a:t>
            </a:r>
            <a:endParaRPr lang="en-IN" dirty="0"/>
          </a:p>
        </p:txBody>
      </p:sp>
    </p:spTree>
    <p:extLst>
      <p:ext uri="{BB962C8B-B14F-4D97-AF65-F5344CB8AC3E}">
        <p14:creationId xmlns:p14="http://schemas.microsoft.com/office/powerpoint/2010/main" val="81867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1DC8-5E3C-D245-8D86-5D533BF7FB25}"/>
              </a:ext>
            </a:extLst>
          </p:cNvPr>
          <p:cNvSpPr>
            <a:spLocks noGrp="1"/>
          </p:cNvSpPr>
          <p:nvPr>
            <p:ph type="title"/>
          </p:nvPr>
        </p:nvSpPr>
        <p:spPr/>
        <p:txBody>
          <a:bodyPr/>
          <a:lstStyle/>
          <a:p>
            <a:r>
              <a:rPr lang="en-IN" dirty="0"/>
              <a:t>KPI</a:t>
            </a:r>
          </a:p>
        </p:txBody>
      </p:sp>
      <p:sp>
        <p:nvSpPr>
          <p:cNvPr id="3" name="Content Placeholder 2">
            <a:extLst>
              <a:ext uri="{FF2B5EF4-FFF2-40B4-BE49-F238E27FC236}">
                <a16:creationId xmlns:a16="http://schemas.microsoft.com/office/drawing/2014/main" id="{2BD02410-2CA4-D6EB-7A11-5361A0E58279}"/>
              </a:ext>
            </a:extLst>
          </p:cNvPr>
          <p:cNvSpPr>
            <a:spLocks noGrp="1"/>
          </p:cNvSpPr>
          <p:nvPr>
            <p:ph idx="1"/>
          </p:nvPr>
        </p:nvSpPr>
        <p:spPr/>
        <p:txBody>
          <a:bodyPr/>
          <a:lstStyle/>
          <a:p>
            <a:r>
              <a:rPr lang="en-IN" b="1" dirty="0"/>
              <a:t>Maximum Size of App:</a:t>
            </a:r>
            <a:r>
              <a:rPr lang="en-US" dirty="0"/>
              <a:t> The </a:t>
            </a:r>
            <a:r>
              <a:rPr lang="en-US" b="1" dirty="0"/>
              <a:t>Maximum Size of App</a:t>
            </a:r>
            <a:r>
              <a:rPr lang="en-US" dirty="0"/>
              <a:t> KPI measures the largest file size among all apps in a specific category or across the Google Play Store. This metric provides insight into the upper limits of app sizes, which can indicate the complexity or feature richness of certain apps.</a:t>
            </a:r>
            <a:endParaRPr lang="en-IN" dirty="0"/>
          </a:p>
        </p:txBody>
      </p:sp>
    </p:spTree>
    <p:extLst>
      <p:ext uri="{BB962C8B-B14F-4D97-AF65-F5344CB8AC3E}">
        <p14:creationId xmlns:p14="http://schemas.microsoft.com/office/powerpoint/2010/main" val="329463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4C96-033C-269A-B627-31EA66BED1CD}"/>
              </a:ext>
            </a:extLst>
          </p:cNvPr>
          <p:cNvSpPr>
            <a:spLocks noGrp="1"/>
          </p:cNvSpPr>
          <p:nvPr>
            <p:ph type="title"/>
          </p:nvPr>
        </p:nvSpPr>
        <p:spPr>
          <a:xfrm>
            <a:off x="1295402" y="943896"/>
            <a:ext cx="9588908" cy="1160207"/>
          </a:xfrm>
        </p:spPr>
        <p:txBody>
          <a:bodyPr>
            <a:normAutofit fontScale="90000"/>
          </a:bodyPr>
          <a:lstStyle/>
          <a:p>
            <a:r>
              <a:rPr lang="en-IN" sz="8000" b="0" i="0" dirty="0">
                <a:solidFill>
                  <a:srgbClr val="202214"/>
                </a:solidFill>
                <a:effectLst/>
                <a:latin typeface="Inter"/>
              </a:rPr>
              <a:t>CONCLUSION</a:t>
            </a:r>
            <a:br>
              <a:rPr lang="en-IN" b="0" i="0" dirty="0">
                <a:solidFill>
                  <a:srgbClr val="202214"/>
                </a:solidFill>
                <a:effectLst/>
                <a:latin typeface="Inter"/>
              </a:rPr>
            </a:br>
            <a:endParaRPr lang="en-IN" dirty="0"/>
          </a:p>
        </p:txBody>
      </p:sp>
      <p:sp>
        <p:nvSpPr>
          <p:cNvPr id="3" name="Content Placeholder 2">
            <a:extLst>
              <a:ext uri="{FF2B5EF4-FFF2-40B4-BE49-F238E27FC236}">
                <a16:creationId xmlns:a16="http://schemas.microsoft.com/office/drawing/2014/main" id="{75D5010E-8189-B458-23E9-1AC793693D32}"/>
              </a:ext>
            </a:extLst>
          </p:cNvPr>
          <p:cNvSpPr>
            <a:spLocks noGrp="1"/>
          </p:cNvSpPr>
          <p:nvPr>
            <p:ph idx="1"/>
          </p:nvPr>
        </p:nvSpPr>
        <p:spPr>
          <a:xfrm>
            <a:off x="1059427" y="2458064"/>
            <a:ext cx="9736392" cy="3952567"/>
          </a:xfrm>
        </p:spPr>
        <p:txBody>
          <a:bodyPr>
            <a:normAutofit lnSpcReduction="10000"/>
          </a:bodyPr>
          <a:lstStyle/>
          <a:p>
            <a:pPr fontAlgn="base"/>
            <a:r>
              <a:rPr lang="en-US" b="1" i="0" dirty="0">
                <a:solidFill>
                  <a:srgbClr val="3C4043"/>
                </a:solidFill>
                <a:effectLst/>
                <a:latin typeface="inherit"/>
              </a:rPr>
              <a:t>Family</a:t>
            </a:r>
            <a:r>
              <a:rPr lang="en-US" b="0" i="0" dirty="0">
                <a:solidFill>
                  <a:srgbClr val="3C4043"/>
                </a:solidFill>
                <a:effectLst/>
                <a:latin typeface="inherit"/>
              </a:rPr>
              <a:t> and </a:t>
            </a:r>
            <a:r>
              <a:rPr lang="en-US" b="1" i="0" dirty="0">
                <a:solidFill>
                  <a:srgbClr val="3C4043"/>
                </a:solidFill>
                <a:effectLst/>
                <a:latin typeface="inherit"/>
              </a:rPr>
              <a:t>Game</a:t>
            </a:r>
            <a:r>
              <a:rPr lang="en-US" b="0" i="0" dirty="0">
                <a:solidFill>
                  <a:srgbClr val="3C4043"/>
                </a:solidFill>
                <a:effectLst/>
                <a:latin typeface="inherit"/>
              </a:rPr>
              <a:t> apps have the highest market </a:t>
            </a:r>
            <a:r>
              <a:rPr lang="en-US" b="0" i="0" dirty="0" err="1">
                <a:solidFill>
                  <a:srgbClr val="3C4043"/>
                </a:solidFill>
                <a:effectLst/>
                <a:latin typeface="inherit"/>
              </a:rPr>
              <a:t>prevelance</a:t>
            </a:r>
            <a:r>
              <a:rPr lang="en-US" b="0" i="0" dirty="0">
                <a:solidFill>
                  <a:srgbClr val="3C4043"/>
                </a:solidFill>
                <a:effectLst/>
                <a:latin typeface="inherit"/>
              </a:rPr>
              <a:t>.</a:t>
            </a:r>
          </a:p>
          <a:p>
            <a:pPr marL="0" indent="0" fontAlgn="base">
              <a:buNone/>
            </a:pPr>
            <a:r>
              <a:rPr lang="en-US" b="0" i="0" dirty="0">
                <a:solidFill>
                  <a:srgbClr val="3C4043"/>
                </a:solidFill>
                <a:effectLst/>
                <a:latin typeface="inherit"/>
              </a:rPr>
              <a:t>   Interestingly, </a:t>
            </a:r>
            <a:r>
              <a:rPr lang="en-US" b="1" i="0" dirty="0">
                <a:solidFill>
                  <a:srgbClr val="3C4043"/>
                </a:solidFill>
                <a:effectLst/>
                <a:latin typeface="inherit"/>
              </a:rPr>
              <a:t>Tools, Business and Medical</a:t>
            </a:r>
            <a:r>
              <a:rPr lang="en-US" b="0" i="0" dirty="0">
                <a:solidFill>
                  <a:srgbClr val="3C4043"/>
                </a:solidFill>
                <a:effectLst/>
                <a:latin typeface="inherit"/>
              </a:rPr>
              <a:t> apps are also catching up.</a:t>
            </a:r>
          </a:p>
          <a:p>
            <a:pPr fontAlgn="base"/>
            <a:r>
              <a:rPr lang="en-US" dirty="0">
                <a:solidFill>
                  <a:srgbClr val="3C4043"/>
                </a:solidFill>
                <a:latin typeface="inherit"/>
              </a:rPr>
              <a:t>The average app ratings across categories is significantly different.</a:t>
            </a:r>
          </a:p>
          <a:p>
            <a:pPr fontAlgn="base"/>
            <a:r>
              <a:rPr lang="en-US" b="1" dirty="0">
                <a:solidFill>
                  <a:srgbClr val="3C4043"/>
                </a:solidFill>
                <a:latin typeface="inherit"/>
              </a:rPr>
              <a:t>GAME apps </a:t>
            </a:r>
            <a:r>
              <a:rPr lang="en-US" dirty="0">
                <a:solidFill>
                  <a:srgbClr val="3C4043"/>
                </a:solidFill>
                <a:latin typeface="inherit"/>
              </a:rPr>
              <a:t>perform the best , having more than 93% positive reviews.</a:t>
            </a:r>
          </a:p>
          <a:p>
            <a:pPr fontAlgn="base"/>
            <a:r>
              <a:rPr lang="en-US" b="1" i="0" dirty="0">
                <a:solidFill>
                  <a:srgbClr val="3C4043"/>
                </a:solidFill>
                <a:effectLst/>
                <a:highlight>
                  <a:srgbClr val="FFFFFF"/>
                </a:highlight>
                <a:latin typeface="Inter"/>
              </a:rPr>
              <a:t>Paid apps have a relatively lower number of downloads than free apps. </a:t>
            </a:r>
            <a:r>
              <a:rPr lang="en-US" b="0" i="0" dirty="0">
                <a:solidFill>
                  <a:srgbClr val="3C4043"/>
                </a:solidFill>
                <a:effectLst/>
                <a:highlight>
                  <a:srgbClr val="FFFFFF"/>
                </a:highlight>
                <a:latin typeface="Inter"/>
              </a:rPr>
              <a:t>However, it is not too bad.</a:t>
            </a:r>
          </a:p>
          <a:p>
            <a:pPr fontAlgn="base"/>
            <a:r>
              <a:rPr lang="en-US" b="1" dirty="0">
                <a:solidFill>
                  <a:srgbClr val="3C4043"/>
                </a:solidFill>
                <a:latin typeface="inherit"/>
              </a:rPr>
              <a:t>FAMILY APPS </a:t>
            </a:r>
            <a:r>
              <a:rPr lang="en-US" dirty="0">
                <a:solidFill>
                  <a:srgbClr val="3C4043"/>
                </a:solidFill>
                <a:latin typeface="inherit"/>
              </a:rPr>
              <a:t>has highest the no of reviews.</a:t>
            </a:r>
          </a:p>
          <a:p>
            <a:pPr fontAlgn="base"/>
            <a:r>
              <a:rPr lang="en-US" b="1" dirty="0">
                <a:solidFill>
                  <a:srgbClr val="3C4043"/>
                </a:solidFill>
                <a:latin typeface="inherit"/>
              </a:rPr>
              <a:t>LIFESTYLE</a:t>
            </a:r>
            <a:r>
              <a:rPr lang="en-US" b="1" i="0" dirty="0">
                <a:solidFill>
                  <a:srgbClr val="3C4043"/>
                </a:solidFill>
                <a:effectLst/>
                <a:latin typeface="inherit"/>
              </a:rPr>
              <a:t> and Family apps , FIOCE are the most expensive</a:t>
            </a:r>
            <a:r>
              <a:rPr lang="en-US" dirty="0">
                <a:solidFill>
                  <a:srgbClr val="3C4043"/>
                </a:solidFill>
                <a:latin typeface="inherit"/>
              </a:rPr>
              <a:t>.</a:t>
            </a:r>
            <a:endParaRPr lang="en-US" b="0" i="0" dirty="0">
              <a:solidFill>
                <a:srgbClr val="3C4043"/>
              </a:solidFill>
              <a:effectLst/>
              <a:latin typeface="inherit"/>
            </a:endParaRPr>
          </a:p>
          <a:p>
            <a:pPr fontAlgn="base"/>
            <a:endParaRPr lang="en-US" dirty="0">
              <a:solidFill>
                <a:srgbClr val="3C4043"/>
              </a:solidFill>
              <a:latin typeface="inherit"/>
            </a:endParaRPr>
          </a:p>
          <a:p>
            <a:pPr fontAlgn="base"/>
            <a:endParaRPr lang="en-US" dirty="0">
              <a:solidFill>
                <a:srgbClr val="3C4043"/>
              </a:solidFill>
              <a:latin typeface="inherit"/>
            </a:endParaRPr>
          </a:p>
          <a:p>
            <a:pPr fontAlgn="base"/>
            <a:endParaRPr lang="en-US" dirty="0">
              <a:solidFill>
                <a:srgbClr val="3C4043"/>
              </a:solidFill>
              <a:latin typeface="inherit"/>
            </a:endParaRPr>
          </a:p>
          <a:p>
            <a:pPr fontAlgn="base"/>
            <a:endParaRPr lang="en-US" dirty="0">
              <a:solidFill>
                <a:srgbClr val="3C4043"/>
              </a:solidFill>
              <a:latin typeface="inherit"/>
            </a:endParaRPr>
          </a:p>
          <a:p>
            <a:pPr marL="0" indent="0" fontAlgn="base">
              <a:buNone/>
            </a:pPr>
            <a:endParaRPr lang="en-US" b="0" i="0" dirty="0">
              <a:solidFill>
                <a:srgbClr val="3C4043"/>
              </a:solidFill>
              <a:effectLst/>
              <a:latin typeface="inherit"/>
            </a:endParaRPr>
          </a:p>
          <a:p>
            <a:pPr algn="l" fontAlgn="base">
              <a:buFont typeface="Arial" panose="020B0604020202020204" pitchFamily="34" charset="0"/>
              <a:buChar char="•"/>
            </a:pPr>
            <a:endParaRPr lang="en-US" b="0" i="0" dirty="0">
              <a:solidFill>
                <a:srgbClr val="3C4043"/>
              </a:solidFill>
              <a:effectLst/>
              <a:latin typeface="inherit"/>
            </a:endParaRPr>
          </a:p>
        </p:txBody>
      </p:sp>
    </p:spTree>
    <p:extLst>
      <p:ext uri="{BB962C8B-B14F-4D97-AF65-F5344CB8AC3E}">
        <p14:creationId xmlns:p14="http://schemas.microsoft.com/office/powerpoint/2010/main" val="41056072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170</TotalTime>
  <Words>513</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Garamond</vt:lpstr>
      <vt:lpstr>inherit</vt:lpstr>
      <vt:lpstr>Inter</vt:lpstr>
      <vt:lpstr>Organic</vt:lpstr>
      <vt:lpstr>Google Play Store Data Project</vt:lpstr>
      <vt:lpstr> Google Play Store Data Project</vt:lpstr>
      <vt:lpstr>Project </vt:lpstr>
      <vt:lpstr>KPI </vt:lpstr>
      <vt:lpstr>KPI </vt:lpstr>
      <vt:lpstr>KPI</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SHALINI KAUSHIK</dc:creator>
  <cp:lastModifiedBy>SHALINI KAUSHIK</cp:lastModifiedBy>
  <cp:revision>1</cp:revision>
  <dcterms:created xsi:type="dcterms:W3CDTF">2024-08-22T12:37:08Z</dcterms:created>
  <dcterms:modified xsi:type="dcterms:W3CDTF">2024-08-22T15:27:41Z</dcterms:modified>
</cp:coreProperties>
</file>